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notesMasterIdLst>
    <p:notesMasterId r:id="rId29"/>
  </p:notes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79" r:id="rId26"/>
    <p:sldId id="282" r:id="rId27"/>
    <p:sldId id="283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lga tanır" initials="tt" lastIdx="1" clrIdx="0">
    <p:extLst>
      <p:ext uri="{19B8F6BF-5375-455C-9EA6-DF929625EA0E}">
        <p15:presenceInfo xmlns:p15="http://schemas.microsoft.com/office/powerpoint/2012/main" userId="e2d5d4ae023674d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36" autoAdjust="0"/>
  </p:normalViewPr>
  <p:slideViewPr>
    <p:cSldViewPr snapToGrid="0">
      <p:cViewPr varScale="1">
        <p:scale>
          <a:sx n="69" d="100"/>
          <a:sy n="69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B274A-BAD5-40DB-A53B-F65422190FA9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A2E81-F572-406B-B224-B3CC737F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299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Sudaki hidrojen atomunun çekirdeği, elektriksel olarak yüklü protondan oluşur. Bu çekirdeğin </a:t>
            </a:r>
            <a:r>
              <a:rPr lang="sv-S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manyetik momenti vardır ve dönme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hareketi (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yapar. Dönme ekseni 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anyetik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eksen yönündedir. Dış bir manyetik alan yok ise dönme eksenlerinin doğrultuları rastgeledir. Dış bir manyetik alan etkisinde, bu alan doğrultusunda dizilen protonlar bir yalpalayarak dönme (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precession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hareketinde bulunur. Spin hareketi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Larmor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frekansı olarak adlandırılan özel bir frekansta gerçekleşir (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Shirov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diğ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1991). Bu frekans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jiromanyetik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sabit ile statik alan şiddetinin çarpımından elde edilir. Normal koşullarda, uygulanan dış alan yerin doğal manyetik alanıdır </a:t>
            </a:r>
            <a:r>
              <a:rPr lang="nb-NO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 protonlar yer manyetik alanı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yönündeki bir eksende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hareketi yaparlar. Eğer,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Larmor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frekansındaki bir değişken akım ile farklı yönde daha güçlü bir dış manyetik alan uygulanır ise hidrojen </a:t>
            </a:r>
            <a:r>
              <a:rPr lang="nb-NO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protonları farklı bir spin ekseni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kullanmaya zorlanacaklardır. Dış alan kaldırıldığında, protonlar eski denge durumuna gelmeye çalışacak ve bu sırada, diğer protonlar </a:t>
            </a:r>
            <a:r>
              <a:rPr lang="fi-FI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 tane yüzeyi ile etkileşim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 dolayı üstel olarak sönen bir sinyal üretilecektir (Şekil 4). Tane yüzeyi ile etkileşim sönümü etkileyen en önemli etmendir. Eğer gözenekler küçük ise sönüm hızlı,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büyük ise yavaştır. Sönüm eğrisinin ilk genliği yer altındaki serbest (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moveable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-mobile) suyun miktarı ile orantılıdır. Sönüm eğrisinin ekli ve süresi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gözeneklilik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hakkında ek bilgi sağlar.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A2E81-F572-406B-B224-B3CC737F0DE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39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SNMR ölçüm düzeneği temel olarak verici ve alıcı halkalar, güç kaynağı, kayıtçı ve isteğe bağlı olarak uzak alıcıdan (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reference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loop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oluşur (Şekil 5).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A2E81-F572-406B-B224-B3CC737F0DE9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442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271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398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2230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878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4048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495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4059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48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60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36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377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99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108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239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28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5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E9282-06D9-4923-9297-E5968B8A31F1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D25E44-27D6-48C5-8089-84B557A22B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0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34829" y="1676399"/>
            <a:ext cx="11383097" cy="1773382"/>
          </a:xfrm>
        </p:spPr>
        <p:txBody>
          <a:bodyPr>
            <a:normAutofit/>
          </a:bodyPr>
          <a:lstStyle/>
          <a:p>
            <a:pPr algn="ctr"/>
            <a:r>
              <a:rPr lang="tr-TR" sz="4000" dirty="0"/>
              <a:t>JFM403 JEOFİZİKTE VERİ ANALİZİ VE </a:t>
            </a:r>
            <a:r>
              <a:rPr lang="tr-TR" sz="4000" dirty="0" smtClean="0"/>
              <a:t>SUNUMU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Nükleer manyetik Rezonans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944975" y="4433455"/>
            <a:ext cx="6400800" cy="1274618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Tolga </a:t>
            </a:r>
            <a:r>
              <a:rPr lang="tr-TR" sz="3200" dirty="0" smtClean="0">
                <a:solidFill>
                  <a:schemeClr val="tx1"/>
                </a:solidFill>
              </a:rPr>
              <a:t>Tanır 07290263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77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624109"/>
            <a:ext cx="8694367" cy="4834581"/>
          </a:xfrm>
        </p:spPr>
      </p:pic>
      <p:sp>
        <p:nvSpPr>
          <p:cNvPr id="5" name="Metin kutusu 4"/>
          <p:cNvSpPr txBox="1"/>
          <p:nvPr/>
        </p:nvSpPr>
        <p:spPr>
          <a:xfrm>
            <a:off x="2715491" y="5458690"/>
            <a:ext cx="8310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9 </a:t>
            </a:r>
            <a:r>
              <a:rPr lang="tr-TR" dirty="0" smtClean="0"/>
              <a:t>Ham veri ters çözüm yapıldıktan sonra modellemesi sonucu derinlik ve rahatlama </a:t>
            </a:r>
            <a:r>
              <a:rPr lang="tr-TR" dirty="0" err="1" smtClean="0"/>
              <a:t>zamanınını</a:t>
            </a:r>
            <a:r>
              <a:rPr lang="tr-TR" dirty="0" smtClean="0"/>
              <a:t> gösterimi.</a:t>
            </a:r>
          </a:p>
          <a:p>
            <a:r>
              <a:rPr lang="en-US" dirty="0" smtClean="0"/>
              <a:t>Treatise on Geophysics, Second Edition,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48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624110"/>
            <a:ext cx="7004132" cy="5188600"/>
          </a:xfrm>
        </p:spPr>
      </p:pic>
      <p:sp>
        <p:nvSpPr>
          <p:cNvPr id="5" name="Metin kutusu 4"/>
          <p:cNvSpPr txBox="1"/>
          <p:nvPr/>
        </p:nvSpPr>
        <p:spPr>
          <a:xfrm>
            <a:off x="2592924" y="5812710"/>
            <a:ext cx="89116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10 </a:t>
            </a:r>
            <a:r>
              <a:rPr lang="tr-TR" dirty="0" smtClean="0"/>
              <a:t>iç içe çakışan ve ayrık alıcı verici  ve farklı genlik* voltaj </a:t>
            </a:r>
            <a:r>
              <a:rPr lang="tr-TR" dirty="0" err="1" smtClean="0"/>
              <a:t>çarpınından</a:t>
            </a:r>
            <a:r>
              <a:rPr lang="tr-TR" dirty="0" smtClean="0"/>
              <a:t> elde edilen sinyalin yer altındaki etki bölgesi</a:t>
            </a:r>
          </a:p>
          <a:p>
            <a:r>
              <a:rPr lang="en-US" dirty="0" smtClean="0"/>
              <a:t>Treatise on Geophysics, Second Edition,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693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NMR İki Boyutlu uygulamaları</a:t>
            </a: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264555"/>
            <a:ext cx="7423911" cy="4291118"/>
          </a:xfrm>
        </p:spPr>
      </p:pic>
      <p:sp>
        <p:nvSpPr>
          <p:cNvPr id="5" name="Metin kutusu 4"/>
          <p:cNvSpPr txBox="1"/>
          <p:nvPr/>
        </p:nvSpPr>
        <p:spPr>
          <a:xfrm>
            <a:off x="2426185" y="5588399"/>
            <a:ext cx="97658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Şekil 10 </a:t>
            </a:r>
            <a:r>
              <a:rPr lang="tr-TR" dirty="0" smtClean="0"/>
              <a:t>P1 P2 P3 veP4 noktalarından alınan NMR verileriyle sentetik bir göz şeklindeki </a:t>
            </a:r>
          </a:p>
          <a:p>
            <a:r>
              <a:rPr lang="tr-TR" dirty="0" smtClean="0"/>
              <a:t>Su barındıran bölümün saptanması </a:t>
            </a:r>
          </a:p>
          <a:p>
            <a:r>
              <a:rPr lang="en-US" dirty="0"/>
              <a:t>Surface Nuclear Magnetic Resonance Tomography</a:t>
            </a:r>
          </a:p>
          <a:p>
            <a:r>
              <a:rPr lang="tr-TR" dirty="0" err="1"/>
              <a:t>Marian</a:t>
            </a:r>
            <a:r>
              <a:rPr lang="tr-TR" dirty="0"/>
              <a:t> </a:t>
            </a:r>
            <a:r>
              <a:rPr lang="tr-TR" dirty="0" err="1"/>
              <a:t>Hertrich</a:t>
            </a:r>
            <a:r>
              <a:rPr lang="tr-TR" dirty="0"/>
              <a:t>, Martina </a:t>
            </a:r>
            <a:r>
              <a:rPr lang="tr-TR" dirty="0" err="1"/>
              <a:t>Braun</a:t>
            </a:r>
            <a:r>
              <a:rPr lang="tr-TR" dirty="0"/>
              <a:t>, Thomas </a:t>
            </a:r>
            <a:r>
              <a:rPr lang="tr-TR" dirty="0" err="1"/>
              <a:t>Günther</a:t>
            </a:r>
            <a:r>
              <a:rPr lang="tr-TR" dirty="0"/>
              <a:t>, Alan G. </a:t>
            </a:r>
            <a:r>
              <a:rPr lang="tr-TR" dirty="0" err="1"/>
              <a:t>Green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Ugur</a:t>
            </a:r>
            <a:r>
              <a:rPr lang="tr-TR" dirty="0"/>
              <a:t> </a:t>
            </a:r>
            <a:r>
              <a:rPr lang="tr-TR" dirty="0" err="1"/>
              <a:t>Yaramanci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8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5167744"/>
            <a:ext cx="8915400" cy="743477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Şekil 11 </a:t>
            </a:r>
            <a:r>
              <a:rPr lang="tr-TR" dirty="0" smtClean="0"/>
              <a:t>Yapay göz şeklinde bir su içeriği bulunduran model.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624110"/>
            <a:ext cx="8915400" cy="454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78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4" y="624110"/>
            <a:ext cx="8911687" cy="4207660"/>
          </a:xfrm>
        </p:spPr>
      </p:pic>
      <p:sp>
        <p:nvSpPr>
          <p:cNvPr id="5" name="Metin kutusu 4"/>
          <p:cNvSpPr txBox="1"/>
          <p:nvPr/>
        </p:nvSpPr>
        <p:spPr>
          <a:xfrm>
            <a:off x="2592924" y="5084618"/>
            <a:ext cx="8911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12 </a:t>
            </a:r>
            <a:r>
              <a:rPr lang="tr-TR" dirty="0" smtClean="0"/>
              <a:t>a P1 b P2 c P3 d P4 noktaları  düz çizgiler 2 boyutlu genlikler kesikli çizgiler 1 boyutlu genliler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664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571" y="624110"/>
            <a:ext cx="10220053" cy="4415855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4630" y="4980312"/>
            <a:ext cx="9769982" cy="930909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Şekil 13 </a:t>
            </a:r>
            <a:r>
              <a:rPr lang="tr-TR" dirty="0" smtClean="0"/>
              <a:t>a ve b grafikleri 1 boyutlu </a:t>
            </a:r>
            <a:r>
              <a:rPr lang="tr-TR" dirty="0" err="1" smtClean="0"/>
              <a:t>hesaplamlar</a:t>
            </a:r>
            <a:r>
              <a:rPr lang="tr-TR" dirty="0" smtClean="0"/>
              <a:t> sonucu elde edilen veri ve yorumu c ve d grafikleri ise 2 boyutlu hesaplamalar sonucu elde edilen grafiktir.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602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38514" y="5225142"/>
            <a:ext cx="9966098" cy="1335315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Şekil </a:t>
            </a:r>
            <a:r>
              <a:rPr lang="tr-TR" b="1" dirty="0" smtClean="0"/>
              <a:t>14 </a:t>
            </a:r>
            <a:r>
              <a:rPr lang="tr-TR" dirty="0" smtClean="0"/>
              <a:t>e </a:t>
            </a:r>
            <a:r>
              <a:rPr lang="tr-TR" dirty="0"/>
              <a:t>ve </a:t>
            </a:r>
            <a:r>
              <a:rPr lang="tr-TR" dirty="0" smtClean="0"/>
              <a:t>f </a:t>
            </a:r>
            <a:r>
              <a:rPr lang="tr-TR" dirty="0"/>
              <a:t>grafikleri 1 boyutlu </a:t>
            </a:r>
            <a:r>
              <a:rPr lang="tr-TR" dirty="0" err="1"/>
              <a:t>hesaplamlar</a:t>
            </a:r>
            <a:r>
              <a:rPr lang="tr-TR" dirty="0"/>
              <a:t> sonucu elde edilen veri ve yorumu </a:t>
            </a:r>
            <a:r>
              <a:rPr lang="tr-TR" dirty="0" smtClean="0"/>
              <a:t>g </a:t>
            </a:r>
            <a:r>
              <a:rPr lang="tr-TR" dirty="0"/>
              <a:t>ve </a:t>
            </a:r>
            <a:r>
              <a:rPr lang="tr-TR" dirty="0" smtClean="0"/>
              <a:t>h </a:t>
            </a:r>
            <a:r>
              <a:rPr lang="tr-TR" dirty="0"/>
              <a:t>grafikleri ise 2 boyutlu hesaplamalar sonucu elde edilen grafiktir</a:t>
            </a:r>
            <a:r>
              <a:rPr lang="tr-TR" dirty="0" smtClean="0"/>
              <a:t>. Burada gürültü 0 </a:t>
            </a:r>
            <a:r>
              <a:rPr lang="tr-TR" dirty="0" err="1" smtClean="0"/>
              <a:t>dır</a:t>
            </a:r>
            <a:r>
              <a:rPr lang="tr-TR" dirty="0" smtClean="0"/>
              <a:t>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771" y="624110"/>
            <a:ext cx="10112451" cy="450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81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NMR yönteminin 3 boyutlu uygulaması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642" y="1264555"/>
            <a:ext cx="3484014" cy="3778250"/>
          </a:xfr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5" y="1264555"/>
            <a:ext cx="8324850" cy="541972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9102436" y="5167745"/>
            <a:ext cx="2886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15 </a:t>
            </a:r>
            <a:r>
              <a:rPr lang="tr-TR" dirty="0" err="1" smtClean="0"/>
              <a:t>Tête</a:t>
            </a:r>
            <a:r>
              <a:rPr lang="tr-TR" dirty="0" smtClean="0"/>
              <a:t> </a:t>
            </a:r>
            <a:r>
              <a:rPr lang="tr-TR" dirty="0" err="1" smtClean="0"/>
              <a:t>Rousse</a:t>
            </a:r>
            <a:r>
              <a:rPr lang="tr-TR" dirty="0" smtClean="0"/>
              <a:t> buzulu Fransa Alpleri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978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624110"/>
            <a:ext cx="8915400" cy="3241289"/>
          </a:xfrm>
        </p:spPr>
      </p:pic>
      <p:sp>
        <p:nvSpPr>
          <p:cNvPr id="6" name="Metin kutusu 5"/>
          <p:cNvSpPr txBox="1"/>
          <p:nvPr/>
        </p:nvSpPr>
        <p:spPr>
          <a:xfrm>
            <a:off x="2464521" y="4267200"/>
            <a:ext cx="8915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Şekil 16  (a) iç içe 9 çakışan halkalar ve iç içe 12 çakışan halkalar. İle ölçümler alınıyor.</a:t>
            </a:r>
          </a:p>
          <a:p>
            <a:endParaRPr lang="tr-TR" dirty="0"/>
          </a:p>
          <a:p>
            <a:r>
              <a:rPr lang="en-US" b="1" dirty="0"/>
              <a:t>Three-dimensional magnetic resonance imaging for</a:t>
            </a:r>
          </a:p>
          <a:p>
            <a:r>
              <a:rPr lang="tr-TR" b="1" dirty="0" err="1"/>
              <a:t>groundwater</a:t>
            </a:r>
            <a:endParaRPr lang="tr-TR" b="1" dirty="0"/>
          </a:p>
          <a:p>
            <a:r>
              <a:rPr lang="tr-TR" dirty="0"/>
              <a:t>A. </a:t>
            </a:r>
            <a:r>
              <a:rPr lang="tr-TR" dirty="0" err="1"/>
              <a:t>Legchenko</a:t>
            </a:r>
            <a:r>
              <a:rPr lang="tr-TR" dirty="0"/>
              <a:t>, M. </a:t>
            </a:r>
            <a:r>
              <a:rPr lang="tr-TR" dirty="0" err="1"/>
              <a:t>Descloitres</a:t>
            </a:r>
            <a:r>
              <a:rPr lang="tr-TR" dirty="0"/>
              <a:t>, C. Vincent, H. </a:t>
            </a:r>
            <a:r>
              <a:rPr lang="tr-TR" dirty="0" err="1"/>
              <a:t>Guyard</a:t>
            </a:r>
            <a:r>
              <a:rPr lang="tr-TR" dirty="0"/>
              <a:t>, S. </a:t>
            </a:r>
            <a:r>
              <a:rPr lang="tr-TR" dirty="0" err="1"/>
              <a:t>Garambois</a:t>
            </a:r>
            <a:r>
              <a:rPr lang="tr-TR" dirty="0"/>
              <a:t>,</a:t>
            </a:r>
          </a:p>
          <a:p>
            <a:r>
              <a:rPr lang="tr-TR" dirty="0" err="1"/>
              <a:t>Konstantinos</a:t>
            </a:r>
            <a:r>
              <a:rPr lang="tr-TR" dirty="0"/>
              <a:t> </a:t>
            </a:r>
            <a:r>
              <a:rPr lang="tr-TR" dirty="0" err="1"/>
              <a:t>Chalikakis</a:t>
            </a:r>
            <a:r>
              <a:rPr lang="tr-TR" dirty="0"/>
              <a:t>, M. </a:t>
            </a:r>
            <a:r>
              <a:rPr lang="tr-TR" dirty="0" err="1"/>
              <a:t>Ezersky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737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624110"/>
            <a:ext cx="7568330" cy="4751454"/>
          </a:xfrm>
        </p:spPr>
      </p:pic>
      <p:sp>
        <p:nvSpPr>
          <p:cNvPr id="5" name="Metin kutusu 4"/>
          <p:cNvSpPr txBox="1"/>
          <p:nvPr/>
        </p:nvSpPr>
        <p:spPr>
          <a:xfrm>
            <a:off x="2592925" y="5611091"/>
            <a:ext cx="8476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17 </a:t>
            </a:r>
            <a:r>
              <a:rPr lang="tr-TR" dirty="0" smtClean="0"/>
              <a:t>iç içe 9 halkadan oluşan ters çözüm sonucu hesaplanan model %40 su içeriği ve RMSE=4.03 </a:t>
            </a:r>
            <a:r>
              <a:rPr lang="tr-TR" dirty="0" err="1" smtClean="0"/>
              <a:t>nV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930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6763"/>
          </a:xfrm>
        </p:spPr>
        <p:txBody>
          <a:bodyPr/>
          <a:lstStyle/>
          <a:p>
            <a:r>
              <a:rPr lang="tr-TR" dirty="0" smtClean="0"/>
              <a:t>Nükleer Manyetik Rezonans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579418"/>
            <a:ext cx="8915400" cy="43318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Tüm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jeofizik yöntemler içerisinde arama hedefi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ile hesaplanan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parametrenin aynı olduğu tek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durum, nükleer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manyetik rezonans (NMR) yöntemidir.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Bu yöntemde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ölçülen sinyalin kaynağı serbest su </a:t>
            </a:r>
            <a:r>
              <a:rPr lang="tr-T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molekülleridirve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bu nedenle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hidrojeofizik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hedefi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oluşturan yeraltındaki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toplam su miktarı doğrudan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kestirilebilir. Yöntem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jeofizik aramalarda iki şekilde </a:t>
            </a:r>
            <a:r>
              <a:rPr lang="tr-T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kullanılmaktadır.Petrol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kuyularında uygulanan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kuyu-ölçülerinde(</a:t>
            </a:r>
            <a:r>
              <a:rPr lang="tr-T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well-logging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su ile petrolün özdirenç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tepkileri birbirinden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ayıt edilmesi, ek olarak NMR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yönteminin uygulanması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ile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başarılabilmektedir. 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NMR teknolojisinin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bu tür kullanımı yüzey manyetik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rezonans (</a:t>
            </a:r>
            <a:r>
              <a:rPr lang="tr-TR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surface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magnetic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r-T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resonance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olarak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adlandırılır, ve </a:t>
            </a:r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kısaca SNMR olarak </a:t>
            </a:r>
            <a:r>
              <a:rPr lang="tr-TR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yazılır.</a:t>
            </a:r>
            <a:endParaRPr lang="tr-T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57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651793"/>
            <a:ext cx="7590166" cy="4769339"/>
          </a:xfrm>
        </p:spPr>
      </p:pic>
      <p:sp>
        <p:nvSpPr>
          <p:cNvPr id="5" name="Metin kutusu 4"/>
          <p:cNvSpPr txBox="1"/>
          <p:nvPr/>
        </p:nvSpPr>
        <p:spPr>
          <a:xfrm>
            <a:off x="2592925" y="5763491"/>
            <a:ext cx="8740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18 </a:t>
            </a:r>
            <a:r>
              <a:rPr lang="tr-TR" dirty="0" smtClean="0"/>
              <a:t>iç içe 9 halkadan oluşan 20nV rasgele gürültü katılarak hesaplanan</a:t>
            </a:r>
          </a:p>
          <a:p>
            <a:r>
              <a:rPr lang="tr-TR" dirty="0" smtClean="0"/>
              <a:t>ters çözüm modeli  %40 su içeriği ve RMSE=11.4nV.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80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4" y="624110"/>
            <a:ext cx="8075075" cy="4721410"/>
          </a:xfrm>
        </p:spPr>
      </p:pic>
      <p:sp>
        <p:nvSpPr>
          <p:cNvPr id="5" name="Metin kutusu 4"/>
          <p:cNvSpPr txBox="1"/>
          <p:nvPr/>
        </p:nvSpPr>
        <p:spPr>
          <a:xfrm>
            <a:off x="2592925" y="5569527"/>
            <a:ext cx="7410057" cy="92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19 </a:t>
            </a:r>
            <a:r>
              <a:rPr lang="tr-TR" dirty="0" smtClean="0"/>
              <a:t>iç içe 12 halkadan oluşan ters çözüm sonucu hesaplanan model( %40 su içeriği )ve RMSE=1.6 </a:t>
            </a:r>
            <a:r>
              <a:rPr lang="tr-TR" dirty="0" err="1" smtClean="0"/>
              <a:t>nV</a:t>
            </a:r>
            <a:r>
              <a:rPr lang="tr-TR" dirty="0" smtClean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328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4" y="624109"/>
            <a:ext cx="7008275" cy="4799551"/>
          </a:xfrm>
        </p:spPr>
      </p:pic>
      <p:sp>
        <p:nvSpPr>
          <p:cNvPr id="5" name="Metin kutusu 4"/>
          <p:cNvSpPr txBox="1"/>
          <p:nvPr/>
        </p:nvSpPr>
        <p:spPr>
          <a:xfrm>
            <a:off x="2757055" y="5721927"/>
            <a:ext cx="8603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 20</a:t>
            </a:r>
            <a:r>
              <a:rPr lang="tr-TR" dirty="0" smtClean="0"/>
              <a:t>iç içe 9 halkadan oluşan 10nV rasgele gürültü katılarak hesaplanan</a:t>
            </a:r>
          </a:p>
          <a:p>
            <a:r>
              <a:rPr lang="tr-TR" dirty="0" smtClean="0"/>
              <a:t>ters çözüm modeli  %40 su içeriği ve RMSE=6.3nV.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920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4" y="624110"/>
            <a:ext cx="7781413" cy="4155708"/>
          </a:xfrm>
        </p:spPr>
      </p:pic>
      <p:sp>
        <p:nvSpPr>
          <p:cNvPr id="5" name="Metin kutusu 4"/>
          <p:cNvSpPr txBox="1"/>
          <p:nvPr/>
        </p:nvSpPr>
        <p:spPr>
          <a:xfrm>
            <a:off x="2493818" y="5029200"/>
            <a:ext cx="8174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21 </a:t>
            </a:r>
            <a:r>
              <a:rPr lang="tr-TR" dirty="0" err="1" smtClean="0"/>
              <a:t>Tête</a:t>
            </a:r>
            <a:r>
              <a:rPr lang="tr-TR" dirty="0" smtClean="0"/>
              <a:t> </a:t>
            </a:r>
            <a:r>
              <a:rPr lang="tr-TR" dirty="0" err="1" smtClean="0"/>
              <a:t>Rousse</a:t>
            </a:r>
            <a:r>
              <a:rPr lang="tr-TR" dirty="0" smtClean="0"/>
              <a:t> buzulunun iç yapısının şematik diyagramı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893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4" y="624110"/>
            <a:ext cx="7119111" cy="5066560"/>
          </a:xfrm>
        </p:spPr>
      </p:pic>
      <p:sp>
        <p:nvSpPr>
          <p:cNvPr id="5" name="Metin kutusu 4"/>
          <p:cNvSpPr txBox="1"/>
          <p:nvPr/>
        </p:nvSpPr>
        <p:spPr>
          <a:xfrm>
            <a:off x="2592924" y="5791200"/>
            <a:ext cx="92250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22 </a:t>
            </a:r>
            <a:r>
              <a:rPr lang="tr-TR" dirty="0" err="1" smtClean="0"/>
              <a:t>Tête</a:t>
            </a:r>
            <a:r>
              <a:rPr lang="tr-TR" dirty="0" smtClean="0"/>
              <a:t> </a:t>
            </a:r>
            <a:r>
              <a:rPr lang="tr-TR" dirty="0" err="1" smtClean="0"/>
              <a:t>Rousse</a:t>
            </a:r>
            <a:r>
              <a:rPr lang="tr-TR" dirty="0" smtClean="0"/>
              <a:t> buzulunun 3 boyutlu su dağılımı ve açılan kuyular. Siyah </a:t>
            </a:r>
            <a:r>
              <a:rPr lang="tr-TR" dirty="0" err="1" smtClean="0"/>
              <a:t>sutunlar</a:t>
            </a:r>
            <a:r>
              <a:rPr lang="tr-TR" dirty="0" smtClean="0"/>
              <a:t> su saptanamamış kuyular. Pembe </a:t>
            </a:r>
            <a:r>
              <a:rPr lang="tr-TR" dirty="0" err="1" smtClean="0"/>
              <a:t>sutunlar</a:t>
            </a:r>
            <a:r>
              <a:rPr lang="tr-TR" dirty="0" smtClean="0"/>
              <a:t> ise su saptanmış </a:t>
            </a:r>
            <a:r>
              <a:rPr lang="tr-TR" dirty="0" err="1" smtClean="0"/>
              <a:t>sutunlardır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394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Sonuçlar	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NMR yöntemi ile sığ </a:t>
            </a:r>
            <a:r>
              <a:rPr lang="tr-TR" dirty="0" err="1" smtClean="0"/>
              <a:t>çalışmlarda</a:t>
            </a:r>
            <a:r>
              <a:rPr lang="tr-TR" dirty="0" smtClean="0"/>
              <a:t> su içeriğini ve miktarını bulmak açısında diğer tüm jeofizik yöntemlerden daha başarılıdır. </a:t>
            </a:r>
          </a:p>
          <a:p>
            <a:r>
              <a:rPr lang="tr-TR" dirty="0" smtClean="0"/>
              <a:t>Direk olarak derinlik su miktarı ve </a:t>
            </a:r>
            <a:r>
              <a:rPr lang="tr-TR" dirty="0" err="1" smtClean="0"/>
              <a:t>porozite</a:t>
            </a:r>
            <a:r>
              <a:rPr lang="tr-TR" dirty="0" smtClean="0"/>
              <a:t> ile ilgili bilgi alınabiliyor.</a:t>
            </a:r>
          </a:p>
          <a:p>
            <a:r>
              <a:rPr lang="tr-TR" dirty="0" smtClean="0"/>
              <a:t>Tek bir NMR sondaj ölçüsü almak 6 saatlik bir süre istiyor.</a:t>
            </a:r>
          </a:p>
          <a:p>
            <a:r>
              <a:rPr lang="tr-TR" dirty="0" smtClean="0"/>
              <a:t>Bu süreyi kısaltmak için çeşitli çalışmalar yapılabilir.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175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Jeofizik Bülteni Nisan 2014sayı 73-74-75 </a:t>
            </a:r>
            <a:r>
              <a:rPr lang="tr-TR" dirty="0"/>
              <a:t>Manyetik Rezonans ve Düşey Elektrik Sondajı Verilerinden </a:t>
            </a:r>
            <a:r>
              <a:rPr lang="tr-TR" dirty="0" smtClean="0"/>
              <a:t>Yer Altı </a:t>
            </a:r>
            <a:r>
              <a:rPr lang="tr-TR" dirty="0"/>
              <a:t>Su Varlığının Doğrudan </a:t>
            </a:r>
            <a:r>
              <a:rPr lang="tr-TR" dirty="0" smtClean="0"/>
              <a:t>Saptanması</a:t>
            </a:r>
          </a:p>
          <a:p>
            <a:r>
              <a:rPr lang="en-US" dirty="0"/>
              <a:t>Treatise on Geophysics, Second </a:t>
            </a:r>
            <a:r>
              <a:rPr lang="en-US" dirty="0" smtClean="0"/>
              <a:t>Edition,</a:t>
            </a:r>
            <a:r>
              <a:rPr lang="tr-TR" dirty="0" err="1" smtClean="0"/>
              <a:t>published</a:t>
            </a:r>
            <a:r>
              <a:rPr lang="tr-TR" dirty="0" smtClean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 smtClean="0"/>
              <a:t>Elsevier</a:t>
            </a:r>
            <a:endParaRPr lang="tr-TR" dirty="0" smtClean="0"/>
          </a:p>
          <a:p>
            <a:r>
              <a:rPr lang="en-US" dirty="0"/>
              <a:t>Surface Nuclear Magnetic Resonance </a:t>
            </a:r>
            <a:r>
              <a:rPr lang="en-US" dirty="0" smtClean="0"/>
              <a:t>Tomography</a:t>
            </a:r>
            <a:r>
              <a:rPr lang="tr-TR" dirty="0" smtClean="0"/>
              <a:t> </a:t>
            </a:r>
            <a:r>
              <a:rPr lang="tr-TR" dirty="0" err="1" smtClean="0"/>
              <a:t>Marian</a:t>
            </a:r>
            <a:r>
              <a:rPr lang="tr-TR" dirty="0" smtClean="0"/>
              <a:t> </a:t>
            </a:r>
            <a:r>
              <a:rPr lang="tr-TR" dirty="0" err="1"/>
              <a:t>Hertrich</a:t>
            </a:r>
            <a:r>
              <a:rPr lang="tr-TR" dirty="0"/>
              <a:t>, Martina </a:t>
            </a:r>
            <a:r>
              <a:rPr lang="tr-TR" dirty="0" err="1"/>
              <a:t>Braun</a:t>
            </a:r>
            <a:r>
              <a:rPr lang="tr-TR" dirty="0"/>
              <a:t>, Thomas </a:t>
            </a:r>
            <a:r>
              <a:rPr lang="tr-TR" dirty="0" err="1"/>
              <a:t>Günther</a:t>
            </a:r>
            <a:r>
              <a:rPr lang="tr-TR" dirty="0"/>
              <a:t>, Alan G. </a:t>
            </a:r>
            <a:r>
              <a:rPr lang="tr-TR" dirty="0" err="1"/>
              <a:t>Green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Ugur</a:t>
            </a:r>
            <a:r>
              <a:rPr lang="tr-TR" dirty="0"/>
              <a:t> </a:t>
            </a:r>
            <a:r>
              <a:rPr lang="tr-TR" dirty="0" err="1" smtClean="0"/>
              <a:t>Yaramanci</a:t>
            </a:r>
            <a:endParaRPr lang="tr-TR" dirty="0"/>
          </a:p>
          <a:p>
            <a:r>
              <a:rPr lang="en-US" dirty="0"/>
              <a:t> Aquifer Imaging Using </a:t>
            </a:r>
            <a:r>
              <a:rPr lang="tr-TR" dirty="0" smtClean="0"/>
              <a:t> </a:t>
            </a:r>
            <a:r>
              <a:rPr lang="en-US" dirty="0" smtClean="0"/>
              <a:t>2D </a:t>
            </a:r>
            <a:r>
              <a:rPr lang="en-US" dirty="0"/>
              <a:t>Magnetic Resonance </a:t>
            </a:r>
            <a:r>
              <a:rPr lang="en-US" dirty="0" smtClean="0"/>
              <a:t>Tomography </a:t>
            </a:r>
            <a:r>
              <a:rPr lang="en-US" dirty="0"/>
              <a:t>with Structural Constraints from </a:t>
            </a:r>
            <a:r>
              <a:rPr lang="tr-TR" dirty="0" smtClean="0"/>
              <a:t>GPR </a:t>
            </a:r>
          </a:p>
          <a:p>
            <a:r>
              <a:rPr lang="tr-TR" dirty="0" smtClean="0"/>
              <a:t>New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/>
              <a:t>P</a:t>
            </a:r>
            <a:r>
              <a:rPr lang="tr-TR" dirty="0" err="1" smtClean="0"/>
              <a:t>hysics</a:t>
            </a:r>
            <a:r>
              <a:rPr lang="tr-TR" dirty="0" smtClean="0"/>
              <a:t> Three-</a:t>
            </a:r>
            <a:r>
              <a:rPr lang="tr-TR" dirty="0" err="1" smtClean="0"/>
              <a:t>dimensional</a:t>
            </a:r>
            <a:r>
              <a:rPr lang="tr-TR" dirty="0" smtClean="0"/>
              <a:t> </a:t>
            </a:r>
            <a:r>
              <a:rPr lang="tr-TR" dirty="0" err="1"/>
              <a:t>magnetic</a:t>
            </a:r>
            <a:r>
              <a:rPr lang="tr-TR" dirty="0"/>
              <a:t> </a:t>
            </a:r>
            <a:r>
              <a:rPr lang="tr-TR" dirty="0" err="1"/>
              <a:t>resonance</a:t>
            </a:r>
            <a:r>
              <a:rPr lang="tr-TR" dirty="0"/>
              <a:t> </a:t>
            </a:r>
            <a:r>
              <a:rPr lang="tr-TR" dirty="0" err="1" smtClean="0"/>
              <a:t>imaging</a:t>
            </a:r>
            <a:r>
              <a:rPr lang="tr-TR" dirty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groundwater</a:t>
            </a:r>
            <a:r>
              <a:rPr lang="tr-TR" dirty="0" smtClean="0"/>
              <a:t> </a:t>
            </a:r>
            <a:r>
              <a:rPr lang="pt-BR" dirty="0" smtClean="0"/>
              <a:t>A Legchenko</a:t>
            </a:r>
            <a:r>
              <a:rPr lang="tr-TR" dirty="0" smtClean="0"/>
              <a:t>,</a:t>
            </a:r>
            <a:r>
              <a:rPr lang="pt-BR" dirty="0" smtClean="0"/>
              <a:t> M Descloitres, </a:t>
            </a:r>
            <a:r>
              <a:rPr lang="pt-BR" dirty="0"/>
              <a:t>C </a:t>
            </a:r>
            <a:r>
              <a:rPr lang="pt-BR" dirty="0" smtClean="0"/>
              <a:t>Vincent, </a:t>
            </a:r>
            <a:r>
              <a:rPr lang="pt-BR" dirty="0"/>
              <a:t>H </a:t>
            </a:r>
            <a:r>
              <a:rPr lang="pt-BR" dirty="0" smtClean="0"/>
              <a:t>Guyard,</a:t>
            </a:r>
            <a:r>
              <a:rPr lang="en-US" dirty="0" smtClean="0"/>
              <a:t>S </a:t>
            </a:r>
            <a:r>
              <a:rPr lang="en-US" dirty="0" err="1" smtClean="0"/>
              <a:t>Garambois</a:t>
            </a:r>
            <a:r>
              <a:rPr lang="en-US" dirty="0" smtClean="0"/>
              <a:t>, </a:t>
            </a:r>
            <a:r>
              <a:rPr lang="en-US" dirty="0"/>
              <a:t>K </a:t>
            </a:r>
            <a:r>
              <a:rPr lang="en-US" dirty="0" err="1" smtClean="0"/>
              <a:t>Chalikakis</a:t>
            </a:r>
            <a:r>
              <a:rPr lang="en-US" dirty="0" smtClean="0"/>
              <a:t> </a:t>
            </a:r>
            <a:r>
              <a:rPr lang="en-US" dirty="0"/>
              <a:t>and M </a:t>
            </a:r>
            <a:r>
              <a:rPr lang="en-US" dirty="0" err="1" smtClean="0"/>
              <a:t>Ezersky</a:t>
            </a:r>
            <a:endParaRPr lang="tr-TR" dirty="0" smtClean="0"/>
          </a:p>
          <a:p>
            <a:r>
              <a:rPr lang="en-US" dirty="0"/>
              <a:t>Two-dimensional distribution of relaxation time and water content </a:t>
            </a:r>
            <a:r>
              <a:rPr lang="en-US" dirty="0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surface</a:t>
            </a:r>
            <a:r>
              <a:rPr lang="tr-TR" dirty="0" smtClean="0"/>
              <a:t> NMR </a:t>
            </a:r>
            <a:r>
              <a:rPr lang="tr-TR" dirty="0" err="1" smtClean="0"/>
              <a:t>Raphael</a:t>
            </a:r>
            <a:r>
              <a:rPr lang="tr-TR" dirty="0" smtClean="0"/>
              <a:t> </a:t>
            </a:r>
            <a:r>
              <a:rPr lang="tr-TR" dirty="0" err="1"/>
              <a:t>Dlugosch</a:t>
            </a:r>
            <a:r>
              <a:rPr lang="tr-TR" dirty="0"/>
              <a:t>, Thomas </a:t>
            </a:r>
            <a:r>
              <a:rPr lang="tr-TR" dirty="0" err="1" smtClean="0"/>
              <a:t>Günther</a:t>
            </a:r>
            <a:r>
              <a:rPr lang="tr-TR" dirty="0"/>
              <a:t>, Mike </a:t>
            </a:r>
            <a:r>
              <a:rPr lang="tr-TR" dirty="0" err="1" smtClean="0"/>
              <a:t>M</a:t>
            </a:r>
            <a:r>
              <a:rPr lang="tr-TR" dirty="0" err="1"/>
              <a:t>ü</a:t>
            </a:r>
            <a:r>
              <a:rPr lang="tr-TR" dirty="0" err="1" smtClean="0"/>
              <a:t>ller-Petke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Ugur</a:t>
            </a:r>
            <a:r>
              <a:rPr lang="tr-TR" dirty="0"/>
              <a:t> </a:t>
            </a:r>
            <a:r>
              <a:rPr lang="tr-TR" dirty="0" err="1" smtClean="0"/>
              <a:t>Yaramanci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625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43543" y="2591454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tr-TR" sz="9600" dirty="0" smtClean="0">
                <a:solidFill>
                  <a:srgbClr val="C00000"/>
                </a:solidFill>
              </a:rPr>
              <a:t>Teşekkürler</a:t>
            </a:r>
            <a:endParaRPr lang="tr-TR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768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Nükleer Manyetik Rezonans Tarihçesi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579418"/>
            <a:ext cx="8915400" cy="43318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	MRS </a:t>
            </a:r>
            <a:r>
              <a:rPr lang="tr-TR" dirty="0"/>
              <a:t>yöntemi, Sovyetler Birliği döneminde </a:t>
            </a:r>
            <a:r>
              <a:rPr lang="tr-TR" dirty="0" smtClean="0"/>
              <a:t>doğrudan su </a:t>
            </a:r>
            <a:r>
              <a:rPr lang="tr-TR" dirty="0" err="1"/>
              <a:t>aramacılığı</a:t>
            </a:r>
            <a:r>
              <a:rPr lang="tr-TR" dirty="0"/>
              <a:t> için geliştirilen ve </a:t>
            </a:r>
            <a:r>
              <a:rPr lang="tr-TR" dirty="0" smtClean="0"/>
              <a:t>HYDROSKOP adı </a:t>
            </a:r>
            <a:r>
              <a:rPr lang="tr-TR" dirty="0"/>
              <a:t>ile anılan aygıtın kullanımı ile seksenli </a:t>
            </a:r>
            <a:r>
              <a:rPr lang="tr-TR" dirty="0" smtClean="0"/>
              <a:t>yıllarda başlamıştır</a:t>
            </a:r>
            <a:r>
              <a:rPr lang="tr-TR" dirty="0"/>
              <a:t>. Batı dünyasında ilk alet Rus ICKC </a:t>
            </a:r>
            <a:r>
              <a:rPr lang="tr-TR" dirty="0" smtClean="0"/>
              <a:t>ile Fransız </a:t>
            </a:r>
            <a:r>
              <a:rPr lang="tr-TR" dirty="0"/>
              <a:t>BRGM Enstitülerinin işbirliği ile 1995 ve </a:t>
            </a:r>
            <a:r>
              <a:rPr lang="tr-TR" dirty="0" smtClean="0"/>
              <a:t>takip eden </a:t>
            </a:r>
            <a:r>
              <a:rPr lang="tr-TR" dirty="0"/>
              <a:t>yıllarda geliştirilmiştir. NUMIS adlı ilk </a:t>
            </a:r>
            <a:r>
              <a:rPr lang="tr-TR" dirty="0" smtClean="0"/>
              <a:t>ticari aygıt </a:t>
            </a:r>
            <a:r>
              <a:rPr lang="tr-TR" dirty="0"/>
              <a:t>Fransa’da 1996 yılından itibaren </a:t>
            </a:r>
            <a:r>
              <a:rPr lang="tr-TR" dirty="0" smtClean="0"/>
              <a:t>üretilmektedir (Şekil </a:t>
            </a:r>
            <a:r>
              <a:rPr lang="tr-TR" dirty="0"/>
              <a:t>1). Daha geç zamanlarda, sırası ile ABD ve </a:t>
            </a:r>
            <a:r>
              <a:rPr lang="tr-TR" dirty="0" smtClean="0"/>
              <a:t>Almanya’da da </a:t>
            </a:r>
            <a:r>
              <a:rPr lang="tr-TR" dirty="0"/>
              <a:t>ticari üretim başlamıştır (Şekil 2 ve 3</a:t>
            </a:r>
            <a:r>
              <a:rPr lang="tr-TR" dirty="0" smtClean="0"/>
              <a:t>).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3488312"/>
            <a:ext cx="7713439" cy="27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9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NMR YÖNTEMİNİN İLKELERİ VE UYGULANIŞI</a:t>
            </a:r>
            <a:endParaRPr lang="tr-TR" sz="32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1264555"/>
            <a:ext cx="8915400" cy="3542482"/>
          </a:xfrm>
        </p:spPr>
      </p:pic>
      <p:sp>
        <p:nvSpPr>
          <p:cNvPr id="5" name="Metin kutusu 4"/>
          <p:cNvSpPr txBox="1"/>
          <p:nvPr/>
        </p:nvSpPr>
        <p:spPr>
          <a:xfrm>
            <a:off x="2589212" y="4861560"/>
            <a:ext cx="9201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Şekil 4 </a:t>
            </a:r>
            <a:r>
              <a:rPr lang="tr-TR" sz="2000" dirty="0" smtClean="0"/>
              <a:t>Protonların tane yüzeyi ile etkileşimi. Küçük gözeneklerde sönüm hızlı büyük gözeneklerde ise yavaştır(</a:t>
            </a:r>
            <a:r>
              <a:rPr lang="tr-TR" sz="2000" dirty="0" err="1" smtClean="0"/>
              <a:t>Allen</a:t>
            </a:r>
            <a:r>
              <a:rPr lang="tr-TR" sz="2000" dirty="0" smtClean="0"/>
              <a:t>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 ,1997). MRS sinyalinin genliği hidrojen protonlarının sayısı ile orantılıdır ve yer altındaki kayaçların ve zeminlerin su içeriği hakkında doğrudan bilgi verir.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5774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624110"/>
            <a:ext cx="8185910" cy="5139381"/>
          </a:xfrm>
        </p:spPr>
      </p:pic>
      <p:sp>
        <p:nvSpPr>
          <p:cNvPr id="6" name="Metin kutusu 5"/>
          <p:cNvSpPr txBox="1"/>
          <p:nvPr/>
        </p:nvSpPr>
        <p:spPr>
          <a:xfrm>
            <a:off x="2592925" y="6012180"/>
            <a:ext cx="8911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Şekil5</a:t>
            </a:r>
            <a:r>
              <a:rPr lang="tr-TR" sz="2000" dirty="0" smtClean="0"/>
              <a:t> MRS </a:t>
            </a:r>
            <a:r>
              <a:rPr lang="tr-TR" sz="2000" dirty="0" err="1" smtClean="0"/>
              <a:t>sinyalnin</a:t>
            </a:r>
            <a:r>
              <a:rPr lang="tr-TR" sz="2000" dirty="0" smtClean="0"/>
              <a:t> </a:t>
            </a:r>
            <a:r>
              <a:rPr lang="tr-TR" sz="2000" dirty="0" err="1" smtClean="0"/>
              <a:t>oluşummu</a:t>
            </a:r>
            <a:r>
              <a:rPr lang="tr-TR" sz="2000" dirty="0" smtClean="0"/>
              <a:t> ve ölçümü(</a:t>
            </a:r>
            <a:r>
              <a:rPr lang="tr-TR" sz="2000" dirty="0" err="1" smtClean="0"/>
              <a:t>Yaramanci</a:t>
            </a:r>
            <a:r>
              <a:rPr lang="tr-TR" sz="2000" dirty="0" smtClean="0"/>
              <a:t> ve </a:t>
            </a:r>
            <a:r>
              <a:rPr lang="tr-TR" sz="2000" dirty="0" err="1" smtClean="0"/>
              <a:t>Hertrich</a:t>
            </a:r>
            <a:r>
              <a:rPr lang="tr-TR" sz="2000" dirty="0" smtClean="0"/>
              <a:t>, 2006)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8463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557282" y="624109"/>
            <a:ext cx="4947330" cy="4779164"/>
          </a:xfrm>
        </p:spPr>
        <p:txBody>
          <a:bodyPr>
            <a:normAutofit/>
          </a:bodyPr>
          <a:lstStyle/>
          <a:p>
            <a:r>
              <a:rPr lang="tr-TR" sz="2000" b="1" i="1" dirty="0"/>
              <a:t>Şekil 6. </a:t>
            </a:r>
            <a:r>
              <a:rPr lang="tr-TR" sz="2000" i="1" dirty="0"/>
              <a:t>Belirli </a:t>
            </a:r>
            <a:r>
              <a:rPr lang="tr-TR" sz="2000" i="1" dirty="0" err="1"/>
              <a:t>puls</a:t>
            </a:r>
            <a:r>
              <a:rPr lang="tr-TR" sz="2000" i="1" dirty="0"/>
              <a:t> momenti (</a:t>
            </a:r>
            <a:r>
              <a:rPr lang="tr-TR" sz="2000" i="1" dirty="0" err="1" smtClean="0"/>
              <a:t>akımxsüre</a:t>
            </a:r>
            <a:r>
              <a:rPr lang="tr-TR" sz="2000" i="1" dirty="0" smtClean="0"/>
              <a:t> ‘q’) </a:t>
            </a:r>
            <a:r>
              <a:rPr lang="tr-TR" sz="2000" i="1" dirty="0"/>
              <a:t>için </a:t>
            </a:r>
            <a:r>
              <a:rPr lang="tr-TR" sz="2000" i="1" dirty="0" smtClean="0"/>
              <a:t>dış alanın </a:t>
            </a:r>
            <a:r>
              <a:rPr lang="tr-TR" sz="2000" i="1" dirty="0"/>
              <a:t>kesilmesi, ölü zaman ve sönüm eğrisi. </a:t>
            </a:r>
            <a:r>
              <a:rPr lang="tr-TR" sz="2000" i="1" dirty="0" smtClean="0"/>
              <a:t>t=0 anındaki </a:t>
            </a:r>
            <a:r>
              <a:rPr lang="tr-TR" sz="2000" i="1" dirty="0"/>
              <a:t>ilksel genlik (E</a:t>
            </a:r>
            <a:r>
              <a:rPr lang="tr-TR" sz="2000" b="1" i="1" dirty="0"/>
              <a:t>0 </a:t>
            </a:r>
            <a:r>
              <a:rPr lang="tr-TR" sz="2000" i="1" dirty="0"/>
              <a:t>) değeri farklı </a:t>
            </a:r>
            <a:r>
              <a:rPr lang="tr-TR" sz="2000" i="1" dirty="0" smtClean="0"/>
              <a:t>moment </a:t>
            </a:r>
            <a:r>
              <a:rPr lang="nl-NL" sz="2000" i="1" dirty="0" smtClean="0"/>
              <a:t>değerlerinde </a:t>
            </a:r>
            <a:r>
              <a:rPr lang="nl-NL" sz="2000" i="1" dirty="0"/>
              <a:t>de ölçülerek, moment-ilksel </a:t>
            </a:r>
            <a:r>
              <a:rPr lang="nl-NL" sz="2000" i="1" dirty="0" smtClean="0"/>
              <a:t>genlik</a:t>
            </a:r>
            <a:r>
              <a:rPr lang="tr-TR" sz="2000" i="1" dirty="0" smtClean="0"/>
              <a:t> grafiği </a:t>
            </a:r>
            <a:r>
              <a:rPr lang="tr-TR" sz="2000" i="1" dirty="0"/>
              <a:t>elde edilir (Şekil 7).</a:t>
            </a:r>
            <a:endParaRPr lang="tr-TR" sz="20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624109"/>
            <a:ext cx="3964357" cy="5859817"/>
          </a:xfrm>
        </p:spPr>
      </p:pic>
    </p:spTree>
    <p:extLst>
      <p:ext uri="{BB962C8B-B14F-4D97-AF65-F5344CB8AC3E}">
        <p14:creationId xmlns:p14="http://schemas.microsoft.com/office/powerpoint/2010/main" val="273717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74182" y="983672"/>
            <a:ext cx="3330430" cy="5527963"/>
          </a:xfrm>
        </p:spPr>
        <p:txBody>
          <a:bodyPr>
            <a:normAutofit/>
          </a:bodyPr>
          <a:lstStyle/>
          <a:p>
            <a:r>
              <a:rPr lang="tr-TR" sz="2000" b="1" i="1" dirty="0"/>
              <a:t>Şekil 7. </a:t>
            </a:r>
            <a:r>
              <a:rPr lang="tr-TR" sz="2000" i="1" dirty="0"/>
              <a:t>MRS eğrisinden % su içeriği modelinin elde </a:t>
            </a:r>
            <a:r>
              <a:rPr lang="tr-TR" sz="2000" i="1" dirty="0" smtClean="0"/>
              <a:t>edilmesi. Kırmızı </a:t>
            </a:r>
            <a:r>
              <a:rPr lang="tr-TR" sz="2000" i="1" dirty="0"/>
              <a:t>daireler ve sürekli mavi eğri sırası ile ölçülen ve </a:t>
            </a:r>
            <a:r>
              <a:rPr lang="tr-TR" sz="2000" i="1" dirty="0" smtClean="0"/>
              <a:t>kuramsal ilksel </a:t>
            </a:r>
            <a:r>
              <a:rPr lang="tr-TR" sz="2000" i="1" dirty="0"/>
              <a:t>genlik değerleridir. Ortadaki grafik ters-çözüm </a:t>
            </a:r>
            <a:r>
              <a:rPr lang="tr-TR" sz="2000" i="1" dirty="0" smtClean="0"/>
              <a:t> sonucunda hesaplanan </a:t>
            </a:r>
            <a:r>
              <a:rPr lang="tr-TR" sz="2000" i="1" dirty="0"/>
              <a:t>derinlik ile % su içeriğinin </a:t>
            </a:r>
            <a:r>
              <a:rPr lang="tr-TR" sz="2000" i="1" dirty="0" smtClean="0"/>
              <a:t> değişimini </a:t>
            </a:r>
            <a:r>
              <a:rPr lang="tr-TR" sz="2000" i="1" dirty="0"/>
              <a:t>göstermektedir</a:t>
            </a:r>
            <a:br>
              <a:rPr lang="tr-TR" sz="2000" i="1" dirty="0"/>
            </a:br>
            <a:r>
              <a:rPr lang="tr-TR" sz="2000" i="1" dirty="0"/>
              <a:t>(</a:t>
            </a:r>
            <a:r>
              <a:rPr lang="tr-TR" sz="2000" i="1" dirty="0" err="1"/>
              <a:t>Lange</a:t>
            </a:r>
            <a:r>
              <a:rPr lang="tr-TR" sz="2000" i="1" dirty="0"/>
              <a:t> ve </a:t>
            </a:r>
            <a:r>
              <a:rPr lang="tr-TR" sz="2000" i="1" dirty="0" err="1"/>
              <a:t>diğ</a:t>
            </a:r>
            <a:r>
              <a:rPr lang="tr-TR" sz="2000" i="1" dirty="0"/>
              <a:t>., 2006).</a:t>
            </a:r>
            <a:endParaRPr lang="tr-TR" sz="20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489" y="624110"/>
            <a:ext cx="5442711" cy="5887526"/>
          </a:xfrm>
        </p:spPr>
      </p:pic>
    </p:spTree>
    <p:extLst>
      <p:ext uri="{BB962C8B-B14F-4D97-AF65-F5344CB8AC3E}">
        <p14:creationId xmlns:p14="http://schemas.microsoft.com/office/powerpoint/2010/main" val="365349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624110"/>
            <a:ext cx="8911687" cy="4931563"/>
          </a:xfrm>
        </p:spPr>
      </p:pic>
      <p:sp>
        <p:nvSpPr>
          <p:cNvPr id="5" name="Metin kutusu 4"/>
          <p:cNvSpPr txBox="1"/>
          <p:nvPr/>
        </p:nvSpPr>
        <p:spPr>
          <a:xfrm>
            <a:off x="2592925" y="5694218"/>
            <a:ext cx="8781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8 </a:t>
            </a:r>
            <a:r>
              <a:rPr lang="tr-TR" dirty="0"/>
              <a:t>MRS yönteminde araştırma </a:t>
            </a:r>
            <a:r>
              <a:rPr lang="tr-TR" dirty="0" smtClean="0"/>
              <a:t>derinliği, verilen </a:t>
            </a:r>
            <a:r>
              <a:rPr lang="tr-TR" dirty="0"/>
              <a:t>akımın genliği ve </a:t>
            </a:r>
            <a:r>
              <a:rPr lang="tr-TR" dirty="0" err="1" smtClean="0"/>
              <a:t>uygulamasüresinin</a:t>
            </a:r>
            <a:r>
              <a:rPr lang="tr-TR" dirty="0" smtClean="0"/>
              <a:t> </a:t>
            </a:r>
            <a:r>
              <a:rPr lang="tr-TR" dirty="0"/>
              <a:t>çarpımına eşit </a:t>
            </a:r>
            <a:r>
              <a:rPr lang="tr-TR" dirty="0" err="1" smtClean="0"/>
              <a:t>olanmoment</a:t>
            </a:r>
            <a:r>
              <a:rPr lang="tr-TR" dirty="0" smtClean="0"/>
              <a:t> </a:t>
            </a:r>
            <a:r>
              <a:rPr lang="tr-TR" dirty="0"/>
              <a:t>ile </a:t>
            </a:r>
            <a:r>
              <a:rPr lang="tr-TR" dirty="0" smtClean="0"/>
              <a:t>denetlenir. </a:t>
            </a:r>
          </a:p>
          <a:p>
            <a:r>
              <a:rPr lang="en-US" dirty="0" smtClean="0"/>
              <a:t>Treatise on Geophysics, Second Edition,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296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624110"/>
            <a:ext cx="6761074" cy="5080577"/>
          </a:xfrm>
        </p:spPr>
      </p:pic>
      <p:sp>
        <p:nvSpPr>
          <p:cNvPr id="6" name="Metin kutusu 5"/>
          <p:cNvSpPr txBox="1"/>
          <p:nvPr/>
        </p:nvSpPr>
        <p:spPr>
          <a:xfrm>
            <a:off x="9353999" y="1395924"/>
            <a:ext cx="21506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Şekil 8 </a:t>
            </a:r>
            <a:r>
              <a:rPr lang="tr-TR" dirty="0" smtClean="0"/>
              <a:t>NMR yöntemi aynı zamanda </a:t>
            </a:r>
            <a:r>
              <a:rPr lang="tr-TR" dirty="0" err="1" smtClean="0"/>
              <a:t>sonraj</a:t>
            </a:r>
            <a:r>
              <a:rPr lang="tr-TR" dirty="0" smtClean="0"/>
              <a:t> kuyularında da kullanılabilmektedir. 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2482089" y="5985164"/>
            <a:ext cx="8174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Treatise on Geophysics, Second Edition,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601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452</TotalTime>
  <Words>992</Words>
  <Application>Microsoft Office PowerPoint</Application>
  <PresentationFormat>Geniş ekran</PresentationFormat>
  <Paragraphs>63</Paragraphs>
  <Slides>27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2" baseType="lpstr">
      <vt:lpstr>Arial</vt:lpstr>
      <vt:lpstr>Calibri</vt:lpstr>
      <vt:lpstr>Century Gothic</vt:lpstr>
      <vt:lpstr>Wingdings 3</vt:lpstr>
      <vt:lpstr>Duman</vt:lpstr>
      <vt:lpstr>JFM403 JEOFİZİKTE VERİ ANALİZİ VE SUNUMU Nükleer manyetik Rezonans</vt:lpstr>
      <vt:lpstr>Nükleer Manyetik Rezonans</vt:lpstr>
      <vt:lpstr>Nükleer Manyetik Rezonans Tarihçesi</vt:lpstr>
      <vt:lpstr>NMR YÖNTEMİNİN İLKELERİ VE UYGULANIŞI</vt:lpstr>
      <vt:lpstr>PowerPoint Sunusu</vt:lpstr>
      <vt:lpstr>Şekil 6. Belirli puls momenti (akımxsüre ‘q’) için dış alanın kesilmesi, ölü zaman ve sönüm eğrisi. t=0 anındaki ilksel genlik (E0 ) değeri farklı moment değerlerinde de ölçülerek, moment-ilksel genlik grafiği elde edilir (Şekil 7).</vt:lpstr>
      <vt:lpstr>Şekil 7. MRS eğrisinden % su içeriği modelinin elde edilmesi. Kırmızı daireler ve sürekli mavi eğri sırası ile ölçülen ve kuramsal ilksel genlik değerleridir. Ortadaki grafik ters-çözüm  sonucunda hesaplanan derinlik ile % su içeriğinin  değişimini göstermektedir (Lange ve diğ., 2006).</vt:lpstr>
      <vt:lpstr>PowerPoint Sunusu</vt:lpstr>
      <vt:lpstr>PowerPoint Sunusu</vt:lpstr>
      <vt:lpstr>PowerPoint Sunusu</vt:lpstr>
      <vt:lpstr>PowerPoint Sunusu</vt:lpstr>
      <vt:lpstr>NMR İki Boyutlu uygulamaları</vt:lpstr>
      <vt:lpstr>PowerPoint Sunusu</vt:lpstr>
      <vt:lpstr>PowerPoint Sunusu</vt:lpstr>
      <vt:lpstr>PowerPoint Sunusu</vt:lpstr>
      <vt:lpstr>PowerPoint Sunusu</vt:lpstr>
      <vt:lpstr>NMR yönteminin 3 boyutlu uygulaması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Sonuçlar  </vt:lpstr>
      <vt:lpstr>Kaynakça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Nükleer manyetik Rezonans</dc:title>
  <dc:creator>tolga tanır</dc:creator>
  <cp:lastModifiedBy>tolga tanır</cp:lastModifiedBy>
  <cp:revision>23</cp:revision>
  <dcterms:created xsi:type="dcterms:W3CDTF">2017-12-13T20:09:55Z</dcterms:created>
  <dcterms:modified xsi:type="dcterms:W3CDTF">2017-12-14T06:10:11Z</dcterms:modified>
</cp:coreProperties>
</file>