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84" r:id="rId4"/>
    <p:sldId id="288" r:id="rId5"/>
    <p:sldId id="280" r:id="rId6"/>
    <p:sldId id="266" r:id="rId7"/>
    <p:sldId id="281" r:id="rId8"/>
    <p:sldId id="274" r:id="rId9"/>
    <p:sldId id="289" r:id="rId10"/>
    <p:sldId id="275" r:id="rId11"/>
    <p:sldId id="268" r:id="rId12"/>
    <p:sldId id="259" r:id="rId13"/>
    <p:sldId id="260" r:id="rId14"/>
    <p:sldId id="263" r:id="rId15"/>
    <p:sldId id="269" r:id="rId16"/>
    <p:sldId id="282" r:id="rId17"/>
    <p:sldId id="286" r:id="rId18"/>
    <p:sldId id="276" r:id="rId19"/>
    <p:sldId id="290" r:id="rId20"/>
    <p:sldId id="271" r:id="rId21"/>
    <p:sldId id="262" r:id="rId22"/>
    <p:sldId id="283" r:id="rId23"/>
    <p:sldId id="257" r:id="rId24"/>
    <p:sldId id="272" r:id="rId25"/>
    <p:sldId id="287" r:id="rId26"/>
    <p:sldId id="295" r:id="rId27"/>
    <p:sldId id="278" r:id="rId28"/>
    <p:sldId id="291" r:id="rId29"/>
    <p:sldId id="285" r:id="rId30"/>
    <p:sldId id="292" r:id="rId31"/>
    <p:sldId id="293" r:id="rId32"/>
    <p:sldId id="294" r:id="rId33"/>
    <p:sldId id="296" r:id="rId34"/>
    <p:sldId id="297" r:id="rId35"/>
    <p:sldId id="298" r:id="rId36"/>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20" y="-64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05.03.2019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05.03.2019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05.03.2019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05.03.2019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05.03.2019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05.03.2019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05.03.2019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05.03.2019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05.03.2019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05.03.2019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05.03.2019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05.03.2019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3600" dirty="0" smtClean="0">
                <a:latin typeface="Times New Roman" pitchFamily="18" charset="0"/>
                <a:cs typeface="Times New Roman" pitchFamily="18" charset="0"/>
              </a:rPr>
              <a:t>Okul Çocuklarında Sağlıklı Beslenmenin Önemi ve Beslenme Alışkanlıkları</a:t>
            </a:r>
            <a:endParaRPr lang="tr-TR" sz="3600" dirty="0">
              <a:latin typeface="Times New Roman" pitchFamily="18" charset="0"/>
              <a:cs typeface="Times New Roman" pitchFamily="18" charset="0"/>
            </a:endParaRPr>
          </a:p>
        </p:txBody>
      </p:sp>
      <p:sp>
        <p:nvSpPr>
          <p:cNvPr id="3" name="2 Alt Başlık"/>
          <p:cNvSpPr>
            <a:spLocks noGrp="1"/>
          </p:cNvSpPr>
          <p:nvPr>
            <p:ph type="subTitle" idx="1"/>
          </p:nvPr>
        </p:nvSpPr>
        <p:spPr/>
        <p:txBody>
          <a:bodyPr/>
          <a:lstStyle/>
          <a:p>
            <a:r>
              <a:rPr lang="tr-TR" dirty="0" smtClean="0"/>
              <a:t>Ankara Üniversitesi Spor Bilimleri Fakültesi </a:t>
            </a:r>
          </a:p>
          <a:p>
            <a:r>
              <a:rPr lang="tr-TR" dirty="0" smtClean="0"/>
              <a:t>Doç. Dr. Nevin GÜNDÜZ</a:t>
            </a:r>
            <a:endParaRPr lang="tr-TR" dirty="0"/>
          </a:p>
        </p:txBody>
      </p:sp>
      <p:pic>
        <p:nvPicPr>
          <p:cNvPr id="4" name="Picture 3" descr="C:\Users\Nevin GUNDUZ\Desktop\Ankara_Üniversitesi_logosu.png"/>
          <p:cNvPicPr>
            <a:picLocks noChangeAspect="1" noChangeArrowheads="1"/>
          </p:cNvPicPr>
          <p:nvPr/>
        </p:nvPicPr>
        <p:blipFill>
          <a:blip r:embed="rId2" cstate="print"/>
          <a:srcRect/>
          <a:stretch>
            <a:fillRect/>
          </a:stretch>
        </p:blipFill>
        <p:spPr bwMode="auto">
          <a:xfrm>
            <a:off x="683568" y="332656"/>
            <a:ext cx="1512168" cy="1512168"/>
          </a:xfrm>
          <a:prstGeom prst="rect">
            <a:avLst/>
          </a:prstGeom>
          <a:noFill/>
        </p:spPr>
      </p:pic>
      <p:pic>
        <p:nvPicPr>
          <p:cNvPr id="5" name="Picture 2" descr="Ankara üniversitesi spor bilimleri fakültesi amblem ile ilgili görsel sonucu"/>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588224" y="188641"/>
            <a:ext cx="1688976" cy="1728192"/>
          </a:xfrm>
          <a:prstGeom prst="ellipse">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En hızlı büyüme kızlarda 10-12, erkeklerde ise 11-14 yaşında başlar. Vücut ağırlığındaki artış yaklaşık 20 yaşına kadar, boy uzunluğundaki artık ise kızlarda 17 yaşına kadar, erkeklerde ise yavaşta olsa 20-22 yaşına kadar devam eder.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02034"/>
          </a:xfrm>
        </p:spPr>
        <p:txBody>
          <a:bodyPr>
            <a:normAutofit fontScale="90000"/>
          </a:bodyPr>
          <a:lstStyle/>
          <a:p>
            <a:endParaRPr lang="tr-TR" dirty="0"/>
          </a:p>
        </p:txBody>
      </p:sp>
      <p:sp>
        <p:nvSpPr>
          <p:cNvPr id="3" name="2 İçerik Yer Tutucusu"/>
          <p:cNvSpPr>
            <a:spLocks noGrp="1"/>
          </p:cNvSpPr>
          <p:nvPr>
            <p:ph idx="1"/>
          </p:nvPr>
        </p:nvSpPr>
        <p:spPr>
          <a:xfrm>
            <a:off x="539552" y="1196752"/>
            <a:ext cx="8229600" cy="4741987"/>
          </a:xfrm>
        </p:spPr>
        <p:txBody>
          <a:bodyPr/>
          <a:lstStyle/>
          <a:p>
            <a:pPr algn="just">
              <a:buNone/>
            </a:pP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Büyüme sürecinde önemli miktarda enerjiye ihtiyaç vardır. Daha fazla protein Vitamin ve mineral alınması gerekir</a:t>
            </a:r>
            <a:endParaRPr lang="tr-TR" dirty="0">
              <a:latin typeface="Times New Roman" pitchFamily="18" charset="0"/>
              <a:cs typeface="Times New Roman" pitchFamily="18" charset="0"/>
            </a:endParaRPr>
          </a:p>
        </p:txBody>
      </p:sp>
      <p:pic>
        <p:nvPicPr>
          <p:cNvPr id="4098" name="Picture 2" descr="C:\Users\Nevin GUNDUZ\Desktop\fiziksel aktivite oyun.jpg"/>
          <p:cNvPicPr>
            <a:picLocks noChangeAspect="1" noChangeArrowheads="1"/>
          </p:cNvPicPr>
          <p:nvPr/>
        </p:nvPicPr>
        <p:blipFill>
          <a:blip r:embed="rId2" cstate="print"/>
          <a:srcRect/>
          <a:stretch>
            <a:fillRect/>
          </a:stretch>
        </p:blipFill>
        <p:spPr bwMode="auto">
          <a:xfrm>
            <a:off x="2267744" y="3429000"/>
            <a:ext cx="3675856" cy="302433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018"/>
          </a:xfrm>
        </p:spPr>
        <p:txBody>
          <a:bodyPr>
            <a:normAutofit fontScale="90000"/>
          </a:bodyPr>
          <a:lstStyle/>
          <a:p>
            <a:endParaRPr lang="tr-TR" dirty="0"/>
          </a:p>
        </p:txBody>
      </p:sp>
      <p:sp>
        <p:nvSpPr>
          <p:cNvPr id="3" name="2 İçerik Yer Tutucusu"/>
          <p:cNvSpPr>
            <a:spLocks noGrp="1"/>
          </p:cNvSpPr>
          <p:nvPr>
            <p:ph idx="1"/>
          </p:nvPr>
        </p:nvSpPr>
        <p:spPr>
          <a:xfrm>
            <a:off x="457200" y="836712"/>
            <a:ext cx="8229600" cy="5289451"/>
          </a:xfrm>
        </p:spPr>
        <p:txBody>
          <a:bodyPr>
            <a:normAutofit/>
          </a:bodyPr>
          <a:lstStyle/>
          <a:p>
            <a:pPr algn="just"/>
            <a:r>
              <a:rPr lang="tr-TR" sz="2800" dirty="0" smtClean="0">
                <a:latin typeface="Times New Roman" pitchFamily="18" charset="0"/>
                <a:cs typeface="Times New Roman" pitchFamily="18" charset="0"/>
              </a:rPr>
              <a:t>Çocuklar sağlıklı büyüme ve gelişim için zengin bir beslenme programına ihtiyaçları vardır.</a:t>
            </a:r>
          </a:p>
          <a:p>
            <a:pPr algn="just"/>
            <a:r>
              <a:rPr lang="tr-TR" sz="2800" dirty="0" smtClean="0">
                <a:latin typeface="Times New Roman" pitchFamily="18" charset="0"/>
                <a:cs typeface="Times New Roman" pitchFamily="18" charset="0"/>
              </a:rPr>
              <a:t>Enerji harcamaları ise, vücut ölçüsünün birimi başına yetişkinlerden oldukça yüksektir</a:t>
            </a:r>
            <a:r>
              <a:rPr lang="tr-TR" sz="2800" dirty="0" smtClean="0"/>
              <a:t>. </a:t>
            </a:r>
            <a:endParaRPr lang="tr-TR" sz="2800" dirty="0"/>
          </a:p>
        </p:txBody>
      </p:sp>
      <p:pic>
        <p:nvPicPr>
          <p:cNvPr id="5123" name="Picture 3" descr="C:\Users\Nevin GUNDUZ\Desktop\5ba9e616ae298b28dd99a66bçocuk ve fiziksel aktivite.jpg"/>
          <p:cNvPicPr>
            <a:picLocks noChangeAspect="1" noChangeArrowheads="1"/>
          </p:cNvPicPr>
          <p:nvPr/>
        </p:nvPicPr>
        <p:blipFill>
          <a:blip r:embed="rId2" cstate="print"/>
          <a:srcRect/>
          <a:stretch>
            <a:fillRect/>
          </a:stretch>
        </p:blipFill>
        <p:spPr bwMode="auto">
          <a:xfrm>
            <a:off x="1043608" y="3212976"/>
            <a:ext cx="7560840" cy="2798586"/>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Spor yapmayan yetişkinlerin günlük enerji gereksinimleri kg ağırlık başına 35-40 kalori iken, çocuklarda bu kg ağırlık başına 80 kaloriye ulaşır.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Çocuklar günde kaç kalori tüketmeliler?</a:t>
            </a:r>
            <a:endParaRPr lang="tr-TR" dirty="0"/>
          </a:p>
        </p:txBody>
      </p:sp>
      <p:pic>
        <p:nvPicPr>
          <p:cNvPr id="4" name="Picture 2" descr="C:\Users\Nevin GUNDUZ\Desktop\depositphotos_89042816-stock-photo-thinking-man-and-question-mark.jpg"/>
          <p:cNvPicPr>
            <a:picLocks noGrp="1" noChangeAspect="1" noChangeArrowheads="1"/>
          </p:cNvPicPr>
          <p:nvPr>
            <p:ph idx="1"/>
          </p:nvPr>
        </p:nvPicPr>
        <p:blipFill>
          <a:blip r:embed="rId2" cstate="print"/>
          <a:srcRect/>
          <a:stretch>
            <a:fillRect/>
          </a:stretch>
        </p:blipFill>
        <p:spPr bwMode="auto">
          <a:xfrm>
            <a:off x="2762057" y="1600200"/>
            <a:ext cx="3619886" cy="4525963"/>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dirty="0" smtClean="0"/>
              <a:t>Okul Çağı Çocuklarda Günlük Alınması Önerilen Enerji </a:t>
            </a:r>
            <a:r>
              <a:rPr lang="tr-TR" dirty="0" smtClean="0">
                <a:solidFill>
                  <a:srgbClr val="FF0000"/>
                </a:solidFill>
              </a:rPr>
              <a:t>(TÖBR,2004)</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endParaRPr lang="tr-TR" dirty="0" smtClean="0"/>
          </a:p>
          <a:p>
            <a:endParaRPr lang="tr-TR" dirty="0" smtClean="0"/>
          </a:p>
          <a:p>
            <a:endParaRPr lang="tr-TR" dirty="0" smtClean="0"/>
          </a:p>
          <a:p>
            <a:endParaRPr lang="tr-TR" dirty="0" smtClean="0"/>
          </a:p>
          <a:p>
            <a:endParaRPr lang="tr-TR" dirty="0" smtClean="0"/>
          </a:p>
          <a:p>
            <a:endParaRPr lang="tr-TR" dirty="0" smtClean="0"/>
          </a:p>
        </p:txBody>
      </p:sp>
      <p:graphicFrame>
        <p:nvGraphicFramePr>
          <p:cNvPr id="4" name="3 Tablo"/>
          <p:cNvGraphicFramePr>
            <a:graphicFrameLocks noGrp="1"/>
          </p:cNvGraphicFramePr>
          <p:nvPr/>
        </p:nvGraphicFramePr>
        <p:xfrm>
          <a:off x="1331640" y="1772816"/>
          <a:ext cx="6360369" cy="3168888"/>
        </p:xfrm>
        <a:graphic>
          <a:graphicData uri="http://schemas.openxmlformats.org/drawingml/2006/table">
            <a:tbl>
              <a:tblPr firstRow="1" bandRow="1">
                <a:tableStyleId>{5C22544A-7EE6-4342-B048-85BDC9FD1C3A}</a:tableStyleId>
              </a:tblPr>
              <a:tblGrid>
                <a:gridCol w="2120123"/>
                <a:gridCol w="2120123"/>
                <a:gridCol w="2120123"/>
              </a:tblGrid>
              <a:tr h="1056296">
                <a:tc>
                  <a:txBody>
                    <a:bodyPr/>
                    <a:lstStyle/>
                    <a:p>
                      <a:endParaRPr lang="tr-TR" dirty="0"/>
                    </a:p>
                  </a:txBody>
                  <a:tcPr/>
                </a:tc>
                <a:tc>
                  <a:txBody>
                    <a:bodyPr/>
                    <a:lstStyle/>
                    <a:p>
                      <a:r>
                        <a:rPr lang="tr-TR" dirty="0" smtClean="0"/>
                        <a:t>7-9 yaş</a:t>
                      </a:r>
                      <a:endParaRPr lang="tr-TR" dirty="0"/>
                    </a:p>
                  </a:txBody>
                  <a:tcPr/>
                </a:tc>
                <a:tc>
                  <a:txBody>
                    <a:bodyPr/>
                    <a:lstStyle/>
                    <a:p>
                      <a:r>
                        <a:rPr lang="tr-TR" dirty="0" smtClean="0"/>
                        <a:t>10-13</a:t>
                      </a:r>
                      <a:endParaRPr lang="tr-TR" dirty="0"/>
                    </a:p>
                  </a:txBody>
                  <a:tcPr/>
                </a:tc>
              </a:tr>
              <a:tr h="1056296">
                <a:tc>
                  <a:txBody>
                    <a:bodyPr/>
                    <a:lstStyle/>
                    <a:p>
                      <a:endParaRPr lang="tr-TR" dirty="0"/>
                    </a:p>
                  </a:txBody>
                  <a:tcPr/>
                </a:tc>
                <a:tc>
                  <a:txBody>
                    <a:bodyPr/>
                    <a:lstStyle/>
                    <a:p>
                      <a:r>
                        <a:rPr lang="tr-TR" dirty="0" smtClean="0"/>
                        <a:t>     Kız/Erkek</a:t>
                      </a:r>
                      <a:endParaRPr lang="tr-TR" dirty="0"/>
                    </a:p>
                  </a:txBody>
                  <a:tcPr/>
                </a:tc>
                <a:tc>
                  <a:txBody>
                    <a:bodyPr/>
                    <a:lstStyle/>
                    <a:p>
                      <a:r>
                        <a:rPr lang="tr-TR" dirty="0" smtClean="0"/>
                        <a:t>Kız                    Erkek</a:t>
                      </a:r>
                      <a:endParaRPr lang="tr-TR" dirty="0"/>
                    </a:p>
                  </a:txBody>
                  <a:tcPr/>
                </a:tc>
              </a:tr>
              <a:tr h="1056296">
                <a:tc>
                  <a:txBody>
                    <a:bodyPr/>
                    <a:lstStyle/>
                    <a:p>
                      <a:r>
                        <a:rPr lang="tr-TR" dirty="0" smtClean="0"/>
                        <a:t>Enerji </a:t>
                      </a:r>
                      <a:r>
                        <a:rPr lang="tr-TR" dirty="0" err="1" smtClean="0"/>
                        <a:t>Kkal</a:t>
                      </a:r>
                      <a:r>
                        <a:rPr lang="tr-TR" dirty="0" smtClean="0"/>
                        <a:t>/gün</a:t>
                      </a:r>
                      <a:endParaRPr lang="tr-TR" dirty="0"/>
                    </a:p>
                  </a:txBody>
                  <a:tcPr/>
                </a:tc>
                <a:tc>
                  <a:txBody>
                    <a:bodyPr/>
                    <a:lstStyle/>
                    <a:p>
                      <a:r>
                        <a:rPr lang="tr-TR" dirty="0" smtClean="0"/>
                        <a:t>       1742</a:t>
                      </a:r>
                      <a:endParaRPr lang="tr-TR" dirty="0"/>
                    </a:p>
                  </a:txBody>
                  <a:tcPr/>
                </a:tc>
                <a:tc>
                  <a:txBody>
                    <a:bodyPr/>
                    <a:lstStyle/>
                    <a:p>
                      <a:r>
                        <a:rPr lang="tr-TR" dirty="0" smtClean="0"/>
                        <a:t>1742                2445</a:t>
                      </a:r>
                      <a:endParaRPr lang="tr-TR" dirty="0"/>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Çocuklarda Görülen Başlıca Beslenme Sorunları: </a:t>
            </a:r>
            <a:endParaRPr lang="tr-TR" dirty="0"/>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 Zayıflık veya şişmanlık, </a:t>
            </a:r>
          </a:p>
          <a:p>
            <a:pPr algn="just"/>
            <a:r>
              <a:rPr lang="tr-TR" dirty="0" smtClean="0">
                <a:latin typeface="Times New Roman" pitchFamily="18" charset="0"/>
                <a:cs typeface="Times New Roman" pitchFamily="18" charset="0"/>
              </a:rPr>
              <a:t>Anemi (Kansızlık), </a:t>
            </a:r>
          </a:p>
          <a:p>
            <a:pPr algn="just"/>
            <a:r>
              <a:rPr lang="tr-TR" dirty="0" smtClean="0">
                <a:latin typeface="Times New Roman" pitchFamily="18" charset="0"/>
                <a:cs typeface="Times New Roman" pitchFamily="18" charset="0"/>
              </a:rPr>
              <a:t>Vitamin yetersizliği, </a:t>
            </a:r>
          </a:p>
          <a:p>
            <a:pPr algn="just"/>
            <a:r>
              <a:rPr lang="tr-TR" dirty="0" smtClean="0">
                <a:latin typeface="Times New Roman" pitchFamily="18" charset="0"/>
                <a:cs typeface="Times New Roman" pitchFamily="18" charset="0"/>
              </a:rPr>
              <a:t>İyot yetersizliği,           </a:t>
            </a:r>
          </a:p>
          <a:p>
            <a:pPr algn="just"/>
            <a:r>
              <a:rPr lang="tr-TR" dirty="0" smtClean="0">
                <a:latin typeface="Times New Roman" pitchFamily="18" charset="0"/>
                <a:cs typeface="Times New Roman" pitchFamily="18" charset="0"/>
              </a:rPr>
              <a:t>Diş çürükleri,</a:t>
            </a:r>
          </a:p>
          <a:p>
            <a:pPr algn="just"/>
            <a:r>
              <a:rPr lang="tr-TR" dirty="0" err="1" smtClean="0">
                <a:latin typeface="Times New Roman" pitchFamily="18" charset="0"/>
                <a:cs typeface="Times New Roman" pitchFamily="18" charset="0"/>
              </a:rPr>
              <a:t>Obezite</a:t>
            </a:r>
            <a:r>
              <a:rPr lang="tr-TR" dirty="0" smtClean="0">
                <a:latin typeface="Times New Roman" pitchFamily="18" charset="0"/>
                <a:cs typeface="Times New Roman" pitchFamily="18" charset="0"/>
              </a:rPr>
              <a:t>,</a:t>
            </a:r>
          </a:p>
          <a:p>
            <a:pPr algn="just"/>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sendrom   (Soykan, Ş.)</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Çocuklarda aşırı kilonun sebepleri</a:t>
            </a:r>
            <a:endParaRPr lang="tr-TR" dirty="0"/>
          </a:p>
        </p:txBody>
      </p:sp>
      <p:sp>
        <p:nvSpPr>
          <p:cNvPr id="5" name="4 İçerik Yer Tutucusu"/>
          <p:cNvSpPr>
            <a:spLocks noGrp="1"/>
          </p:cNvSpPr>
          <p:nvPr>
            <p:ph idx="1"/>
          </p:nvPr>
        </p:nvSpPr>
        <p:spPr/>
        <p:txBody>
          <a:bodyPr/>
          <a:lstStyle/>
          <a:p>
            <a:r>
              <a:rPr lang="tr-TR" dirty="0" smtClean="0"/>
              <a:t>Aşırı beslenme</a:t>
            </a:r>
          </a:p>
          <a:p>
            <a:r>
              <a:rPr lang="tr-TR" dirty="0" smtClean="0"/>
              <a:t>Yanlış beslenme</a:t>
            </a:r>
          </a:p>
          <a:p>
            <a:r>
              <a:rPr lang="tr-TR" dirty="0" smtClean="0"/>
              <a:t>Tek yönlü beslenme</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r>
              <a:rPr lang="tr-TR" dirty="0" smtClean="0">
                <a:latin typeface="Times New Roman" pitchFamily="18" charset="0"/>
                <a:cs typeface="Times New Roman" pitchFamily="18" charset="0"/>
              </a:rPr>
              <a:t>Okul çocuklarında yapılan araştırmalar çocukların çoğunun kahvaltı yapmadan okula gittiklerini göstermektedir. Yeni bir günün başlangıcında, bütün gece aç kalan vücudun, çalışma gücüne kavuşması için kahvaltı hayati bir öneme sahiptir. </a:t>
            </a:r>
          </a:p>
          <a:p>
            <a:pPr algn="just"/>
            <a:r>
              <a:rPr lang="tr-TR" dirty="0" smtClean="0">
                <a:latin typeface="Times New Roman" pitchFamily="18" charset="0"/>
                <a:cs typeface="Times New Roman" pitchFamily="18" charset="0"/>
              </a:rPr>
              <a:t>Uzun süren açlıktan sonra kahvaltı edilmediğinde, çocuk güçsüz kalır, başı döner, yeterli besin alınmadığı için zihinsel faaliyetler özellikle dikkat, çalışma ve öğrenme yeteneği fazlaca etkilenmektedir. Bunu sonucunda çocuğun akademik başarısı etkilenerek okuldaki derslerde başarı düşmektedir. Çünkü, sabah kahvaltısında alınan karbonhidratlar ve protein özellikle beyin fonksiyonlarını olumlu yönde etkilemektedir. (Soykan, Ş., 2017)</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Çocuklarında Gün İçerisinde Alınması Önerilen Besin  Miktarları</a:t>
            </a:r>
            <a:endParaRPr lang="tr-TR" dirty="0"/>
          </a:p>
        </p:txBody>
      </p:sp>
      <p:graphicFrame>
        <p:nvGraphicFramePr>
          <p:cNvPr id="4" name="3 İçerik Yer Tutucusu"/>
          <p:cNvGraphicFramePr>
            <a:graphicFrameLocks noGrp="1"/>
          </p:cNvGraphicFramePr>
          <p:nvPr>
            <p:ph idx="1"/>
          </p:nvPr>
        </p:nvGraphicFramePr>
        <p:xfrm>
          <a:off x="457200" y="1600200"/>
          <a:ext cx="8229600" cy="3845560"/>
        </p:xfrm>
        <a:graphic>
          <a:graphicData uri="http://schemas.openxmlformats.org/drawingml/2006/table">
            <a:tbl>
              <a:tblPr firstRow="1" bandRow="1">
                <a:tableStyleId>{5C22544A-7EE6-4342-B048-85BDC9FD1C3A}</a:tableStyleId>
              </a:tblPr>
              <a:tblGrid>
                <a:gridCol w="5338936"/>
                <a:gridCol w="2890664"/>
              </a:tblGrid>
              <a:tr h="370840">
                <a:tc>
                  <a:txBody>
                    <a:bodyPr/>
                    <a:lstStyle/>
                    <a:p>
                      <a:r>
                        <a:rPr lang="tr-TR" dirty="0" smtClean="0"/>
                        <a:t>Besin Grupları</a:t>
                      </a:r>
                      <a:endParaRPr lang="tr-TR" dirty="0"/>
                    </a:p>
                  </a:txBody>
                  <a:tcPr/>
                </a:tc>
                <a:tc>
                  <a:txBody>
                    <a:bodyPr/>
                    <a:lstStyle/>
                    <a:p>
                      <a:r>
                        <a:rPr lang="tr-TR" dirty="0" smtClean="0"/>
                        <a:t>Miktar (Porsiyon)/Gün</a:t>
                      </a:r>
                      <a:endParaRPr lang="tr-TR" dirty="0"/>
                    </a:p>
                  </a:txBody>
                  <a:tcPr/>
                </a:tc>
              </a:tr>
              <a:tr h="370840">
                <a:tc>
                  <a:txBody>
                    <a:bodyPr/>
                    <a:lstStyle/>
                    <a:p>
                      <a:r>
                        <a:rPr lang="tr-TR" dirty="0" smtClean="0"/>
                        <a:t>Süt, peynir ve yoğurt gerekli olan protein, kalsiyum ve D vitamini </a:t>
                      </a:r>
                      <a:endParaRPr lang="tr-TR" dirty="0"/>
                    </a:p>
                  </a:txBody>
                  <a:tcPr/>
                </a:tc>
                <a:tc>
                  <a:txBody>
                    <a:bodyPr/>
                    <a:lstStyle/>
                    <a:p>
                      <a:r>
                        <a:rPr lang="tr-TR" dirty="0" smtClean="0"/>
                        <a:t>2-3 porsiyon </a:t>
                      </a:r>
                      <a:endParaRPr lang="tr-TR" dirty="0"/>
                    </a:p>
                  </a:txBody>
                  <a:tcPr/>
                </a:tc>
              </a:tr>
              <a:tr h="370840">
                <a:tc>
                  <a:txBody>
                    <a:bodyPr/>
                    <a:lstStyle/>
                    <a:p>
                      <a:r>
                        <a:rPr lang="tr-TR" dirty="0" smtClean="0"/>
                        <a:t>Et, tavuk, balık, yumurta ve kuru fasulye  (gerekli olan protein, demir, B vitaminleri ve bazı mineralleri sağlar)</a:t>
                      </a:r>
                      <a:endParaRPr lang="tr-TR" dirty="0"/>
                    </a:p>
                  </a:txBody>
                  <a:tcPr/>
                </a:tc>
                <a:tc>
                  <a:txBody>
                    <a:bodyPr/>
                    <a:lstStyle/>
                    <a:p>
                      <a:r>
                        <a:rPr lang="tr-TR" dirty="0" smtClean="0"/>
                        <a:t>2-3 porsiyon </a:t>
                      </a:r>
                      <a:endParaRPr lang="tr-TR" dirty="0"/>
                    </a:p>
                  </a:txBody>
                  <a:tcPr/>
                </a:tc>
              </a:tr>
              <a:tr h="370840">
                <a:tc>
                  <a:txBody>
                    <a:bodyPr/>
                    <a:lstStyle/>
                    <a:p>
                      <a:r>
                        <a:rPr lang="tr-TR" dirty="0" smtClean="0"/>
                        <a:t>Ekmek, tahıl ve makarna</a:t>
                      </a:r>
                    </a:p>
                    <a:p>
                      <a:r>
                        <a:rPr lang="tr-TR" dirty="0" smtClean="0"/>
                        <a:t>(içeriğinde B </a:t>
                      </a:r>
                      <a:r>
                        <a:rPr lang="tr-TR" dirty="0" smtClean="0">
                          <a:latin typeface="Times New Roman" pitchFamily="18" charset="0"/>
                          <a:cs typeface="Times New Roman" pitchFamily="18" charset="0"/>
                        </a:rPr>
                        <a:t>vitamini</a:t>
                      </a:r>
                      <a:r>
                        <a:rPr lang="tr-TR" dirty="0" smtClean="0"/>
                        <a:t>, demir, mineral ve posa içerir)</a:t>
                      </a:r>
                      <a:endParaRPr lang="tr-TR" dirty="0"/>
                    </a:p>
                  </a:txBody>
                  <a:tcPr/>
                </a:tc>
                <a:tc>
                  <a:txBody>
                    <a:bodyPr/>
                    <a:lstStyle/>
                    <a:p>
                      <a:r>
                        <a:rPr lang="tr-TR" dirty="0" smtClean="0"/>
                        <a:t>5-6 porsiyon </a:t>
                      </a:r>
                      <a:endParaRPr lang="tr-TR" dirty="0"/>
                    </a:p>
                  </a:txBody>
                  <a:tcPr/>
                </a:tc>
              </a:tr>
              <a:tr h="370840">
                <a:tc>
                  <a:txBody>
                    <a:bodyPr/>
                    <a:lstStyle/>
                    <a:p>
                      <a:r>
                        <a:rPr lang="tr-TR" dirty="0" smtClean="0"/>
                        <a:t>Sebzeler A vitamini, C vitamini, kompleks karbonhidratlar ve posa içerir </a:t>
                      </a:r>
                      <a:endParaRPr lang="tr-TR" dirty="0"/>
                    </a:p>
                  </a:txBody>
                  <a:tcPr/>
                </a:tc>
                <a:tc>
                  <a:txBody>
                    <a:bodyPr/>
                    <a:lstStyle/>
                    <a:p>
                      <a:r>
                        <a:rPr lang="tr-TR" dirty="0" smtClean="0"/>
                        <a:t>3-4 porsiyon</a:t>
                      </a:r>
                      <a:endParaRPr lang="tr-TR" dirty="0"/>
                    </a:p>
                  </a:txBody>
                  <a:tcPr/>
                </a:tc>
              </a:tr>
              <a:tr h="370840">
                <a:tc>
                  <a:txBody>
                    <a:bodyPr/>
                    <a:lstStyle/>
                    <a:p>
                      <a:r>
                        <a:rPr lang="tr-TR" dirty="0" smtClean="0"/>
                        <a:t>Meyveler ise gerekli olan A, C vitamini, potasyum ve diğer mineralleri içerir. (Meyveler ayrıca karbonhidrat ve posa da içerir)</a:t>
                      </a:r>
                      <a:endParaRPr lang="tr-TR" dirty="0"/>
                    </a:p>
                  </a:txBody>
                  <a:tcPr/>
                </a:tc>
                <a:tc>
                  <a:txBody>
                    <a:bodyPr/>
                    <a:lstStyle/>
                    <a:p>
                      <a:r>
                        <a:rPr lang="tr-TR" dirty="0" smtClean="0"/>
                        <a:t>2-3 porsiyon </a:t>
                      </a:r>
                      <a:endParaRPr lang="tr-TR"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Beslenme, hayati fonksiyonların yerine getirilmesi, büyüme, gelişme, fiziksel aktivitelerde bulunabilme, sağlığın korunabilmesi için dışarıdan besinlerin alınıp tüketilmesidir.</a:t>
            </a:r>
          </a:p>
        </p:txBody>
      </p:sp>
      <p:pic>
        <p:nvPicPr>
          <p:cNvPr id="4" name="Picture 2" descr="C:\Users\Nevin GUNDUZ\Desktop\images okul çocuklarında sağlıklı beslenme.jpg"/>
          <p:cNvPicPr>
            <a:picLocks noChangeAspect="1" noChangeArrowheads="1"/>
          </p:cNvPicPr>
          <p:nvPr/>
        </p:nvPicPr>
        <p:blipFill>
          <a:blip r:embed="rId2" cstate="print"/>
          <a:srcRect/>
          <a:stretch>
            <a:fillRect/>
          </a:stretch>
        </p:blipFill>
        <p:spPr bwMode="auto">
          <a:xfrm>
            <a:off x="1547664" y="4077072"/>
            <a:ext cx="5256584" cy="252028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Beslenmenin Hedefleri</a:t>
            </a:r>
            <a:endParaRPr lang="tr-TR" dirty="0"/>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Normal büyüme ve gelişimi sağlamak </a:t>
            </a:r>
          </a:p>
          <a:p>
            <a:pPr algn="just"/>
            <a:r>
              <a:rPr lang="tr-TR" dirty="0" smtClean="0">
                <a:latin typeface="Times New Roman" pitchFamily="18" charset="0"/>
                <a:cs typeface="Times New Roman" pitchFamily="18" charset="0"/>
              </a:rPr>
              <a:t>Çeşitli besinlerden tüketmesini sağlamak </a:t>
            </a:r>
          </a:p>
          <a:p>
            <a:pPr algn="just"/>
            <a:r>
              <a:rPr lang="tr-TR" dirty="0" smtClean="0">
                <a:latin typeface="Times New Roman" pitchFamily="18" charset="0"/>
                <a:cs typeface="Times New Roman" pitchFamily="18" charset="0"/>
              </a:rPr>
              <a:t>Bağımlı beslenmeden doğru bir bağımsız beslenme davranışına geçişini sağlamak </a:t>
            </a:r>
          </a:p>
          <a:p>
            <a:pPr algn="just"/>
            <a:r>
              <a:rPr lang="tr-TR" dirty="0" smtClean="0">
                <a:latin typeface="Times New Roman" pitchFamily="18" charset="0"/>
                <a:cs typeface="Times New Roman" pitchFamily="18" charset="0"/>
              </a:rPr>
              <a:t> Okul başarısını arttırmak </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çocukları için sağlıklı beslenme   önerileri:</a:t>
            </a:r>
            <a:endParaRPr lang="tr-TR" dirty="0"/>
          </a:p>
        </p:txBody>
      </p:sp>
      <p:sp>
        <p:nvSpPr>
          <p:cNvPr id="3" name="2 İçerik Yer Tutucusu"/>
          <p:cNvSpPr>
            <a:spLocks noGrp="1"/>
          </p:cNvSpPr>
          <p:nvPr>
            <p:ph idx="1"/>
          </p:nvPr>
        </p:nvSpPr>
        <p:spPr/>
        <p:txBody>
          <a:bodyPr>
            <a:normAutofit lnSpcReduction="10000"/>
          </a:bodyPr>
          <a:lstStyle/>
          <a:p>
            <a:pPr algn="just">
              <a:lnSpc>
                <a:spcPct val="90000"/>
              </a:lnSpc>
            </a:pPr>
            <a:r>
              <a:rPr lang="tr-TR" dirty="0" smtClean="0">
                <a:latin typeface="Times New Roman" pitchFamily="18" charset="0"/>
                <a:cs typeface="Times New Roman" pitchFamily="18" charset="0"/>
              </a:rPr>
              <a:t>Çocuğun günlük enerji gereksinimi fazla, midesi küçüktür. Bu nedenle günde en az 3 ana öğünlerle birlikte ara öğünler tüketilmelidir.</a:t>
            </a:r>
          </a:p>
          <a:p>
            <a:pPr algn="just">
              <a:lnSpc>
                <a:spcPct val="90000"/>
              </a:lnSpc>
            </a:pPr>
            <a:r>
              <a:rPr lang="tr-TR" dirty="0" smtClean="0">
                <a:latin typeface="Times New Roman" pitchFamily="18" charset="0"/>
                <a:cs typeface="Times New Roman" pitchFamily="18" charset="0"/>
              </a:rPr>
              <a:t>Ara öğünlerde sağlıklı besinler tercih edilmeli.  Örneğin, meyve, yoğurt, süt, taze sıkılmış meyve suyu, peynirli sandviç, kek, börek, sütlaç, tost, muz, elma, kuruyemişler ve  kurutulmuş meyveler tercih edilmelidir.</a:t>
            </a:r>
          </a:p>
          <a:p>
            <a:pPr algn="just">
              <a:lnSpc>
                <a:spcPct val="90000"/>
              </a:lnSpc>
            </a:pPr>
            <a:r>
              <a:rPr lang="tr-TR" dirty="0" smtClean="0">
                <a:latin typeface="Times New Roman" pitchFamily="18" charset="0"/>
                <a:cs typeface="Times New Roman" pitchFamily="18" charset="0"/>
              </a:rPr>
              <a:t>Gazoz  ve şeker gibi diş sağlığını olumsuz etkileyen ara öğünlerden kaçınmak gerekir.</a:t>
            </a: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Yanlış beslenme alışkanlıklarına örnek</a:t>
            </a:r>
            <a:endParaRPr lang="tr-TR" dirty="0"/>
          </a:p>
        </p:txBody>
      </p:sp>
      <p:pic>
        <p:nvPicPr>
          <p:cNvPr id="1026" name="Picture 2" descr="C:\Users\Nevin GUNDUZ\Desktop\cevrenin-etkisiyle-okulda-yanlis-beslenme-artiyor,Pl-U8LFCeEe9g-m8Vqvkyg.jpg"/>
          <p:cNvPicPr>
            <a:picLocks noChangeAspect="1" noChangeArrowheads="1"/>
          </p:cNvPicPr>
          <p:nvPr/>
        </p:nvPicPr>
        <p:blipFill>
          <a:blip r:embed="rId2" cstate="print"/>
          <a:srcRect/>
          <a:stretch>
            <a:fillRect/>
          </a:stretch>
        </p:blipFill>
        <p:spPr bwMode="auto">
          <a:xfrm>
            <a:off x="1331640" y="1844824"/>
            <a:ext cx="6763469" cy="4128351"/>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dirty="0" smtClean="0"/>
              <a:t>Okul çocukları için sağlıklı beslenme   önerileri:</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pPr lvl="0" algn="just"/>
            <a:r>
              <a:rPr lang="tr-TR" dirty="0" smtClean="0">
                <a:latin typeface="Times New Roman" pitchFamily="18" charset="0"/>
                <a:cs typeface="Times New Roman" pitchFamily="18" charset="0"/>
              </a:rPr>
              <a:t>Haftada bir, iki kez kahvaltısına üzüm pekmezi eklemek onu daha kanlı ve enerjik olmasını sağlayacaktır.</a:t>
            </a:r>
          </a:p>
          <a:p>
            <a:pPr lvl="0" algn="just"/>
            <a:r>
              <a:rPr lang="tr-TR" dirty="0" smtClean="0">
                <a:latin typeface="Times New Roman" pitchFamily="18" charset="0"/>
                <a:cs typeface="Times New Roman" pitchFamily="18" charset="0"/>
              </a:rPr>
              <a:t>Kahvaltıda meyve bulundurun, çocuğunuz bu yaşta kahvaltıda meyve yeme alışkanlığı kazanması önemli.</a:t>
            </a:r>
          </a:p>
          <a:p>
            <a:pPr lvl="0" algn="just"/>
            <a:r>
              <a:rPr lang="tr-TR" dirty="0" smtClean="0">
                <a:latin typeface="Times New Roman" pitchFamily="18" charset="0"/>
                <a:cs typeface="Times New Roman" pitchFamily="18" charset="0"/>
              </a:rPr>
              <a:t>Onun çocuk olduğunu unutmayın, sık önerilmese de eğer çok isterse haftada bir kez  sütlü mısır gevreği ekleyin </a:t>
            </a:r>
          </a:p>
          <a:p>
            <a:pPr lvl="0" algn="just"/>
            <a:r>
              <a:rPr lang="tr-TR" dirty="0" smtClean="0">
                <a:latin typeface="Times New Roman" pitchFamily="18" charset="0"/>
                <a:cs typeface="Times New Roman" pitchFamily="18" charset="0"/>
              </a:rPr>
              <a:t>Çocuğunuz süt içmek istemiyorsa yerine yoğurt verin( meyveli yoğurt ).</a:t>
            </a:r>
          </a:p>
          <a:p>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Okul çocukları için sağlıklı beslenme   önerileri:</a:t>
            </a:r>
            <a:endParaRPr lang="tr-TR" sz="2800"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20000"/>
          </a:bodyPr>
          <a:lstStyle/>
          <a:p>
            <a:pPr algn="just"/>
            <a:r>
              <a:rPr lang="tr-TR" dirty="0" smtClean="0">
                <a:latin typeface="Times New Roman" pitchFamily="18" charset="0"/>
                <a:cs typeface="Times New Roman" pitchFamily="18" charset="0"/>
              </a:rPr>
              <a:t>Çocuğa sağlıklı büyüme ve gelişim için doğru beslenmenin yararı anlatılmalı  ve çocuk doğru beslenme alışkanlığına sahip olmalıdır.</a:t>
            </a:r>
          </a:p>
          <a:p>
            <a:pPr algn="just"/>
            <a:r>
              <a:rPr lang="tr-TR" dirty="0" err="1" smtClean="0">
                <a:latin typeface="Times New Roman" pitchFamily="18" charset="0"/>
                <a:cs typeface="Times New Roman" pitchFamily="18" charset="0"/>
              </a:rPr>
              <a:t>Fast</a:t>
            </a: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food</a:t>
            </a:r>
            <a:r>
              <a:rPr lang="tr-TR" dirty="0" smtClean="0">
                <a:latin typeface="Times New Roman" pitchFamily="18" charset="0"/>
                <a:cs typeface="Times New Roman" pitchFamily="18" charset="0"/>
              </a:rPr>
              <a:t> türü (hamburger, sosisli, sucuklu ekmek..vb) sağlıksız yiyeceklerin tüketilmemesi gerekir.</a:t>
            </a:r>
          </a:p>
          <a:p>
            <a:pPr algn="just"/>
            <a:r>
              <a:rPr lang="tr-TR" dirty="0" smtClean="0">
                <a:latin typeface="Times New Roman" pitchFamily="18" charset="0"/>
                <a:cs typeface="Times New Roman" pitchFamily="18" charset="0"/>
              </a:rPr>
              <a:t>Günün en önemli öğünü kahvaltı </a:t>
            </a:r>
            <a:r>
              <a:rPr lang="tr-TR" dirty="0" err="1" smtClean="0">
                <a:latin typeface="Times New Roman" pitchFamily="18" charset="0"/>
                <a:cs typeface="Times New Roman" pitchFamily="18" charset="0"/>
              </a:rPr>
              <a:t>cocuklar</a:t>
            </a:r>
            <a:r>
              <a:rPr lang="tr-TR" dirty="0" smtClean="0">
                <a:latin typeface="Times New Roman" pitchFamily="18" charset="0"/>
                <a:cs typeface="Times New Roman" pitchFamily="18" charset="0"/>
              </a:rPr>
              <a:t> mutlaka yapmalıdır.</a:t>
            </a:r>
          </a:p>
          <a:p>
            <a:pPr algn="just"/>
            <a:r>
              <a:rPr lang="tr-TR" dirty="0" smtClean="0">
                <a:latin typeface="Times New Roman" pitchFamily="18" charset="0"/>
                <a:cs typeface="Times New Roman" pitchFamily="18" charset="0"/>
              </a:rPr>
              <a:t>Yeterli ve dengeli beslenmek besin çeşitliliğini artırmak için her öğünde 4 besin grubundan yenilmelidir</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Eğitim Kurumlarında Satışı Uygun Olan Gıda ve İçecekler</a:t>
            </a:r>
            <a:endParaRPr lang="tr-TR" dirty="0"/>
          </a:p>
        </p:txBody>
      </p:sp>
      <p:sp>
        <p:nvSpPr>
          <p:cNvPr id="3" name="2 İçerik Yer Tutucusu"/>
          <p:cNvSpPr>
            <a:spLocks noGrp="1"/>
          </p:cNvSpPr>
          <p:nvPr>
            <p:ph idx="1"/>
          </p:nvPr>
        </p:nvSpPr>
        <p:spPr/>
        <p:txBody>
          <a:bodyPr>
            <a:normAutofit fontScale="85000" lnSpcReduction="10000"/>
          </a:bodyPr>
          <a:lstStyle/>
          <a:p>
            <a:pPr fontAlgn="base"/>
            <a:r>
              <a:rPr lang="tr-TR" dirty="0" smtClean="0"/>
              <a:t>Meyveler, çiğ tüketilebilen sebzeler (mevsimine uygun olarak), salatalar (zeytinyağı ve limon eklenebilir)</a:t>
            </a:r>
          </a:p>
          <a:p>
            <a:pPr fontAlgn="base"/>
            <a:r>
              <a:rPr lang="tr-TR" dirty="0" smtClean="0"/>
              <a:t>Kuru meyveler (30 g, ambalajlı, kaplamasız ve şeker katkısız – incir, kayısı, üzüm vb.)</a:t>
            </a:r>
          </a:p>
          <a:p>
            <a:pPr fontAlgn="base"/>
            <a:r>
              <a:rPr lang="tr-TR" dirty="0" smtClean="0"/>
              <a:t>Kuruyemişler (30 g, ambalajlı, </a:t>
            </a:r>
            <a:r>
              <a:rPr lang="tr-TR" dirty="0" err="1" smtClean="0"/>
              <a:t>soslanmamış</a:t>
            </a:r>
            <a:r>
              <a:rPr lang="tr-TR" dirty="0" smtClean="0"/>
              <a:t>, tuzsuz, kabuksuz – ceviz, fındık vb.)</a:t>
            </a:r>
          </a:p>
          <a:p>
            <a:pPr fontAlgn="base"/>
            <a:r>
              <a:rPr lang="tr-TR" dirty="0" smtClean="0"/>
              <a:t>İçme suyu (şeker veya tatlandırıcı eklenmemiş)</a:t>
            </a:r>
          </a:p>
          <a:p>
            <a:pPr fontAlgn="base"/>
            <a:r>
              <a:rPr lang="tr-TR" dirty="0" smtClean="0"/>
              <a:t>İçme sütü (UHT/Pastörize süt)</a:t>
            </a:r>
          </a:p>
          <a:p>
            <a:pPr fontAlgn="base"/>
            <a:r>
              <a:rPr lang="tr-TR" dirty="0" smtClean="0"/>
              <a:t>Taze sıkılmış meyve ve sebze suyu (şeker ilavesiz olmalı, 250 mL den büyük olmamalıdır)</a:t>
            </a:r>
          </a:p>
          <a:p>
            <a:endParaRPr lang="tr-TR" dirty="0" smtClean="0"/>
          </a:p>
          <a:p>
            <a:endParaRPr lang="tr-TR" dirty="0" smtClean="0"/>
          </a:p>
          <a:p>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fontAlgn="base"/>
            <a:r>
              <a:rPr lang="tr-TR" dirty="0" smtClean="0"/>
              <a:t>Yoğurt (100-150 g, paketli)</a:t>
            </a:r>
          </a:p>
          <a:p>
            <a:pPr fontAlgn="base"/>
            <a:r>
              <a:rPr lang="tr-TR" dirty="0" smtClean="0"/>
              <a:t>Ayran (200 </a:t>
            </a:r>
            <a:r>
              <a:rPr lang="tr-TR" dirty="0" err="1" smtClean="0"/>
              <a:t>mL’lik</a:t>
            </a:r>
            <a:r>
              <a:rPr lang="tr-TR" dirty="0" smtClean="0"/>
              <a:t> paketli)</a:t>
            </a:r>
          </a:p>
          <a:p>
            <a:pPr fontAlgn="base"/>
            <a:r>
              <a:rPr lang="tr-TR" dirty="0" smtClean="0"/>
              <a:t>Peynir (pastörize)</a:t>
            </a:r>
          </a:p>
          <a:p>
            <a:pPr fontAlgn="base"/>
            <a:r>
              <a:rPr lang="tr-TR" dirty="0" smtClean="0"/>
              <a:t>Günlük haşlanmış yumurta</a:t>
            </a:r>
          </a:p>
          <a:p>
            <a:pPr fontAlgn="base"/>
            <a:r>
              <a:rPr lang="tr-TR" dirty="0" smtClean="0"/>
              <a:t>Çeşnili ekmekler (çeşnisi; sert kabuklu meyveler, kurutulmuş meyveler, yağlı tohumlar, baharat olan ekmekler)</a:t>
            </a:r>
          </a:p>
          <a:p>
            <a:pPr fontAlgn="base"/>
            <a:r>
              <a:rPr lang="tr-TR" dirty="0" smtClean="0"/>
              <a:t>Tam buğday ekmeği, tam buğday unlu ekmek, karışık tahıllı ekmek vb. ürünlerden yapılan aşağıdakileri içeren yağ eklenmemiş sandviçler;</a:t>
            </a:r>
          </a:p>
          <a:p>
            <a:pPr fontAlgn="base"/>
            <a:r>
              <a:rPr lang="tr-TR" dirty="0" smtClean="0"/>
              <a:t>-Yumurta veya peynir</a:t>
            </a:r>
          </a:p>
          <a:p>
            <a:pPr fontAlgn="base"/>
            <a:r>
              <a:rPr lang="tr-TR" dirty="0" smtClean="0"/>
              <a:t>-Turşu hariç taze domates, havuç, marul, biber vb. sebzeler</a:t>
            </a:r>
          </a:p>
          <a:p>
            <a:pPr fontAlgn="base"/>
            <a:r>
              <a:rPr lang="tr-TR" dirty="0" smtClean="0"/>
              <a:t>Doğal mineralli su</a:t>
            </a:r>
          </a:p>
          <a:p>
            <a:pPr fontAlgn="base"/>
            <a:r>
              <a:rPr lang="tr-TR" dirty="0" smtClean="0"/>
              <a:t>Şekersiz sakızlar</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p:txBody>
          <a:bodyPr>
            <a:normAutofit/>
          </a:bodyPr>
          <a:lstStyle/>
          <a:p>
            <a:r>
              <a:rPr lang="tr-TR" sz="1800" dirty="0" smtClean="0">
                <a:latin typeface="Times New Roman" pitchFamily="18" charset="0"/>
                <a:cs typeface="Times New Roman" pitchFamily="18" charset="0"/>
              </a:rPr>
              <a:t>(Soykan, Şahin), Okul Çağı Çocuklarda </a:t>
            </a:r>
            <a:r>
              <a:rPr lang="tr-TR" sz="1800" dirty="0" err="1" smtClean="0">
                <a:latin typeface="Times New Roman" pitchFamily="18" charset="0"/>
                <a:cs typeface="Times New Roman" pitchFamily="18" charset="0"/>
              </a:rPr>
              <a:t>Obesite</a:t>
            </a:r>
            <a:r>
              <a:rPr lang="tr-TR" sz="1800" dirty="0" smtClean="0">
                <a:latin typeface="Times New Roman" pitchFamily="18" charset="0"/>
                <a:cs typeface="Times New Roman" pitchFamily="18" charset="0"/>
              </a:rPr>
              <a:t> ve Sağlıklı Beslenme, https://www.sabah.com.tr/saglik/2017/07/06// </a:t>
            </a:r>
          </a:p>
          <a:p>
            <a:r>
              <a:rPr lang="tr-TR" sz="1800" dirty="0" smtClean="0">
                <a:solidFill>
                  <a:srgbClr val="FF0000"/>
                </a:solidFill>
                <a:latin typeface="Times New Roman" pitchFamily="18" charset="0"/>
                <a:cs typeface="Times New Roman" pitchFamily="18" charset="0"/>
              </a:rPr>
              <a:t>(TÖBR,2004)</a:t>
            </a:r>
          </a:p>
          <a:p>
            <a:r>
              <a:rPr lang="tr-TR" sz="1800" dirty="0" smtClean="0">
                <a:latin typeface="Times New Roman" pitchFamily="18" charset="0"/>
                <a:cs typeface="Times New Roman" pitchFamily="18" charset="0"/>
              </a:rPr>
              <a:t>ŞANLIER, Nevin, Köksal Eda;( Okul Çağı Çocuklarda Beslenmenin Önemi</a:t>
            </a:r>
            <a:endParaRPr lang="tr-TR"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Milli Eğitim Bakanlığı, okullarda kantin, kafeterya, büfe, çay ocağı gibi yerlerde satışı yapılacak gıda ve içecekleri güncelleyerek, bir genelge ile duyurdu. 2016-2017 eğitim-öğretim yılında uygulamaya konulacak genelgeye göre, okul kantinlerinde satılamayacak gıdalar arasında kızartma, cips, çikolata, gofret, şeker, kek ve tatlandırıcılı içecek gibi birçok ürün bulunuyor.</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5" name="4 İçerik Yer Tutucusu"/>
          <p:cNvSpPr>
            <a:spLocks noGrp="1"/>
          </p:cNvSpPr>
          <p:nvPr>
            <p:ph idx="1"/>
          </p:nvPr>
        </p:nvSpPr>
        <p:spPr/>
        <p:txBody>
          <a:bodyPr/>
          <a:lstStyle/>
          <a:p>
            <a:endParaRPr lang="tr-TR"/>
          </a:p>
        </p:txBody>
      </p:sp>
      <p:pic>
        <p:nvPicPr>
          <p:cNvPr id="1026" name="Picture 2" descr="C:\Users\ng\Desktop\okul-kantinleri-gidahatti.jpg"/>
          <p:cNvPicPr>
            <a:picLocks noChangeAspect="1" noChangeArrowheads="1"/>
          </p:cNvPicPr>
          <p:nvPr/>
        </p:nvPicPr>
        <p:blipFill>
          <a:blip r:embed="rId2" cstate="print"/>
          <a:srcRect/>
          <a:stretch>
            <a:fillRect/>
          </a:stretch>
        </p:blipFill>
        <p:spPr bwMode="auto">
          <a:xfrm>
            <a:off x="1043608" y="1700808"/>
            <a:ext cx="6336704" cy="410445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3075" name="Picture 3" descr="C:\Users\Nevin GUNDUZ\Desktop\imagesbeslenme çantası.jpg"/>
          <p:cNvPicPr>
            <a:picLocks noChangeAspect="1" noChangeArrowheads="1"/>
          </p:cNvPicPr>
          <p:nvPr/>
        </p:nvPicPr>
        <p:blipFill>
          <a:blip r:embed="rId2" cstate="print"/>
          <a:srcRect/>
          <a:stretch>
            <a:fillRect/>
          </a:stretch>
        </p:blipFill>
        <p:spPr bwMode="auto">
          <a:xfrm>
            <a:off x="2267744" y="4005064"/>
            <a:ext cx="4104456" cy="2052228"/>
          </a:xfrm>
          <a:prstGeom prst="rect">
            <a:avLst/>
          </a:prstGeom>
          <a:noFill/>
        </p:spPr>
      </p:pic>
      <p:sp>
        <p:nvSpPr>
          <p:cNvPr id="5" name="4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Sağlıklı ve dengeli beslenme herkes için, özellikle de çocuklar için çok gereklidir; çünkü bu dönemde kazanılacak beslenme alışkanlıkları yaşam boyu devam etmektedir.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smtClean="0"/>
              <a:t>İlköğretim ve ortaöğretim yaş grubundaki çocuklarda enerji yoğunluğu yüksek atıştırmalıkların ve içeceklerin, hızlı-hazır besinlerin tüketim sıklığı ve miktarındaki artışın sağlık besin seçimi ve dengesiz beslenmeye bağlı hastalık ve risklerini artırdığı rapor edilmektedir. Yetersiz ve dengesiz beslenmeye bağlı olarak ortaya çıkan şişmanlık, zayıflık, kemik/diş sağlığı bozuklukları, çeşitli vitamin ve mineral yetersizlikleri gibi rahatsızlıkların yetişkinlik döneminde görülen bazı kronik hastalıklara (</a:t>
            </a:r>
            <a:r>
              <a:rPr lang="tr-TR" dirty="0" err="1" smtClean="0"/>
              <a:t>kardiyovasküler</a:t>
            </a:r>
            <a:r>
              <a:rPr lang="tr-TR" dirty="0" smtClean="0"/>
              <a:t> hastalıklar, diyabet, bazı kanser türleri vb.) zemin oluşturduğu bilinmektedir.</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Eğitim Kurumlarında Satışı Uygun Olmayan Gıda ve İçecekler</a:t>
            </a:r>
            <a:endParaRPr lang="tr-TR" dirty="0"/>
          </a:p>
        </p:txBody>
      </p:sp>
      <p:sp>
        <p:nvSpPr>
          <p:cNvPr id="3" name="2 İçerik Yer Tutucusu"/>
          <p:cNvSpPr>
            <a:spLocks noGrp="1"/>
          </p:cNvSpPr>
          <p:nvPr>
            <p:ph idx="1"/>
          </p:nvPr>
        </p:nvSpPr>
        <p:spPr/>
        <p:txBody>
          <a:bodyPr>
            <a:normAutofit fontScale="92500" lnSpcReduction="10000"/>
          </a:bodyPr>
          <a:lstStyle/>
          <a:p>
            <a:pPr fontAlgn="base"/>
            <a:r>
              <a:rPr lang="tr-TR" dirty="0" smtClean="0"/>
              <a:t>Enerji içecekleri, gazlı içecekler, aromalı içecekler (soğuk çay, </a:t>
            </a:r>
            <a:r>
              <a:rPr lang="tr-TR" dirty="0" err="1" smtClean="0"/>
              <a:t>ice</a:t>
            </a:r>
            <a:r>
              <a:rPr lang="tr-TR" dirty="0" smtClean="0"/>
              <a:t> </a:t>
            </a:r>
            <a:r>
              <a:rPr lang="tr-TR" dirty="0" err="1" smtClean="0"/>
              <a:t>tea</a:t>
            </a:r>
            <a:r>
              <a:rPr lang="tr-TR" dirty="0" smtClean="0"/>
              <a:t>), kolalı içecekler, aromalı doğal mineralli içecek, aromalı şurup, aromalı içecek tozu, aromalı su, meyveli içecek, meyveli içecek tozu, meyveli doğal mineralli içecek, yapay soda, meyveli şurup, sporcu içecekleri, sporcu suları, meyve nektarı, meyve suyu konsantresi</a:t>
            </a:r>
          </a:p>
          <a:p>
            <a:pPr fontAlgn="base"/>
            <a:r>
              <a:rPr lang="tr-TR" dirty="0" smtClean="0"/>
              <a:t>Kızartmalar</a:t>
            </a:r>
          </a:p>
          <a:p>
            <a:pPr fontAlgn="base"/>
            <a:r>
              <a:rPr lang="tr-TR" dirty="0" smtClean="0"/>
              <a:t>Cipsler (patates, mısır, şekillendirilmiş vb.), gevrek çerezler</a:t>
            </a:r>
          </a:p>
          <a:p>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pPr fontAlgn="base">
              <a:buNone/>
            </a:pPr>
            <a:r>
              <a:rPr lang="tr-TR" dirty="0" smtClean="0"/>
              <a:t>*    Tüm </a:t>
            </a:r>
            <a:r>
              <a:rPr lang="tr-TR" dirty="0" smtClean="0"/>
              <a:t>çikolata türleri (ayrı satılan veya ürünlere eklenmiş, damla çikolata, sürülebilir çikolata ve çikolata kaplanmış olanlar dâhil), gofretler (sade, dolgulu, kaplamalı vb.)</a:t>
            </a:r>
          </a:p>
          <a:p>
            <a:pPr fontAlgn="base"/>
            <a:r>
              <a:rPr lang="tr-TR" dirty="0" smtClean="0"/>
              <a:t>Tüm şeker ve şekerleme türleri (jöle şekerleme, sert şekerlemeler, yumuşak şeker, dolgulu-dolgusuz, kaplamalı, draje, tüm lolipoplar vb.)</a:t>
            </a:r>
          </a:p>
          <a:p>
            <a:pPr fontAlgn="base"/>
            <a:r>
              <a:rPr lang="tr-TR" dirty="0" err="1" smtClean="0"/>
              <a:t>Guarana</a:t>
            </a:r>
            <a:r>
              <a:rPr lang="tr-TR" dirty="0" smtClean="0"/>
              <a:t>, </a:t>
            </a:r>
            <a:r>
              <a:rPr lang="tr-TR" dirty="0" err="1" smtClean="0"/>
              <a:t>guarana</a:t>
            </a:r>
            <a:r>
              <a:rPr lang="tr-TR" dirty="0" smtClean="0"/>
              <a:t> özü, eklenmiş kafein içeren ürünler</a:t>
            </a:r>
          </a:p>
          <a:p>
            <a:pPr fontAlgn="base"/>
            <a:r>
              <a:rPr lang="tr-TR" dirty="0" smtClean="0"/>
              <a:t>Kremalı, çikolata dolgulu, jöleli, kekler ve pastalar (yaş pastalar, ekler, </a:t>
            </a:r>
            <a:r>
              <a:rPr lang="tr-TR" dirty="0" err="1" smtClean="0"/>
              <a:t>kruvasan</a:t>
            </a:r>
            <a:r>
              <a:rPr lang="tr-TR" dirty="0" smtClean="0"/>
              <a:t>, </a:t>
            </a:r>
            <a:r>
              <a:rPr lang="tr-TR" dirty="0" err="1" smtClean="0"/>
              <a:t>donut</a:t>
            </a:r>
            <a:r>
              <a:rPr lang="tr-TR" dirty="0" smtClean="0"/>
              <a:t>, </a:t>
            </a:r>
            <a:r>
              <a:rPr lang="tr-TR" dirty="0" err="1" smtClean="0"/>
              <a:t>parfe</a:t>
            </a:r>
            <a:r>
              <a:rPr lang="tr-TR" dirty="0" smtClean="0"/>
              <a:t>, mozaik pasta, </a:t>
            </a:r>
            <a:r>
              <a:rPr lang="tr-TR" dirty="0" err="1" smtClean="0"/>
              <a:t>muffin</a:t>
            </a:r>
            <a:r>
              <a:rPr lang="tr-TR" dirty="0" smtClean="0"/>
              <a:t>, </a:t>
            </a:r>
            <a:r>
              <a:rPr lang="tr-TR" dirty="0" err="1" smtClean="0"/>
              <a:t>cupcake</a:t>
            </a:r>
            <a:r>
              <a:rPr lang="tr-TR" dirty="0" smtClean="0"/>
              <a:t> vb.)</a:t>
            </a:r>
          </a:p>
          <a:p>
            <a:pPr fontAlgn="base"/>
            <a:r>
              <a:rPr lang="tr-TR" dirty="0" smtClean="0"/>
              <a:t>Hamurlu, şerbetli tatlılar (kuru baklava dahil)</a:t>
            </a:r>
          </a:p>
          <a:p>
            <a:pPr fontAlgn="base"/>
            <a:r>
              <a:rPr lang="tr-TR" dirty="0" smtClean="0"/>
              <a:t>Tatlandırıcı içeren yiyecek ve içecekler</a:t>
            </a:r>
          </a:p>
          <a:p>
            <a:pPr fontAlgn="base"/>
            <a:r>
              <a:rPr lang="tr-TR" dirty="0" smtClean="0"/>
              <a:t>Krema, </a:t>
            </a:r>
            <a:r>
              <a:rPr lang="tr-TR" dirty="0" err="1" smtClean="0"/>
              <a:t>hindistan</a:t>
            </a:r>
            <a:r>
              <a:rPr lang="tr-TR" dirty="0" smtClean="0"/>
              <a:t> cevizi sütü ve kreması</a:t>
            </a:r>
          </a:p>
          <a:p>
            <a:pPr fontAlgn="base"/>
            <a:r>
              <a:rPr lang="tr-TR" dirty="0" smtClean="0"/>
              <a:t>Çay ve kahve tarzı içecekler (liseler hariç)</a:t>
            </a:r>
          </a:p>
          <a:p>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t>Aşağıdaki Kriterleri Sağladıklarında Satışı Uygun Görülen Ambalajlı Gıdalar</a:t>
            </a:r>
            <a:endParaRPr lang="tr-TR" sz="2400" dirty="0"/>
          </a:p>
        </p:txBody>
      </p:sp>
      <p:sp>
        <p:nvSpPr>
          <p:cNvPr id="3" name="2 İçerik Yer Tutucusu"/>
          <p:cNvSpPr>
            <a:spLocks noGrp="1"/>
          </p:cNvSpPr>
          <p:nvPr>
            <p:ph idx="1"/>
          </p:nvPr>
        </p:nvSpPr>
        <p:spPr/>
        <p:txBody>
          <a:bodyPr/>
          <a:lstStyle/>
          <a:p>
            <a:r>
              <a:rPr lang="tr-TR" b="1" dirty="0" smtClean="0"/>
              <a:t>(kek, bisküvi, kraker, çeşnili/aromalı yoğurtlar vb.) ve İçecekler (çeşnili/aromalı sütler, meyve suyu vb.);</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Aşağıdaki Kriterleri Sağladıklarında Satışı Uygun Görülen Atıştırmalık</a:t>
            </a:r>
            <a:endParaRPr lang="tr-TR" dirty="0"/>
          </a:p>
        </p:txBody>
      </p:sp>
      <p:sp>
        <p:nvSpPr>
          <p:cNvPr id="3" name="2 İçerik Yer Tutucusu"/>
          <p:cNvSpPr>
            <a:spLocks noGrp="1"/>
          </p:cNvSpPr>
          <p:nvPr>
            <p:ph idx="1"/>
          </p:nvPr>
        </p:nvSpPr>
        <p:spPr/>
        <p:txBody>
          <a:bodyPr/>
          <a:lstStyle/>
          <a:p>
            <a:r>
              <a:rPr lang="tr-TR" dirty="0" smtClean="0"/>
              <a:t>Poğaça, sade kek, </a:t>
            </a:r>
          </a:p>
          <a:p>
            <a:r>
              <a:rPr lang="tr-TR" dirty="0" smtClean="0"/>
              <a:t>Tuzlu hamur işleri</a:t>
            </a:r>
          </a:p>
          <a:p>
            <a:r>
              <a:rPr lang="tr-TR" dirty="0" smtClean="0"/>
              <a:t>Et ürünleri (Köfteler </a:t>
            </a:r>
            <a:r>
              <a:rPr lang="tr-TR" dirty="0" err="1" smtClean="0"/>
              <a:t>nugatlar</a:t>
            </a:r>
            <a:r>
              <a:rPr lang="tr-TR" dirty="0" smtClean="0"/>
              <a:t>, </a:t>
            </a:r>
            <a:r>
              <a:rPr lang="tr-TR" dirty="0" err="1" smtClean="0"/>
              <a:t>burgerler</a:t>
            </a:r>
            <a:r>
              <a:rPr lang="tr-TR" dirty="0" smtClean="0"/>
              <a:t>)</a:t>
            </a:r>
          </a:p>
          <a:p>
            <a:r>
              <a:rPr lang="tr-TR" dirty="0" smtClean="0"/>
              <a:t>İşlenmiş etler (salam pastırma sucuk</a:t>
            </a:r>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Özellikle hızlı büyüme ve gelişme sürecinde olan çocukluk ve </a:t>
            </a:r>
            <a:r>
              <a:rPr lang="tr-TR" dirty="0" err="1" smtClean="0">
                <a:latin typeface="Times New Roman" pitchFamily="18" charset="0"/>
                <a:cs typeface="Times New Roman" pitchFamily="18" charset="0"/>
              </a:rPr>
              <a:t>adölesan</a:t>
            </a:r>
            <a:r>
              <a:rPr lang="tr-TR" dirty="0" smtClean="0">
                <a:latin typeface="Times New Roman" pitchFamily="18" charset="0"/>
                <a:cs typeface="Times New Roman" pitchFamily="18" charset="0"/>
              </a:rPr>
              <a:t> döneminde kazanılan doğru beslenme alışkanlıkları bireylerin yeterli, dengeli ve sağlıklı beslenmelerinin sağlanması açısından da önem kazanmaktadır. (Soykan, Ş.)</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latin typeface="Times New Roman" pitchFamily="18" charset="0"/>
                <a:cs typeface="Times New Roman" pitchFamily="18" charset="0"/>
              </a:rPr>
              <a:t>Çocukların beslenme alışkanlıkları kazanmasında en etkin çevre, aile, okul ve içinde yaşanılan ortamdır.</a:t>
            </a:r>
          </a:p>
          <a:p>
            <a:r>
              <a:rPr lang="tr-TR" dirty="0" smtClean="0">
                <a:latin typeface="Times New Roman" pitchFamily="18" charset="0"/>
                <a:cs typeface="Times New Roman" pitchFamily="18" charset="0"/>
              </a:rPr>
              <a:t>Çocukluk </a:t>
            </a:r>
            <a:r>
              <a:rPr lang="tr-TR" dirty="0" smtClean="0">
                <a:latin typeface="Times New Roman" pitchFamily="18" charset="0"/>
                <a:cs typeface="Times New Roman" pitchFamily="18" charset="0"/>
              </a:rPr>
              <a:t>dönemi temel yemek yeme alışkanlıklarının yerleştiği ve ayrıca iyi bir gelişim ve sağlıklı bir gelecek için önemli bir dönemdir</a:t>
            </a:r>
            <a:r>
              <a:rPr lang="tr-TR" dirty="0" smtClean="0">
                <a:latin typeface="Times New Roman" pitchFamily="18" charset="0"/>
                <a:cs typeface="Times New Roman" pitchFamily="18" charset="0"/>
              </a:rPr>
              <a:t>.</a:t>
            </a:r>
          </a:p>
          <a:p>
            <a:r>
              <a:rPr lang="tr-TR" dirty="0" smtClean="0">
                <a:latin typeface="Times New Roman" pitchFamily="18" charset="0"/>
                <a:cs typeface="Times New Roman" pitchFamily="18" charset="0"/>
              </a:rPr>
              <a:t>Okul çocuklarımız için; bilgi, tutum ve davranışların geliştirilmesi için çok sayıda fırsatlar oluşturan bir ortamdır</a:t>
            </a:r>
            <a:r>
              <a:rPr lang="tr-TR"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smtClean="0">
              <a:latin typeface="Times New Roman" pitchFamily="18" charset="0"/>
              <a:cs typeface="Times New Roman" pitchFamily="18" charset="0"/>
            </a:endParaRP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just"/>
            <a:r>
              <a:rPr lang="tr-TR" sz="3600" dirty="0" smtClean="0">
                <a:latin typeface="Times New Roman" pitchFamily="18" charset="0"/>
                <a:cs typeface="Times New Roman" pitchFamily="18" charset="0"/>
              </a:rPr>
              <a:t>Okul çağı; 6 - 17 yaş grubu çocukları kapsar. Türkiye nüfusunun %16.5 (</a:t>
            </a:r>
            <a:r>
              <a:rPr lang="tr-TR" sz="3200" dirty="0" smtClean="0"/>
              <a:t>ADNKS, 2013).</a:t>
            </a:r>
            <a:endParaRPr lang="tr-TR" sz="3600"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Çocukların beslenme alışkanlıklarının geliştiği,</a:t>
            </a:r>
          </a:p>
          <a:p>
            <a:pPr algn="just"/>
            <a:r>
              <a:rPr lang="tr-TR" dirty="0" smtClean="0">
                <a:latin typeface="Times New Roman" pitchFamily="18" charset="0"/>
                <a:cs typeface="Times New Roman" pitchFamily="18" charset="0"/>
              </a:rPr>
              <a:t> Ev dışında arkadaşlarıyla yemek yemeye başladıkları, </a:t>
            </a:r>
          </a:p>
          <a:p>
            <a:pPr algn="just"/>
            <a:r>
              <a:rPr lang="tr-TR" dirty="0" smtClean="0">
                <a:latin typeface="Times New Roman" pitchFamily="18" charset="0"/>
                <a:cs typeface="Times New Roman" pitchFamily="18" charset="0"/>
              </a:rPr>
              <a:t>Fiziksel, bilişsel ve sosyal büyüme ve gelişmenin hızlandığı, </a:t>
            </a:r>
          </a:p>
          <a:p>
            <a:pPr algn="just"/>
            <a:r>
              <a:rPr lang="tr-TR" dirty="0" smtClean="0">
                <a:latin typeface="Times New Roman" pitchFamily="18" charset="0"/>
                <a:cs typeface="Times New Roman" pitchFamily="18" charset="0"/>
              </a:rPr>
              <a:t>Sorumluluklarının arttığı, </a:t>
            </a:r>
          </a:p>
          <a:p>
            <a:pPr algn="just"/>
            <a:r>
              <a:rPr lang="tr-TR" dirty="0" smtClean="0">
                <a:latin typeface="Times New Roman" pitchFamily="18" charset="0"/>
                <a:cs typeface="Times New Roman" pitchFamily="18" charset="0"/>
              </a:rPr>
              <a:t>Yetişkin dönemde sağlıklı yaşamın temellerinin atıldığı önemli bir dönemdir.  </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50106"/>
          </a:xfrm>
        </p:spPr>
        <p:txBody>
          <a:bodyPr>
            <a:normAutofit/>
          </a:bodyPr>
          <a:lstStyle/>
          <a:p>
            <a:r>
              <a:rPr lang="tr-TR" sz="4000" dirty="0" smtClean="0"/>
              <a:t>Okul Çağı Dönemi</a:t>
            </a:r>
            <a:r>
              <a:rPr lang="tr-TR" sz="4000" dirty="0" smtClean="0">
                <a:latin typeface="Times New Roman" pitchFamily="18" charset="0"/>
                <a:cs typeface="Times New Roman" pitchFamily="18" charset="0"/>
              </a:rPr>
              <a:t> Çocuklarda;</a:t>
            </a:r>
            <a:endParaRPr lang="tr-TR" sz="4000" dirty="0" smtClean="0"/>
          </a:p>
        </p:txBody>
      </p:sp>
      <p:sp>
        <p:nvSpPr>
          <p:cNvPr id="3" name="2 İçerik Yer Tutucusu"/>
          <p:cNvSpPr>
            <a:spLocks noGrp="1"/>
          </p:cNvSpPr>
          <p:nvPr>
            <p:ph idx="1"/>
          </p:nvPr>
        </p:nvSpPr>
        <p:spPr>
          <a:xfrm>
            <a:off x="467544" y="1340768"/>
            <a:ext cx="8229600" cy="4813995"/>
          </a:xfrm>
        </p:spPr>
        <p:txBody>
          <a:bodyPr/>
          <a:lstStyle/>
          <a:p>
            <a:pPr algn="just"/>
            <a:r>
              <a:rPr lang="tr-TR" sz="2400" dirty="0" smtClean="0">
                <a:latin typeface="Times New Roman" pitchFamily="18" charset="0"/>
                <a:cs typeface="Times New Roman" pitchFamily="18" charset="0"/>
              </a:rPr>
              <a:t>Büyüme ve gelişmenin hızlı olduğu, </a:t>
            </a:r>
          </a:p>
          <a:p>
            <a:pPr algn="just"/>
            <a:r>
              <a:rPr lang="tr-TR" sz="2400" dirty="0" smtClean="0">
                <a:latin typeface="Times New Roman" pitchFamily="18" charset="0"/>
                <a:cs typeface="Times New Roman" pitchFamily="18" charset="0"/>
              </a:rPr>
              <a:t>Besin öğesi gereksinimin yüksek olduğu, </a:t>
            </a:r>
          </a:p>
          <a:p>
            <a:pPr algn="just"/>
            <a:r>
              <a:rPr lang="tr-TR" sz="2400" dirty="0" smtClean="0">
                <a:latin typeface="Times New Roman" pitchFamily="18" charset="0"/>
                <a:cs typeface="Times New Roman" pitchFamily="18" charset="0"/>
              </a:rPr>
              <a:t>Duygusal gelişim hızının arttığı, </a:t>
            </a:r>
          </a:p>
          <a:p>
            <a:pPr algn="just"/>
            <a:r>
              <a:rPr lang="tr-TR" sz="2400" dirty="0" smtClean="0">
                <a:latin typeface="Times New Roman" pitchFamily="18" charset="0"/>
                <a:cs typeface="Times New Roman" pitchFamily="18" charset="0"/>
              </a:rPr>
              <a:t>Yaşam boyu sürecek davranışların kazanılmaya başlandığı bir dönemdir.</a:t>
            </a:r>
          </a:p>
          <a:p>
            <a:endParaRPr lang="tr-TR" dirty="0"/>
          </a:p>
        </p:txBody>
      </p:sp>
      <p:pic>
        <p:nvPicPr>
          <p:cNvPr id="6146" name="Picture 2" descr="C:\Users\Nevin GUNDUZ\Desktop\okul_caginda_fiziksel_aktivitelere_dikkat13796910740_h1076462.jpg"/>
          <p:cNvPicPr>
            <a:picLocks noChangeAspect="1" noChangeArrowheads="1"/>
          </p:cNvPicPr>
          <p:nvPr/>
        </p:nvPicPr>
        <p:blipFill>
          <a:blip r:embed="rId2" cstate="print"/>
          <a:srcRect/>
          <a:stretch>
            <a:fillRect/>
          </a:stretch>
        </p:blipFill>
        <p:spPr bwMode="auto">
          <a:xfrm>
            <a:off x="1643062" y="3573016"/>
            <a:ext cx="5857875" cy="288032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30026"/>
          </a:xfrm>
        </p:spPr>
        <p:txBody>
          <a:bodyPr>
            <a:normAutofit fontScale="90000"/>
          </a:bodyPr>
          <a:lstStyle/>
          <a:p>
            <a:endParaRPr lang="tr-TR" dirty="0"/>
          </a:p>
        </p:txBody>
      </p:sp>
      <p:sp>
        <p:nvSpPr>
          <p:cNvPr id="3" name="2 İçerik Yer Tutucusu"/>
          <p:cNvSpPr>
            <a:spLocks noGrp="1"/>
          </p:cNvSpPr>
          <p:nvPr>
            <p:ph idx="1"/>
          </p:nvPr>
        </p:nvSpPr>
        <p:spPr>
          <a:xfrm>
            <a:off x="457200" y="764704"/>
            <a:ext cx="8229600" cy="5361459"/>
          </a:xfrm>
        </p:spPr>
        <p:txBody>
          <a:bodyPr>
            <a:normAutofit/>
          </a:bodyPr>
          <a:lstStyle/>
          <a:p>
            <a:pPr algn="just"/>
            <a:r>
              <a:rPr lang="tr-TR" dirty="0" smtClean="0">
                <a:latin typeface="Times New Roman" pitchFamily="18" charset="0"/>
                <a:cs typeface="Times New Roman" pitchFamily="18" charset="0"/>
              </a:rPr>
              <a:t>Günümüzde okul çocuklarına yönelik toplu beslenme hizmetlerine bakıldığında, okul kantinlerinin ve öğrencilerine sunulan yemekhane hizmetlerinin öğrencilerin beslenmesinde önemli rol oynadığı görülmektedir.</a:t>
            </a:r>
          </a:p>
        </p:txBody>
      </p:sp>
      <p:pic>
        <p:nvPicPr>
          <p:cNvPr id="4" name="Picture 2" descr="C:\Users\Nevin GUNDUZ\Desktop\20110920.164902_SAM435okul kantinleri sağlıklı beslenme.jpg"/>
          <p:cNvPicPr>
            <a:picLocks noChangeAspect="1" noChangeArrowheads="1"/>
          </p:cNvPicPr>
          <p:nvPr/>
        </p:nvPicPr>
        <p:blipFill>
          <a:blip r:embed="rId2" cstate="print"/>
          <a:srcRect/>
          <a:stretch>
            <a:fillRect/>
          </a:stretch>
        </p:blipFill>
        <p:spPr bwMode="auto">
          <a:xfrm>
            <a:off x="819150" y="3717032"/>
            <a:ext cx="7505700" cy="266429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r>
              <a:rPr lang="tr-TR" dirty="0" smtClean="0">
                <a:latin typeface="Times New Roman" pitchFamily="18" charset="0"/>
                <a:cs typeface="Times New Roman" pitchFamily="18" charset="0"/>
              </a:rPr>
              <a:t>6-12 yaş grubunu kapsayan bu dönem bireyin hem fiziksel olarak büyüyüp geliştiği, kimlik kazandığı, hem de akademik ve mesleki birikimleri sağladığı yıllardır. (Soykan, Ş.)</a:t>
            </a:r>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1523</Words>
  <Application>Microsoft Office PowerPoint</Application>
  <PresentationFormat>Ekran Gösterisi (4:3)</PresentationFormat>
  <Paragraphs>134</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Ofis Teması</vt:lpstr>
      <vt:lpstr>Okul Çocuklarında Sağlıklı Beslenmenin Önemi ve Beslenme Alışkanlıkları</vt:lpstr>
      <vt:lpstr>Slayt 2</vt:lpstr>
      <vt:lpstr>Slayt 3</vt:lpstr>
      <vt:lpstr>Slayt 4</vt:lpstr>
      <vt:lpstr> </vt:lpstr>
      <vt:lpstr>Okul çağı; 6 - 17 yaş grubu çocukları kapsar. Türkiye nüfusunun %16.5 (ADNKS, 2013).</vt:lpstr>
      <vt:lpstr>Okul Çağı Dönemi Çocuklarda;</vt:lpstr>
      <vt:lpstr>Slayt 8</vt:lpstr>
      <vt:lpstr>???</vt:lpstr>
      <vt:lpstr>Slayt 10</vt:lpstr>
      <vt:lpstr>Slayt 11</vt:lpstr>
      <vt:lpstr>Slayt 12</vt:lpstr>
      <vt:lpstr>Slayt 13</vt:lpstr>
      <vt:lpstr>Çocuklar günde kaç kalori tüketmeliler?</vt:lpstr>
      <vt:lpstr> Okul Çağı Çocuklarda Günlük Alınması Önerilen Enerji (TÖBR,2004) </vt:lpstr>
      <vt:lpstr>Çocuklarda Görülen Başlıca Beslenme Sorunları: </vt:lpstr>
      <vt:lpstr>Çocuklarda aşırı kilonun sebepleri</vt:lpstr>
      <vt:lpstr>Slayt 18</vt:lpstr>
      <vt:lpstr>Okul Çocuklarında Gün İçerisinde Alınması Önerilen Besin  Miktarları</vt:lpstr>
      <vt:lpstr>Beslenmenin Hedefleri</vt:lpstr>
      <vt:lpstr>Okul çocukları için sağlıklı beslenme   önerileri:</vt:lpstr>
      <vt:lpstr>Yanlış beslenme alışkanlıklarına örnek</vt:lpstr>
      <vt:lpstr> Okul çocukları için sağlıklı beslenme   önerileri: </vt:lpstr>
      <vt:lpstr>Okul çocukları için sağlıklı beslenme   önerileri:</vt:lpstr>
      <vt:lpstr>Eğitim Kurumlarında Satışı Uygun Olan Gıda ve İçecekler</vt:lpstr>
      <vt:lpstr>Slayt 26</vt:lpstr>
      <vt:lpstr>Kaynaklar</vt:lpstr>
      <vt:lpstr>Slayt 28</vt:lpstr>
      <vt:lpstr>Slayt 29</vt:lpstr>
      <vt:lpstr>Slayt 30</vt:lpstr>
      <vt:lpstr>Eğitim Kurumlarında Satışı Uygun Olmayan Gıda ve İçecekler</vt:lpstr>
      <vt:lpstr>Slayt 32</vt:lpstr>
      <vt:lpstr>Aşağıdaki Kriterleri Sağladıklarında Satışı Uygun Görülen Ambalajlı Gıdalar</vt:lpstr>
      <vt:lpstr>Aşağıdaki Kriterleri Sağladıklarında Satışı Uygun Görülen Atıştırmalık</vt:lpstr>
      <vt:lpstr>Slayt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Çocuklarında Beslenmenin Önemi ve Beslenme Alışkanlıkları</dc:title>
  <dc:creator>ng</dc:creator>
  <cp:lastModifiedBy>ng</cp:lastModifiedBy>
  <cp:revision>42</cp:revision>
  <dcterms:created xsi:type="dcterms:W3CDTF">2019-02-13T15:03:36Z</dcterms:created>
  <dcterms:modified xsi:type="dcterms:W3CDTF">2019-03-05T15:58:43Z</dcterms:modified>
</cp:coreProperties>
</file>