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2"/>
    <p:sldId id="265" r:id="rId3"/>
    <p:sldId id="266" r:id="rId4"/>
    <p:sldId id="267" r:id="rId5"/>
    <p:sldId id="268" r:id="rId6"/>
    <p:sldId id="269" r:id="rId7"/>
    <p:sldId id="270" r:id="rId8"/>
    <p:sldId id="271" r:id="rId9"/>
    <p:sldId id="272" r:id="rId10"/>
    <p:sldId id="273" r:id="rId11"/>
    <p:sldId id="274" r:id="rId12"/>
    <p:sldId id="27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304288"/>
            <a:ext cx="8791575" cy="2953512"/>
          </a:xfrm>
        </p:spPr>
        <p:txBody>
          <a:bodyPr>
            <a:normAutofit fontScale="92500" lnSpcReduction="20000"/>
          </a:bodyPr>
          <a:lstStyle/>
          <a:p>
            <a:pPr algn="just"/>
            <a:r>
              <a:rPr lang="tr-TR" dirty="0">
                <a:latin typeface="Arial Narrow" panose="020B0606020202030204" pitchFamily="34" charset="0"/>
              </a:rPr>
              <a:t>Sosyal Sorumluluk Kavramı</a:t>
            </a:r>
          </a:p>
          <a:p>
            <a:pPr algn="just"/>
            <a:r>
              <a:rPr lang="tr-TR" dirty="0">
                <a:latin typeface="Arial Narrow" panose="020B0606020202030204" pitchFamily="34" charset="0"/>
              </a:rPr>
              <a:t>Sorumluluk; görevleri yerine getirme bilincidir. Muhasebe açısından bakıldığında ise; işletme yaptığı çok sayıda faaliyet sonucu birçok kişi ve kuruluş ile muhatap olmak zorundadır. İşletme faaliyetlerini yerine getirirken sorumluluklarının bilincinde ve ilk denetleyici her zaman kendisi olmalıdır. Muhasebe bilgileri doğru, tarafsız, adil ve kurallara uygun olmalıdır. İnsanlara yanlış bilgi verilerek insanlar yanıltılmamalıdır. Bu kavram hukuki sorumluluk ile birlikte vicdani sorumluluğu da kapsamaktadır.</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1917538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p:txBody>
          <a:bodyPr>
            <a:normAutofit lnSpcReduction="10000"/>
          </a:bodyPr>
          <a:lstStyle/>
          <a:p>
            <a:r>
              <a:rPr lang="tr-TR" dirty="0">
                <a:latin typeface="Arial" panose="020B0604020202020204" pitchFamily="34" charset="0"/>
                <a:cs typeface="Arial" panose="020B0604020202020204" pitchFamily="34" charset="0"/>
              </a:rPr>
              <a:t>İhtiyatlılık Kavramı</a:t>
            </a:r>
          </a:p>
          <a:p>
            <a:r>
              <a:rPr lang="tr-TR" dirty="0">
                <a:latin typeface="Arial" panose="020B0604020202020204" pitchFamily="34" charset="0"/>
                <a:cs typeface="Arial" panose="020B0604020202020204" pitchFamily="34" charset="0"/>
              </a:rPr>
              <a:t>İşletmenin karşılaşabileceği riskler göz önüne alınarak temkinli davranılmalıdır. Örneğin; mal çıktığı gün kaydedilmelidir.</a:t>
            </a:r>
          </a:p>
          <a:p>
            <a:endParaRPr lang="tr-TR" dirty="0"/>
          </a:p>
        </p:txBody>
      </p:sp>
    </p:spTree>
    <p:extLst>
      <p:ext uri="{BB962C8B-B14F-4D97-AF65-F5344CB8AC3E}">
        <p14:creationId xmlns:p14="http://schemas.microsoft.com/office/powerpoint/2010/main" val="3488739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p:txBody>
          <a:bodyPr>
            <a:normAutofit fontScale="85000" lnSpcReduction="10000"/>
          </a:bodyPr>
          <a:lstStyle/>
          <a:p>
            <a:r>
              <a:rPr lang="tr-TR" dirty="0" err="1">
                <a:latin typeface="Arial" panose="020B0604020202020204" pitchFamily="34" charset="0"/>
                <a:cs typeface="Arial" panose="020B0604020202020204" pitchFamily="34" charset="0"/>
              </a:rPr>
              <a:t>Önemsellik</a:t>
            </a:r>
            <a:r>
              <a:rPr lang="tr-TR" dirty="0">
                <a:latin typeface="Arial" panose="020B0604020202020204" pitchFamily="34" charset="0"/>
                <a:cs typeface="Arial" panose="020B0604020202020204" pitchFamily="34" charset="0"/>
              </a:rPr>
              <a:t> Kavramı</a:t>
            </a:r>
          </a:p>
          <a:p>
            <a:r>
              <a:rPr lang="tr-TR" dirty="0">
                <a:latin typeface="Arial" panose="020B0604020202020204" pitchFamily="34" charset="0"/>
                <a:cs typeface="Arial" panose="020B0604020202020204" pitchFamily="34" charset="0"/>
              </a:rPr>
              <a:t>İşletme bilgilerinin muhasebeleştirilmesinde önemli hesap tutarları sayısal sonuç çok küçük olsa bile gösterilmelidir. Bir bilgi verilmediğinde tablo doğru yorumlanamıyorsa o bilgi önemlidir.</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1245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304288"/>
            <a:ext cx="8791575" cy="3425952"/>
          </a:xfrm>
        </p:spPr>
        <p:txBody>
          <a:bodyPr>
            <a:normAutofit lnSpcReduction="10000"/>
          </a:bodyPr>
          <a:lstStyle/>
          <a:p>
            <a:r>
              <a:rPr lang="tr-TR" dirty="0">
                <a:latin typeface="Arial" panose="020B0604020202020204" pitchFamily="34" charset="0"/>
                <a:cs typeface="Arial" panose="020B0604020202020204" pitchFamily="34" charset="0"/>
              </a:rPr>
              <a:t>Özün Önceliği Kavramı</a:t>
            </a:r>
          </a:p>
          <a:p>
            <a:r>
              <a:rPr lang="tr-TR" dirty="0">
                <a:latin typeface="Arial" panose="020B0604020202020204" pitchFamily="34" charset="0"/>
                <a:cs typeface="Arial" panose="020B0604020202020204" pitchFamily="34" charset="0"/>
              </a:rPr>
              <a:t>Muhasebe kayıtları yapılırken şekilden çok Finansal özellikleri ve işletme için ifade ettiği önem göz önüne alınmalıdır. Genelde şekil ve öz paraleldir. Ancak arada fark olursa öz önceliklidir. Örneğin bir alacak zamanında tahsil edilemediğinde öz olarak şüpheli duruma düşmüş sayılır. İşletme borçlunun ödeme yapacağından emin olsa bile alacağın şüpheli duruma düştüğüne dair kayıt yapmak zorundadır.</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9362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377440"/>
            <a:ext cx="8791575" cy="2880360"/>
          </a:xfrm>
        </p:spPr>
        <p:txBody>
          <a:bodyPr>
            <a:normAutofit fontScale="92500"/>
          </a:bodyPr>
          <a:lstStyle/>
          <a:p>
            <a:r>
              <a:rPr lang="tr-TR" b="1" dirty="0">
                <a:latin typeface="Arial Narrow" panose="020B0606020202030204" pitchFamily="34" charset="0"/>
              </a:rPr>
              <a:t>Kişilik Kavramı</a:t>
            </a:r>
            <a:endParaRPr lang="tr-TR" dirty="0">
              <a:latin typeface="Arial Narrow" panose="020B0606020202030204" pitchFamily="34" charset="0"/>
            </a:endParaRPr>
          </a:p>
          <a:p>
            <a:r>
              <a:rPr lang="tr-TR" b="1" dirty="0">
                <a:latin typeface="Arial Narrow" panose="020B0606020202030204" pitchFamily="34" charset="0"/>
              </a:rPr>
              <a:t> </a:t>
            </a:r>
            <a:r>
              <a:rPr lang="tr-TR" dirty="0">
                <a:latin typeface="Arial Narrow" panose="020B0606020202030204" pitchFamily="34" charset="0"/>
              </a:rPr>
              <a:t>Kişilik kavramı işletme sahibinden, ortaklardan ve işletme ile ilgisi olan tüm kişi ve kuruluşlardan ayrı bir kişiliğe sahiptir. Hukuk iki tür kişiliği kabul etmiştir. Bunlar gerçek ve tüzel kişilerdir. Tüm insanlar birer gerçek kişidir. Bir amacı gerçekleştirmek için bir araya gelen insanların oluşturduğu topluluklar ise tüzel kişilerdir. Buna göre işletmeler tüzel kişiliğe sahiptir. Yapılan işlemler bu kişilik adına yürütülür.</a:t>
            </a:r>
          </a:p>
          <a:p>
            <a:endParaRPr lang="tr-TR" dirty="0"/>
          </a:p>
        </p:txBody>
      </p:sp>
    </p:spTree>
    <p:extLst>
      <p:ext uri="{BB962C8B-B14F-4D97-AF65-F5344CB8AC3E}">
        <p14:creationId xmlns:p14="http://schemas.microsoft.com/office/powerpoint/2010/main" val="3724740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218944"/>
            <a:ext cx="8791575" cy="3038856"/>
          </a:xfrm>
        </p:spPr>
        <p:txBody>
          <a:bodyPr>
            <a:normAutofit/>
          </a:bodyPr>
          <a:lstStyle/>
          <a:p>
            <a:pPr algn="just"/>
            <a:r>
              <a:rPr lang="tr-TR" dirty="0">
                <a:latin typeface="Arial Narrow" panose="020B0606020202030204" pitchFamily="34" charset="0"/>
              </a:rPr>
              <a:t>İşletmenin Sürekliliği Kavramı</a:t>
            </a:r>
          </a:p>
          <a:p>
            <a:pPr algn="just"/>
            <a:r>
              <a:rPr lang="tr-TR" dirty="0">
                <a:latin typeface="Arial Narrow" panose="020B0606020202030204" pitchFamily="34" charset="0"/>
              </a:rPr>
              <a:t>İşletmeler hiçbir zaman kapatılmak düşüncesiyle kurulamaz. Sözleşmede aksi bir madde yoksa işletmenin sonsuz bir süre için kurulduğu ve ömrünün belli bir süreye bağlı olmadığı kabul edilir. İşletmenin faaliyet süresi sahiplerinin yaşam süreleri ile sınırlı değildir. Sahiplerinin ölümünden sonra işletme varisler tarafından işletilmeye devam edilir.</a:t>
            </a:r>
          </a:p>
          <a:p>
            <a:endParaRPr lang="tr-TR" dirty="0"/>
          </a:p>
        </p:txBody>
      </p:sp>
    </p:spTree>
    <p:extLst>
      <p:ext uri="{BB962C8B-B14F-4D97-AF65-F5344CB8AC3E}">
        <p14:creationId xmlns:p14="http://schemas.microsoft.com/office/powerpoint/2010/main" val="869022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3" y="2529142"/>
            <a:ext cx="8791575" cy="3737546"/>
          </a:xfrm>
        </p:spPr>
        <p:txBody>
          <a:bodyPr/>
          <a:lstStyle/>
          <a:p>
            <a:r>
              <a:rPr lang="tr-TR" b="1" dirty="0">
                <a:latin typeface="Arial Narrow" panose="020B0606020202030204" pitchFamily="34" charset="0"/>
              </a:rPr>
              <a:t>Dönemsellik Kavramı</a:t>
            </a:r>
            <a:endParaRPr lang="tr-TR" dirty="0">
              <a:latin typeface="Arial Narrow" panose="020B0606020202030204" pitchFamily="34" charset="0"/>
            </a:endParaRPr>
          </a:p>
          <a:p>
            <a:r>
              <a:rPr lang="tr-TR" dirty="0">
                <a:latin typeface="Arial Narrow" panose="020B0606020202030204" pitchFamily="34" charset="0"/>
              </a:rPr>
              <a:t>İşletmenin sınırsız olarak kabul edilen ömrü belli dönemlere ayrılır ve her dönemin faaliyetleri birbirinden bağımsız olarak sürdürülür. Muhasebede bu dönem genellikle</a:t>
            </a:r>
            <a:r>
              <a:rPr lang="tr-TR" b="1" dirty="0">
                <a:latin typeface="Arial Narrow" panose="020B0606020202030204" pitchFamily="34" charset="0"/>
              </a:rPr>
              <a:t> bir yıldır</a:t>
            </a:r>
            <a:r>
              <a:rPr lang="tr-TR" dirty="0">
                <a:latin typeface="Arial Narrow" panose="020B0606020202030204" pitchFamily="34" charset="0"/>
              </a:rPr>
              <a:t>. Her dönem birbirinden bağımsızdır. Her dönemin gelir ve gideri birbiri ile karşılaştırılarak o döneme ait kar ya da zarar rakamı bulunur.</a:t>
            </a:r>
          </a:p>
          <a:p>
            <a:endParaRPr lang="tr-TR" dirty="0"/>
          </a:p>
        </p:txBody>
      </p:sp>
    </p:spTree>
    <p:extLst>
      <p:ext uri="{BB962C8B-B14F-4D97-AF65-F5344CB8AC3E}">
        <p14:creationId xmlns:p14="http://schemas.microsoft.com/office/powerpoint/2010/main" val="939364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218944"/>
            <a:ext cx="8791575" cy="3791712"/>
          </a:xfrm>
        </p:spPr>
        <p:txBody>
          <a:bodyPr>
            <a:normAutofit lnSpcReduction="10000"/>
          </a:bodyPr>
          <a:lstStyle/>
          <a:p>
            <a:pPr algn="just"/>
            <a:r>
              <a:rPr lang="tr-TR" dirty="0">
                <a:latin typeface="Arial" panose="020B0604020202020204" pitchFamily="34" charset="0"/>
                <a:cs typeface="Arial" panose="020B0604020202020204" pitchFamily="34" charset="0"/>
              </a:rPr>
              <a:t>Para ile Ölçme Kavramı</a:t>
            </a:r>
          </a:p>
          <a:p>
            <a:pPr algn="just"/>
            <a:r>
              <a:rPr lang="tr-TR" dirty="0">
                <a:latin typeface="Arial" panose="020B0604020202020204" pitchFamily="34" charset="0"/>
                <a:cs typeface="Arial" panose="020B0604020202020204" pitchFamily="34" charset="0"/>
              </a:rPr>
              <a:t>Muhasebenin konusu para ile ifade edilen değerlerdir. Olayların kaydedilebilmesi için ortak bir ölçü (ulusal para değeri) kullanılır. Kayıtlar mali ve Fiziki olarak ikiye ayrılır. Fiziki kayıtlar işletmenin hacimsel ölçümünü yapmak için yapılan kayıtlardır. Örneğin;  dekara alınan buğday, dekara verim ve iş prodüktivitesi. Muhasebenin esas rolü mali kayıtlardır. Bunu yapabilmek için para ile ifade edilmelidir. Para ile ifade için de envanter çıkarılır. Envanter çıkarılırken sayım yapılır ve değer verilir.</a:t>
            </a:r>
          </a:p>
          <a:p>
            <a:endParaRPr lang="tr-TR" dirty="0"/>
          </a:p>
        </p:txBody>
      </p:sp>
    </p:spTree>
    <p:extLst>
      <p:ext uri="{BB962C8B-B14F-4D97-AF65-F5344CB8AC3E}">
        <p14:creationId xmlns:p14="http://schemas.microsoft.com/office/powerpoint/2010/main" val="2512073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218944"/>
            <a:ext cx="8791575" cy="3608832"/>
          </a:xfrm>
        </p:spPr>
        <p:txBody>
          <a:bodyPr/>
          <a:lstStyle/>
          <a:p>
            <a:r>
              <a:rPr lang="tr-TR" dirty="0">
                <a:latin typeface="Arial" panose="020B0604020202020204" pitchFamily="34" charset="0"/>
                <a:cs typeface="Arial" panose="020B0604020202020204" pitchFamily="34" charset="0"/>
              </a:rPr>
              <a:t>Maliyet Esası Kavramı</a:t>
            </a:r>
          </a:p>
          <a:p>
            <a:r>
              <a:rPr lang="tr-TR" dirty="0">
                <a:latin typeface="Arial" panose="020B0604020202020204" pitchFamily="34" charset="0"/>
                <a:cs typeface="Arial" panose="020B0604020202020204" pitchFamily="34" charset="0"/>
              </a:rPr>
              <a:t>İşletmelerin faaliyet konusuna giren mal ve hizmetlerin elde edilmesi için katlandığı her türlü faktörlerin para ile ifade edilen değerine maliyet denir. İşletmenin edindiği tüm varlık ve hizmetler muhasebeleştirilirken bunların maliyet Fiyatı esas alınır. Piyasa şartlarındaki değişim ile malın değeri değişebilir. Piyasa şartlarındaki değişim ile maliyet anlamsız hale gelirse maliyet yeniden değerlendirilebilir.</a:t>
            </a:r>
          </a:p>
          <a:p>
            <a:endParaRPr lang="tr-TR" dirty="0"/>
          </a:p>
        </p:txBody>
      </p:sp>
    </p:spTree>
    <p:extLst>
      <p:ext uri="{BB962C8B-B14F-4D97-AF65-F5344CB8AC3E}">
        <p14:creationId xmlns:p14="http://schemas.microsoft.com/office/powerpoint/2010/main" val="727598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218944"/>
            <a:ext cx="8791575" cy="3681984"/>
          </a:xfrm>
        </p:spPr>
        <p:txBody>
          <a:bodyPr/>
          <a:lstStyle/>
          <a:p>
            <a:pPr algn="just"/>
            <a:r>
              <a:rPr lang="tr-TR" dirty="0">
                <a:latin typeface="Arial" panose="020B0604020202020204" pitchFamily="34" charset="0"/>
                <a:cs typeface="Arial" panose="020B0604020202020204" pitchFamily="34" charset="0"/>
              </a:rPr>
              <a:t>Tarafsızlık ve Belgelendirme Kavramı</a:t>
            </a:r>
          </a:p>
          <a:p>
            <a:pPr algn="just"/>
            <a:r>
              <a:rPr lang="tr-TR" dirty="0">
                <a:latin typeface="Arial" panose="020B0604020202020204" pitchFamily="34" charset="0"/>
                <a:cs typeface="Arial" panose="020B0604020202020204" pitchFamily="34" charset="0"/>
              </a:rPr>
              <a:t>Muhasebede yapılan tüm işlemlerin belgelendirilmesi ve kayıtların belgeye dayandırılması gerekir. Özellikle genel muhasebede. Belgeler usulüne uygun düzenlenmelidir. Kişilerin beyanına uygun değil, fatura, senet gibi yazılı belgelerle değerlendirilir.</a:t>
            </a:r>
          </a:p>
          <a:p>
            <a:endParaRPr lang="tr-TR" dirty="0"/>
          </a:p>
        </p:txBody>
      </p:sp>
    </p:spTree>
    <p:extLst>
      <p:ext uri="{BB962C8B-B14F-4D97-AF65-F5344CB8AC3E}">
        <p14:creationId xmlns:p14="http://schemas.microsoft.com/office/powerpoint/2010/main" val="4196615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328672"/>
            <a:ext cx="8791575" cy="3547872"/>
          </a:xfrm>
        </p:spPr>
        <p:txBody>
          <a:bodyPr/>
          <a:lstStyle/>
          <a:p>
            <a:pPr algn="just"/>
            <a:r>
              <a:rPr lang="tr-TR" dirty="0">
                <a:latin typeface="Arial" panose="020B0604020202020204" pitchFamily="34" charset="0"/>
                <a:cs typeface="Arial" panose="020B0604020202020204" pitchFamily="34" charset="0"/>
              </a:rPr>
              <a:t>Tutarlılık Kavramı</a:t>
            </a:r>
          </a:p>
          <a:p>
            <a:pPr algn="just"/>
            <a:r>
              <a:rPr lang="tr-TR" dirty="0">
                <a:latin typeface="Arial" panose="020B0604020202020204" pitchFamily="34" charset="0"/>
                <a:cs typeface="Arial" panose="020B0604020202020204" pitchFamily="34" charset="0"/>
              </a:rPr>
              <a:t>Muhasebede seçilen politika ve izlenen yöntemler, her dönemde aynı şekilde olmalıdır. Benzer işler ve olaylarda kayıt düzeni değiştirilmemelidir. Geçerli sebeplerle değişiklik yapılmışsa bunlar sonuç kısmında açıklanmalıdır.</a:t>
            </a:r>
          </a:p>
          <a:p>
            <a:endParaRPr lang="tr-TR" dirty="0"/>
          </a:p>
        </p:txBody>
      </p:sp>
    </p:spTree>
    <p:extLst>
      <p:ext uri="{BB962C8B-B14F-4D97-AF65-F5344CB8AC3E}">
        <p14:creationId xmlns:p14="http://schemas.microsoft.com/office/powerpoint/2010/main" val="397414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096581"/>
          </a:xfrm>
        </p:spPr>
        <p:txBody>
          <a:bodyPr>
            <a:normAutofit fontScale="90000"/>
          </a:bodyPr>
          <a:lstStyle/>
          <a:p>
            <a:r>
              <a:rPr lang="tr-TR" dirty="0" err="1">
                <a:latin typeface="Arial Narrow" panose="020B0606020202030204" pitchFamily="34" charset="0"/>
              </a:rPr>
              <a:t>Muhasebein</a:t>
            </a:r>
            <a:r>
              <a:rPr lang="tr-TR" dirty="0">
                <a:latin typeface="Arial Narrow" panose="020B0606020202030204" pitchFamily="34" charset="0"/>
              </a:rPr>
              <a:t> temel kavram ve prensipleri</a:t>
            </a:r>
          </a:p>
        </p:txBody>
      </p:sp>
      <p:sp>
        <p:nvSpPr>
          <p:cNvPr id="3" name="Alt Başlık 2"/>
          <p:cNvSpPr>
            <a:spLocks noGrp="1"/>
          </p:cNvSpPr>
          <p:nvPr>
            <p:ph type="subTitle" idx="1"/>
          </p:nvPr>
        </p:nvSpPr>
        <p:spPr>
          <a:xfrm>
            <a:off x="1876424" y="2340864"/>
            <a:ext cx="8791575" cy="3608832"/>
          </a:xfrm>
        </p:spPr>
        <p:txBody>
          <a:bodyPr/>
          <a:lstStyle/>
          <a:p>
            <a:r>
              <a:rPr lang="tr-TR" dirty="0">
                <a:latin typeface="Arial" panose="020B0604020202020204" pitchFamily="34" charset="0"/>
                <a:cs typeface="Arial" panose="020B0604020202020204" pitchFamily="34" charset="0"/>
              </a:rPr>
              <a:t>Tam Açıklama Kavramı</a:t>
            </a:r>
          </a:p>
          <a:p>
            <a:r>
              <a:rPr lang="tr-TR" dirty="0">
                <a:latin typeface="Arial" panose="020B0604020202020204" pitchFamily="34" charset="0"/>
                <a:cs typeface="Arial" panose="020B0604020202020204" pitchFamily="34" charset="0"/>
              </a:rPr>
              <a:t>Muhasebenin temel kavramlarından biri de bilgi vermektir. Tablolar işletmenin bilgilerine ihtiyaç duyan ve öğrenmek isteyen bilgi gruplarına yeterli ve anlaşılır olmalıdır. Örneğin; borç yazılırken bunların biçimi, nerden alındığı, vadesi, hangi amaçla alındığı ayrı ayrı yazılmalıdır.</a:t>
            </a:r>
          </a:p>
          <a:p>
            <a:endParaRPr lang="tr-TR" dirty="0"/>
          </a:p>
        </p:txBody>
      </p:sp>
    </p:spTree>
    <p:extLst>
      <p:ext uri="{BB962C8B-B14F-4D97-AF65-F5344CB8AC3E}">
        <p14:creationId xmlns:p14="http://schemas.microsoft.com/office/powerpoint/2010/main" val="42497744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55</TotalTime>
  <Words>574</Words>
  <Application>Microsoft Office PowerPoint</Application>
  <PresentationFormat>Geniş ekran</PresentationFormat>
  <Paragraphs>36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Arial Narrow</vt:lpstr>
      <vt:lpstr>Trebuchet MS</vt:lpstr>
      <vt:lpstr>Tw Cen MT</vt:lpstr>
      <vt:lpstr>Devre</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lpstr>Muhasebein temel kavram ve prensipleri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17</cp:revision>
  <dcterms:created xsi:type="dcterms:W3CDTF">2018-11-13T06:25:23Z</dcterms:created>
  <dcterms:modified xsi:type="dcterms:W3CDTF">2018-11-13T07:21:09Z</dcterms:modified>
</cp:coreProperties>
</file>