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87" r:id="rId24"/>
    <p:sldId id="280" r:id="rId25"/>
    <p:sldId id="286" r:id="rId26"/>
    <p:sldId id="282" r:id="rId27"/>
    <p:sldId id="285" r:id="rId28"/>
    <p:sldId id="283" r:id="rId29"/>
    <p:sldId id="284" r:id="rId30"/>
  </p:sldIdLst>
  <p:sldSz cx="18288000" cy="10287000"/>
  <p:notesSz cx="6858000" cy="9144000"/>
  <p:embeddedFontLst>
    <p:embeddedFont>
      <p:font typeface="Kaushan Script" panose="020B0604020202020204" charset="0"/>
      <p:regular r:id="rId31"/>
    </p:embeddedFont>
    <p:embeddedFont>
      <p:font typeface="Balmy" charset="-94"/>
      <p:regular r:id="rId32"/>
    </p:embeddedFont>
    <p:embeddedFont>
      <p:font typeface="Just Another Hand" panose="020B0604020202020204" charset="0"/>
      <p:regular r:id="rId33"/>
    </p:embeddedFont>
    <p:embeddedFont>
      <p:font typeface="Glacial Indifference" panose="020B0604020202020204" charset="0"/>
      <p:regular r:id="rId34"/>
    </p:embeddedFont>
    <p:embeddedFont>
      <p:font typeface="Bryndan Write" panose="020B0604020202020204" charset="0"/>
      <p:regular r:id="rId35"/>
    </p:embeddedFont>
    <p:embeddedFont>
      <p:font typeface="Calibri" panose="020F0502020204030204" pitchFamily="34" charset="0"/>
      <p:regular r:id="rId36"/>
      <p:bold r:id="rId37"/>
      <p:italic r:id="rId38"/>
      <p:boldItalic r:id="rId39"/>
    </p:embeddedFont>
    <p:embeddedFont>
      <p:font typeface="Roboto Bold" panose="020B0604020202020204" charset="0"/>
      <p:regular r:id="rId40"/>
    </p:embeddedFont>
    <p:embeddedFont>
      <p:font typeface="Roboto" panose="020B0604020202020204" charset="0"/>
      <p:regular r:id="rId41"/>
      <p:bold r:id="rId42"/>
      <p:italic r:id="rId43"/>
      <p:boldItalic r:id="rId44"/>
    </p:embeddedFont>
    <p:embeddedFont>
      <p:font typeface="Montserrat" panose="020B0604020202020204" charset="-94"/>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80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ana Su Kavaz" userId="52bfbcdb48c968fa" providerId="LiveId" clId="{C168B576-7E3D-4F89-8E7C-7C7F3AA90584}"/>
    <pc:docChg chg="custSel addSld delSld modSld">
      <pc:chgData name="Tuana Su Kavaz" userId="52bfbcdb48c968fa" providerId="LiveId" clId="{C168B576-7E3D-4F89-8E7C-7C7F3AA90584}" dt="2023-10-25T13:51:50.826" v="107" actId="1076"/>
      <pc:docMkLst>
        <pc:docMk/>
      </pc:docMkLst>
      <pc:sldChg chg="del">
        <pc:chgData name="Tuana Su Kavaz" userId="52bfbcdb48c968fa" providerId="LiveId" clId="{C168B576-7E3D-4F89-8E7C-7C7F3AA90584}" dt="2023-10-25T13:51:39.487" v="106" actId="2696"/>
        <pc:sldMkLst>
          <pc:docMk/>
          <pc:sldMk cId="0" sldId="277"/>
        </pc:sldMkLst>
      </pc:sldChg>
      <pc:sldChg chg="delSp modSp mod">
        <pc:chgData name="Tuana Su Kavaz" userId="52bfbcdb48c968fa" providerId="LiveId" clId="{C168B576-7E3D-4F89-8E7C-7C7F3AA90584}" dt="2023-10-25T13:50:58.308" v="97" actId="1076"/>
        <pc:sldMkLst>
          <pc:docMk/>
          <pc:sldMk cId="0" sldId="278"/>
        </pc:sldMkLst>
        <pc:spChg chg="mod">
          <ac:chgData name="Tuana Su Kavaz" userId="52bfbcdb48c968fa" providerId="LiveId" clId="{C168B576-7E3D-4F89-8E7C-7C7F3AA90584}" dt="2023-10-25T13:50:58.308" v="97" actId="1076"/>
          <ac:spMkLst>
            <pc:docMk/>
            <pc:sldMk cId="0" sldId="278"/>
            <ac:spMk id="6" creationId="{00000000-0000-0000-0000-000000000000}"/>
          </ac:spMkLst>
        </pc:spChg>
        <pc:spChg chg="del">
          <ac:chgData name="Tuana Su Kavaz" userId="52bfbcdb48c968fa" providerId="LiveId" clId="{C168B576-7E3D-4F89-8E7C-7C7F3AA90584}" dt="2023-10-25T13:50:20.194" v="75" actId="478"/>
          <ac:spMkLst>
            <pc:docMk/>
            <pc:sldMk cId="0" sldId="278"/>
            <ac:spMk id="8" creationId="{00000000-0000-0000-0000-000000000000}"/>
          </ac:spMkLst>
        </pc:spChg>
        <pc:spChg chg="del">
          <ac:chgData name="Tuana Su Kavaz" userId="52bfbcdb48c968fa" providerId="LiveId" clId="{C168B576-7E3D-4F89-8E7C-7C7F3AA90584}" dt="2023-10-25T13:50:21.910" v="76" actId="478"/>
          <ac:spMkLst>
            <pc:docMk/>
            <pc:sldMk cId="0" sldId="278"/>
            <ac:spMk id="9" creationId="{00000000-0000-0000-0000-000000000000}"/>
          </ac:spMkLst>
        </pc:spChg>
        <pc:spChg chg="del">
          <ac:chgData name="Tuana Su Kavaz" userId="52bfbcdb48c968fa" providerId="LiveId" clId="{C168B576-7E3D-4F89-8E7C-7C7F3AA90584}" dt="2023-10-25T13:50:23.264" v="77" actId="478"/>
          <ac:spMkLst>
            <pc:docMk/>
            <pc:sldMk cId="0" sldId="278"/>
            <ac:spMk id="10" creationId="{00000000-0000-0000-0000-000000000000}"/>
          </ac:spMkLst>
        </pc:spChg>
        <pc:spChg chg="del">
          <ac:chgData name="Tuana Su Kavaz" userId="52bfbcdb48c968fa" providerId="LiveId" clId="{C168B576-7E3D-4F89-8E7C-7C7F3AA90584}" dt="2023-10-25T13:50:25.004" v="78" actId="478"/>
          <ac:spMkLst>
            <pc:docMk/>
            <pc:sldMk cId="0" sldId="278"/>
            <ac:spMk id="11" creationId="{00000000-0000-0000-0000-000000000000}"/>
          </ac:spMkLst>
        </pc:spChg>
        <pc:spChg chg="del">
          <ac:chgData name="Tuana Su Kavaz" userId="52bfbcdb48c968fa" providerId="LiveId" clId="{C168B576-7E3D-4F89-8E7C-7C7F3AA90584}" dt="2023-10-25T13:50:27.435" v="79" actId="478"/>
          <ac:spMkLst>
            <pc:docMk/>
            <pc:sldMk cId="0" sldId="278"/>
            <ac:spMk id="12" creationId="{00000000-0000-0000-0000-000000000000}"/>
          </ac:spMkLst>
        </pc:spChg>
        <pc:spChg chg="del">
          <ac:chgData name="Tuana Su Kavaz" userId="52bfbcdb48c968fa" providerId="LiveId" clId="{C168B576-7E3D-4F89-8E7C-7C7F3AA90584}" dt="2023-10-25T13:50:18.553" v="74" actId="478"/>
          <ac:spMkLst>
            <pc:docMk/>
            <pc:sldMk cId="0" sldId="278"/>
            <ac:spMk id="14" creationId="{00000000-0000-0000-0000-000000000000}"/>
          </ac:spMkLst>
        </pc:spChg>
        <pc:spChg chg="mod">
          <ac:chgData name="Tuana Su Kavaz" userId="52bfbcdb48c968fa" providerId="LiveId" clId="{C168B576-7E3D-4F89-8E7C-7C7F3AA90584}" dt="2023-10-25T13:50:32.683" v="82" actId="20577"/>
          <ac:spMkLst>
            <pc:docMk/>
            <pc:sldMk cId="0" sldId="278"/>
            <ac:spMk id="17" creationId="{00000000-0000-0000-0000-000000000000}"/>
          </ac:spMkLst>
        </pc:spChg>
        <pc:spChg chg="mod">
          <ac:chgData name="Tuana Su Kavaz" userId="52bfbcdb48c968fa" providerId="LiveId" clId="{C168B576-7E3D-4F89-8E7C-7C7F3AA90584}" dt="2023-10-25T13:50:40.585" v="87" actId="20577"/>
          <ac:spMkLst>
            <pc:docMk/>
            <pc:sldMk cId="0" sldId="278"/>
            <ac:spMk id="18" creationId="{00000000-0000-0000-0000-000000000000}"/>
          </ac:spMkLst>
        </pc:spChg>
        <pc:spChg chg="mod">
          <ac:chgData name="Tuana Su Kavaz" userId="52bfbcdb48c968fa" providerId="LiveId" clId="{C168B576-7E3D-4F89-8E7C-7C7F3AA90584}" dt="2023-10-25T13:50:44.109" v="90" actId="20577"/>
          <ac:spMkLst>
            <pc:docMk/>
            <pc:sldMk cId="0" sldId="278"/>
            <ac:spMk id="19" creationId="{00000000-0000-0000-0000-000000000000}"/>
          </ac:spMkLst>
        </pc:spChg>
        <pc:spChg chg="mod">
          <ac:chgData name="Tuana Su Kavaz" userId="52bfbcdb48c968fa" providerId="LiveId" clId="{C168B576-7E3D-4F89-8E7C-7C7F3AA90584}" dt="2023-10-25T13:50:48.520" v="93" actId="20577"/>
          <ac:spMkLst>
            <pc:docMk/>
            <pc:sldMk cId="0" sldId="278"/>
            <ac:spMk id="20" creationId="{00000000-0000-0000-0000-000000000000}"/>
          </ac:spMkLst>
        </pc:spChg>
        <pc:spChg chg="mod">
          <ac:chgData name="Tuana Su Kavaz" userId="52bfbcdb48c968fa" providerId="LiveId" clId="{C168B576-7E3D-4F89-8E7C-7C7F3AA90584}" dt="2023-10-25T13:50:53.342" v="96" actId="20577"/>
          <ac:spMkLst>
            <pc:docMk/>
            <pc:sldMk cId="0" sldId="278"/>
            <ac:spMk id="21" creationId="{00000000-0000-0000-0000-000000000000}"/>
          </ac:spMkLst>
        </pc:spChg>
      </pc:sldChg>
      <pc:sldChg chg="del">
        <pc:chgData name="Tuana Su Kavaz" userId="52bfbcdb48c968fa" providerId="LiveId" clId="{C168B576-7E3D-4F89-8E7C-7C7F3AA90584}" dt="2023-10-25T13:50:07.933" v="72" actId="2696"/>
        <pc:sldMkLst>
          <pc:docMk/>
          <pc:sldMk cId="0" sldId="279"/>
        </pc:sldMkLst>
      </pc:sldChg>
      <pc:sldChg chg="delSp modSp mod">
        <pc:chgData name="Tuana Su Kavaz" userId="52bfbcdb48c968fa" providerId="LiveId" clId="{C168B576-7E3D-4F89-8E7C-7C7F3AA90584}" dt="2023-10-25T13:49:12.012" v="66" actId="1076"/>
        <pc:sldMkLst>
          <pc:docMk/>
          <pc:sldMk cId="0" sldId="280"/>
        </pc:sldMkLst>
        <pc:spChg chg="mod">
          <ac:chgData name="Tuana Su Kavaz" userId="52bfbcdb48c968fa" providerId="LiveId" clId="{C168B576-7E3D-4F89-8E7C-7C7F3AA90584}" dt="2023-10-25T13:49:12.012" v="66" actId="1076"/>
          <ac:spMkLst>
            <pc:docMk/>
            <pc:sldMk cId="0" sldId="280"/>
            <ac:spMk id="6" creationId="{00000000-0000-0000-0000-000000000000}"/>
          </ac:spMkLst>
        </pc:spChg>
        <pc:spChg chg="del">
          <ac:chgData name="Tuana Su Kavaz" userId="52bfbcdb48c968fa" providerId="LiveId" clId="{C168B576-7E3D-4F89-8E7C-7C7F3AA90584}" dt="2023-10-25T13:48:17.588" v="42" actId="478"/>
          <ac:spMkLst>
            <pc:docMk/>
            <pc:sldMk cId="0" sldId="280"/>
            <ac:spMk id="8" creationId="{00000000-0000-0000-0000-000000000000}"/>
          </ac:spMkLst>
        </pc:spChg>
        <pc:spChg chg="del">
          <ac:chgData name="Tuana Su Kavaz" userId="52bfbcdb48c968fa" providerId="LiveId" clId="{C168B576-7E3D-4F89-8E7C-7C7F3AA90584}" dt="2023-10-25T13:48:19.143" v="43" actId="478"/>
          <ac:spMkLst>
            <pc:docMk/>
            <pc:sldMk cId="0" sldId="280"/>
            <ac:spMk id="9" creationId="{00000000-0000-0000-0000-000000000000}"/>
          </ac:spMkLst>
        </pc:spChg>
        <pc:spChg chg="del">
          <ac:chgData name="Tuana Su Kavaz" userId="52bfbcdb48c968fa" providerId="LiveId" clId="{C168B576-7E3D-4F89-8E7C-7C7F3AA90584}" dt="2023-10-25T13:48:20.811" v="44" actId="478"/>
          <ac:spMkLst>
            <pc:docMk/>
            <pc:sldMk cId="0" sldId="280"/>
            <ac:spMk id="10" creationId="{00000000-0000-0000-0000-000000000000}"/>
          </ac:spMkLst>
        </pc:spChg>
        <pc:spChg chg="del">
          <ac:chgData name="Tuana Su Kavaz" userId="52bfbcdb48c968fa" providerId="LiveId" clId="{C168B576-7E3D-4F89-8E7C-7C7F3AA90584}" dt="2023-10-25T13:48:22.512" v="45" actId="478"/>
          <ac:spMkLst>
            <pc:docMk/>
            <pc:sldMk cId="0" sldId="280"/>
            <ac:spMk id="11" creationId="{00000000-0000-0000-0000-000000000000}"/>
          </ac:spMkLst>
        </pc:spChg>
        <pc:spChg chg="del">
          <ac:chgData name="Tuana Su Kavaz" userId="52bfbcdb48c968fa" providerId="LiveId" clId="{C168B576-7E3D-4F89-8E7C-7C7F3AA90584}" dt="2023-10-25T13:48:23.971" v="46" actId="478"/>
          <ac:spMkLst>
            <pc:docMk/>
            <pc:sldMk cId="0" sldId="280"/>
            <ac:spMk id="12" creationId="{00000000-0000-0000-0000-000000000000}"/>
          </ac:spMkLst>
        </pc:spChg>
        <pc:spChg chg="mod">
          <ac:chgData name="Tuana Su Kavaz" userId="52bfbcdb48c968fa" providerId="LiveId" clId="{C168B576-7E3D-4F89-8E7C-7C7F3AA90584}" dt="2023-10-25T13:48:29.759" v="49" actId="20577"/>
          <ac:spMkLst>
            <pc:docMk/>
            <pc:sldMk cId="0" sldId="280"/>
            <ac:spMk id="16" creationId="{00000000-0000-0000-0000-000000000000}"/>
          </ac:spMkLst>
        </pc:spChg>
        <pc:spChg chg="mod">
          <ac:chgData name="Tuana Su Kavaz" userId="52bfbcdb48c968fa" providerId="LiveId" clId="{C168B576-7E3D-4F89-8E7C-7C7F3AA90584}" dt="2023-10-25T13:48:37.170" v="52" actId="20577"/>
          <ac:spMkLst>
            <pc:docMk/>
            <pc:sldMk cId="0" sldId="280"/>
            <ac:spMk id="17" creationId="{00000000-0000-0000-0000-000000000000}"/>
          </ac:spMkLst>
        </pc:spChg>
        <pc:spChg chg="mod">
          <ac:chgData name="Tuana Su Kavaz" userId="52bfbcdb48c968fa" providerId="LiveId" clId="{C168B576-7E3D-4F89-8E7C-7C7F3AA90584}" dt="2023-10-25T13:48:42.596" v="55" actId="20577"/>
          <ac:spMkLst>
            <pc:docMk/>
            <pc:sldMk cId="0" sldId="280"/>
            <ac:spMk id="18" creationId="{00000000-0000-0000-0000-000000000000}"/>
          </ac:spMkLst>
        </pc:spChg>
        <pc:spChg chg="mod">
          <ac:chgData name="Tuana Su Kavaz" userId="52bfbcdb48c968fa" providerId="LiveId" clId="{C168B576-7E3D-4F89-8E7C-7C7F3AA90584}" dt="2023-10-25T13:48:59.851" v="62" actId="20577"/>
          <ac:spMkLst>
            <pc:docMk/>
            <pc:sldMk cId="0" sldId="280"/>
            <ac:spMk id="19" creationId="{00000000-0000-0000-0000-000000000000}"/>
          </ac:spMkLst>
        </pc:spChg>
        <pc:spChg chg="mod">
          <ac:chgData name="Tuana Su Kavaz" userId="52bfbcdb48c968fa" providerId="LiveId" clId="{C168B576-7E3D-4F89-8E7C-7C7F3AA90584}" dt="2023-10-25T13:49:05.349" v="65" actId="20577"/>
          <ac:spMkLst>
            <pc:docMk/>
            <pc:sldMk cId="0" sldId="280"/>
            <ac:spMk id="20" creationId="{00000000-0000-0000-0000-000000000000}"/>
          </ac:spMkLst>
        </pc:spChg>
        <pc:spChg chg="del mod">
          <ac:chgData name="Tuana Su Kavaz" userId="52bfbcdb48c968fa" providerId="LiveId" clId="{C168B576-7E3D-4F89-8E7C-7C7F3AA90584}" dt="2023-10-25T13:48:15.562" v="41" actId="478"/>
          <ac:spMkLst>
            <pc:docMk/>
            <pc:sldMk cId="0" sldId="280"/>
            <ac:spMk id="21" creationId="{00000000-0000-0000-0000-000000000000}"/>
          </ac:spMkLst>
        </pc:spChg>
      </pc:sldChg>
      <pc:sldChg chg="modSp del mod">
        <pc:chgData name="Tuana Su Kavaz" userId="52bfbcdb48c968fa" providerId="LiveId" clId="{C168B576-7E3D-4F89-8E7C-7C7F3AA90584}" dt="2023-10-25T13:48:00.183" v="37" actId="2696"/>
        <pc:sldMkLst>
          <pc:docMk/>
          <pc:sldMk cId="0" sldId="281"/>
        </pc:sldMkLst>
        <pc:spChg chg="mod">
          <ac:chgData name="Tuana Su Kavaz" userId="52bfbcdb48c968fa" providerId="LiveId" clId="{C168B576-7E3D-4F89-8E7C-7C7F3AA90584}" dt="2023-10-25T13:47:53.362" v="36" actId="1076"/>
          <ac:spMkLst>
            <pc:docMk/>
            <pc:sldMk cId="0" sldId="281"/>
            <ac:spMk id="6" creationId="{00000000-0000-0000-0000-000000000000}"/>
          </ac:spMkLst>
        </pc:spChg>
      </pc:sldChg>
      <pc:sldChg chg="delSp modSp mod">
        <pc:chgData name="Tuana Su Kavaz" userId="52bfbcdb48c968fa" providerId="LiveId" clId="{C168B576-7E3D-4F89-8E7C-7C7F3AA90584}" dt="2023-10-25T13:47:45.897" v="35" actId="1076"/>
        <pc:sldMkLst>
          <pc:docMk/>
          <pc:sldMk cId="0" sldId="282"/>
        </pc:sldMkLst>
        <pc:spChg chg="mod">
          <ac:chgData name="Tuana Su Kavaz" userId="52bfbcdb48c968fa" providerId="LiveId" clId="{C168B576-7E3D-4F89-8E7C-7C7F3AA90584}" dt="2023-10-25T13:47:45.897" v="35" actId="1076"/>
          <ac:spMkLst>
            <pc:docMk/>
            <pc:sldMk cId="0" sldId="282"/>
            <ac:spMk id="6" creationId="{00000000-0000-0000-0000-000000000000}"/>
          </ac:spMkLst>
        </pc:spChg>
        <pc:spChg chg="del">
          <ac:chgData name="Tuana Su Kavaz" userId="52bfbcdb48c968fa" providerId="LiveId" clId="{C168B576-7E3D-4F89-8E7C-7C7F3AA90584}" dt="2023-10-25T13:47:13.712" v="29" actId="478"/>
          <ac:spMkLst>
            <pc:docMk/>
            <pc:sldMk cId="0" sldId="282"/>
            <ac:spMk id="8" creationId="{00000000-0000-0000-0000-000000000000}"/>
          </ac:spMkLst>
        </pc:spChg>
        <pc:spChg chg="del">
          <ac:chgData name="Tuana Su Kavaz" userId="52bfbcdb48c968fa" providerId="LiveId" clId="{C168B576-7E3D-4F89-8E7C-7C7F3AA90584}" dt="2023-10-25T13:47:11.855" v="28" actId="478"/>
          <ac:spMkLst>
            <pc:docMk/>
            <pc:sldMk cId="0" sldId="282"/>
            <ac:spMk id="9" creationId="{00000000-0000-0000-0000-000000000000}"/>
          </ac:spMkLst>
        </pc:spChg>
        <pc:spChg chg="del">
          <ac:chgData name="Tuana Su Kavaz" userId="52bfbcdb48c968fa" providerId="LiveId" clId="{C168B576-7E3D-4F89-8E7C-7C7F3AA90584}" dt="2023-10-25T13:47:10.010" v="27" actId="478"/>
          <ac:spMkLst>
            <pc:docMk/>
            <pc:sldMk cId="0" sldId="282"/>
            <ac:spMk id="10" creationId="{00000000-0000-0000-0000-000000000000}"/>
          </ac:spMkLst>
        </pc:spChg>
        <pc:spChg chg="del">
          <ac:chgData name="Tuana Su Kavaz" userId="52bfbcdb48c968fa" providerId="LiveId" clId="{C168B576-7E3D-4F89-8E7C-7C7F3AA90584}" dt="2023-10-25T13:47:08.284" v="26" actId="478"/>
          <ac:spMkLst>
            <pc:docMk/>
            <pc:sldMk cId="0" sldId="282"/>
            <ac:spMk id="11" creationId="{00000000-0000-0000-0000-000000000000}"/>
          </ac:spMkLst>
        </pc:spChg>
        <pc:spChg chg="del">
          <ac:chgData name="Tuana Su Kavaz" userId="52bfbcdb48c968fa" providerId="LiveId" clId="{C168B576-7E3D-4F89-8E7C-7C7F3AA90584}" dt="2023-10-25T13:47:02.020" v="24" actId="478"/>
          <ac:spMkLst>
            <pc:docMk/>
            <pc:sldMk cId="0" sldId="282"/>
            <ac:spMk id="12" creationId="{00000000-0000-0000-0000-000000000000}"/>
          </ac:spMkLst>
        </pc:spChg>
        <pc:spChg chg="mod">
          <ac:chgData name="Tuana Su Kavaz" userId="52bfbcdb48c968fa" providerId="LiveId" clId="{C168B576-7E3D-4F89-8E7C-7C7F3AA90584}" dt="2023-10-25T13:46:14.930" v="9" actId="14100"/>
          <ac:spMkLst>
            <pc:docMk/>
            <pc:sldMk cId="0" sldId="282"/>
            <ac:spMk id="16" creationId="{00000000-0000-0000-0000-000000000000}"/>
          </ac:spMkLst>
        </pc:spChg>
        <pc:spChg chg="mod">
          <ac:chgData name="Tuana Su Kavaz" userId="52bfbcdb48c968fa" providerId="LiveId" clId="{C168B576-7E3D-4F89-8E7C-7C7F3AA90584}" dt="2023-10-25T13:46:32.725" v="13" actId="20577"/>
          <ac:spMkLst>
            <pc:docMk/>
            <pc:sldMk cId="0" sldId="282"/>
            <ac:spMk id="17" creationId="{00000000-0000-0000-0000-000000000000}"/>
          </ac:spMkLst>
        </pc:spChg>
        <pc:spChg chg="mod">
          <ac:chgData name="Tuana Su Kavaz" userId="52bfbcdb48c968fa" providerId="LiveId" clId="{C168B576-7E3D-4F89-8E7C-7C7F3AA90584}" dt="2023-10-25T13:46:55.465" v="22" actId="20577"/>
          <ac:spMkLst>
            <pc:docMk/>
            <pc:sldMk cId="0" sldId="282"/>
            <ac:spMk id="18" creationId="{00000000-0000-0000-0000-000000000000}"/>
          </ac:spMkLst>
        </pc:spChg>
        <pc:spChg chg="mod">
          <ac:chgData name="Tuana Su Kavaz" userId="52bfbcdb48c968fa" providerId="LiveId" clId="{C168B576-7E3D-4F89-8E7C-7C7F3AA90584}" dt="2023-10-25T13:46:46.688" v="18" actId="20577"/>
          <ac:spMkLst>
            <pc:docMk/>
            <pc:sldMk cId="0" sldId="282"/>
            <ac:spMk id="19" creationId="{00000000-0000-0000-0000-000000000000}"/>
          </ac:spMkLst>
        </pc:spChg>
        <pc:spChg chg="mod">
          <ac:chgData name="Tuana Su Kavaz" userId="52bfbcdb48c968fa" providerId="LiveId" clId="{C168B576-7E3D-4F89-8E7C-7C7F3AA90584}" dt="2023-10-25T13:46:52.999" v="21" actId="20577"/>
          <ac:spMkLst>
            <pc:docMk/>
            <pc:sldMk cId="0" sldId="282"/>
            <ac:spMk id="20" creationId="{00000000-0000-0000-0000-000000000000}"/>
          </ac:spMkLst>
        </pc:spChg>
        <pc:spChg chg="del mod">
          <ac:chgData name="Tuana Su Kavaz" userId="52bfbcdb48c968fa" providerId="LiveId" clId="{C168B576-7E3D-4F89-8E7C-7C7F3AA90584}" dt="2023-10-25T13:47:41.218" v="34" actId="478"/>
          <ac:spMkLst>
            <pc:docMk/>
            <pc:sldMk cId="0" sldId="282"/>
            <ac:spMk id="21" creationId="{00000000-0000-0000-0000-000000000000}"/>
          </ac:spMkLst>
        </pc:spChg>
      </pc:sldChg>
      <pc:sldChg chg="modSp add mod">
        <pc:chgData name="Tuana Su Kavaz" userId="52bfbcdb48c968fa" providerId="LiveId" clId="{C168B576-7E3D-4F89-8E7C-7C7F3AA90584}" dt="2023-10-25T13:51:50.826" v="107" actId="1076"/>
        <pc:sldMkLst>
          <pc:docMk/>
          <pc:sldMk cId="1625586096" sldId="285"/>
        </pc:sldMkLst>
        <pc:spChg chg="mod">
          <ac:chgData name="Tuana Su Kavaz" userId="52bfbcdb48c968fa" providerId="LiveId" clId="{C168B576-7E3D-4F89-8E7C-7C7F3AA90584}" dt="2023-10-25T13:51:50.826" v="107" actId="1076"/>
          <ac:spMkLst>
            <pc:docMk/>
            <pc:sldMk cId="1625586096" sldId="285"/>
            <ac:spMk id="6" creationId="{00000000-0000-0000-0000-000000000000}"/>
          </ac:spMkLst>
        </pc:spChg>
      </pc:sldChg>
      <pc:sldChg chg="addSp modSp add mod">
        <pc:chgData name="Tuana Su Kavaz" userId="52bfbcdb48c968fa" providerId="LiveId" clId="{C168B576-7E3D-4F89-8E7C-7C7F3AA90584}" dt="2023-10-25T13:49:48.317" v="71" actId="1076"/>
        <pc:sldMkLst>
          <pc:docMk/>
          <pc:sldMk cId="1625616487" sldId="286"/>
        </pc:sldMkLst>
        <pc:spChg chg="add mod">
          <ac:chgData name="Tuana Su Kavaz" userId="52bfbcdb48c968fa" providerId="LiveId" clId="{C168B576-7E3D-4F89-8E7C-7C7F3AA90584}" dt="2023-10-25T13:49:48.317" v="71" actId="1076"/>
          <ac:spMkLst>
            <pc:docMk/>
            <pc:sldMk cId="1625616487" sldId="286"/>
            <ac:spMk id="8" creationId="{DE612A27-9A2D-355A-6E21-B347187A8A89}"/>
          </ac:spMkLst>
        </pc:spChg>
      </pc:sldChg>
      <pc:sldChg chg="addSp modSp add mod">
        <pc:chgData name="Tuana Su Kavaz" userId="52bfbcdb48c968fa" providerId="LiveId" clId="{C168B576-7E3D-4F89-8E7C-7C7F3AA90584}" dt="2023-10-25T13:51:27.184" v="105" actId="1076"/>
        <pc:sldMkLst>
          <pc:docMk/>
          <pc:sldMk cId="3158948117" sldId="287"/>
        </pc:sldMkLst>
        <pc:spChg chg="mod">
          <ac:chgData name="Tuana Su Kavaz" userId="52bfbcdb48c968fa" providerId="LiveId" clId="{C168B576-7E3D-4F89-8E7C-7C7F3AA90584}" dt="2023-10-25T13:51:27.184" v="105" actId="1076"/>
          <ac:spMkLst>
            <pc:docMk/>
            <pc:sldMk cId="3158948117" sldId="287"/>
            <ac:spMk id="6" creationId="{00000000-0000-0000-0000-000000000000}"/>
          </ac:spMkLst>
        </pc:spChg>
        <pc:spChg chg="add mod">
          <ac:chgData name="Tuana Su Kavaz" userId="52bfbcdb48c968fa" providerId="LiveId" clId="{C168B576-7E3D-4F89-8E7C-7C7F3AA90584}" dt="2023-10-25T13:51:22.289" v="104" actId="1076"/>
          <ac:spMkLst>
            <pc:docMk/>
            <pc:sldMk cId="3158948117" sldId="287"/>
            <ac:spMk id="8" creationId="{4A5D7929-7111-D6BB-8392-9DFAF43EFE3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0.svg"/><Relationship Id="rId3" Type="http://schemas.openxmlformats.org/officeDocument/2006/relationships/image" Target="../media/image12.svg"/><Relationship Id="rId7" Type="http://schemas.openxmlformats.org/officeDocument/2006/relationships/image" Target="../media/image84.svg"/><Relationship Id="rId12"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86.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00.svg"/><Relationship Id="rId5" Type="http://schemas.openxmlformats.org/officeDocument/2006/relationships/image" Target="../media/image12.svg"/><Relationship Id="rId15" Type="http://schemas.openxmlformats.org/officeDocument/2006/relationships/image" Target="../media/image104.sv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98.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6.sv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08.svg"/><Relationship Id="rId10" Type="http://schemas.openxmlformats.org/officeDocument/2006/relationships/image" Target="../media/image12.svg"/><Relationship Id="rId4" Type="http://schemas.openxmlformats.org/officeDocument/2006/relationships/image" Target="../media/image56.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8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0.svg"/><Relationship Id="rId7" Type="http://schemas.openxmlformats.org/officeDocument/2006/relationships/image" Target="../media/image11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117.sv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21.svg"/><Relationship Id="rId7" Type="http://schemas.openxmlformats.org/officeDocument/2006/relationships/image" Target="../media/image123.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25.sv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0.svg"/><Relationship Id="rId7" Type="http://schemas.openxmlformats.org/officeDocument/2006/relationships/image" Target="../media/image129.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19.svg"/><Relationship Id="rId5" Type="http://schemas.openxmlformats.org/officeDocument/2006/relationships/image" Target="../media/image127.svg"/><Relationship Id="rId10" Type="http://schemas.openxmlformats.org/officeDocument/2006/relationships/image" Target="../media/image63.png"/><Relationship Id="rId4" Type="http://schemas.openxmlformats.org/officeDocument/2006/relationships/image" Target="../media/image67.png"/><Relationship Id="rId9" Type="http://schemas.openxmlformats.org/officeDocument/2006/relationships/image" Target="../media/image131.svg"/></Relationships>
</file>

<file path=ppt/slides/_rels/slide17.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82.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35.sv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svg"/><Relationship Id="rId7" Type="http://schemas.openxmlformats.org/officeDocument/2006/relationships/image" Target="../media/image13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25.sv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141.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19.svg"/><Relationship Id="rId5" Type="http://schemas.openxmlformats.org/officeDocument/2006/relationships/image" Target="../media/image139.svg"/><Relationship Id="rId10" Type="http://schemas.openxmlformats.org/officeDocument/2006/relationships/image" Target="../media/image63.png"/><Relationship Id="rId4" Type="http://schemas.openxmlformats.org/officeDocument/2006/relationships/image" Target="../media/image73.png"/><Relationship Id="rId9" Type="http://schemas.openxmlformats.org/officeDocument/2006/relationships/image" Target="../media/image143.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16.sv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4.svg"/><Relationship Id="rId7" Type="http://schemas.openxmlformats.org/officeDocument/2006/relationships/image" Target="../media/image145.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25.svg"/><Relationship Id="rId5" Type="http://schemas.openxmlformats.org/officeDocument/2006/relationships/image" Target="../media/image12.svg"/><Relationship Id="rId10"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39.sv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1.svg"/><Relationship Id="rId18" Type="http://schemas.openxmlformats.org/officeDocument/2006/relationships/image" Target="../media/image82.png"/><Relationship Id="rId3" Type="http://schemas.openxmlformats.org/officeDocument/2006/relationships/image" Target="../media/image12.svg"/><Relationship Id="rId7" Type="http://schemas.openxmlformats.org/officeDocument/2006/relationships/image" Target="../media/image14.svg"/><Relationship Id="rId12" Type="http://schemas.openxmlformats.org/officeDocument/2006/relationships/image" Target="../media/image79.png"/><Relationship Id="rId17" Type="http://schemas.openxmlformats.org/officeDocument/2006/relationships/image" Target="../media/image155.svg"/><Relationship Id="rId2" Type="http://schemas.openxmlformats.org/officeDocument/2006/relationships/image" Target="../media/image6.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9.svg"/><Relationship Id="rId5" Type="http://schemas.openxmlformats.org/officeDocument/2006/relationships/image" Target="../media/image147.svg"/><Relationship Id="rId15" Type="http://schemas.openxmlformats.org/officeDocument/2006/relationships/image" Target="../media/image153.svg"/><Relationship Id="rId10" Type="http://schemas.openxmlformats.org/officeDocument/2006/relationships/image" Target="../media/image78.png"/><Relationship Id="rId19" Type="http://schemas.openxmlformats.org/officeDocument/2006/relationships/image" Target="../media/image157.svg"/><Relationship Id="rId4" Type="http://schemas.openxmlformats.org/officeDocument/2006/relationships/image" Target="../media/image77.png"/><Relationship Id="rId9" Type="http://schemas.openxmlformats.org/officeDocument/2006/relationships/image" Target="../media/image8.svg"/><Relationship Id="rId1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3.svg"/><Relationship Id="rId3" Type="http://schemas.openxmlformats.org/officeDocument/2006/relationships/image" Target="../media/image14.svg"/><Relationship Id="rId7" Type="http://schemas.openxmlformats.org/officeDocument/2006/relationships/image" Target="../media/image159.sv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35.svg"/><Relationship Id="rId5" Type="http://schemas.openxmlformats.org/officeDocument/2006/relationships/image" Target="../media/image12.svg"/><Relationship Id="rId10" Type="http://schemas.openxmlformats.org/officeDocument/2006/relationships/image" Target="../media/image71.png"/><Relationship Id="rId4" Type="http://schemas.openxmlformats.org/officeDocument/2006/relationships/image" Target="../media/image6.png"/><Relationship Id="rId9" Type="http://schemas.openxmlformats.org/officeDocument/2006/relationships/image" Target="../media/image161.sv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3.svg"/><Relationship Id="rId3" Type="http://schemas.openxmlformats.org/officeDocument/2006/relationships/image" Target="../media/image14.svg"/><Relationship Id="rId7" Type="http://schemas.openxmlformats.org/officeDocument/2006/relationships/image" Target="../media/image159.sv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35.svg"/><Relationship Id="rId5" Type="http://schemas.openxmlformats.org/officeDocument/2006/relationships/image" Target="../media/image12.svg"/><Relationship Id="rId15" Type="http://schemas.openxmlformats.org/officeDocument/2006/relationships/image" Target="../media/image165.svg"/><Relationship Id="rId10" Type="http://schemas.openxmlformats.org/officeDocument/2006/relationships/image" Target="../media/image71.png"/><Relationship Id="rId4" Type="http://schemas.openxmlformats.org/officeDocument/2006/relationships/image" Target="../media/image6.png"/><Relationship Id="rId9" Type="http://schemas.openxmlformats.org/officeDocument/2006/relationships/image" Target="../media/image161.sv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3.svg"/><Relationship Id="rId3" Type="http://schemas.openxmlformats.org/officeDocument/2006/relationships/image" Target="../media/image14.svg"/><Relationship Id="rId7" Type="http://schemas.openxmlformats.org/officeDocument/2006/relationships/image" Target="../media/image159.sv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35.svg"/><Relationship Id="rId5" Type="http://schemas.openxmlformats.org/officeDocument/2006/relationships/image" Target="../media/image12.svg"/><Relationship Id="rId10" Type="http://schemas.openxmlformats.org/officeDocument/2006/relationships/image" Target="../media/image71.png"/><Relationship Id="rId4" Type="http://schemas.openxmlformats.org/officeDocument/2006/relationships/image" Target="../media/image6.png"/><Relationship Id="rId9" Type="http://schemas.openxmlformats.org/officeDocument/2006/relationships/image" Target="../media/image161.sv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3.svg"/><Relationship Id="rId3" Type="http://schemas.openxmlformats.org/officeDocument/2006/relationships/image" Target="../media/image14.svg"/><Relationship Id="rId7" Type="http://schemas.openxmlformats.org/officeDocument/2006/relationships/image" Target="../media/image159.sv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35.svg"/><Relationship Id="rId5" Type="http://schemas.openxmlformats.org/officeDocument/2006/relationships/image" Target="../media/image12.svg"/><Relationship Id="rId15" Type="http://schemas.openxmlformats.org/officeDocument/2006/relationships/image" Target="../media/image165.svg"/><Relationship Id="rId10" Type="http://schemas.openxmlformats.org/officeDocument/2006/relationships/image" Target="../media/image71.png"/><Relationship Id="rId4" Type="http://schemas.openxmlformats.org/officeDocument/2006/relationships/image" Target="../media/image6.png"/><Relationship Id="rId9" Type="http://schemas.openxmlformats.org/officeDocument/2006/relationships/image" Target="../media/image161.sv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3.svg"/><Relationship Id="rId3" Type="http://schemas.openxmlformats.org/officeDocument/2006/relationships/image" Target="../media/image14.svg"/><Relationship Id="rId7" Type="http://schemas.openxmlformats.org/officeDocument/2006/relationships/image" Target="../media/image159.sv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35.svg"/><Relationship Id="rId5" Type="http://schemas.openxmlformats.org/officeDocument/2006/relationships/image" Target="../media/image12.svg"/><Relationship Id="rId10" Type="http://schemas.openxmlformats.org/officeDocument/2006/relationships/image" Target="../media/image71.png"/><Relationship Id="rId4" Type="http://schemas.openxmlformats.org/officeDocument/2006/relationships/image" Target="../media/image6.png"/><Relationship Id="rId9" Type="http://schemas.openxmlformats.org/officeDocument/2006/relationships/image" Target="../media/image161.sv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3.svg"/><Relationship Id="rId3" Type="http://schemas.openxmlformats.org/officeDocument/2006/relationships/image" Target="../media/image14.svg"/><Relationship Id="rId7" Type="http://schemas.openxmlformats.org/officeDocument/2006/relationships/image" Target="../media/image159.sv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35.svg"/><Relationship Id="rId5" Type="http://schemas.openxmlformats.org/officeDocument/2006/relationships/image" Target="../media/image12.svg"/><Relationship Id="rId15" Type="http://schemas.openxmlformats.org/officeDocument/2006/relationships/image" Target="../media/image165.svg"/><Relationship Id="rId10" Type="http://schemas.openxmlformats.org/officeDocument/2006/relationships/image" Target="../media/image71.png"/><Relationship Id="rId4" Type="http://schemas.openxmlformats.org/officeDocument/2006/relationships/image" Target="../media/image6.png"/><Relationship Id="rId9" Type="http://schemas.openxmlformats.org/officeDocument/2006/relationships/image" Target="../media/image161.svg"/><Relationship Id="rId1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77.sv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image" Target="../media/image167.svg"/><Relationship Id="rId21" Type="http://schemas.openxmlformats.org/officeDocument/2006/relationships/image" Target="../media/image185.svg"/><Relationship Id="rId7" Type="http://schemas.openxmlformats.org/officeDocument/2006/relationships/image" Target="../media/image171.svg"/><Relationship Id="rId12" Type="http://schemas.openxmlformats.org/officeDocument/2006/relationships/image" Target="../media/image92.png"/><Relationship Id="rId17" Type="http://schemas.openxmlformats.org/officeDocument/2006/relationships/image" Target="../media/image181.svg"/><Relationship Id="rId25" Type="http://schemas.openxmlformats.org/officeDocument/2006/relationships/image" Target="../media/image189.svg"/><Relationship Id="rId2" Type="http://schemas.openxmlformats.org/officeDocument/2006/relationships/image" Target="../media/image87.png"/><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75.svg"/><Relationship Id="rId24" Type="http://schemas.openxmlformats.org/officeDocument/2006/relationships/image" Target="../media/image98.png"/><Relationship Id="rId5" Type="http://schemas.openxmlformats.org/officeDocument/2006/relationships/image" Target="../media/image169.svg"/><Relationship Id="rId15" Type="http://schemas.openxmlformats.org/officeDocument/2006/relationships/image" Target="../media/image179.svg"/><Relationship Id="rId23" Type="http://schemas.openxmlformats.org/officeDocument/2006/relationships/image" Target="../media/image187.svg"/><Relationship Id="rId10" Type="http://schemas.openxmlformats.org/officeDocument/2006/relationships/image" Target="../media/image91.png"/><Relationship Id="rId19" Type="http://schemas.openxmlformats.org/officeDocument/2006/relationships/image" Target="../media/image183.svg"/><Relationship Id="rId4" Type="http://schemas.openxmlformats.org/officeDocument/2006/relationships/image" Target="../media/image88.png"/><Relationship Id="rId9" Type="http://schemas.openxmlformats.org/officeDocument/2006/relationships/image" Target="../media/image173.svg"/><Relationship Id="rId14" Type="http://schemas.openxmlformats.org/officeDocument/2006/relationships/image" Target="../media/image93.png"/><Relationship Id="rId22" Type="http://schemas.openxmlformats.org/officeDocument/2006/relationships/image" Target="../media/image97.png"/><Relationship Id="rId27" Type="http://schemas.openxmlformats.org/officeDocument/2006/relationships/image" Target="../media/image191.svg"/></Relationships>
</file>

<file path=ppt/slides/_rels/slide29.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3.svg"/><Relationship Id="rId7" Type="http://schemas.openxmlformats.org/officeDocument/2006/relationships/image" Target="../media/image102.png"/><Relationship Id="rId12" Type="http://schemas.openxmlformats.org/officeDocument/2006/relationships/image" Target="../media/image198.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1.gif"/><Relationship Id="rId11" Type="http://schemas.openxmlformats.org/officeDocument/2006/relationships/image" Target="../media/image103.png"/><Relationship Id="rId5" Type="http://schemas.openxmlformats.org/officeDocument/2006/relationships/image" Target="../media/image159.svg"/><Relationship Id="rId10" Type="http://schemas.openxmlformats.org/officeDocument/2006/relationships/image" Target="../media/image14.svg"/><Relationship Id="rId4" Type="http://schemas.openxmlformats.org/officeDocument/2006/relationships/image" Target="../media/image8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2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svg"/><Relationship Id="rId10"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9.svg"/><Relationship Id="rId18" Type="http://schemas.openxmlformats.org/officeDocument/2006/relationships/image" Target="../media/image24.png"/><Relationship Id="rId3" Type="http://schemas.openxmlformats.org/officeDocument/2006/relationships/image" Target="../media/image12.sv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21.png"/><Relationship Id="rId17" Type="http://schemas.openxmlformats.org/officeDocument/2006/relationships/image" Target="../media/image43.svg"/><Relationship Id="rId2" Type="http://schemas.openxmlformats.org/officeDocument/2006/relationships/image" Target="../media/image6.pn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20.png"/><Relationship Id="rId19" Type="http://schemas.openxmlformats.org/officeDocument/2006/relationships/image" Target="../media/image45.svg"/><Relationship Id="rId4" Type="http://schemas.openxmlformats.org/officeDocument/2006/relationships/image" Target="../media/image17.png"/><Relationship Id="rId9" Type="http://schemas.openxmlformats.org/officeDocument/2006/relationships/image" Target="../media/image35.svg"/><Relationship Id="rId14" Type="http://schemas.openxmlformats.org/officeDocument/2006/relationships/image" Target="../media/image22.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9.svg"/><Relationship Id="rId18" Type="http://schemas.openxmlformats.org/officeDocument/2006/relationships/image" Target="../media/image24.png"/><Relationship Id="rId3" Type="http://schemas.openxmlformats.org/officeDocument/2006/relationships/image" Target="../media/image12.sv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21.png"/><Relationship Id="rId17" Type="http://schemas.openxmlformats.org/officeDocument/2006/relationships/image" Target="../media/image43.svg"/><Relationship Id="rId2" Type="http://schemas.openxmlformats.org/officeDocument/2006/relationships/image" Target="../media/image6.pn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20.png"/><Relationship Id="rId19" Type="http://schemas.openxmlformats.org/officeDocument/2006/relationships/image" Target="../media/image45.svg"/><Relationship Id="rId4" Type="http://schemas.openxmlformats.org/officeDocument/2006/relationships/image" Target="../media/image17.png"/><Relationship Id="rId9" Type="http://schemas.openxmlformats.org/officeDocument/2006/relationships/image" Target="../media/image35.svg"/><Relationship Id="rId14" Type="http://schemas.openxmlformats.org/officeDocument/2006/relationships/image" Target="../media/image22.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7.svg"/><Relationship Id="rId5" Type="http://schemas.openxmlformats.org/officeDocument/2006/relationships/image" Target="../media/image53.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59.svg"/><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12.svg"/><Relationship Id="rId10" Type="http://schemas.openxmlformats.org/officeDocument/2006/relationships/image" Target="../media/image64.svg"/><Relationship Id="rId4" Type="http://schemas.openxmlformats.org/officeDocument/2006/relationships/image" Target="../media/image6.png"/><Relationship Id="rId9" Type="http://schemas.openxmlformats.org/officeDocument/2006/relationships/image" Target="../media/image34.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2.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0.svg"/><Relationship Id="rId7" Type="http://schemas.openxmlformats.org/officeDocument/2006/relationships/image" Target="../media/image7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6.svg"/><Relationship Id="rId4" Type="http://schemas.openxmlformats.org/officeDocument/2006/relationships/image" Target="../media/image40.png"/><Relationship Id="rId9" Type="http://schemas.openxmlformats.org/officeDocument/2006/relationships/image" Target="../media/image8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3863822">
            <a:off x="5532623" y="29299"/>
            <a:ext cx="7222754" cy="10228402"/>
          </a:xfrm>
          <a:custGeom>
            <a:avLst/>
            <a:gdLst/>
            <a:ahLst/>
            <a:cxnLst/>
            <a:rect l="l" t="t" r="r" b="b"/>
            <a:pathLst>
              <a:path w="7222754" h="10228402">
                <a:moveTo>
                  <a:pt x="0" y="0"/>
                </a:moveTo>
                <a:lnTo>
                  <a:pt x="7222754" y="0"/>
                </a:lnTo>
                <a:lnTo>
                  <a:pt x="7222754" y="10228402"/>
                </a:lnTo>
                <a:lnTo>
                  <a:pt x="0" y="102284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3580225" y="8044830"/>
            <a:ext cx="8620495" cy="8542127"/>
          </a:xfrm>
          <a:custGeom>
            <a:avLst/>
            <a:gdLst/>
            <a:ahLst/>
            <a:cxnLst/>
            <a:rect l="l" t="t" r="r" b="b"/>
            <a:pathLst>
              <a:path w="8620495" h="8542127">
                <a:moveTo>
                  <a:pt x="0" y="0"/>
                </a:moveTo>
                <a:lnTo>
                  <a:pt x="8620495" y="0"/>
                </a:lnTo>
                <a:lnTo>
                  <a:pt x="8620495" y="8542127"/>
                </a:lnTo>
                <a:lnTo>
                  <a:pt x="0" y="85421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6134505" y="-2380688"/>
            <a:ext cx="6018989" cy="4114800"/>
          </a:xfrm>
          <a:custGeom>
            <a:avLst/>
            <a:gdLst/>
            <a:ahLst/>
            <a:cxnLst/>
            <a:rect l="l" t="t" r="r" b="b"/>
            <a:pathLst>
              <a:path w="6018989" h="4114800">
                <a:moveTo>
                  <a:pt x="0" y="0"/>
                </a:moveTo>
                <a:lnTo>
                  <a:pt x="6018990" y="0"/>
                </a:lnTo>
                <a:lnTo>
                  <a:pt x="601899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15601764" y="8044830"/>
            <a:ext cx="4577417" cy="4252837"/>
          </a:xfrm>
          <a:custGeom>
            <a:avLst/>
            <a:gdLst/>
            <a:ahLst/>
            <a:cxnLst/>
            <a:rect l="l" t="t" r="r" b="b"/>
            <a:pathLst>
              <a:path w="4577417" h="4252837">
                <a:moveTo>
                  <a:pt x="0" y="0"/>
                </a:moveTo>
                <a:lnTo>
                  <a:pt x="4577417" y="0"/>
                </a:lnTo>
                <a:lnTo>
                  <a:pt x="4577417" y="4252837"/>
                </a:lnTo>
                <a:lnTo>
                  <a:pt x="0" y="42528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Freeform 6"/>
          <p:cNvSpPr/>
          <p:nvPr/>
        </p:nvSpPr>
        <p:spPr>
          <a:xfrm>
            <a:off x="-4035369" y="8026604"/>
            <a:ext cx="8620495" cy="8542127"/>
          </a:xfrm>
          <a:custGeom>
            <a:avLst/>
            <a:gdLst/>
            <a:ahLst/>
            <a:cxnLst/>
            <a:rect l="l" t="t" r="r" b="b"/>
            <a:pathLst>
              <a:path w="8620495" h="8542127">
                <a:moveTo>
                  <a:pt x="0" y="0"/>
                </a:moveTo>
                <a:lnTo>
                  <a:pt x="8620495" y="0"/>
                </a:lnTo>
                <a:lnTo>
                  <a:pt x="8620495" y="8542126"/>
                </a:lnTo>
                <a:lnTo>
                  <a:pt x="0" y="8542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7" name="Freeform 7"/>
          <p:cNvSpPr/>
          <p:nvPr/>
        </p:nvSpPr>
        <p:spPr>
          <a:xfrm>
            <a:off x="-809936" y="8510023"/>
            <a:ext cx="3308271" cy="3787644"/>
          </a:xfrm>
          <a:custGeom>
            <a:avLst/>
            <a:gdLst/>
            <a:ahLst/>
            <a:cxnLst/>
            <a:rect l="l" t="t" r="r" b="b"/>
            <a:pathLst>
              <a:path w="3308271" h="3787644">
                <a:moveTo>
                  <a:pt x="0" y="0"/>
                </a:moveTo>
                <a:lnTo>
                  <a:pt x="3308271" y="0"/>
                </a:lnTo>
                <a:lnTo>
                  <a:pt x="3308271" y="3787644"/>
                </a:lnTo>
                <a:lnTo>
                  <a:pt x="0" y="37876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8" name="TextBox 8"/>
          <p:cNvSpPr txBox="1"/>
          <p:nvPr/>
        </p:nvSpPr>
        <p:spPr>
          <a:xfrm>
            <a:off x="3310977" y="4585866"/>
            <a:ext cx="11666046" cy="2615034"/>
          </a:xfrm>
          <a:prstGeom prst="rect">
            <a:avLst/>
          </a:prstGeom>
        </p:spPr>
        <p:txBody>
          <a:bodyPr lIns="0" tIns="0" rIns="0" bIns="0" rtlCol="0" anchor="t">
            <a:spAutoFit/>
          </a:bodyPr>
          <a:lstStyle/>
          <a:p>
            <a:pPr algn="ctr">
              <a:lnSpc>
                <a:spcPts val="13970"/>
              </a:lnSpc>
            </a:pPr>
            <a:r>
              <a:rPr lang="en-US" sz="9979">
                <a:solidFill>
                  <a:srgbClr val="454B64"/>
                </a:solidFill>
                <a:latin typeface="Just Another Hand"/>
              </a:rPr>
              <a:t>AHLAK KURAMLARI  </a:t>
            </a:r>
          </a:p>
          <a:p>
            <a:pPr algn="ctr">
              <a:lnSpc>
                <a:spcPts val="4463"/>
              </a:lnSpc>
            </a:pPr>
            <a:endParaRPr lang="en-US" sz="9979">
              <a:solidFill>
                <a:srgbClr val="454B64"/>
              </a:solidFill>
              <a:latin typeface="Just Another Hand"/>
            </a:endParaRPr>
          </a:p>
        </p:txBody>
      </p:sp>
      <p:sp>
        <p:nvSpPr>
          <p:cNvPr id="9" name="TextBox 9"/>
          <p:cNvSpPr txBox="1"/>
          <p:nvPr/>
        </p:nvSpPr>
        <p:spPr>
          <a:xfrm>
            <a:off x="13870690" y="9122405"/>
            <a:ext cx="4928920" cy="961599"/>
          </a:xfrm>
          <a:prstGeom prst="rect">
            <a:avLst/>
          </a:prstGeom>
        </p:spPr>
        <p:txBody>
          <a:bodyPr lIns="0" tIns="0" rIns="0" bIns="0" rtlCol="0" anchor="t">
            <a:spAutoFit/>
          </a:bodyPr>
          <a:lstStyle/>
          <a:p>
            <a:pPr algn="ctr">
              <a:lnSpc>
                <a:spcPts val="3869"/>
              </a:lnSpc>
            </a:pPr>
            <a:r>
              <a:rPr lang="en-US" sz="2763" spc="458">
                <a:solidFill>
                  <a:srgbClr val="22423D"/>
                </a:solidFill>
                <a:latin typeface="Glacial Indifference"/>
              </a:rPr>
              <a:t>Tuana Su Kavaz 19030035</a:t>
            </a:r>
          </a:p>
        </p:txBody>
      </p:sp>
      <p:sp>
        <p:nvSpPr>
          <p:cNvPr id="10" name="Freeform 10"/>
          <p:cNvSpPr/>
          <p:nvPr/>
        </p:nvSpPr>
        <p:spPr>
          <a:xfrm>
            <a:off x="17606218" y="32385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1" name="Freeform 11"/>
          <p:cNvSpPr/>
          <p:nvPr/>
        </p:nvSpPr>
        <p:spPr>
          <a:xfrm>
            <a:off x="-982996" y="32385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4" name="Freeform 4"/>
          <p:cNvSpPr/>
          <p:nvPr/>
        </p:nvSpPr>
        <p:spPr>
          <a:xfrm>
            <a:off x="3081728" y="2409590"/>
            <a:ext cx="4656913" cy="948317"/>
          </a:xfrm>
          <a:custGeom>
            <a:avLst/>
            <a:gdLst/>
            <a:ahLst/>
            <a:cxnLst/>
            <a:rect l="l" t="t" r="r" b="b"/>
            <a:pathLst>
              <a:path w="4656913" h="948317">
                <a:moveTo>
                  <a:pt x="0" y="0"/>
                </a:moveTo>
                <a:lnTo>
                  <a:pt x="4656913" y="0"/>
                </a:lnTo>
                <a:lnTo>
                  <a:pt x="4656913" y="948317"/>
                </a:lnTo>
                <a:lnTo>
                  <a:pt x="0" y="9483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5" name="Freeform 5"/>
          <p:cNvSpPr/>
          <p:nvPr/>
        </p:nvSpPr>
        <p:spPr>
          <a:xfrm>
            <a:off x="3973030" y="8278587"/>
            <a:ext cx="3190481" cy="649698"/>
          </a:xfrm>
          <a:custGeom>
            <a:avLst/>
            <a:gdLst/>
            <a:ahLst/>
            <a:cxnLst/>
            <a:rect l="l" t="t" r="r" b="b"/>
            <a:pathLst>
              <a:path w="3190481" h="649698">
                <a:moveTo>
                  <a:pt x="0" y="0"/>
                </a:moveTo>
                <a:lnTo>
                  <a:pt x="3190481" y="0"/>
                </a:lnTo>
                <a:lnTo>
                  <a:pt x="3190481" y="649698"/>
                </a:lnTo>
                <a:lnTo>
                  <a:pt x="0" y="6496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6" name="Freeform 6"/>
          <p:cNvSpPr/>
          <p:nvPr/>
        </p:nvSpPr>
        <p:spPr>
          <a:xfrm>
            <a:off x="14443264" y="7200900"/>
            <a:ext cx="8620495" cy="8542127"/>
          </a:xfrm>
          <a:custGeom>
            <a:avLst/>
            <a:gdLst/>
            <a:ahLst/>
            <a:cxnLst/>
            <a:rect l="l" t="t" r="r" b="b"/>
            <a:pathLst>
              <a:path w="8620495" h="8542127">
                <a:moveTo>
                  <a:pt x="0" y="0"/>
                </a:moveTo>
                <a:lnTo>
                  <a:pt x="8620495" y="0"/>
                </a:lnTo>
                <a:lnTo>
                  <a:pt x="8620495" y="8542127"/>
                </a:lnTo>
                <a:lnTo>
                  <a:pt x="0" y="85421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Freeform 7"/>
          <p:cNvSpPr/>
          <p:nvPr/>
        </p:nvSpPr>
        <p:spPr>
          <a:xfrm>
            <a:off x="15527940" y="8048501"/>
            <a:ext cx="5520120" cy="5128693"/>
          </a:xfrm>
          <a:custGeom>
            <a:avLst/>
            <a:gdLst/>
            <a:ahLst/>
            <a:cxnLst/>
            <a:rect l="l" t="t" r="r" b="b"/>
            <a:pathLst>
              <a:path w="5520120" h="5128693">
                <a:moveTo>
                  <a:pt x="0" y="0"/>
                </a:moveTo>
                <a:lnTo>
                  <a:pt x="5520120" y="0"/>
                </a:lnTo>
                <a:lnTo>
                  <a:pt x="5520120" y="5128693"/>
                </a:lnTo>
                <a:lnTo>
                  <a:pt x="0" y="51286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8" name="Freeform 8"/>
          <p:cNvSpPr/>
          <p:nvPr/>
        </p:nvSpPr>
        <p:spPr>
          <a:xfrm>
            <a:off x="10476011" y="2409590"/>
            <a:ext cx="4656913" cy="948317"/>
          </a:xfrm>
          <a:custGeom>
            <a:avLst/>
            <a:gdLst/>
            <a:ahLst/>
            <a:cxnLst/>
            <a:rect l="l" t="t" r="r" b="b"/>
            <a:pathLst>
              <a:path w="4656913" h="948317">
                <a:moveTo>
                  <a:pt x="0" y="0"/>
                </a:moveTo>
                <a:lnTo>
                  <a:pt x="4656913" y="0"/>
                </a:lnTo>
                <a:lnTo>
                  <a:pt x="4656913" y="948317"/>
                </a:lnTo>
                <a:lnTo>
                  <a:pt x="0" y="9483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9" name="Freeform 9"/>
          <p:cNvSpPr/>
          <p:nvPr/>
        </p:nvSpPr>
        <p:spPr>
          <a:xfrm>
            <a:off x="11209227" y="6060768"/>
            <a:ext cx="3190481" cy="649698"/>
          </a:xfrm>
          <a:custGeom>
            <a:avLst/>
            <a:gdLst/>
            <a:ahLst/>
            <a:cxnLst/>
            <a:rect l="l" t="t" r="r" b="b"/>
            <a:pathLst>
              <a:path w="3190481" h="649698">
                <a:moveTo>
                  <a:pt x="0" y="0"/>
                </a:moveTo>
                <a:lnTo>
                  <a:pt x="3190481" y="0"/>
                </a:lnTo>
                <a:lnTo>
                  <a:pt x="3190481" y="649698"/>
                </a:lnTo>
                <a:lnTo>
                  <a:pt x="0" y="6496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0" name="Freeform 10"/>
          <p:cNvSpPr/>
          <p:nvPr/>
        </p:nvSpPr>
        <p:spPr>
          <a:xfrm>
            <a:off x="3769722" y="6060768"/>
            <a:ext cx="3190481" cy="649698"/>
          </a:xfrm>
          <a:custGeom>
            <a:avLst/>
            <a:gdLst/>
            <a:ahLst/>
            <a:cxnLst/>
            <a:rect l="l" t="t" r="r" b="b"/>
            <a:pathLst>
              <a:path w="3190481" h="649698">
                <a:moveTo>
                  <a:pt x="0" y="0"/>
                </a:moveTo>
                <a:lnTo>
                  <a:pt x="3190481" y="0"/>
                </a:lnTo>
                <a:lnTo>
                  <a:pt x="3190481" y="649698"/>
                </a:lnTo>
                <a:lnTo>
                  <a:pt x="0" y="6496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1" name="Freeform 11"/>
          <p:cNvSpPr/>
          <p:nvPr/>
        </p:nvSpPr>
        <p:spPr>
          <a:xfrm>
            <a:off x="3024123" y="3709231"/>
            <a:ext cx="4681679" cy="953360"/>
          </a:xfrm>
          <a:custGeom>
            <a:avLst/>
            <a:gdLst/>
            <a:ahLst/>
            <a:cxnLst/>
            <a:rect l="l" t="t" r="r" b="b"/>
            <a:pathLst>
              <a:path w="4681679" h="953360">
                <a:moveTo>
                  <a:pt x="0" y="0"/>
                </a:moveTo>
                <a:lnTo>
                  <a:pt x="4681679" y="0"/>
                </a:lnTo>
                <a:lnTo>
                  <a:pt x="4681679" y="953360"/>
                </a:lnTo>
                <a:lnTo>
                  <a:pt x="0" y="9533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2" name="Freeform 12"/>
          <p:cNvSpPr/>
          <p:nvPr/>
        </p:nvSpPr>
        <p:spPr>
          <a:xfrm>
            <a:off x="10440567" y="3684279"/>
            <a:ext cx="4727801" cy="962752"/>
          </a:xfrm>
          <a:custGeom>
            <a:avLst/>
            <a:gdLst/>
            <a:ahLst/>
            <a:cxnLst/>
            <a:rect l="l" t="t" r="r" b="b"/>
            <a:pathLst>
              <a:path w="4727801" h="962752">
                <a:moveTo>
                  <a:pt x="0" y="0"/>
                </a:moveTo>
                <a:lnTo>
                  <a:pt x="4727801" y="0"/>
                </a:lnTo>
                <a:lnTo>
                  <a:pt x="4727801" y="962752"/>
                </a:lnTo>
                <a:lnTo>
                  <a:pt x="0" y="962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3" name="Freeform 13"/>
          <p:cNvSpPr/>
          <p:nvPr/>
        </p:nvSpPr>
        <p:spPr>
          <a:xfrm>
            <a:off x="4805173" y="293345"/>
            <a:ext cx="9389133" cy="1399834"/>
          </a:xfrm>
          <a:custGeom>
            <a:avLst/>
            <a:gdLst/>
            <a:ahLst/>
            <a:cxnLst/>
            <a:rect l="l" t="t" r="r" b="b"/>
            <a:pathLst>
              <a:path w="9389133" h="1399834">
                <a:moveTo>
                  <a:pt x="0" y="0"/>
                </a:moveTo>
                <a:lnTo>
                  <a:pt x="9389132" y="0"/>
                </a:lnTo>
                <a:lnTo>
                  <a:pt x="9389132" y="1399835"/>
                </a:lnTo>
                <a:lnTo>
                  <a:pt x="0" y="13998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TextBox 14"/>
          <p:cNvSpPr txBox="1"/>
          <p:nvPr/>
        </p:nvSpPr>
        <p:spPr>
          <a:xfrm>
            <a:off x="3590162" y="2383050"/>
            <a:ext cx="3549602" cy="896621"/>
          </a:xfrm>
          <a:prstGeom prst="rect">
            <a:avLst/>
          </a:prstGeom>
        </p:spPr>
        <p:txBody>
          <a:bodyPr lIns="0" tIns="0" rIns="0" bIns="0" rtlCol="0" anchor="t">
            <a:spAutoFit/>
          </a:bodyPr>
          <a:lstStyle/>
          <a:p>
            <a:pPr algn="ctr">
              <a:lnSpc>
                <a:spcPts val="7279"/>
              </a:lnSpc>
            </a:pPr>
            <a:r>
              <a:rPr lang="en-US" sz="5199">
                <a:solidFill>
                  <a:srgbClr val="454B64"/>
                </a:solidFill>
                <a:latin typeface="Just Another Hand"/>
              </a:rPr>
              <a:t>Kural Ütilitarizmi</a:t>
            </a:r>
          </a:p>
        </p:txBody>
      </p:sp>
      <p:sp>
        <p:nvSpPr>
          <p:cNvPr id="15" name="TextBox 15"/>
          <p:cNvSpPr txBox="1"/>
          <p:nvPr/>
        </p:nvSpPr>
        <p:spPr>
          <a:xfrm>
            <a:off x="10959701" y="2383050"/>
            <a:ext cx="3549602" cy="896621"/>
          </a:xfrm>
          <a:prstGeom prst="rect">
            <a:avLst/>
          </a:prstGeom>
        </p:spPr>
        <p:txBody>
          <a:bodyPr lIns="0" tIns="0" rIns="0" bIns="0" rtlCol="0" anchor="t">
            <a:spAutoFit/>
          </a:bodyPr>
          <a:lstStyle/>
          <a:p>
            <a:pPr algn="ctr">
              <a:lnSpc>
                <a:spcPts val="7279"/>
              </a:lnSpc>
            </a:pPr>
            <a:r>
              <a:rPr lang="en-US" sz="5199">
                <a:solidFill>
                  <a:srgbClr val="454B64"/>
                </a:solidFill>
                <a:latin typeface="Just Another Hand"/>
              </a:rPr>
              <a:t>Eylem Ütilitarizmi</a:t>
            </a:r>
          </a:p>
        </p:txBody>
      </p:sp>
      <p:sp>
        <p:nvSpPr>
          <p:cNvPr id="16" name="TextBox 16"/>
          <p:cNvSpPr txBox="1"/>
          <p:nvPr/>
        </p:nvSpPr>
        <p:spPr>
          <a:xfrm>
            <a:off x="4281268" y="8333306"/>
            <a:ext cx="3424534" cy="473584"/>
          </a:xfrm>
          <a:prstGeom prst="rect">
            <a:avLst/>
          </a:prstGeom>
        </p:spPr>
        <p:txBody>
          <a:bodyPr lIns="0" tIns="0" rIns="0" bIns="0" rtlCol="0" anchor="t">
            <a:spAutoFit/>
          </a:bodyPr>
          <a:lstStyle/>
          <a:p>
            <a:pPr algn="just">
              <a:lnSpc>
                <a:spcPts val="3821"/>
              </a:lnSpc>
            </a:pPr>
            <a:r>
              <a:rPr lang="en-US" sz="2729">
                <a:solidFill>
                  <a:srgbClr val="454B64"/>
                </a:solidFill>
                <a:latin typeface="Roboto"/>
              </a:rPr>
              <a:t>Ütilite prensibi</a:t>
            </a:r>
          </a:p>
        </p:txBody>
      </p:sp>
      <p:sp>
        <p:nvSpPr>
          <p:cNvPr id="17" name="TextBox 17"/>
          <p:cNvSpPr txBox="1"/>
          <p:nvPr/>
        </p:nvSpPr>
        <p:spPr>
          <a:xfrm>
            <a:off x="11172902" y="6115488"/>
            <a:ext cx="3424534" cy="473584"/>
          </a:xfrm>
          <a:prstGeom prst="rect">
            <a:avLst/>
          </a:prstGeom>
        </p:spPr>
        <p:txBody>
          <a:bodyPr lIns="0" tIns="0" rIns="0" bIns="0" rtlCol="0" anchor="t">
            <a:spAutoFit/>
          </a:bodyPr>
          <a:lstStyle/>
          <a:p>
            <a:pPr algn="ctr">
              <a:lnSpc>
                <a:spcPts val="3821"/>
              </a:lnSpc>
            </a:pPr>
            <a:r>
              <a:rPr lang="en-US" sz="2729">
                <a:solidFill>
                  <a:srgbClr val="454B64"/>
                </a:solidFill>
                <a:latin typeface="Roboto"/>
              </a:rPr>
              <a:t>Ütilite prensibi</a:t>
            </a:r>
          </a:p>
        </p:txBody>
      </p:sp>
      <p:sp>
        <p:nvSpPr>
          <p:cNvPr id="18" name="TextBox 18"/>
          <p:cNvSpPr txBox="1"/>
          <p:nvPr/>
        </p:nvSpPr>
        <p:spPr>
          <a:xfrm>
            <a:off x="4281268" y="6115488"/>
            <a:ext cx="3424534" cy="473584"/>
          </a:xfrm>
          <a:prstGeom prst="rect">
            <a:avLst/>
          </a:prstGeom>
        </p:spPr>
        <p:txBody>
          <a:bodyPr lIns="0" tIns="0" rIns="0" bIns="0" rtlCol="0" anchor="t">
            <a:spAutoFit/>
          </a:bodyPr>
          <a:lstStyle/>
          <a:p>
            <a:pPr algn="just">
              <a:lnSpc>
                <a:spcPts val="3821"/>
              </a:lnSpc>
            </a:pPr>
            <a:r>
              <a:rPr lang="en-US" sz="2729">
                <a:solidFill>
                  <a:srgbClr val="454B64"/>
                </a:solidFill>
                <a:latin typeface="Roboto"/>
              </a:rPr>
              <a:t>Ahlak Kuralları</a:t>
            </a:r>
          </a:p>
        </p:txBody>
      </p:sp>
      <p:sp>
        <p:nvSpPr>
          <p:cNvPr id="19" name="TextBox 19"/>
          <p:cNvSpPr txBox="1"/>
          <p:nvPr/>
        </p:nvSpPr>
        <p:spPr>
          <a:xfrm>
            <a:off x="3652695" y="3697198"/>
            <a:ext cx="3424534" cy="949834"/>
          </a:xfrm>
          <a:prstGeom prst="rect">
            <a:avLst/>
          </a:prstGeom>
        </p:spPr>
        <p:txBody>
          <a:bodyPr lIns="0" tIns="0" rIns="0" bIns="0" rtlCol="0" anchor="t">
            <a:spAutoFit/>
          </a:bodyPr>
          <a:lstStyle/>
          <a:p>
            <a:pPr algn="ctr">
              <a:lnSpc>
                <a:spcPts val="3821"/>
              </a:lnSpc>
            </a:pPr>
            <a:r>
              <a:rPr lang="en-US" sz="2729">
                <a:solidFill>
                  <a:srgbClr val="454B64"/>
                </a:solidFill>
                <a:latin typeface="Roboto"/>
              </a:rPr>
              <a:t>Eldeki vakaya dair değerlendirmeler</a:t>
            </a:r>
          </a:p>
        </p:txBody>
      </p:sp>
      <p:sp>
        <p:nvSpPr>
          <p:cNvPr id="20" name="TextBox 20"/>
          <p:cNvSpPr txBox="1"/>
          <p:nvPr/>
        </p:nvSpPr>
        <p:spPr>
          <a:xfrm>
            <a:off x="11022235" y="3712758"/>
            <a:ext cx="3424534" cy="949834"/>
          </a:xfrm>
          <a:prstGeom prst="rect">
            <a:avLst/>
          </a:prstGeom>
        </p:spPr>
        <p:txBody>
          <a:bodyPr lIns="0" tIns="0" rIns="0" bIns="0" rtlCol="0" anchor="t">
            <a:spAutoFit/>
          </a:bodyPr>
          <a:lstStyle/>
          <a:p>
            <a:pPr algn="ctr">
              <a:lnSpc>
                <a:spcPts val="3821"/>
              </a:lnSpc>
            </a:pPr>
            <a:r>
              <a:rPr lang="en-US" sz="2729">
                <a:solidFill>
                  <a:srgbClr val="454B64"/>
                </a:solidFill>
                <a:latin typeface="Roboto"/>
              </a:rPr>
              <a:t>Eldeki vakaya dair değerlendirmeler</a:t>
            </a:r>
          </a:p>
        </p:txBody>
      </p:sp>
      <p:sp>
        <p:nvSpPr>
          <p:cNvPr id="21" name="TextBox 21"/>
          <p:cNvSpPr txBox="1"/>
          <p:nvPr/>
        </p:nvSpPr>
        <p:spPr>
          <a:xfrm>
            <a:off x="6283405" y="434608"/>
            <a:ext cx="6432668" cy="896621"/>
          </a:xfrm>
          <a:prstGeom prst="rect">
            <a:avLst/>
          </a:prstGeom>
        </p:spPr>
        <p:txBody>
          <a:bodyPr lIns="0" tIns="0" rIns="0" bIns="0" rtlCol="0" anchor="t">
            <a:spAutoFit/>
          </a:bodyPr>
          <a:lstStyle/>
          <a:p>
            <a:pPr algn="ctr">
              <a:lnSpc>
                <a:spcPts val="7279"/>
              </a:lnSpc>
            </a:pPr>
            <a:r>
              <a:rPr lang="en-US" sz="5199">
                <a:solidFill>
                  <a:srgbClr val="454B64"/>
                </a:solidFill>
                <a:latin typeface="Just Another Hand"/>
              </a:rPr>
              <a:t>Kural Ütilitarizmi ve Eylem Ütilitarizmi</a:t>
            </a:r>
          </a:p>
        </p:txBody>
      </p:sp>
      <p:sp>
        <p:nvSpPr>
          <p:cNvPr id="22" name="Freeform 22"/>
          <p:cNvSpPr/>
          <p:nvPr/>
        </p:nvSpPr>
        <p:spPr>
          <a:xfrm rot="5400000">
            <a:off x="4692870" y="5158372"/>
            <a:ext cx="1344185" cy="406616"/>
          </a:xfrm>
          <a:custGeom>
            <a:avLst/>
            <a:gdLst/>
            <a:ahLst/>
            <a:cxnLst/>
            <a:rect l="l" t="t" r="r" b="b"/>
            <a:pathLst>
              <a:path w="1344185" h="406616">
                <a:moveTo>
                  <a:pt x="0" y="0"/>
                </a:moveTo>
                <a:lnTo>
                  <a:pt x="1344185" y="0"/>
                </a:lnTo>
                <a:lnTo>
                  <a:pt x="1344185" y="406616"/>
                </a:lnTo>
                <a:lnTo>
                  <a:pt x="0" y="4066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23" name="Freeform 23"/>
          <p:cNvSpPr/>
          <p:nvPr/>
        </p:nvSpPr>
        <p:spPr>
          <a:xfrm rot="5400000">
            <a:off x="4692870" y="7217351"/>
            <a:ext cx="1344185" cy="406616"/>
          </a:xfrm>
          <a:custGeom>
            <a:avLst/>
            <a:gdLst/>
            <a:ahLst/>
            <a:cxnLst/>
            <a:rect l="l" t="t" r="r" b="b"/>
            <a:pathLst>
              <a:path w="1344185" h="406616">
                <a:moveTo>
                  <a:pt x="0" y="0"/>
                </a:moveTo>
                <a:lnTo>
                  <a:pt x="1344185" y="0"/>
                </a:lnTo>
                <a:lnTo>
                  <a:pt x="1344185" y="406616"/>
                </a:lnTo>
                <a:lnTo>
                  <a:pt x="0" y="4066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24" name="Freeform 24"/>
          <p:cNvSpPr/>
          <p:nvPr/>
        </p:nvSpPr>
        <p:spPr>
          <a:xfrm rot="5400000">
            <a:off x="12132375" y="5158372"/>
            <a:ext cx="1344185" cy="406616"/>
          </a:xfrm>
          <a:custGeom>
            <a:avLst/>
            <a:gdLst/>
            <a:ahLst/>
            <a:cxnLst/>
            <a:rect l="l" t="t" r="r" b="b"/>
            <a:pathLst>
              <a:path w="1344185" h="406616">
                <a:moveTo>
                  <a:pt x="0" y="0"/>
                </a:moveTo>
                <a:lnTo>
                  <a:pt x="1344185" y="0"/>
                </a:lnTo>
                <a:lnTo>
                  <a:pt x="1344185" y="406616"/>
                </a:lnTo>
                <a:lnTo>
                  <a:pt x="0" y="4066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2239461">
            <a:off x="14876055" y="7732671"/>
            <a:ext cx="5155526" cy="5108657"/>
          </a:xfrm>
          <a:custGeom>
            <a:avLst/>
            <a:gdLst/>
            <a:ahLst/>
            <a:cxnLst/>
            <a:rect l="l" t="t" r="r" b="b"/>
            <a:pathLst>
              <a:path w="5155526" h="5108657">
                <a:moveTo>
                  <a:pt x="0" y="0"/>
                </a:moveTo>
                <a:lnTo>
                  <a:pt x="5155526" y="0"/>
                </a:lnTo>
                <a:lnTo>
                  <a:pt x="5155526" y="5108658"/>
                </a:lnTo>
                <a:lnTo>
                  <a:pt x="0" y="5108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571357" y="927015"/>
            <a:ext cx="6384391" cy="2159085"/>
          </a:xfrm>
          <a:custGeom>
            <a:avLst/>
            <a:gdLst/>
            <a:ahLst/>
            <a:cxnLst/>
            <a:rect l="l" t="t" r="r" b="b"/>
            <a:pathLst>
              <a:path w="6384391" h="2159085">
                <a:moveTo>
                  <a:pt x="0" y="0"/>
                </a:moveTo>
                <a:lnTo>
                  <a:pt x="6384391" y="0"/>
                </a:lnTo>
                <a:lnTo>
                  <a:pt x="6384391" y="2159085"/>
                </a:lnTo>
                <a:lnTo>
                  <a:pt x="0" y="2159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0" y="3864388"/>
            <a:ext cx="14445651" cy="2232510"/>
          </a:xfrm>
          <a:custGeom>
            <a:avLst/>
            <a:gdLst/>
            <a:ahLst/>
            <a:cxnLst/>
            <a:rect l="l" t="t" r="r" b="b"/>
            <a:pathLst>
              <a:path w="14445651" h="2232510">
                <a:moveTo>
                  <a:pt x="0" y="0"/>
                </a:moveTo>
                <a:lnTo>
                  <a:pt x="14445651" y="0"/>
                </a:lnTo>
                <a:lnTo>
                  <a:pt x="14445651" y="2232509"/>
                </a:lnTo>
                <a:lnTo>
                  <a:pt x="0" y="22325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Freeform 6"/>
          <p:cNvSpPr/>
          <p:nvPr/>
        </p:nvSpPr>
        <p:spPr>
          <a:xfrm>
            <a:off x="-54955" y="6692791"/>
            <a:ext cx="14555561" cy="2646466"/>
          </a:xfrm>
          <a:custGeom>
            <a:avLst/>
            <a:gdLst/>
            <a:ahLst/>
            <a:cxnLst/>
            <a:rect l="l" t="t" r="r" b="b"/>
            <a:pathLst>
              <a:path w="14555561" h="2646466">
                <a:moveTo>
                  <a:pt x="0" y="0"/>
                </a:moveTo>
                <a:lnTo>
                  <a:pt x="14555561" y="0"/>
                </a:lnTo>
                <a:lnTo>
                  <a:pt x="14555561" y="2646466"/>
                </a:lnTo>
                <a:lnTo>
                  <a:pt x="0" y="26464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7" name="Freeform 7"/>
          <p:cNvSpPr/>
          <p:nvPr/>
        </p:nvSpPr>
        <p:spPr>
          <a:xfrm>
            <a:off x="15895373" y="8408987"/>
            <a:ext cx="1913382" cy="2057400"/>
          </a:xfrm>
          <a:custGeom>
            <a:avLst/>
            <a:gdLst/>
            <a:ahLst/>
            <a:cxnLst/>
            <a:rect l="l" t="t" r="r" b="b"/>
            <a:pathLst>
              <a:path w="1913382" h="2057400">
                <a:moveTo>
                  <a:pt x="0" y="0"/>
                </a:moveTo>
                <a:lnTo>
                  <a:pt x="1913382" y="0"/>
                </a:lnTo>
                <a:lnTo>
                  <a:pt x="1913382"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8" name="TextBox 8"/>
          <p:cNvSpPr txBox="1"/>
          <p:nvPr/>
        </p:nvSpPr>
        <p:spPr>
          <a:xfrm>
            <a:off x="571357" y="4255085"/>
            <a:ext cx="13855183" cy="2128660"/>
          </a:xfrm>
          <a:prstGeom prst="rect">
            <a:avLst/>
          </a:prstGeom>
        </p:spPr>
        <p:txBody>
          <a:bodyPr lIns="0" tIns="0" rIns="0" bIns="0" rtlCol="0" anchor="t">
            <a:spAutoFit/>
          </a:bodyPr>
          <a:lstStyle/>
          <a:p>
            <a:pPr>
              <a:lnSpc>
                <a:spcPts val="2795"/>
              </a:lnSpc>
            </a:pPr>
            <a:r>
              <a:rPr lang="en-US" sz="1996" dirty="0">
                <a:solidFill>
                  <a:srgbClr val="454B64"/>
                </a:solidFill>
                <a:latin typeface="Roboto"/>
              </a:rPr>
              <a:t>•</a:t>
            </a:r>
            <a:r>
              <a:rPr lang="en-US" sz="1996" dirty="0" err="1">
                <a:solidFill>
                  <a:srgbClr val="454B64"/>
                </a:solidFill>
                <a:latin typeface="Roboto"/>
              </a:rPr>
              <a:t>Kantiyenizmde</a:t>
            </a:r>
            <a:r>
              <a:rPr lang="en-US" sz="1996" dirty="0">
                <a:solidFill>
                  <a:srgbClr val="454B64"/>
                </a:solidFill>
                <a:latin typeface="Roboto"/>
              </a:rPr>
              <a:t>, </a:t>
            </a:r>
            <a:r>
              <a:rPr lang="en-US" sz="1996" dirty="0" err="1">
                <a:solidFill>
                  <a:srgbClr val="454B64"/>
                </a:solidFill>
                <a:latin typeface="Roboto"/>
              </a:rPr>
              <a:t>ütiliter</a:t>
            </a:r>
            <a:r>
              <a:rPr lang="en-US" sz="1996" dirty="0">
                <a:solidFill>
                  <a:srgbClr val="454B64"/>
                </a:solidFill>
                <a:latin typeface="Roboto"/>
              </a:rPr>
              <a:t> </a:t>
            </a:r>
            <a:r>
              <a:rPr lang="en-US" sz="1996" dirty="0" err="1">
                <a:solidFill>
                  <a:srgbClr val="454B64"/>
                </a:solidFill>
                <a:latin typeface="Roboto"/>
              </a:rPr>
              <a:t>kuramlarda</a:t>
            </a:r>
            <a:r>
              <a:rPr lang="en-US" sz="1996" dirty="0">
                <a:solidFill>
                  <a:srgbClr val="454B64"/>
                </a:solidFill>
                <a:latin typeface="Roboto"/>
              </a:rPr>
              <a:t> </a:t>
            </a:r>
            <a:r>
              <a:rPr lang="en-US" sz="1996" dirty="0" err="1">
                <a:solidFill>
                  <a:srgbClr val="454B64"/>
                </a:solidFill>
                <a:latin typeface="Roboto"/>
              </a:rPr>
              <a:t>onaylanan</a:t>
            </a:r>
            <a:r>
              <a:rPr lang="en-US" sz="1996" dirty="0">
                <a:solidFill>
                  <a:srgbClr val="454B64"/>
                </a:solidFill>
                <a:latin typeface="Roboto"/>
              </a:rPr>
              <a:t> </a:t>
            </a:r>
            <a:r>
              <a:rPr lang="en-US" sz="1996" dirty="0" err="1">
                <a:solidFill>
                  <a:srgbClr val="454B64"/>
                </a:solidFill>
                <a:latin typeface="Roboto"/>
              </a:rPr>
              <a:t>birçok</a:t>
            </a:r>
            <a:r>
              <a:rPr lang="en-US" sz="1996" dirty="0">
                <a:solidFill>
                  <a:srgbClr val="454B64"/>
                </a:solidFill>
                <a:latin typeface="Roboto"/>
              </a:rPr>
              <a:t> </a:t>
            </a:r>
            <a:r>
              <a:rPr lang="en-US" sz="1996" dirty="0" err="1">
                <a:solidFill>
                  <a:srgbClr val="454B64"/>
                </a:solidFill>
                <a:latin typeface="Roboto"/>
              </a:rPr>
              <a:t>şey</a:t>
            </a:r>
            <a:r>
              <a:rPr lang="en-US" sz="1996" dirty="0">
                <a:solidFill>
                  <a:srgbClr val="454B64"/>
                </a:solidFill>
                <a:latin typeface="Roboto"/>
              </a:rPr>
              <a:t> </a:t>
            </a:r>
            <a:r>
              <a:rPr lang="en-US" sz="1996" dirty="0" err="1">
                <a:solidFill>
                  <a:srgbClr val="454B64"/>
                </a:solidFill>
                <a:latin typeface="Roboto"/>
              </a:rPr>
              <a:t>reddedilmektedir</a:t>
            </a:r>
            <a:r>
              <a:rPr lang="en-US" sz="1996" dirty="0">
                <a:solidFill>
                  <a:srgbClr val="454B64"/>
                </a:solidFill>
                <a:latin typeface="Roboto"/>
              </a:rPr>
              <a:t>. </a:t>
            </a:r>
            <a:r>
              <a:rPr lang="en-US" sz="1996" dirty="0" err="1">
                <a:solidFill>
                  <a:srgbClr val="454B64"/>
                </a:solidFill>
                <a:latin typeface="Roboto"/>
              </a:rPr>
              <a:t>Çoğu</a:t>
            </a:r>
            <a:r>
              <a:rPr lang="en-US" sz="1996" dirty="0">
                <a:solidFill>
                  <a:srgbClr val="454B64"/>
                </a:solidFill>
                <a:latin typeface="Roboto"/>
              </a:rPr>
              <a:t> </a:t>
            </a:r>
            <a:r>
              <a:rPr lang="en-US" sz="1996" dirty="0" err="1">
                <a:solidFill>
                  <a:srgbClr val="454B64"/>
                </a:solidFill>
                <a:latin typeface="Roboto"/>
              </a:rPr>
              <a:t>kez</a:t>
            </a:r>
            <a:r>
              <a:rPr lang="en-US" sz="1996" dirty="0">
                <a:solidFill>
                  <a:srgbClr val="454B64"/>
                </a:solidFill>
                <a:latin typeface="Roboto"/>
              </a:rPr>
              <a:t> </a:t>
            </a:r>
            <a:r>
              <a:rPr lang="en-US" sz="1996" dirty="0" err="1">
                <a:solidFill>
                  <a:srgbClr val="454B64"/>
                </a:solidFill>
                <a:latin typeface="Roboto"/>
              </a:rPr>
              <a:t>deontolojik</a:t>
            </a:r>
            <a:r>
              <a:rPr lang="en-US" sz="1996" dirty="0">
                <a:solidFill>
                  <a:srgbClr val="454B64"/>
                </a:solidFill>
                <a:latin typeface="Roboto"/>
              </a:rPr>
              <a:t> </a:t>
            </a:r>
            <a:r>
              <a:rPr lang="en-US" sz="1996" dirty="0" err="1">
                <a:solidFill>
                  <a:srgbClr val="454B64"/>
                </a:solidFill>
                <a:latin typeface="Roboto"/>
              </a:rPr>
              <a:t>ya</a:t>
            </a:r>
            <a:r>
              <a:rPr lang="en-US" sz="1996" dirty="0">
                <a:solidFill>
                  <a:srgbClr val="454B64"/>
                </a:solidFill>
                <a:latin typeface="Roboto"/>
              </a:rPr>
              <a:t> da </a:t>
            </a:r>
            <a:r>
              <a:rPr lang="en-US" sz="1996" dirty="0" err="1">
                <a:solidFill>
                  <a:srgbClr val="454B64"/>
                </a:solidFill>
                <a:latin typeface="Roboto"/>
              </a:rPr>
              <a:t>sonuççu</a:t>
            </a:r>
            <a:r>
              <a:rPr lang="en-US" sz="1996" dirty="0">
                <a:solidFill>
                  <a:srgbClr val="454B64"/>
                </a:solidFill>
                <a:latin typeface="Roboto"/>
              </a:rPr>
              <a:t> </a:t>
            </a:r>
            <a:r>
              <a:rPr lang="en-US" sz="1996" dirty="0" err="1">
                <a:solidFill>
                  <a:srgbClr val="454B64"/>
                </a:solidFill>
                <a:latin typeface="Roboto"/>
              </a:rPr>
              <a:t>olmayan</a:t>
            </a:r>
            <a:r>
              <a:rPr lang="en-US" sz="1996" dirty="0">
                <a:solidFill>
                  <a:srgbClr val="454B64"/>
                </a:solidFill>
                <a:latin typeface="Roboto"/>
              </a:rPr>
              <a:t> </a:t>
            </a:r>
            <a:r>
              <a:rPr lang="en-US" sz="1996" dirty="0" err="1">
                <a:solidFill>
                  <a:srgbClr val="454B64"/>
                </a:solidFill>
                <a:latin typeface="Roboto"/>
              </a:rPr>
              <a:t>kuramlar</a:t>
            </a:r>
            <a:r>
              <a:rPr lang="en-US" sz="1996" dirty="0">
                <a:solidFill>
                  <a:srgbClr val="454B64"/>
                </a:solidFill>
                <a:latin typeface="Roboto"/>
              </a:rPr>
              <a:t> </a:t>
            </a:r>
            <a:r>
              <a:rPr lang="en-US" sz="1996" dirty="0" err="1">
                <a:solidFill>
                  <a:srgbClr val="454B64"/>
                </a:solidFill>
                <a:latin typeface="Roboto"/>
              </a:rPr>
              <a:t>olarak</a:t>
            </a:r>
            <a:r>
              <a:rPr lang="en-US" sz="1996" dirty="0">
                <a:solidFill>
                  <a:srgbClr val="454B64"/>
                </a:solidFill>
                <a:latin typeface="Roboto"/>
              </a:rPr>
              <a:t> </a:t>
            </a:r>
            <a:r>
              <a:rPr lang="en-US" sz="1996" dirty="0" err="1">
                <a:solidFill>
                  <a:srgbClr val="454B64"/>
                </a:solidFill>
                <a:latin typeface="Roboto"/>
              </a:rPr>
              <a:t>anılmış</a:t>
            </a:r>
            <a:r>
              <a:rPr lang="en-US" sz="1996" dirty="0">
                <a:solidFill>
                  <a:srgbClr val="454B64"/>
                </a:solidFill>
                <a:latin typeface="Roboto"/>
              </a:rPr>
              <a:t> </a:t>
            </a:r>
            <a:r>
              <a:rPr lang="en-US" sz="1996" dirty="0" err="1">
                <a:solidFill>
                  <a:srgbClr val="454B64"/>
                </a:solidFill>
                <a:latin typeface="Roboto"/>
              </a:rPr>
              <a:t>olan</a:t>
            </a:r>
            <a:r>
              <a:rPr lang="en-US" sz="1996" dirty="0">
                <a:solidFill>
                  <a:srgbClr val="454B64"/>
                </a:solidFill>
                <a:latin typeface="Roboto"/>
              </a:rPr>
              <a:t> </a:t>
            </a:r>
            <a:r>
              <a:rPr lang="en-US" sz="1996" dirty="0" err="1">
                <a:solidFill>
                  <a:srgbClr val="454B64"/>
                </a:solidFill>
                <a:latin typeface="Roboto"/>
              </a:rPr>
              <a:t>bu</a:t>
            </a:r>
            <a:r>
              <a:rPr lang="en-US" sz="1996" dirty="0">
                <a:solidFill>
                  <a:srgbClr val="454B64"/>
                </a:solidFill>
                <a:latin typeface="Roboto"/>
              </a:rPr>
              <a:t> </a:t>
            </a:r>
            <a:r>
              <a:rPr lang="en-US" sz="1996" dirty="0" err="1">
                <a:solidFill>
                  <a:srgbClr val="454B64"/>
                </a:solidFill>
                <a:latin typeface="Roboto"/>
              </a:rPr>
              <a:t>kuramlara</a:t>
            </a:r>
            <a:r>
              <a:rPr lang="en-US" sz="1996" dirty="0">
                <a:solidFill>
                  <a:srgbClr val="454B64"/>
                </a:solidFill>
                <a:latin typeface="Roboto"/>
              </a:rPr>
              <a:t>, </a:t>
            </a:r>
            <a:r>
              <a:rPr lang="en-US" sz="1996" dirty="0" err="1">
                <a:solidFill>
                  <a:srgbClr val="454B64"/>
                </a:solidFill>
                <a:latin typeface="Roboto"/>
              </a:rPr>
              <a:t>içerdikleri</a:t>
            </a:r>
            <a:r>
              <a:rPr lang="en-US" sz="1996" dirty="0">
                <a:solidFill>
                  <a:srgbClr val="454B64"/>
                </a:solidFill>
                <a:latin typeface="Roboto"/>
              </a:rPr>
              <a:t> </a:t>
            </a:r>
            <a:r>
              <a:rPr lang="en-US" sz="1996" dirty="0" err="1">
                <a:solidFill>
                  <a:srgbClr val="454B64"/>
                </a:solidFill>
                <a:latin typeface="Roboto"/>
              </a:rPr>
              <a:t>birçok</a:t>
            </a:r>
            <a:r>
              <a:rPr lang="en-US" sz="1996" dirty="0">
                <a:solidFill>
                  <a:srgbClr val="454B64"/>
                </a:solidFill>
                <a:latin typeface="Roboto"/>
              </a:rPr>
              <a:t> </a:t>
            </a:r>
            <a:r>
              <a:rPr lang="en-US" sz="1996" dirty="0" err="1">
                <a:solidFill>
                  <a:srgbClr val="454B64"/>
                </a:solidFill>
                <a:latin typeface="Roboto"/>
              </a:rPr>
              <a:t>açıklamaya</a:t>
            </a:r>
            <a:r>
              <a:rPr lang="en-US" sz="1996" dirty="0">
                <a:solidFill>
                  <a:srgbClr val="454B64"/>
                </a:solidFill>
                <a:latin typeface="Roboto"/>
              </a:rPr>
              <a:t> Immanuel </a:t>
            </a:r>
            <a:r>
              <a:rPr lang="en-US" sz="1996" dirty="0" err="1">
                <a:solidFill>
                  <a:srgbClr val="454B64"/>
                </a:solidFill>
                <a:latin typeface="Roboto"/>
              </a:rPr>
              <a:t>Kant’ın</a:t>
            </a:r>
            <a:r>
              <a:rPr lang="tr-TR" sz="1996" dirty="0">
                <a:solidFill>
                  <a:srgbClr val="454B64"/>
                </a:solidFill>
                <a:latin typeface="Roboto"/>
              </a:rPr>
              <a:t> f</a:t>
            </a:r>
            <a:r>
              <a:rPr lang="en-US" sz="1996" dirty="0" err="1">
                <a:solidFill>
                  <a:srgbClr val="454B64"/>
                </a:solidFill>
                <a:latin typeface="Roboto"/>
              </a:rPr>
              <a:t>elsefesi</a:t>
            </a:r>
            <a:r>
              <a:rPr lang="en-US" sz="1996" dirty="0">
                <a:solidFill>
                  <a:srgbClr val="454B64"/>
                </a:solidFill>
                <a:latin typeface="Roboto"/>
              </a:rPr>
              <a:t> </a:t>
            </a:r>
            <a:r>
              <a:rPr lang="en-US" sz="1996" dirty="0" err="1">
                <a:solidFill>
                  <a:srgbClr val="454B64"/>
                </a:solidFill>
                <a:latin typeface="Roboto"/>
              </a:rPr>
              <a:t>sinmiş</a:t>
            </a:r>
            <a:r>
              <a:rPr lang="en-US" sz="1996" dirty="0">
                <a:solidFill>
                  <a:srgbClr val="454B64"/>
                </a:solidFill>
                <a:latin typeface="Roboto"/>
              </a:rPr>
              <a:t> </a:t>
            </a:r>
            <a:r>
              <a:rPr lang="en-US" sz="1996" dirty="0" err="1">
                <a:solidFill>
                  <a:srgbClr val="454B64"/>
                </a:solidFill>
                <a:latin typeface="Roboto"/>
              </a:rPr>
              <a:t>olduğu</a:t>
            </a:r>
            <a:r>
              <a:rPr lang="en-US" sz="1996" dirty="0">
                <a:solidFill>
                  <a:srgbClr val="454B64"/>
                </a:solidFill>
                <a:latin typeface="Roboto"/>
              </a:rPr>
              <a:t> </a:t>
            </a:r>
            <a:r>
              <a:rPr lang="en-US" sz="1996" dirty="0" err="1">
                <a:solidFill>
                  <a:srgbClr val="454B64"/>
                </a:solidFill>
                <a:latin typeface="Roboto"/>
              </a:rPr>
              <a:t>için</a:t>
            </a:r>
            <a:r>
              <a:rPr lang="en-US" sz="1996" dirty="0">
                <a:solidFill>
                  <a:srgbClr val="454B64"/>
                </a:solidFill>
                <a:latin typeface="Roboto"/>
              </a:rPr>
              <a:t>, </a:t>
            </a:r>
            <a:r>
              <a:rPr lang="en-US" sz="1996" dirty="0" err="1">
                <a:solidFill>
                  <a:srgbClr val="454B64"/>
                </a:solidFill>
                <a:latin typeface="Roboto"/>
              </a:rPr>
              <a:t>Kantiyen</a:t>
            </a:r>
            <a:r>
              <a:rPr lang="en-US" sz="1996" dirty="0">
                <a:solidFill>
                  <a:srgbClr val="454B64"/>
                </a:solidFill>
                <a:latin typeface="Roboto"/>
              </a:rPr>
              <a:t> </a:t>
            </a:r>
            <a:r>
              <a:rPr lang="en-US" sz="1996" dirty="0" err="1">
                <a:solidFill>
                  <a:srgbClr val="454B64"/>
                </a:solidFill>
                <a:latin typeface="Roboto"/>
              </a:rPr>
              <a:t>kuramlar</a:t>
            </a:r>
            <a:r>
              <a:rPr lang="en-US" sz="1996" dirty="0">
                <a:solidFill>
                  <a:srgbClr val="454B64"/>
                </a:solidFill>
                <a:latin typeface="Roboto"/>
              </a:rPr>
              <a:t> </a:t>
            </a:r>
            <a:r>
              <a:rPr lang="en-US" sz="1996" dirty="0" err="1">
                <a:solidFill>
                  <a:srgbClr val="454B64"/>
                </a:solidFill>
                <a:latin typeface="Roboto"/>
              </a:rPr>
              <a:t>adı</a:t>
            </a:r>
            <a:r>
              <a:rPr lang="en-US" sz="1996" dirty="0">
                <a:solidFill>
                  <a:srgbClr val="454B64"/>
                </a:solidFill>
                <a:latin typeface="Roboto"/>
              </a:rPr>
              <a:t> </a:t>
            </a:r>
            <a:r>
              <a:rPr lang="en-US" sz="1996" dirty="0" err="1">
                <a:solidFill>
                  <a:srgbClr val="454B64"/>
                </a:solidFill>
                <a:latin typeface="Roboto"/>
              </a:rPr>
              <a:t>verilmektedir</a:t>
            </a:r>
            <a:r>
              <a:rPr lang="en-US" sz="1996" dirty="0">
                <a:solidFill>
                  <a:srgbClr val="454B64"/>
                </a:solidFill>
                <a:latin typeface="Roboto"/>
              </a:rPr>
              <a:t>.</a:t>
            </a:r>
          </a:p>
          <a:p>
            <a:pPr>
              <a:lnSpc>
                <a:spcPts val="2795"/>
              </a:lnSpc>
            </a:pPr>
            <a:r>
              <a:rPr lang="en-US" sz="1996" dirty="0">
                <a:solidFill>
                  <a:srgbClr val="454B64"/>
                </a:solidFill>
                <a:latin typeface="Roboto"/>
              </a:rPr>
              <a:t>•</a:t>
            </a:r>
            <a:r>
              <a:rPr lang="en-US" sz="1996" dirty="0" err="1">
                <a:solidFill>
                  <a:srgbClr val="454B64"/>
                </a:solidFill>
                <a:latin typeface="Roboto"/>
              </a:rPr>
              <a:t>Kant’ın</a:t>
            </a:r>
            <a:r>
              <a:rPr lang="en-US" sz="1996" dirty="0">
                <a:solidFill>
                  <a:srgbClr val="454B64"/>
                </a:solidFill>
                <a:latin typeface="Roboto"/>
              </a:rPr>
              <a:t> </a:t>
            </a:r>
            <a:r>
              <a:rPr lang="en-US" sz="1996" dirty="0" err="1">
                <a:solidFill>
                  <a:srgbClr val="454B64"/>
                </a:solidFill>
                <a:latin typeface="Roboto"/>
              </a:rPr>
              <a:t>kuramında</a:t>
            </a:r>
            <a:r>
              <a:rPr lang="en-US" sz="1996" dirty="0">
                <a:solidFill>
                  <a:srgbClr val="454B64"/>
                </a:solidFill>
                <a:latin typeface="Roboto"/>
              </a:rPr>
              <a:t> </a:t>
            </a:r>
            <a:r>
              <a:rPr lang="en-US" sz="1996" dirty="0" err="1">
                <a:solidFill>
                  <a:srgbClr val="454B64"/>
                </a:solidFill>
                <a:latin typeface="Roboto"/>
              </a:rPr>
              <a:t>ahlak</a:t>
            </a:r>
            <a:r>
              <a:rPr lang="en-US" sz="1996" dirty="0">
                <a:solidFill>
                  <a:srgbClr val="454B64"/>
                </a:solidFill>
                <a:latin typeface="Roboto"/>
              </a:rPr>
              <a:t>; </a:t>
            </a:r>
            <a:r>
              <a:rPr lang="en-US" sz="1996" dirty="0" err="1">
                <a:solidFill>
                  <a:srgbClr val="454B64"/>
                </a:solidFill>
                <a:latin typeface="Roboto"/>
              </a:rPr>
              <a:t>gelenekler</a:t>
            </a:r>
            <a:r>
              <a:rPr lang="en-US" sz="1996" dirty="0">
                <a:solidFill>
                  <a:srgbClr val="454B64"/>
                </a:solidFill>
                <a:latin typeface="Roboto"/>
              </a:rPr>
              <a:t>, </a:t>
            </a:r>
            <a:r>
              <a:rPr lang="en-US" sz="1996" dirty="0" err="1">
                <a:solidFill>
                  <a:srgbClr val="454B64"/>
                </a:solidFill>
                <a:latin typeface="Roboto"/>
              </a:rPr>
              <a:t>sezgiler</a:t>
            </a:r>
            <a:r>
              <a:rPr lang="en-US" sz="1996" dirty="0">
                <a:solidFill>
                  <a:srgbClr val="454B64"/>
                </a:solidFill>
                <a:latin typeface="Roboto"/>
              </a:rPr>
              <a:t> </a:t>
            </a:r>
            <a:r>
              <a:rPr lang="en-US" sz="1996" dirty="0" err="1">
                <a:solidFill>
                  <a:srgbClr val="454B64"/>
                </a:solidFill>
                <a:latin typeface="Roboto"/>
              </a:rPr>
              <a:t>ya</a:t>
            </a:r>
            <a:r>
              <a:rPr lang="en-US" sz="1996" dirty="0">
                <a:solidFill>
                  <a:srgbClr val="454B64"/>
                </a:solidFill>
                <a:latin typeface="Roboto"/>
              </a:rPr>
              <a:t> da </a:t>
            </a:r>
            <a:r>
              <a:rPr lang="en-US" sz="1996" dirty="0" err="1">
                <a:solidFill>
                  <a:srgbClr val="454B64"/>
                </a:solidFill>
                <a:latin typeface="Roboto"/>
              </a:rPr>
              <a:t>duygudaşlık</a:t>
            </a:r>
            <a:r>
              <a:rPr lang="en-US" sz="1996" dirty="0">
                <a:solidFill>
                  <a:srgbClr val="454B64"/>
                </a:solidFill>
                <a:latin typeface="Roboto"/>
              </a:rPr>
              <a:t> </a:t>
            </a:r>
            <a:r>
              <a:rPr lang="en-US" sz="1996" dirty="0" err="1">
                <a:solidFill>
                  <a:srgbClr val="454B64"/>
                </a:solidFill>
                <a:latin typeface="Roboto"/>
              </a:rPr>
              <a:t>gibi</a:t>
            </a:r>
            <a:r>
              <a:rPr lang="en-US" sz="1996" dirty="0">
                <a:solidFill>
                  <a:srgbClr val="454B64"/>
                </a:solidFill>
                <a:latin typeface="Roboto"/>
              </a:rPr>
              <a:t> </a:t>
            </a:r>
            <a:r>
              <a:rPr lang="en-US" sz="1996" dirty="0" err="1">
                <a:solidFill>
                  <a:srgbClr val="454B64"/>
                </a:solidFill>
                <a:latin typeface="Roboto"/>
              </a:rPr>
              <a:t>tavırlar</a:t>
            </a:r>
            <a:r>
              <a:rPr lang="en-US" sz="1996" dirty="0">
                <a:solidFill>
                  <a:srgbClr val="454B64"/>
                </a:solidFill>
                <a:latin typeface="Roboto"/>
              </a:rPr>
              <a:t> </a:t>
            </a:r>
            <a:r>
              <a:rPr lang="en-US" sz="1996" dirty="0" err="1">
                <a:solidFill>
                  <a:srgbClr val="454B64"/>
                </a:solidFill>
                <a:latin typeface="Roboto"/>
              </a:rPr>
              <a:t>üzerine</a:t>
            </a:r>
            <a:r>
              <a:rPr lang="en-US" sz="1996" dirty="0">
                <a:solidFill>
                  <a:srgbClr val="454B64"/>
                </a:solidFill>
                <a:latin typeface="Roboto"/>
              </a:rPr>
              <a:t> </a:t>
            </a:r>
            <a:r>
              <a:rPr lang="en-US" sz="1996" dirty="0" err="1">
                <a:solidFill>
                  <a:srgbClr val="454B64"/>
                </a:solidFill>
                <a:latin typeface="Roboto"/>
              </a:rPr>
              <a:t>değil</a:t>
            </a:r>
            <a:r>
              <a:rPr lang="en-US" sz="1996" dirty="0">
                <a:solidFill>
                  <a:srgbClr val="454B64"/>
                </a:solidFill>
                <a:latin typeface="Roboto"/>
              </a:rPr>
              <a:t>, </a:t>
            </a:r>
            <a:r>
              <a:rPr lang="en-US" sz="1996" dirty="0" err="1">
                <a:solidFill>
                  <a:srgbClr val="454B64"/>
                </a:solidFill>
                <a:latin typeface="Roboto"/>
              </a:rPr>
              <a:t>nedenler</a:t>
            </a:r>
            <a:r>
              <a:rPr lang="en-US" sz="1996" dirty="0">
                <a:solidFill>
                  <a:srgbClr val="454B64"/>
                </a:solidFill>
                <a:latin typeface="Roboto"/>
              </a:rPr>
              <a:t> </a:t>
            </a:r>
            <a:r>
              <a:rPr lang="en-US" sz="1996" dirty="0" err="1">
                <a:solidFill>
                  <a:srgbClr val="454B64"/>
                </a:solidFill>
                <a:latin typeface="Roboto"/>
              </a:rPr>
              <a:t>üzerine</a:t>
            </a:r>
            <a:r>
              <a:rPr lang="en-US" sz="1996" dirty="0">
                <a:solidFill>
                  <a:srgbClr val="454B64"/>
                </a:solidFill>
                <a:latin typeface="Roboto"/>
              </a:rPr>
              <a:t> </a:t>
            </a:r>
            <a:r>
              <a:rPr lang="en-US" sz="1996" dirty="0" err="1">
                <a:solidFill>
                  <a:srgbClr val="454B64"/>
                </a:solidFill>
                <a:latin typeface="Roboto"/>
              </a:rPr>
              <a:t>oturtulur</a:t>
            </a:r>
            <a:r>
              <a:rPr lang="en-US" sz="1996" dirty="0">
                <a:solidFill>
                  <a:srgbClr val="454B64"/>
                </a:solidFill>
                <a:latin typeface="Roboto"/>
              </a:rPr>
              <a:t>.</a:t>
            </a:r>
          </a:p>
          <a:p>
            <a:pPr>
              <a:lnSpc>
                <a:spcPts val="2795"/>
              </a:lnSpc>
            </a:pPr>
            <a:endParaRPr lang="en-US" sz="1996" dirty="0">
              <a:solidFill>
                <a:srgbClr val="454B64"/>
              </a:solidFill>
              <a:latin typeface="Roboto"/>
            </a:endParaRPr>
          </a:p>
          <a:p>
            <a:pPr>
              <a:lnSpc>
                <a:spcPts val="2795"/>
              </a:lnSpc>
            </a:pPr>
            <a:endParaRPr lang="en-US" sz="1996" dirty="0">
              <a:solidFill>
                <a:srgbClr val="454B64"/>
              </a:solidFill>
              <a:latin typeface="Roboto"/>
            </a:endParaRPr>
          </a:p>
        </p:txBody>
      </p:sp>
      <p:sp>
        <p:nvSpPr>
          <p:cNvPr id="9" name="Freeform 9"/>
          <p:cNvSpPr/>
          <p:nvPr/>
        </p:nvSpPr>
        <p:spPr>
          <a:xfrm>
            <a:off x="8898626" y="0"/>
            <a:ext cx="7315200" cy="2403935"/>
          </a:xfrm>
          <a:custGeom>
            <a:avLst/>
            <a:gdLst/>
            <a:ahLst/>
            <a:cxnLst/>
            <a:rect l="l" t="t" r="r" b="b"/>
            <a:pathLst>
              <a:path w="7315200" h="2403935">
                <a:moveTo>
                  <a:pt x="0" y="0"/>
                </a:moveTo>
                <a:lnTo>
                  <a:pt x="7315200" y="0"/>
                </a:lnTo>
                <a:lnTo>
                  <a:pt x="7315200" y="2403935"/>
                </a:lnTo>
                <a:lnTo>
                  <a:pt x="0" y="24039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10" name="TextBox 10"/>
          <p:cNvSpPr txBox="1"/>
          <p:nvPr/>
        </p:nvSpPr>
        <p:spPr>
          <a:xfrm>
            <a:off x="1114558" y="1201569"/>
            <a:ext cx="9958217" cy="2066925"/>
          </a:xfrm>
          <a:prstGeom prst="rect">
            <a:avLst/>
          </a:prstGeom>
        </p:spPr>
        <p:txBody>
          <a:bodyPr lIns="0" tIns="0" rIns="0" bIns="0" rtlCol="0" anchor="t">
            <a:spAutoFit/>
          </a:bodyPr>
          <a:lstStyle/>
          <a:p>
            <a:pPr algn="just">
              <a:lnSpc>
                <a:spcPts val="16800"/>
              </a:lnSpc>
            </a:pPr>
            <a:r>
              <a:rPr lang="en-US" sz="12000">
                <a:solidFill>
                  <a:srgbClr val="454B64"/>
                </a:solidFill>
                <a:latin typeface="Just Another Hand"/>
              </a:rPr>
              <a:t>Kantiyenizm</a:t>
            </a:r>
          </a:p>
        </p:txBody>
      </p:sp>
      <p:sp>
        <p:nvSpPr>
          <p:cNvPr id="11" name="TextBox 11"/>
          <p:cNvSpPr txBox="1"/>
          <p:nvPr/>
        </p:nvSpPr>
        <p:spPr>
          <a:xfrm>
            <a:off x="395099" y="7143750"/>
            <a:ext cx="13655452" cy="2473325"/>
          </a:xfrm>
          <a:prstGeom prst="rect">
            <a:avLst/>
          </a:prstGeom>
        </p:spPr>
        <p:txBody>
          <a:bodyPr lIns="0" tIns="0" rIns="0" bIns="0" rtlCol="0" anchor="t">
            <a:spAutoFit/>
          </a:bodyPr>
          <a:lstStyle/>
          <a:p>
            <a:pPr>
              <a:lnSpc>
                <a:spcPts val="2800"/>
              </a:lnSpc>
            </a:pPr>
            <a:r>
              <a:rPr lang="en-US" sz="2000" dirty="0">
                <a:solidFill>
                  <a:srgbClr val="454B64"/>
                </a:solidFill>
                <a:latin typeface="Roboto"/>
              </a:rPr>
              <a:t>•</a:t>
            </a:r>
            <a:r>
              <a:rPr lang="en-US" sz="2000" dirty="0" err="1">
                <a:solidFill>
                  <a:srgbClr val="454B64"/>
                </a:solidFill>
                <a:latin typeface="Roboto"/>
              </a:rPr>
              <a:t>Kant'a</a:t>
            </a:r>
            <a:r>
              <a:rPr lang="en-US" sz="2000" dirty="0">
                <a:solidFill>
                  <a:srgbClr val="454B64"/>
                </a:solidFill>
                <a:latin typeface="Roboto"/>
              </a:rPr>
              <a:t> </a:t>
            </a:r>
            <a:r>
              <a:rPr lang="en-US" sz="2000" dirty="0" err="1">
                <a:solidFill>
                  <a:srgbClr val="454B64"/>
                </a:solidFill>
                <a:latin typeface="Roboto"/>
              </a:rPr>
              <a:t>göre</a:t>
            </a:r>
            <a:r>
              <a:rPr lang="en-US" sz="2000" dirty="0">
                <a:solidFill>
                  <a:srgbClr val="454B64"/>
                </a:solidFill>
                <a:latin typeface="Roboto"/>
              </a:rPr>
              <a:t> </a:t>
            </a:r>
            <a:r>
              <a:rPr lang="en-US" sz="2000" dirty="0" err="1">
                <a:solidFill>
                  <a:srgbClr val="454B64"/>
                </a:solidFill>
                <a:latin typeface="Roboto"/>
              </a:rPr>
              <a:t>insan</a:t>
            </a:r>
            <a:r>
              <a:rPr lang="en-US" sz="2000" dirty="0">
                <a:solidFill>
                  <a:srgbClr val="454B64"/>
                </a:solidFill>
                <a:latin typeface="Roboto"/>
              </a:rPr>
              <a:t> </a:t>
            </a:r>
            <a:r>
              <a:rPr lang="en-US" sz="2000" dirty="0" err="1">
                <a:solidFill>
                  <a:srgbClr val="454B64"/>
                </a:solidFill>
                <a:latin typeface="Roboto"/>
              </a:rPr>
              <a:t>eylemlerini</a:t>
            </a:r>
            <a:r>
              <a:rPr lang="en-US" sz="2000" dirty="0">
                <a:solidFill>
                  <a:srgbClr val="454B64"/>
                </a:solidFill>
                <a:latin typeface="Roboto"/>
              </a:rPr>
              <a:t> </a:t>
            </a:r>
            <a:r>
              <a:rPr lang="en-US" sz="2000" dirty="0" err="1">
                <a:solidFill>
                  <a:srgbClr val="454B64"/>
                </a:solidFill>
                <a:latin typeface="Roboto"/>
              </a:rPr>
              <a:t>yalnızca</a:t>
            </a:r>
            <a:r>
              <a:rPr lang="en-US" sz="2000" dirty="0">
                <a:solidFill>
                  <a:srgbClr val="454B64"/>
                </a:solidFill>
                <a:latin typeface="Roboto"/>
              </a:rPr>
              <a:t> </a:t>
            </a:r>
            <a:r>
              <a:rPr lang="en-US" sz="2000" dirty="0" err="1">
                <a:solidFill>
                  <a:srgbClr val="454B64"/>
                </a:solidFill>
                <a:latin typeface="Roboto"/>
              </a:rPr>
              <a:t>yükümlülükleri</a:t>
            </a:r>
            <a:r>
              <a:rPr lang="en-US" sz="2000" dirty="0">
                <a:solidFill>
                  <a:srgbClr val="454B64"/>
                </a:solidFill>
                <a:latin typeface="Roboto"/>
              </a:rPr>
              <a:t> </a:t>
            </a:r>
            <a:r>
              <a:rPr lang="en-US" sz="2000" dirty="0" err="1">
                <a:solidFill>
                  <a:srgbClr val="454B64"/>
                </a:solidFill>
                <a:latin typeface="Roboto"/>
              </a:rPr>
              <a:t>doğrultusunda</a:t>
            </a:r>
            <a:r>
              <a:rPr lang="en-US" sz="2000" dirty="0">
                <a:solidFill>
                  <a:srgbClr val="454B64"/>
                </a:solidFill>
                <a:latin typeface="Roboto"/>
              </a:rPr>
              <a:t> </a:t>
            </a:r>
            <a:r>
              <a:rPr lang="en-US" sz="2000" dirty="0" err="1">
                <a:solidFill>
                  <a:srgbClr val="454B64"/>
                </a:solidFill>
                <a:latin typeface="Roboto"/>
              </a:rPr>
              <a:t>değil</a:t>
            </a:r>
            <a:r>
              <a:rPr lang="en-US" sz="2000" dirty="0">
                <a:solidFill>
                  <a:srgbClr val="454B64"/>
                </a:solidFill>
                <a:latin typeface="Roboto"/>
              </a:rPr>
              <a:t>, </a:t>
            </a:r>
            <a:r>
              <a:rPr lang="en-US" sz="2000" dirty="0" err="1">
                <a:solidFill>
                  <a:srgbClr val="454B64"/>
                </a:solidFill>
                <a:latin typeface="Roboto"/>
              </a:rPr>
              <a:t>aynı</a:t>
            </a:r>
            <a:r>
              <a:rPr lang="en-US" sz="2000" dirty="0">
                <a:solidFill>
                  <a:srgbClr val="454B64"/>
                </a:solidFill>
                <a:latin typeface="Roboto"/>
              </a:rPr>
              <a:t> </a:t>
            </a:r>
            <a:r>
              <a:rPr lang="en-US" sz="2000" dirty="0" err="1">
                <a:solidFill>
                  <a:srgbClr val="454B64"/>
                </a:solidFill>
                <a:latin typeface="Roboto"/>
              </a:rPr>
              <a:t>zamanda</a:t>
            </a:r>
            <a:r>
              <a:rPr lang="en-US" sz="2000" dirty="0">
                <a:solidFill>
                  <a:srgbClr val="454B64"/>
                </a:solidFill>
                <a:latin typeface="Roboto"/>
              </a:rPr>
              <a:t> </a:t>
            </a:r>
            <a:r>
              <a:rPr lang="en-US" sz="2000" dirty="0" err="1">
                <a:solidFill>
                  <a:srgbClr val="454B64"/>
                </a:solidFill>
                <a:latin typeface="Roboto"/>
              </a:rPr>
              <a:t>yükümlülükleri</a:t>
            </a:r>
            <a:r>
              <a:rPr lang="en-US" sz="2000" dirty="0">
                <a:solidFill>
                  <a:srgbClr val="454B64"/>
                </a:solidFill>
                <a:latin typeface="Roboto"/>
              </a:rPr>
              <a:t> </a:t>
            </a:r>
            <a:r>
              <a:rPr lang="en-US" sz="2000" dirty="0" err="1">
                <a:solidFill>
                  <a:srgbClr val="454B64"/>
                </a:solidFill>
                <a:latin typeface="Roboto"/>
              </a:rPr>
              <a:t>uğruna</a:t>
            </a:r>
            <a:r>
              <a:rPr lang="en-US" sz="2000" dirty="0">
                <a:solidFill>
                  <a:srgbClr val="454B64"/>
                </a:solidFill>
                <a:latin typeface="Roboto"/>
              </a:rPr>
              <a:t> </a:t>
            </a:r>
            <a:r>
              <a:rPr lang="en-US" sz="2000" dirty="0" err="1">
                <a:solidFill>
                  <a:srgbClr val="454B64"/>
                </a:solidFill>
                <a:latin typeface="Roboto"/>
              </a:rPr>
              <a:t>gerçekleştirmelidir</a:t>
            </a:r>
            <a:r>
              <a:rPr lang="en-US" sz="2000" dirty="0">
                <a:solidFill>
                  <a:srgbClr val="454B64"/>
                </a:solidFill>
                <a:latin typeface="Roboto"/>
              </a:rPr>
              <a:t>. </a:t>
            </a:r>
            <a:r>
              <a:rPr lang="en-US" sz="2000" dirty="0" err="1">
                <a:solidFill>
                  <a:srgbClr val="454B64"/>
                </a:solidFill>
                <a:latin typeface="Roboto"/>
              </a:rPr>
              <a:t>Yani</a:t>
            </a:r>
            <a:r>
              <a:rPr lang="en-US" sz="2000" dirty="0">
                <a:solidFill>
                  <a:srgbClr val="454B64"/>
                </a:solidFill>
                <a:latin typeface="Roboto"/>
              </a:rPr>
              <a:t>, </a:t>
            </a:r>
            <a:r>
              <a:rPr lang="en-US" sz="2000" dirty="0" err="1">
                <a:solidFill>
                  <a:srgbClr val="454B64"/>
                </a:solidFill>
                <a:latin typeface="Roboto"/>
              </a:rPr>
              <a:t>bir</a:t>
            </a:r>
            <a:r>
              <a:rPr lang="en-US" sz="2000" dirty="0">
                <a:solidFill>
                  <a:srgbClr val="454B64"/>
                </a:solidFill>
                <a:latin typeface="Roboto"/>
              </a:rPr>
              <a:t> </a:t>
            </a:r>
            <a:r>
              <a:rPr lang="en-US" sz="2000" dirty="0" err="1">
                <a:solidFill>
                  <a:srgbClr val="454B64"/>
                </a:solidFill>
                <a:latin typeface="Roboto"/>
              </a:rPr>
              <a:t>ahlaki</a:t>
            </a:r>
            <a:r>
              <a:rPr lang="en-US" sz="2000" dirty="0">
                <a:solidFill>
                  <a:srgbClr val="454B64"/>
                </a:solidFill>
                <a:latin typeface="Roboto"/>
              </a:rPr>
              <a:t> </a:t>
            </a:r>
            <a:r>
              <a:rPr lang="en-US" sz="2000" dirty="0" err="1">
                <a:solidFill>
                  <a:srgbClr val="454B64"/>
                </a:solidFill>
                <a:latin typeface="Roboto"/>
              </a:rPr>
              <a:t>değeri</a:t>
            </a:r>
            <a:r>
              <a:rPr lang="en-US" sz="2000" dirty="0">
                <a:solidFill>
                  <a:srgbClr val="454B64"/>
                </a:solidFill>
                <a:latin typeface="Roboto"/>
              </a:rPr>
              <a:t> </a:t>
            </a:r>
            <a:r>
              <a:rPr lang="en-US" sz="2000" dirty="0" err="1">
                <a:solidFill>
                  <a:srgbClr val="454B64"/>
                </a:solidFill>
                <a:latin typeface="Roboto"/>
              </a:rPr>
              <a:t>olabilmesi</a:t>
            </a:r>
            <a:r>
              <a:rPr lang="en-US" sz="2000" dirty="0">
                <a:solidFill>
                  <a:srgbClr val="454B64"/>
                </a:solidFill>
                <a:latin typeface="Roboto"/>
              </a:rPr>
              <a:t> </a:t>
            </a:r>
            <a:r>
              <a:rPr lang="en-US" sz="2000" dirty="0" err="1">
                <a:solidFill>
                  <a:srgbClr val="454B64"/>
                </a:solidFill>
                <a:latin typeface="Roboto"/>
              </a:rPr>
              <a:t>için</a:t>
            </a:r>
            <a:r>
              <a:rPr lang="en-US" sz="2000" dirty="0">
                <a:solidFill>
                  <a:srgbClr val="454B64"/>
                </a:solidFill>
                <a:latin typeface="Roboto"/>
              </a:rPr>
              <a:t> </a:t>
            </a:r>
            <a:r>
              <a:rPr lang="en-US" sz="2000" dirty="0" err="1">
                <a:solidFill>
                  <a:srgbClr val="454B64"/>
                </a:solidFill>
                <a:latin typeface="Roboto"/>
              </a:rPr>
              <a:t>kişinin</a:t>
            </a:r>
            <a:r>
              <a:rPr lang="en-US" sz="2000" dirty="0">
                <a:solidFill>
                  <a:srgbClr val="454B64"/>
                </a:solidFill>
                <a:latin typeface="Roboto"/>
              </a:rPr>
              <a:t> </a:t>
            </a:r>
            <a:r>
              <a:rPr lang="en-US" sz="2000" dirty="0" err="1">
                <a:solidFill>
                  <a:srgbClr val="454B64"/>
                </a:solidFill>
                <a:latin typeface="Roboto"/>
              </a:rPr>
              <a:t>eylemlerinin</a:t>
            </a:r>
            <a:r>
              <a:rPr lang="en-US" sz="2000" dirty="0">
                <a:solidFill>
                  <a:srgbClr val="454B64"/>
                </a:solidFill>
                <a:latin typeface="Roboto"/>
              </a:rPr>
              <a:t> </a:t>
            </a:r>
            <a:r>
              <a:rPr lang="en-US" sz="2000" dirty="0" err="1">
                <a:solidFill>
                  <a:srgbClr val="454B64"/>
                </a:solidFill>
                <a:latin typeface="Roboto"/>
              </a:rPr>
              <a:t>ardındaki</a:t>
            </a:r>
            <a:r>
              <a:rPr lang="en-US" sz="2000" dirty="0">
                <a:solidFill>
                  <a:srgbClr val="454B64"/>
                </a:solidFill>
                <a:latin typeface="Roboto"/>
              </a:rPr>
              <a:t> </a:t>
            </a:r>
            <a:r>
              <a:rPr lang="en-US" sz="2000" dirty="0" err="1">
                <a:solidFill>
                  <a:srgbClr val="454B64"/>
                </a:solidFill>
                <a:latin typeface="Roboto"/>
              </a:rPr>
              <a:t>güdünün</a:t>
            </a:r>
            <a:r>
              <a:rPr lang="en-US" sz="2000" dirty="0">
                <a:solidFill>
                  <a:srgbClr val="454B64"/>
                </a:solidFill>
                <a:latin typeface="Roboto"/>
              </a:rPr>
              <a:t> </a:t>
            </a:r>
            <a:r>
              <a:rPr lang="en-US" sz="2000" dirty="0" err="1">
                <a:solidFill>
                  <a:srgbClr val="454B64"/>
                </a:solidFill>
                <a:latin typeface="Roboto"/>
              </a:rPr>
              <a:t>temelinde</a:t>
            </a:r>
            <a:r>
              <a:rPr lang="en-US" sz="2000" dirty="0">
                <a:solidFill>
                  <a:srgbClr val="454B64"/>
                </a:solidFill>
                <a:latin typeface="Roboto"/>
              </a:rPr>
              <a:t>, </a:t>
            </a:r>
            <a:r>
              <a:rPr lang="en-US" sz="2000" dirty="0" err="1">
                <a:solidFill>
                  <a:srgbClr val="454B64"/>
                </a:solidFill>
                <a:latin typeface="Roboto"/>
              </a:rPr>
              <a:t>ahlaken</a:t>
            </a:r>
            <a:r>
              <a:rPr lang="en-US" sz="2000" dirty="0">
                <a:solidFill>
                  <a:srgbClr val="454B64"/>
                </a:solidFill>
                <a:latin typeface="Roboto"/>
              </a:rPr>
              <a:t> </a:t>
            </a:r>
            <a:r>
              <a:rPr lang="en-US" sz="2000" dirty="0" err="1">
                <a:solidFill>
                  <a:srgbClr val="454B64"/>
                </a:solidFill>
                <a:latin typeface="Roboto"/>
              </a:rPr>
              <a:t>yapmakla</a:t>
            </a:r>
            <a:r>
              <a:rPr lang="en-US" sz="2000" dirty="0">
                <a:solidFill>
                  <a:srgbClr val="454B64"/>
                </a:solidFill>
                <a:latin typeface="Roboto"/>
              </a:rPr>
              <a:t> </a:t>
            </a:r>
            <a:r>
              <a:rPr lang="en-US" sz="2000" dirty="0" err="1">
                <a:solidFill>
                  <a:srgbClr val="454B64"/>
                </a:solidFill>
                <a:latin typeface="Roboto"/>
              </a:rPr>
              <a:t>yükümlü</a:t>
            </a:r>
            <a:r>
              <a:rPr lang="en-US" sz="2000" dirty="0">
                <a:solidFill>
                  <a:srgbClr val="454B64"/>
                </a:solidFill>
                <a:latin typeface="Roboto"/>
              </a:rPr>
              <a:t> </a:t>
            </a:r>
            <a:r>
              <a:rPr lang="en-US" sz="2000" dirty="0" err="1">
                <a:solidFill>
                  <a:srgbClr val="454B64"/>
                </a:solidFill>
                <a:latin typeface="Roboto"/>
              </a:rPr>
              <a:t>olunanı</a:t>
            </a:r>
            <a:r>
              <a:rPr lang="en-US" sz="2000" dirty="0">
                <a:solidFill>
                  <a:srgbClr val="454B64"/>
                </a:solidFill>
                <a:latin typeface="Roboto"/>
              </a:rPr>
              <a:t> </a:t>
            </a:r>
            <a:r>
              <a:rPr lang="en-US" sz="2000" dirty="0" err="1">
                <a:solidFill>
                  <a:srgbClr val="454B64"/>
                </a:solidFill>
                <a:latin typeface="Roboto"/>
              </a:rPr>
              <a:t>yapma</a:t>
            </a:r>
            <a:r>
              <a:rPr lang="en-US" sz="2000" dirty="0">
                <a:solidFill>
                  <a:srgbClr val="454B64"/>
                </a:solidFill>
                <a:latin typeface="Roboto"/>
              </a:rPr>
              <a:t> </a:t>
            </a:r>
            <a:r>
              <a:rPr lang="en-US" sz="2000" dirty="0" err="1">
                <a:solidFill>
                  <a:srgbClr val="454B64"/>
                </a:solidFill>
                <a:latin typeface="Roboto"/>
              </a:rPr>
              <a:t>bilinci</a:t>
            </a:r>
            <a:r>
              <a:rPr lang="en-US" sz="2000" dirty="0">
                <a:solidFill>
                  <a:srgbClr val="454B64"/>
                </a:solidFill>
                <a:latin typeface="Roboto"/>
              </a:rPr>
              <a:t> </a:t>
            </a:r>
            <a:r>
              <a:rPr lang="en-US" sz="2000" dirty="0" err="1">
                <a:solidFill>
                  <a:srgbClr val="454B64"/>
                </a:solidFill>
                <a:latin typeface="Roboto"/>
              </a:rPr>
              <a:t>yatmalıdır</a:t>
            </a:r>
            <a:r>
              <a:rPr lang="en-US" sz="2000" dirty="0">
                <a:solidFill>
                  <a:srgbClr val="454B64"/>
                </a:solidFill>
                <a:latin typeface="Roboto"/>
              </a:rPr>
              <a:t>.</a:t>
            </a:r>
          </a:p>
          <a:p>
            <a:pPr>
              <a:lnSpc>
                <a:spcPts val="2800"/>
              </a:lnSpc>
            </a:pPr>
            <a:r>
              <a:rPr lang="en-US" sz="2000" dirty="0">
                <a:solidFill>
                  <a:srgbClr val="454B64"/>
                </a:solidFill>
                <a:latin typeface="Roboto"/>
              </a:rPr>
              <a:t>•</a:t>
            </a:r>
            <a:r>
              <a:rPr lang="en-US" sz="2000" dirty="0" err="1">
                <a:solidFill>
                  <a:srgbClr val="454B64"/>
                </a:solidFill>
                <a:latin typeface="Roboto"/>
              </a:rPr>
              <a:t>Gerçek</a:t>
            </a:r>
            <a:r>
              <a:rPr lang="en-US" sz="2000" dirty="0">
                <a:solidFill>
                  <a:srgbClr val="454B64"/>
                </a:solidFill>
                <a:latin typeface="Roboto"/>
              </a:rPr>
              <a:t> </a:t>
            </a:r>
            <a:r>
              <a:rPr lang="en-US" sz="2000" dirty="0" err="1">
                <a:solidFill>
                  <a:srgbClr val="454B64"/>
                </a:solidFill>
                <a:latin typeface="Roboto"/>
              </a:rPr>
              <a:t>bir</a:t>
            </a:r>
            <a:r>
              <a:rPr lang="en-US" sz="2000" dirty="0">
                <a:solidFill>
                  <a:srgbClr val="454B64"/>
                </a:solidFill>
                <a:latin typeface="Roboto"/>
              </a:rPr>
              <a:t> </a:t>
            </a:r>
            <a:r>
              <a:rPr lang="en-US" sz="2000" dirty="0" err="1">
                <a:solidFill>
                  <a:srgbClr val="454B64"/>
                </a:solidFill>
                <a:latin typeface="Roboto"/>
              </a:rPr>
              <a:t>ahlaki</a:t>
            </a:r>
            <a:r>
              <a:rPr lang="en-US" sz="2000" dirty="0">
                <a:solidFill>
                  <a:srgbClr val="454B64"/>
                </a:solidFill>
                <a:latin typeface="Roboto"/>
              </a:rPr>
              <a:t> </a:t>
            </a:r>
            <a:r>
              <a:rPr lang="en-US" sz="2000" dirty="0" err="1">
                <a:solidFill>
                  <a:srgbClr val="454B64"/>
                </a:solidFill>
                <a:latin typeface="Roboto"/>
              </a:rPr>
              <a:t>yükümlülükten</a:t>
            </a:r>
            <a:r>
              <a:rPr lang="en-US" sz="2000" dirty="0">
                <a:solidFill>
                  <a:srgbClr val="454B64"/>
                </a:solidFill>
                <a:latin typeface="Roboto"/>
              </a:rPr>
              <a:t> </a:t>
            </a:r>
            <a:r>
              <a:rPr lang="en-US" sz="2000" dirty="0" err="1">
                <a:solidFill>
                  <a:srgbClr val="454B64"/>
                </a:solidFill>
                <a:latin typeface="Roboto"/>
              </a:rPr>
              <a:t>söz</a:t>
            </a:r>
            <a:r>
              <a:rPr lang="en-US" sz="2000" dirty="0">
                <a:solidFill>
                  <a:srgbClr val="454B64"/>
                </a:solidFill>
                <a:latin typeface="Roboto"/>
              </a:rPr>
              <a:t> </a:t>
            </a:r>
            <a:r>
              <a:rPr lang="en-US" sz="2000" dirty="0" err="1">
                <a:solidFill>
                  <a:srgbClr val="454B64"/>
                </a:solidFill>
                <a:latin typeface="Roboto"/>
              </a:rPr>
              <a:t>edebilmemiz</a:t>
            </a:r>
            <a:r>
              <a:rPr lang="en-US" sz="2000" dirty="0">
                <a:solidFill>
                  <a:srgbClr val="454B64"/>
                </a:solidFill>
                <a:latin typeface="Roboto"/>
              </a:rPr>
              <a:t> de </a:t>
            </a:r>
            <a:r>
              <a:rPr lang="en-US" sz="2000" dirty="0" err="1">
                <a:solidFill>
                  <a:srgbClr val="454B64"/>
                </a:solidFill>
                <a:latin typeface="Roboto"/>
              </a:rPr>
              <a:t>ortada</a:t>
            </a:r>
            <a:r>
              <a:rPr lang="en-US" sz="2000" dirty="0">
                <a:solidFill>
                  <a:srgbClr val="454B64"/>
                </a:solidFill>
                <a:latin typeface="Roboto"/>
              </a:rPr>
              <a:t> </a:t>
            </a:r>
            <a:r>
              <a:rPr lang="en-US" sz="2000" dirty="0" err="1">
                <a:solidFill>
                  <a:srgbClr val="454B64"/>
                </a:solidFill>
                <a:latin typeface="Roboto"/>
              </a:rPr>
              <a:t>nesnel</a:t>
            </a:r>
            <a:r>
              <a:rPr lang="en-US" sz="2000" dirty="0">
                <a:solidFill>
                  <a:srgbClr val="454B64"/>
                </a:solidFill>
                <a:latin typeface="Roboto"/>
              </a:rPr>
              <a:t> </a:t>
            </a:r>
            <a:r>
              <a:rPr lang="en-US" sz="2000" dirty="0" err="1">
                <a:solidFill>
                  <a:srgbClr val="454B64"/>
                </a:solidFill>
                <a:latin typeface="Roboto"/>
              </a:rPr>
              <a:t>bir</a:t>
            </a:r>
            <a:r>
              <a:rPr lang="en-US" sz="2000" dirty="0">
                <a:solidFill>
                  <a:srgbClr val="454B64"/>
                </a:solidFill>
                <a:latin typeface="Roboto"/>
              </a:rPr>
              <a:t> </a:t>
            </a:r>
            <a:r>
              <a:rPr lang="en-US" sz="2000" dirty="0" err="1">
                <a:solidFill>
                  <a:srgbClr val="454B64"/>
                </a:solidFill>
                <a:latin typeface="Roboto"/>
              </a:rPr>
              <a:t>geçerliliği</a:t>
            </a:r>
            <a:r>
              <a:rPr lang="en-US" sz="2000" dirty="0">
                <a:solidFill>
                  <a:srgbClr val="454B64"/>
                </a:solidFill>
                <a:latin typeface="Roboto"/>
              </a:rPr>
              <a:t> </a:t>
            </a:r>
            <a:r>
              <a:rPr lang="en-US" sz="2000" dirty="0" err="1">
                <a:solidFill>
                  <a:srgbClr val="454B64"/>
                </a:solidFill>
                <a:latin typeface="Roboto"/>
              </a:rPr>
              <a:t>olan</a:t>
            </a:r>
            <a:r>
              <a:rPr lang="en-US" sz="2000" dirty="0">
                <a:solidFill>
                  <a:srgbClr val="454B64"/>
                </a:solidFill>
                <a:latin typeface="Roboto"/>
              </a:rPr>
              <a:t> </a:t>
            </a:r>
            <a:r>
              <a:rPr lang="en-US" sz="2000" dirty="0" err="1">
                <a:solidFill>
                  <a:srgbClr val="454B64"/>
                </a:solidFill>
                <a:latin typeface="Roboto"/>
              </a:rPr>
              <a:t>ve</a:t>
            </a:r>
            <a:r>
              <a:rPr lang="en-US" sz="2000" dirty="0">
                <a:solidFill>
                  <a:srgbClr val="454B64"/>
                </a:solidFill>
                <a:latin typeface="Roboto"/>
              </a:rPr>
              <a:t> </a:t>
            </a:r>
            <a:r>
              <a:rPr lang="en-US" sz="2000" dirty="0" err="1">
                <a:solidFill>
                  <a:srgbClr val="454B64"/>
                </a:solidFill>
                <a:latin typeface="Roboto"/>
              </a:rPr>
              <a:t>bireyin</a:t>
            </a:r>
            <a:r>
              <a:rPr lang="en-US" sz="2000" dirty="0">
                <a:solidFill>
                  <a:srgbClr val="454B64"/>
                </a:solidFill>
                <a:latin typeface="Roboto"/>
              </a:rPr>
              <a:t> </a:t>
            </a:r>
            <a:r>
              <a:rPr lang="en-US" sz="2000" dirty="0" err="1">
                <a:solidFill>
                  <a:srgbClr val="454B64"/>
                </a:solidFill>
                <a:latin typeface="Roboto"/>
              </a:rPr>
              <a:t>iradesini</a:t>
            </a:r>
            <a:r>
              <a:rPr lang="en-US" sz="2000" dirty="0">
                <a:solidFill>
                  <a:srgbClr val="454B64"/>
                </a:solidFill>
                <a:latin typeface="Roboto"/>
              </a:rPr>
              <a:t> ne </a:t>
            </a:r>
            <a:r>
              <a:rPr lang="en-US" sz="2000" dirty="0" err="1">
                <a:solidFill>
                  <a:srgbClr val="454B64"/>
                </a:solidFill>
                <a:latin typeface="Roboto"/>
              </a:rPr>
              <a:t>yönde</a:t>
            </a:r>
            <a:r>
              <a:rPr lang="en-US" sz="2000" dirty="0">
                <a:solidFill>
                  <a:srgbClr val="454B64"/>
                </a:solidFill>
                <a:latin typeface="Roboto"/>
              </a:rPr>
              <a:t> </a:t>
            </a:r>
            <a:r>
              <a:rPr lang="en-US" sz="2000" dirty="0" err="1">
                <a:solidFill>
                  <a:srgbClr val="454B64"/>
                </a:solidFill>
                <a:latin typeface="Roboto"/>
              </a:rPr>
              <a:t>kullanacağını</a:t>
            </a:r>
            <a:r>
              <a:rPr lang="en-US" sz="2000" dirty="0">
                <a:solidFill>
                  <a:srgbClr val="454B64"/>
                </a:solidFill>
                <a:latin typeface="Roboto"/>
              </a:rPr>
              <a:t> </a:t>
            </a:r>
            <a:r>
              <a:rPr lang="en-US" sz="2000" dirty="0" err="1">
                <a:solidFill>
                  <a:srgbClr val="454B64"/>
                </a:solidFill>
                <a:latin typeface="Roboto"/>
              </a:rPr>
              <a:t>bildiren</a:t>
            </a:r>
            <a:r>
              <a:rPr lang="en-US" sz="2000" dirty="0">
                <a:solidFill>
                  <a:srgbClr val="454B64"/>
                </a:solidFill>
                <a:latin typeface="Roboto"/>
              </a:rPr>
              <a:t> </a:t>
            </a:r>
            <a:r>
              <a:rPr lang="en-US" sz="2000" dirty="0" err="1">
                <a:solidFill>
                  <a:srgbClr val="454B64"/>
                </a:solidFill>
                <a:latin typeface="Roboto"/>
              </a:rPr>
              <a:t>bir</a:t>
            </a:r>
            <a:r>
              <a:rPr lang="en-US" sz="2000" dirty="0">
                <a:solidFill>
                  <a:srgbClr val="454B64"/>
                </a:solidFill>
                <a:latin typeface="Roboto"/>
              </a:rPr>
              <a:t> </a:t>
            </a:r>
            <a:r>
              <a:rPr lang="en-US" sz="2000" dirty="0" err="1">
                <a:solidFill>
                  <a:srgbClr val="454B64"/>
                </a:solidFill>
                <a:latin typeface="Roboto"/>
              </a:rPr>
              <a:t>kural</a:t>
            </a:r>
            <a:r>
              <a:rPr lang="en-US" sz="2000" dirty="0">
                <a:solidFill>
                  <a:srgbClr val="454B64"/>
                </a:solidFill>
                <a:latin typeface="Roboto"/>
              </a:rPr>
              <a:t> </a:t>
            </a:r>
            <a:r>
              <a:rPr lang="en-US" sz="2000" dirty="0" err="1">
                <a:solidFill>
                  <a:srgbClr val="454B64"/>
                </a:solidFill>
                <a:latin typeface="Roboto"/>
              </a:rPr>
              <a:t>olmasına</a:t>
            </a:r>
            <a:r>
              <a:rPr lang="en-US" sz="2000" dirty="0">
                <a:solidFill>
                  <a:srgbClr val="454B64"/>
                </a:solidFill>
                <a:latin typeface="Roboto"/>
              </a:rPr>
              <a:t> </a:t>
            </a:r>
            <a:r>
              <a:rPr lang="en-US" sz="2000" dirty="0" err="1">
                <a:solidFill>
                  <a:srgbClr val="454B64"/>
                </a:solidFill>
                <a:latin typeface="Roboto"/>
              </a:rPr>
              <a:t>bağlıdır</a:t>
            </a:r>
            <a:r>
              <a:rPr lang="en-US" sz="2000" dirty="0">
                <a:solidFill>
                  <a:srgbClr val="454B64"/>
                </a:solidFill>
                <a:latin typeface="Roboto"/>
              </a:rPr>
              <a:t>; </a:t>
            </a:r>
            <a:r>
              <a:rPr lang="en-US" sz="2000" dirty="0" err="1">
                <a:solidFill>
                  <a:srgbClr val="454B64"/>
                </a:solidFill>
                <a:latin typeface="Roboto"/>
              </a:rPr>
              <a:t>zira</a:t>
            </a:r>
            <a:r>
              <a:rPr lang="en-US" sz="2000" dirty="0">
                <a:solidFill>
                  <a:srgbClr val="454B64"/>
                </a:solidFill>
                <a:latin typeface="Roboto"/>
              </a:rPr>
              <a:t> </a:t>
            </a:r>
            <a:r>
              <a:rPr lang="en-US" sz="2000" dirty="0" err="1">
                <a:solidFill>
                  <a:srgbClr val="454B64"/>
                </a:solidFill>
                <a:latin typeface="Roboto"/>
              </a:rPr>
              <a:t>söz</a:t>
            </a:r>
            <a:r>
              <a:rPr lang="en-US" sz="2000" dirty="0">
                <a:solidFill>
                  <a:srgbClr val="454B64"/>
                </a:solidFill>
                <a:latin typeface="Roboto"/>
              </a:rPr>
              <a:t> </a:t>
            </a:r>
            <a:r>
              <a:rPr lang="en-US" sz="2000" dirty="0" err="1">
                <a:solidFill>
                  <a:srgbClr val="454B64"/>
                </a:solidFill>
                <a:latin typeface="Roboto"/>
              </a:rPr>
              <a:t>konusu</a:t>
            </a:r>
            <a:r>
              <a:rPr lang="en-US" sz="2000" dirty="0">
                <a:solidFill>
                  <a:srgbClr val="454B64"/>
                </a:solidFill>
                <a:latin typeface="Roboto"/>
              </a:rPr>
              <a:t> </a:t>
            </a:r>
            <a:r>
              <a:rPr lang="en-US" sz="2000" dirty="0" err="1">
                <a:solidFill>
                  <a:srgbClr val="454B64"/>
                </a:solidFill>
                <a:latin typeface="Roboto"/>
              </a:rPr>
              <a:t>eylemin</a:t>
            </a:r>
            <a:r>
              <a:rPr lang="en-US" sz="2000" dirty="0">
                <a:solidFill>
                  <a:srgbClr val="454B64"/>
                </a:solidFill>
                <a:latin typeface="Roboto"/>
              </a:rPr>
              <a:t> </a:t>
            </a:r>
            <a:r>
              <a:rPr lang="en-US" sz="2000" dirty="0" err="1">
                <a:solidFill>
                  <a:srgbClr val="454B64"/>
                </a:solidFill>
                <a:latin typeface="Roboto"/>
              </a:rPr>
              <a:t>ahlaki</a:t>
            </a:r>
            <a:r>
              <a:rPr lang="en-US" sz="2000" dirty="0">
                <a:solidFill>
                  <a:srgbClr val="454B64"/>
                </a:solidFill>
                <a:latin typeface="Roboto"/>
              </a:rPr>
              <a:t> </a:t>
            </a:r>
            <a:r>
              <a:rPr lang="en-US" sz="2000" dirty="0" err="1">
                <a:solidFill>
                  <a:srgbClr val="454B64"/>
                </a:solidFill>
                <a:latin typeface="Roboto"/>
              </a:rPr>
              <a:t>gerekçesi</a:t>
            </a:r>
            <a:r>
              <a:rPr lang="en-US" sz="2000" dirty="0">
                <a:solidFill>
                  <a:srgbClr val="454B64"/>
                </a:solidFill>
                <a:latin typeface="Roboto"/>
              </a:rPr>
              <a:t> </a:t>
            </a:r>
            <a:r>
              <a:rPr lang="en-US" sz="2000" dirty="0" err="1">
                <a:solidFill>
                  <a:srgbClr val="454B64"/>
                </a:solidFill>
                <a:latin typeface="Roboto"/>
              </a:rPr>
              <a:t>bu</a:t>
            </a:r>
            <a:r>
              <a:rPr lang="en-US" sz="2000" dirty="0">
                <a:solidFill>
                  <a:srgbClr val="454B64"/>
                </a:solidFill>
                <a:latin typeface="Roboto"/>
              </a:rPr>
              <a:t> </a:t>
            </a:r>
            <a:r>
              <a:rPr lang="en-US" sz="2000" dirty="0" err="1">
                <a:solidFill>
                  <a:srgbClr val="454B64"/>
                </a:solidFill>
                <a:latin typeface="Roboto"/>
              </a:rPr>
              <a:t>kural</a:t>
            </a:r>
            <a:r>
              <a:rPr lang="en-US" sz="2000" dirty="0">
                <a:solidFill>
                  <a:srgbClr val="454B64"/>
                </a:solidFill>
                <a:latin typeface="Roboto"/>
              </a:rPr>
              <a:t> </a:t>
            </a:r>
            <a:r>
              <a:rPr lang="en-US" sz="2000" dirty="0" err="1">
                <a:solidFill>
                  <a:srgbClr val="454B64"/>
                </a:solidFill>
                <a:latin typeface="Roboto"/>
              </a:rPr>
              <a:t>olacaktır</a:t>
            </a:r>
            <a:r>
              <a:rPr lang="en-US" sz="2000" dirty="0">
                <a:solidFill>
                  <a:srgbClr val="454B64"/>
                </a:solidFill>
                <a:latin typeface="Roboto"/>
              </a:rPr>
              <a:t>.</a:t>
            </a:r>
          </a:p>
          <a:p>
            <a:pPr>
              <a:lnSpc>
                <a:spcPts val="2800"/>
              </a:lnSpc>
            </a:pPr>
            <a:endParaRPr lang="en-US" sz="2000" dirty="0">
              <a:solidFill>
                <a:srgbClr val="454B64"/>
              </a:solidFill>
              <a:latin typeface="Roboto"/>
            </a:endParaRPr>
          </a:p>
          <a:p>
            <a:pPr>
              <a:lnSpc>
                <a:spcPts val="2800"/>
              </a:lnSpc>
            </a:pPr>
            <a:endParaRPr lang="en-US" sz="2000" dirty="0">
              <a:solidFill>
                <a:srgbClr val="454B64"/>
              </a:solidFill>
              <a:latin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1471348" y="24800"/>
            <a:ext cx="5461314" cy="5724414"/>
          </a:xfrm>
          <a:custGeom>
            <a:avLst/>
            <a:gdLst/>
            <a:ahLst/>
            <a:cxnLst/>
            <a:rect l="l" t="t" r="r" b="b"/>
            <a:pathLst>
              <a:path w="5461314" h="5724414">
                <a:moveTo>
                  <a:pt x="0" y="0"/>
                </a:moveTo>
                <a:lnTo>
                  <a:pt x="5461314" y="0"/>
                </a:lnTo>
                <a:lnTo>
                  <a:pt x="5461314" y="5724414"/>
                </a:lnTo>
                <a:lnTo>
                  <a:pt x="0" y="57244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4" name="Freeform 4"/>
          <p:cNvSpPr/>
          <p:nvPr/>
        </p:nvSpPr>
        <p:spPr>
          <a:xfrm>
            <a:off x="544454" y="2231421"/>
            <a:ext cx="10399796" cy="6280840"/>
          </a:xfrm>
          <a:custGeom>
            <a:avLst/>
            <a:gdLst/>
            <a:ahLst/>
            <a:cxnLst/>
            <a:rect l="l" t="t" r="r" b="b"/>
            <a:pathLst>
              <a:path w="10399796" h="6280840">
                <a:moveTo>
                  <a:pt x="0" y="0"/>
                </a:moveTo>
                <a:lnTo>
                  <a:pt x="10399796" y="0"/>
                </a:lnTo>
                <a:lnTo>
                  <a:pt x="10399796" y="6280840"/>
                </a:lnTo>
                <a:lnTo>
                  <a:pt x="0" y="62808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5" name="Freeform 5"/>
          <p:cNvSpPr/>
          <p:nvPr/>
        </p:nvSpPr>
        <p:spPr>
          <a:xfrm>
            <a:off x="7905001" y="5743402"/>
            <a:ext cx="4118102" cy="3886459"/>
          </a:xfrm>
          <a:custGeom>
            <a:avLst/>
            <a:gdLst/>
            <a:ahLst/>
            <a:cxnLst/>
            <a:rect l="l" t="t" r="r" b="b"/>
            <a:pathLst>
              <a:path w="4118102" h="3886459">
                <a:moveTo>
                  <a:pt x="0" y="0"/>
                </a:moveTo>
                <a:lnTo>
                  <a:pt x="4118102" y="0"/>
                </a:lnTo>
                <a:lnTo>
                  <a:pt x="4118102" y="3886459"/>
                </a:lnTo>
                <a:lnTo>
                  <a:pt x="0" y="3886459"/>
                </a:lnTo>
                <a:lnTo>
                  <a:pt x="0" y="0"/>
                </a:lnTo>
                <a:close/>
              </a:path>
            </a:pathLst>
          </a:custGeom>
          <a:blipFill>
            <a:blip r:embed="rId6"/>
            <a:stretch>
              <a:fillRect/>
            </a:stretch>
          </a:blipFill>
        </p:spPr>
        <p:txBody>
          <a:bodyPr/>
          <a:lstStyle/>
          <a:p>
            <a:endParaRPr lang="tr-TR"/>
          </a:p>
        </p:txBody>
      </p:sp>
      <p:sp>
        <p:nvSpPr>
          <p:cNvPr id="6" name="Freeform 6"/>
          <p:cNvSpPr/>
          <p:nvPr/>
        </p:nvSpPr>
        <p:spPr>
          <a:xfrm>
            <a:off x="0" y="1028700"/>
            <a:ext cx="2768616" cy="2197589"/>
          </a:xfrm>
          <a:custGeom>
            <a:avLst/>
            <a:gdLst/>
            <a:ahLst/>
            <a:cxnLst/>
            <a:rect l="l" t="t" r="r" b="b"/>
            <a:pathLst>
              <a:path w="2768616" h="2197589">
                <a:moveTo>
                  <a:pt x="0" y="0"/>
                </a:moveTo>
                <a:lnTo>
                  <a:pt x="2768616" y="0"/>
                </a:lnTo>
                <a:lnTo>
                  <a:pt x="2768616" y="2197589"/>
                </a:lnTo>
                <a:lnTo>
                  <a:pt x="0" y="2197589"/>
                </a:lnTo>
                <a:lnTo>
                  <a:pt x="0" y="0"/>
                </a:lnTo>
                <a:close/>
              </a:path>
            </a:pathLst>
          </a:custGeom>
          <a:blipFill>
            <a:blip r:embed="rId7"/>
            <a:stretch>
              <a:fillRect/>
            </a:stretch>
          </a:blipFill>
        </p:spPr>
        <p:txBody>
          <a:bodyPr/>
          <a:lstStyle/>
          <a:p>
            <a:endParaRPr lang="tr-TR"/>
          </a:p>
        </p:txBody>
      </p:sp>
      <p:sp>
        <p:nvSpPr>
          <p:cNvPr id="7" name="Freeform 7"/>
          <p:cNvSpPr/>
          <p:nvPr/>
        </p:nvSpPr>
        <p:spPr>
          <a:xfrm>
            <a:off x="12757572" y="4365039"/>
            <a:ext cx="2430180" cy="909799"/>
          </a:xfrm>
          <a:custGeom>
            <a:avLst/>
            <a:gdLst/>
            <a:ahLst/>
            <a:cxnLst/>
            <a:rect l="l" t="t" r="r" b="b"/>
            <a:pathLst>
              <a:path w="2430180" h="909799">
                <a:moveTo>
                  <a:pt x="0" y="0"/>
                </a:moveTo>
                <a:lnTo>
                  <a:pt x="2430180" y="0"/>
                </a:lnTo>
                <a:lnTo>
                  <a:pt x="2430180" y="909799"/>
                </a:lnTo>
                <a:lnTo>
                  <a:pt x="0" y="909799"/>
                </a:lnTo>
                <a:lnTo>
                  <a:pt x="0" y="0"/>
                </a:lnTo>
                <a:close/>
              </a:path>
            </a:pathLst>
          </a:custGeom>
          <a:blipFill>
            <a:blip r:embed="rId8"/>
            <a:stretch>
              <a:fillRect/>
            </a:stretch>
          </a:blipFill>
        </p:spPr>
        <p:txBody>
          <a:bodyPr/>
          <a:lstStyle/>
          <a:p>
            <a:endParaRPr lang="tr-TR"/>
          </a:p>
        </p:txBody>
      </p:sp>
      <p:sp>
        <p:nvSpPr>
          <p:cNvPr id="8" name="TextBox 8"/>
          <p:cNvSpPr txBox="1"/>
          <p:nvPr/>
        </p:nvSpPr>
        <p:spPr>
          <a:xfrm>
            <a:off x="1129540" y="2775978"/>
            <a:ext cx="8834513" cy="4458292"/>
          </a:xfrm>
          <a:prstGeom prst="rect">
            <a:avLst/>
          </a:prstGeom>
        </p:spPr>
        <p:txBody>
          <a:bodyPr lIns="0" tIns="0" rIns="0" bIns="0" rtlCol="0" anchor="t">
            <a:spAutoFit/>
          </a:bodyPr>
          <a:lstStyle/>
          <a:p>
            <a:pPr marL="421365" lvl="1" indent="-210682" algn="just">
              <a:lnSpc>
                <a:spcPts val="2712"/>
              </a:lnSpc>
              <a:buFont typeface="Arial"/>
              <a:buChar char="•"/>
            </a:pPr>
            <a:r>
              <a:rPr lang="en-US" sz="1951" dirty="0" err="1">
                <a:solidFill>
                  <a:srgbClr val="292929"/>
                </a:solidFill>
                <a:latin typeface="Montserrat"/>
              </a:rPr>
              <a:t>Kişi</a:t>
            </a:r>
            <a:r>
              <a:rPr lang="en-US" sz="1951" dirty="0">
                <a:solidFill>
                  <a:srgbClr val="292929"/>
                </a:solidFill>
                <a:latin typeface="Montserrat"/>
              </a:rPr>
              <a:t>, </a:t>
            </a:r>
            <a:r>
              <a:rPr lang="en-US" sz="1951" dirty="0" err="1">
                <a:solidFill>
                  <a:srgbClr val="292929"/>
                </a:solidFill>
                <a:latin typeface="Montserrat"/>
              </a:rPr>
              <a:t>diğer</a:t>
            </a:r>
            <a:r>
              <a:rPr lang="en-US" sz="1951" dirty="0">
                <a:solidFill>
                  <a:srgbClr val="292929"/>
                </a:solidFill>
                <a:latin typeface="Montserrat"/>
              </a:rPr>
              <a:t> </a:t>
            </a:r>
            <a:r>
              <a:rPr lang="en-US" sz="1951" dirty="0" err="1">
                <a:solidFill>
                  <a:srgbClr val="292929"/>
                </a:solidFill>
                <a:latin typeface="Montserrat"/>
              </a:rPr>
              <a:t>herkesi</a:t>
            </a:r>
            <a:r>
              <a:rPr lang="en-US" sz="1951" dirty="0">
                <a:solidFill>
                  <a:srgbClr val="292929"/>
                </a:solidFill>
                <a:latin typeface="Montserrat"/>
              </a:rPr>
              <a:t> </a:t>
            </a:r>
            <a:r>
              <a:rPr lang="en-US" sz="1951" dirty="0" err="1">
                <a:solidFill>
                  <a:srgbClr val="292929"/>
                </a:solidFill>
                <a:latin typeface="Montserrat"/>
              </a:rPr>
              <a:t>bir</a:t>
            </a:r>
            <a:r>
              <a:rPr lang="en-US" sz="1951" dirty="0">
                <a:solidFill>
                  <a:srgbClr val="292929"/>
                </a:solidFill>
                <a:latin typeface="Montserrat"/>
              </a:rPr>
              <a:t> </a:t>
            </a:r>
            <a:r>
              <a:rPr lang="en-US" sz="1951" dirty="0" err="1">
                <a:solidFill>
                  <a:srgbClr val="292929"/>
                </a:solidFill>
                <a:latin typeface="Montserrat"/>
              </a:rPr>
              <a:t>amaç</a:t>
            </a:r>
            <a:r>
              <a:rPr lang="en-US" sz="1951" dirty="0">
                <a:solidFill>
                  <a:srgbClr val="292929"/>
                </a:solidFill>
                <a:latin typeface="Montserrat"/>
              </a:rPr>
              <a:t> </a:t>
            </a:r>
            <a:r>
              <a:rPr lang="en-US" sz="1951" dirty="0" err="1">
                <a:solidFill>
                  <a:srgbClr val="292929"/>
                </a:solidFill>
                <a:latin typeface="Montserrat"/>
              </a:rPr>
              <a:t>olarak</a:t>
            </a:r>
            <a:r>
              <a:rPr lang="en-US" sz="1951" dirty="0">
                <a:solidFill>
                  <a:srgbClr val="292929"/>
                </a:solidFill>
                <a:latin typeface="Montserrat"/>
              </a:rPr>
              <a:t> </a:t>
            </a:r>
            <a:r>
              <a:rPr lang="en-US" sz="1951" dirty="0" err="1">
                <a:solidFill>
                  <a:srgbClr val="292929"/>
                </a:solidFill>
                <a:latin typeface="Montserrat"/>
              </a:rPr>
              <a:t>görmeli</a:t>
            </a:r>
            <a:r>
              <a:rPr lang="en-US" sz="1951" dirty="0">
                <a:solidFill>
                  <a:srgbClr val="292929"/>
                </a:solidFill>
                <a:latin typeface="Montserrat"/>
              </a:rPr>
              <a:t> </a:t>
            </a:r>
            <a:r>
              <a:rPr lang="en-US" sz="1951" dirty="0" err="1">
                <a:solidFill>
                  <a:srgbClr val="292929"/>
                </a:solidFill>
                <a:latin typeface="Montserrat"/>
              </a:rPr>
              <a:t>ve</a:t>
            </a:r>
            <a:r>
              <a:rPr lang="en-US" sz="1951" dirty="0">
                <a:solidFill>
                  <a:srgbClr val="292929"/>
                </a:solidFill>
                <a:latin typeface="Montserrat"/>
              </a:rPr>
              <a:t> </a:t>
            </a:r>
            <a:r>
              <a:rPr lang="en-US" sz="1951" dirty="0" err="1">
                <a:solidFill>
                  <a:srgbClr val="292929"/>
                </a:solidFill>
                <a:latin typeface="Montserrat"/>
              </a:rPr>
              <a:t>hiç</a:t>
            </a:r>
            <a:r>
              <a:rPr lang="en-US" sz="1951" dirty="0">
                <a:solidFill>
                  <a:srgbClr val="292929"/>
                </a:solidFill>
                <a:latin typeface="Montserrat"/>
              </a:rPr>
              <a:t> </a:t>
            </a:r>
            <a:r>
              <a:rPr lang="en-US" sz="1951" dirty="0" err="1">
                <a:solidFill>
                  <a:srgbClr val="292929"/>
                </a:solidFill>
                <a:latin typeface="Montserrat"/>
              </a:rPr>
              <a:t>kimseyi</a:t>
            </a:r>
            <a:r>
              <a:rPr lang="en-US" sz="1951" dirty="0">
                <a:solidFill>
                  <a:srgbClr val="292929"/>
                </a:solidFill>
                <a:latin typeface="Montserrat"/>
              </a:rPr>
              <a:t> </a:t>
            </a:r>
            <a:r>
              <a:rPr lang="en-US" sz="1951" dirty="0" err="1">
                <a:solidFill>
                  <a:srgbClr val="292929"/>
                </a:solidFill>
                <a:latin typeface="Montserrat"/>
              </a:rPr>
              <a:t>hiçbir</a:t>
            </a:r>
            <a:r>
              <a:rPr lang="en-US" sz="1951" dirty="0">
                <a:solidFill>
                  <a:srgbClr val="292929"/>
                </a:solidFill>
                <a:latin typeface="Montserrat"/>
              </a:rPr>
              <a:t> zaman </a:t>
            </a:r>
            <a:r>
              <a:rPr lang="en-US" sz="1951" dirty="0" err="1">
                <a:solidFill>
                  <a:srgbClr val="292929"/>
                </a:solidFill>
                <a:latin typeface="Montserrat"/>
              </a:rPr>
              <a:t>bir</a:t>
            </a:r>
            <a:r>
              <a:rPr lang="en-US" sz="1951" dirty="0">
                <a:solidFill>
                  <a:srgbClr val="292929"/>
                </a:solidFill>
                <a:latin typeface="Montserrat"/>
              </a:rPr>
              <a:t> </a:t>
            </a:r>
            <a:r>
              <a:rPr lang="en-US" sz="1951" dirty="0" err="1">
                <a:solidFill>
                  <a:srgbClr val="292929"/>
                </a:solidFill>
                <a:latin typeface="Montserrat"/>
              </a:rPr>
              <a:t>araç</a:t>
            </a:r>
            <a:r>
              <a:rPr lang="en-US" sz="1951" dirty="0">
                <a:solidFill>
                  <a:srgbClr val="292929"/>
                </a:solidFill>
                <a:latin typeface="Montserrat"/>
              </a:rPr>
              <a:t> </a:t>
            </a:r>
            <a:r>
              <a:rPr lang="en-US" sz="1951" dirty="0" err="1">
                <a:solidFill>
                  <a:srgbClr val="292929"/>
                </a:solidFill>
                <a:latin typeface="Montserrat"/>
              </a:rPr>
              <a:t>olarak</a:t>
            </a:r>
            <a:r>
              <a:rPr lang="en-US" sz="1951" dirty="0">
                <a:solidFill>
                  <a:srgbClr val="292929"/>
                </a:solidFill>
                <a:latin typeface="Montserrat"/>
              </a:rPr>
              <a:t> </a:t>
            </a:r>
            <a:r>
              <a:rPr lang="en-US" sz="1951" dirty="0" err="1">
                <a:solidFill>
                  <a:srgbClr val="292929"/>
                </a:solidFill>
                <a:latin typeface="Montserrat"/>
              </a:rPr>
              <a:t>görmemelidir</a:t>
            </a:r>
            <a:r>
              <a:rPr lang="en-US" sz="1951" dirty="0">
                <a:solidFill>
                  <a:srgbClr val="292929"/>
                </a:solidFill>
                <a:latin typeface="Montserrat"/>
              </a:rPr>
              <a:t>. </a:t>
            </a:r>
            <a:r>
              <a:rPr lang="en-US" sz="1951" dirty="0" err="1">
                <a:solidFill>
                  <a:srgbClr val="292929"/>
                </a:solidFill>
                <a:latin typeface="Montserrat"/>
              </a:rPr>
              <a:t>Sıklıkla</a:t>
            </a:r>
            <a:r>
              <a:rPr lang="en-US" sz="1951" dirty="0">
                <a:solidFill>
                  <a:srgbClr val="292929"/>
                </a:solidFill>
                <a:latin typeface="Montserrat"/>
              </a:rPr>
              <a:t> </a:t>
            </a:r>
            <a:r>
              <a:rPr lang="en-US" sz="1951" dirty="0" err="1">
                <a:solidFill>
                  <a:srgbClr val="292929"/>
                </a:solidFill>
                <a:latin typeface="Montserrat"/>
              </a:rPr>
              <a:t>bu</a:t>
            </a:r>
            <a:r>
              <a:rPr lang="en-US" sz="1951" dirty="0">
                <a:solidFill>
                  <a:srgbClr val="292929"/>
                </a:solidFill>
                <a:latin typeface="Montserrat"/>
              </a:rPr>
              <a:t> </a:t>
            </a:r>
            <a:r>
              <a:rPr lang="en-US" sz="1951" dirty="0" err="1">
                <a:solidFill>
                  <a:srgbClr val="292929"/>
                </a:solidFill>
                <a:latin typeface="Montserrat"/>
              </a:rPr>
              <a:t>prensibin</a:t>
            </a:r>
            <a:r>
              <a:rPr lang="en-US" sz="1951" dirty="0">
                <a:solidFill>
                  <a:srgbClr val="292929"/>
                </a:solidFill>
                <a:latin typeface="Montserrat"/>
              </a:rPr>
              <a:t> </a:t>
            </a:r>
            <a:r>
              <a:rPr lang="en-US" sz="1951" dirty="0" err="1">
                <a:solidFill>
                  <a:srgbClr val="292929"/>
                </a:solidFill>
                <a:latin typeface="Montserrat"/>
              </a:rPr>
              <a:t>başkalarını</a:t>
            </a:r>
            <a:r>
              <a:rPr lang="en-US" sz="1951" dirty="0">
                <a:solidFill>
                  <a:srgbClr val="292929"/>
                </a:solidFill>
                <a:latin typeface="Montserrat"/>
              </a:rPr>
              <a:t> </a:t>
            </a:r>
            <a:r>
              <a:rPr lang="en-US" sz="1951" dirty="0" err="1">
                <a:solidFill>
                  <a:srgbClr val="292929"/>
                </a:solidFill>
                <a:latin typeface="Montserrat"/>
              </a:rPr>
              <a:t>hiçbir</a:t>
            </a:r>
            <a:r>
              <a:rPr lang="en-US" sz="1951" dirty="0">
                <a:solidFill>
                  <a:srgbClr val="292929"/>
                </a:solidFill>
                <a:latin typeface="Montserrat"/>
              </a:rPr>
              <a:t> </a:t>
            </a:r>
            <a:r>
              <a:rPr lang="en-US" sz="1951" dirty="0" err="1">
                <a:solidFill>
                  <a:srgbClr val="292929"/>
                </a:solidFill>
                <a:latin typeface="Montserrat"/>
              </a:rPr>
              <a:t>koşulda</a:t>
            </a:r>
            <a:r>
              <a:rPr lang="en-US" sz="1951" dirty="0">
                <a:solidFill>
                  <a:srgbClr val="292929"/>
                </a:solidFill>
                <a:latin typeface="Montserrat"/>
              </a:rPr>
              <a:t> </a:t>
            </a:r>
            <a:r>
              <a:rPr lang="en-US" sz="1951" dirty="0" err="1">
                <a:solidFill>
                  <a:srgbClr val="292929"/>
                </a:solidFill>
                <a:latin typeface="Montserrat"/>
              </a:rPr>
              <a:t>amaçlarımız</a:t>
            </a:r>
            <a:r>
              <a:rPr lang="en-US" sz="1951" dirty="0">
                <a:solidFill>
                  <a:srgbClr val="292929"/>
                </a:solidFill>
                <a:latin typeface="Montserrat"/>
              </a:rPr>
              <a:t> </a:t>
            </a:r>
            <a:r>
              <a:rPr lang="en-US" sz="1951" dirty="0" err="1">
                <a:solidFill>
                  <a:srgbClr val="292929"/>
                </a:solidFill>
                <a:latin typeface="Montserrat"/>
              </a:rPr>
              <a:t>için</a:t>
            </a:r>
            <a:r>
              <a:rPr lang="en-US" sz="1951" dirty="0">
                <a:solidFill>
                  <a:srgbClr val="292929"/>
                </a:solidFill>
                <a:latin typeface="Montserrat"/>
              </a:rPr>
              <a:t> </a:t>
            </a:r>
            <a:r>
              <a:rPr lang="en-US" sz="1951" dirty="0" err="1">
                <a:solidFill>
                  <a:srgbClr val="292929"/>
                </a:solidFill>
                <a:latin typeface="Montserrat"/>
              </a:rPr>
              <a:t>bir</a:t>
            </a:r>
            <a:r>
              <a:rPr lang="en-US" sz="1951" dirty="0">
                <a:solidFill>
                  <a:srgbClr val="292929"/>
                </a:solidFill>
                <a:latin typeface="Montserrat"/>
              </a:rPr>
              <a:t> </a:t>
            </a:r>
            <a:r>
              <a:rPr lang="en-US" sz="1951" dirty="0" err="1">
                <a:solidFill>
                  <a:srgbClr val="292929"/>
                </a:solidFill>
                <a:latin typeface="Montserrat"/>
              </a:rPr>
              <a:t>araç</a:t>
            </a:r>
            <a:r>
              <a:rPr lang="en-US" sz="1951" dirty="0">
                <a:solidFill>
                  <a:srgbClr val="292929"/>
                </a:solidFill>
                <a:latin typeface="Montserrat"/>
              </a:rPr>
              <a:t> </a:t>
            </a:r>
            <a:r>
              <a:rPr lang="en-US" sz="1951" dirty="0" err="1">
                <a:solidFill>
                  <a:srgbClr val="292929"/>
                </a:solidFill>
                <a:latin typeface="Montserrat"/>
              </a:rPr>
              <a:t>olarak</a:t>
            </a:r>
            <a:r>
              <a:rPr lang="en-US" sz="1951" dirty="0">
                <a:solidFill>
                  <a:srgbClr val="292929"/>
                </a:solidFill>
                <a:latin typeface="Montserrat"/>
              </a:rPr>
              <a:t> </a:t>
            </a:r>
            <a:r>
              <a:rPr lang="en-US" sz="1951" dirty="0" err="1">
                <a:solidFill>
                  <a:srgbClr val="292929"/>
                </a:solidFill>
                <a:latin typeface="Montserrat"/>
              </a:rPr>
              <a:t>kullanmamamızı</a:t>
            </a:r>
            <a:r>
              <a:rPr lang="en-US" sz="1951" dirty="0">
                <a:solidFill>
                  <a:srgbClr val="292929"/>
                </a:solidFill>
                <a:latin typeface="Montserrat"/>
              </a:rPr>
              <a:t> </a:t>
            </a:r>
            <a:r>
              <a:rPr lang="en-US" sz="1951" dirty="0" err="1">
                <a:solidFill>
                  <a:srgbClr val="292929"/>
                </a:solidFill>
                <a:latin typeface="Montserrat"/>
              </a:rPr>
              <a:t>gerektirdiği</a:t>
            </a:r>
            <a:r>
              <a:rPr lang="en-US" sz="1951" dirty="0">
                <a:solidFill>
                  <a:srgbClr val="292929"/>
                </a:solidFill>
                <a:latin typeface="Montserrat"/>
              </a:rPr>
              <a:t> </a:t>
            </a:r>
            <a:r>
              <a:rPr lang="en-US" sz="1951" dirty="0" err="1">
                <a:solidFill>
                  <a:srgbClr val="292929"/>
                </a:solidFill>
                <a:latin typeface="Montserrat"/>
              </a:rPr>
              <a:t>belirtilmişse</a:t>
            </a:r>
            <a:r>
              <a:rPr lang="en-US" sz="1951" dirty="0">
                <a:solidFill>
                  <a:srgbClr val="292929"/>
                </a:solidFill>
                <a:latin typeface="Montserrat"/>
              </a:rPr>
              <a:t> de, </a:t>
            </a:r>
            <a:r>
              <a:rPr lang="en-US" sz="1951" dirty="0" err="1">
                <a:solidFill>
                  <a:srgbClr val="292929"/>
                </a:solidFill>
                <a:latin typeface="Montserrat"/>
              </a:rPr>
              <a:t>bu</a:t>
            </a:r>
            <a:r>
              <a:rPr lang="en-US" sz="1951" dirty="0">
                <a:solidFill>
                  <a:srgbClr val="292929"/>
                </a:solidFill>
                <a:latin typeface="Montserrat"/>
              </a:rPr>
              <a:t> </a:t>
            </a:r>
            <a:r>
              <a:rPr lang="en-US" sz="1951" dirty="0" err="1">
                <a:solidFill>
                  <a:srgbClr val="292929"/>
                </a:solidFill>
                <a:latin typeface="Montserrat"/>
              </a:rPr>
              <a:t>yorum</a:t>
            </a:r>
            <a:r>
              <a:rPr lang="en-US" sz="1951" dirty="0">
                <a:solidFill>
                  <a:srgbClr val="292929"/>
                </a:solidFill>
                <a:latin typeface="Montserrat"/>
              </a:rPr>
              <a:t> </a:t>
            </a:r>
            <a:r>
              <a:rPr lang="en-US" sz="1951" dirty="0" err="1">
                <a:solidFill>
                  <a:srgbClr val="292929"/>
                </a:solidFill>
                <a:latin typeface="Montserrat"/>
              </a:rPr>
              <a:t>Kant'ın</a:t>
            </a:r>
            <a:r>
              <a:rPr lang="en-US" sz="1951" dirty="0">
                <a:solidFill>
                  <a:srgbClr val="292929"/>
                </a:solidFill>
                <a:latin typeface="Montserrat"/>
              </a:rPr>
              <a:t> </a:t>
            </a:r>
            <a:r>
              <a:rPr lang="en-US" sz="1951" dirty="0" err="1">
                <a:solidFill>
                  <a:srgbClr val="292929"/>
                </a:solidFill>
                <a:latin typeface="Montserrat"/>
              </a:rPr>
              <a:t>görüşlerini</a:t>
            </a:r>
            <a:r>
              <a:rPr lang="en-US" sz="1951" dirty="0">
                <a:solidFill>
                  <a:srgbClr val="292929"/>
                </a:solidFill>
                <a:latin typeface="Montserrat"/>
              </a:rPr>
              <a:t> tam </a:t>
            </a:r>
            <a:r>
              <a:rPr lang="en-US" sz="1951" dirty="0" err="1">
                <a:solidFill>
                  <a:srgbClr val="292929"/>
                </a:solidFill>
                <a:latin typeface="Montserrat"/>
              </a:rPr>
              <a:t>olarak</a:t>
            </a:r>
            <a:r>
              <a:rPr lang="en-US" sz="1951" dirty="0">
                <a:solidFill>
                  <a:srgbClr val="292929"/>
                </a:solidFill>
                <a:latin typeface="Montserrat"/>
              </a:rPr>
              <a:t> </a:t>
            </a:r>
            <a:r>
              <a:rPr lang="en-US" sz="1951" dirty="0" err="1">
                <a:solidFill>
                  <a:srgbClr val="292929"/>
                </a:solidFill>
                <a:latin typeface="Montserrat"/>
              </a:rPr>
              <a:t>doğru</a:t>
            </a:r>
            <a:r>
              <a:rPr lang="en-US" sz="1951" dirty="0">
                <a:solidFill>
                  <a:srgbClr val="292929"/>
                </a:solidFill>
                <a:latin typeface="Montserrat"/>
              </a:rPr>
              <a:t> </a:t>
            </a:r>
            <a:r>
              <a:rPr lang="en-US" sz="1951" dirty="0" err="1">
                <a:solidFill>
                  <a:srgbClr val="292929"/>
                </a:solidFill>
                <a:latin typeface="Montserrat"/>
              </a:rPr>
              <a:t>yansıtmamaktadır</a:t>
            </a:r>
            <a:r>
              <a:rPr lang="en-US" sz="1951" dirty="0">
                <a:solidFill>
                  <a:srgbClr val="292929"/>
                </a:solidFill>
                <a:latin typeface="Montserrat"/>
              </a:rPr>
              <a:t>. </a:t>
            </a:r>
            <a:r>
              <a:rPr lang="en-US" sz="1951" dirty="0" err="1">
                <a:solidFill>
                  <a:srgbClr val="292929"/>
                </a:solidFill>
                <a:latin typeface="Montserrat"/>
              </a:rPr>
              <a:t>Örneğin</a:t>
            </a:r>
            <a:r>
              <a:rPr lang="en-US" sz="1951" dirty="0">
                <a:solidFill>
                  <a:srgbClr val="292929"/>
                </a:solidFill>
                <a:latin typeface="Montserrat"/>
              </a:rPr>
              <a:t> </a:t>
            </a:r>
            <a:r>
              <a:rPr lang="en-US" sz="1951" dirty="0" err="1">
                <a:solidFill>
                  <a:srgbClr val="292929"/>
                </a:solidFill>
                <a:latin typeface="Montserrat"/>
              </a:rPr>
              <a:t>insanlar</a:t>
            </a:r>
            <a:r>
              <a:rPr lang="en-US" sz="1951" dirty="0">
                <a:solidFill>
                  <a:srgbClr val="292929"/>
                </a:solidFill>
                <a:latin typeface="Montserrat"/>
              </a:rPr>
              <a:t> yeni </a:t>
            </a:r>
            <a:r>
              <a:rPr lang="en-US" sz="1951" dirty="0" err="1">
                <a:solidFill>
                  <a:srgbClr val="292929"/>
                </a:solidFill>
                <a:latin typeface="Montserrat"/>
              </a:rPr>
              <a:t>ilaçlar</a:t>
            </a:r>
            <a:r>
              <a:rPr lang="en-US" sz="1951" dirty="0">
                <a:solidFill>
                  <a:srgbClr val="292929"/>
                </a:solidFill>
                <a:latin typeface="Montserrat"/>
              </a:rPr>
              <a:t> </a:t>
            </a:r>
            <a:r>
              <a:rPr lang="en-US" sz="1951" dirty="0" err="1">
                <a:solidFill>
                  <a:srgbClr val="292929"/>
                </a:solidFill>
                <a:latin typeface="Montserrat"/>
              </a:rPr>
              <a:t>için</a:t>
            </a:r>
            <a:r>
              <a:rPr lang="en-US" sz="1951" dirty="0">
                <a:solidFill>
                  <a:srgbClr val="292929"/>
                </a:solidFill>
                <a:latin typeface="Montserrat"/>
              </a:rPr>
              <a:t> </a:t>
            </a:r>
            <a:r>
              <a:rPr lang="en-US" sz="1951" dirty="0" err="1">
                <a:solidFill>
                  <a:srgbClr val="292929"/>
                </a:solidFill>
                <a:latin typeface="Montserrat"/>
              </a:rPr>
              <a:t>kendi</a:t>
            </a:r>
            <a:r>
              <a:rPr lang="en-US" sz="1951" dirty="0">
                <a:solidFill>
                  <a:srgbClr val="292929"/>
                </a:solidFill>
                <a:latin typeface="Montserrat"/>
              </a:rPr>
              <a:t> </a:t>
            </a:r>
            <a:r>
              <a:rPr lang="en-US" sz="1951" dirty="0" err="1">
                <a:solidFill>
                  <a:srgbClr val="292929"/>
                </a:solidFill>
                <a:latin typeface="Montserrat"/>
              </a:rPr>
              <a:t>özgür</a:t>
            </a:r>
            <a:r>
              <a:rPr lang="en-US" sz="1951" dirty="0">
                <a:solidFill>
                  <a:srgbClr val="292929"/>
                </a:solidFill>
                <a:latin typeface="Montserrat"/>
              </a:rPr>
              <a:t> </a:t>
            </a:r>
            <a:r>
              <a:rPr lang="en-US" sz="1951" dirty="0" err="1">
                <a:solidFill>
                  <a:srgbClr val="292929"/>
                </a:solidFill>
                <a:latin typeface="Montserrat"/>
              </a:rPr>
              <a:t>iradeleriyle</a:t>
            </a:r>
            <a:r>
              <a:rPr lang="en-US" sz="1951" dirty="0">
                <a:solidFill>
                  <a:srgbClr val="292929"/>
                </a:solidFill>
                <a:latin typeface="Montserrat"/>
              </a:rPr>
              <a:t> </a:t>
            </a:r>
            <a:r>
              <a:rPr lang="en-US" sz="1951" dirty="0" err="1">
                <a:solidFill>
                  <a:srgbClr val="292929"/>
                </a:solidFill>
                <a:latin typeface="Montserrat"/>
              </a:rPr>
              <a:t>denek</a:t>
            </a:r>
            <a:r>
              <a:rPr lang="en-US" sz="1951" dirty="0">
                <a:solidFill>
                  <a:srgbClr val="292929"/>
                </a:solidFill>
                <a:latin typeface="Montserrat"/>
              </a:rPr>
              <a:t> </a:t>
            </a:r>
            <a:r>
              <a:rPr lang="en-US" sz="1951" dirty="0" err="1">
                <a:solidFill>
                  <a:srgbClr val="292929"/>
                </a:solidFill>
                <a:latin typeface="Montserrat"/>
              </a:rPr>
              <a:t>olmuşlarsa</a:t>
            </a:r>
            <a:r>
              <a:rPr lang="en-US" sz="1951" dirty="0">
                <a:solidFill>
                  <a:srgbClr val="292929"/>
                </a:solidFill>
                <a:latin typeface="Montserrat"/>
              </a:rPr>
              <a:t>, </a:t>
            </a:r>
            <a:r>
              <a:rPr lang="en-US" sz="1951" dirty="0" err="1">
                <a:solidFill>
                  <a:srgbClr val="292929"/>
                </a:solidFill>
                <a:latin typeface="Montserrat"/>
              </a:rPr>
              <a:t>bu</a:t>
            </a:r>
            <a:r>
              <a:rPr lang="en-US" sz="1951" dirty="0">
                <a:solidFill>
                  <a:srgbClr val="292929"/>
                </a:solidFill>
                <a:latin typeface="Montserrat"/>
              </a:rPr>
              <a:t> </a:t>
            </a:r>
            <a:r>
              <a:rPr lang="en-US" sz="1951" dirty="0" err="1">
                <a:solidFill>
                  <a:srgbClr val="292929"/>
                </a:solidFill>
                <a:latin typeface="Montserrat"/>
              </a:rPr>
              <a:t>durumda</a:t>
            </a:r>
            <a:r>
              <a:rPr lang="en-US" sz="1951" dirty="0">
                <a:solidFill>
                  <a:srgbClr val="292929"/>
                </a:solidFill>
                <a:latin typeface="Montserrat"/>
              </a:rPr>
              <a:t> </a:t>
            </a:r>
            <a:r>
              <a:rPr lang="en-US" sz="1951" dirty="0" err="1">
                <a:solidFill>
                  <a:srgbClr val="292929"/>
                </a:solidFill>
                <a:latin typeface="Montserrat"/>
              </a:rPr>
              <a:t>başkalarının</a:t>
            </a:r>
            <a:r>
              <a:rPr lang="en-US" sz="1951" dirty="0">
                <a:solidFill>
                  <a:srgbClr val="292929"/>
                </a:solidFill>
                <a:latin typeface="Montserrat"/>
              </a:rPr>
              <a:t> </a:t>
            </a:r>
            <a:r>
              <a:rPr lang="en-US" sz="1951" dirty="0" err="1">
                <a:solidFill>
                  <a:srgbClr val="292929"/>
                </a:solidFill>
                <a:latin typeface="Montserrat"/>
              </a:rPr>
              <a:t>amaçlarına</a:t>
            </a:r>
            <a:r>
              <a:rPr lang="en-US" sz="1951" dirty="0">
                <a:solidFill>
                  <a:srgbClr val="292929"/>
                </a:solidFill>
                <a:latin typeface="Montserrat"/>
              </a:rPr>
              <a:t> </a:t>
            </a:r>
            <a:r>
              <a:rPr lang="en-US" sz="1951" dirty="0" err="1">
                <a:solidFill>
                  <a:srgbClr val="292929"/>
                </a:solidFill>
                <a:latin typeface="Montserrat"/>
              </a:rPr>
              <a:t>yönelik</a:t>
            </a:r>
            <a:r>
              <a:rPr lang="en-US" sz="1951" dirty="0">
                <a:solidFill>
                  <a:srgbClr val="292929"/>
                </a:solidFill>
                <a:latin typeface="Montserrat"/>
              </a:rPr>
              <a:t> </a:t>
            </a:r>
            <a:r>
              <a:rPr lang="en-US" sz="1951" dirty="0" err="1">
                <a:solidFill>
                  <a:srgbClr val="292929"/>
                </a:solidFill>
                <a:latin typeface="Montserrat"/>
              </a:rPr>
              <a:t>bir</a:t>
            </a:r>
            <a:r>
              <a:rPr lang="en-US" sz="1951" dirty="0">
                <a:solidFill>
                  <a:srgbClr val="292929"/>
                </a:solidFill>
                <a:latin typeface="Montserrat"/>
              </a:rPr>
              <a:t> </a:t>
            </a:r>
            <a:r>
              <a:rPr lang="en-US" sz="1951" dirty="0" err="1">
                <a:solidFill>
                  <a:srgbClr val="292929"/>
                </a:solidFill>
                <a:latin typeface="Montserrat"/>
              </a:rPr>
              <a:t>araç</a:t>
            </a:r>
            <a:r>
              <a:rPr lang="en-US" sz="1951" dirty="0">
                <a:solidFill>
                  <a:srgbClr val="292929"/>
                </a:solidFill>
                <a:latin typeface="Montserrat"/>
              </a:rPr>
              <a:t> </a:t>
            </a:r>
            <a:r>
              <a:rPr lang="en-US" sz="1951" dirty="0" err="1">
                <a:solidFill>
                  <a:srgbClr val="292929"/>
                </a:solidFill>
                <a:latin typeface="Montserrat"/>
              </a:rPr>
              <a:t>olarak</a:t>
            </a:r>
            <a:r>
              <a:rPr lang="en-US" sz="1951" dirty="0">
                <a:solidFill>
                  <a:srgbClr val="292929"/>
                </a:solidFill>
                <a:latin typeface="Montserrat"/>
              </a:rPr>
              <a:t> </a:t>
            </a:r>
            <a:r>
              <a:rPr lang="en-US" sz="1951" dirty="0" err="1">
                <a:solidFill>
                  <a:srgbClr val="292929"/>
                </a:solidFill>
                <a:latin typeface="Montserrat"/>
              </a:rPr>
              <a:t>kullanılmakla</a:t>
            </a:r>
            <a:r>
              <a:rPr lang="en-US" sz="1951" dirty="0">
                <a:solidFill>
                  <a:srgbClr val="292929"/>
                </a:solidFill>
                <a:latin typeface="Montserrat"/>
              </a:rPr>
              <a:t> </a:t>
            </a:r>
            <a:r>
              <a:rPr lang="en-US" sz="1951" dirty="0" err="1">
                <a:solidFill>
                  <a:srgbClr val="292929"/>
                </a:solidFill>
                <a:latin typeface="Montserrat"/>
              </a:rPr>
              <a:t>birlikte</a:t>
            </a:r>
            <a:r>
              <a:rPr lang="en-US" sz="1951" dirty="0">
                <a:solidFill>
                  <a:srgbClr val="292929"/>
                </a:solidFill>
                <a:latin typeface="Montserrat"/>
              </a:rPr>
              <a:t> </a:t>
            </a:r>
            <a:r>
              <a:rPr lang="en-US" sz="1951" dirty="0" err="1">
                <a:solidFill>
                  <a:srgbClr val="292929"/>
                </a:solidFill>
                <a:latin typeface="Montserrat"/>
              </a:rPr>
              <a:t>bu</a:t>
            </a:r>
            <a:r>
              <a:rPr lang="en-US" sz="1951" dirty="0">
                <a:solidFill>
                  <a:srgbClr val="292929"/>
                </a:solidFill>
                <a:latin typeface="Montserrat"/>
              </a:rPr>
              <a:t> </a:t>
            </a:r>
            <a:r>
              <a:rPr lang="en-US" sz="1951" dirty="0" err="1">
                <a:solidFill>
                  <a:srgbClr val="292929"/>
                </a:solidFill>
                <a:latin typeface="Montserrat"/>
              </a:rPr>
              <a:t>konuda</a:t>
            </a:r>
            <a:r>
              <a:rPr lang="en-US" sz="1951" dirty="0">
                <a:solidFill>
                  <a:srgbClr val="292929"/>
                </a:solidFill>
                <a:latin typeface="Montserrat"/>
              </a:rPr>
              <a:t> </a:t>
            </a:r>
            <a:r>
              <a:rPr lang="en-US" sz="1951" dirty="0" err="1">
                <a:solidFill>
                  <a:srgbClr val="292929"/>
                </a:solidFill>
                <a:latin typeface="Montserrat"/>
              </a:rPr>
              <a:t>bir</a:t>
            </a:r>
            <a:r>
              <a:rPr lang="en-US" sz="1951" dirty="0">
                <a:solidFill>
                  <a:srgbClr val="292929"/>
                </a:solidFill>
                <a:latin typeface="Montserrat"/>
              </a:rPr>
              <a:t> </a:t>
            </a:r>
            <a:r>
              <a:rPr lang="en-US" sz="1951" dirty="0" err="1">
                <a:solidFill>
                  <a:srgbClr val="292929"/>
                </a:solidFill>
                <a:latin typeface="Montserrat"/>
              </a:rPr>
              <a:t>seçim</a:t>
            </a:r>
            <a:r>
              <a:rPr lang="en-US" sz="1951" dirty="0">
                <a:solidFill>
                  <a:srgbClr val="292929"/>
                </a:solidFill>
                <a:latin typeface="Montserrat"/>
              </a:rPr>
              <a:t> </a:t>
            </a:r>
            <a:r>
              <a:rPr lang="en-US" sz="1951" dirty="0" err="1">
                <a:solidFill>
                  <a:srgbClr val="292929"/>
                </a:solidFill>
                <a:latin typeface="Montserrat"/>
              </a:rPr>
              <a:t>yapmışlardır</a:t>
            </a:r>
            <a:r>
              <a:rPr lang="en-US" sz="1951" dirty="0">
                <a:solidFill>
                  <a:srgbClr val="292929"/>
                </a:solidFill>
                <a:latin typeface="Montserrat"/>
              </a:rPr>
              <a:t> </a:t>
            </a:r>
            <a:r>
              <a:rPr lang="en-US" sz="1951" dirty="0" err="1">
                <a:solidFill>
                  <a:srgbClr val="292929"/>
                </a:solidFill>
                <a:latin typeface="Montserrat"/>
              </a:rPr>
              <a:t>ve</a:t>
            </a:r>
            <a:r>
              <a:rPr lang="en-US" sz="1951" dirty="0">
                <a:solidFill>
                  <a:srgbClr val="292929"/>
                </a:solidFill>
                <a:latin typeface="Montserrat"/>
              </a:rPr>
              <a:t> </a:t>
            </a:r>
            <a:r>
              <a:rPr lang="en-US" sz="1951" dirty="0" err="1">
                <a:solidFill>
                  <a:srgbClr val="292929"/>
                </a:solidFill>
                <a:latin typeface="Montserrat"/>
              </a:rPr>
              <a:t>yaşamlarının</a:t>
            </a:r>
            <a:r>
              <a:rPr lang="en-US" sz="1951" dirty="0">
                <a:solidFill>
                  <a:srgbClr val="292929"/>
                </a:solidFill>
                <a:latin typeface="Montserrat"/>
              </a:rPr>
              <a:t> </a:t>
            </a:r>
            <a:r>
              <a:rPr lang="en-US" sz="1951" dirty="0" err="1">
                <a:solidFill>
                  <a:srgbClr val="292929"/>
                </a:solidFill>
                <a:latin typeface="Montserrat"/>
              </a:rPr>
              <a:t>kontrolü</a:t>
            </a:r>
            <a:r>
              <a:rPr lang="en-US" sz="1951" dirty="0">
                <a:solidFill>
                  <a:srgbClr val="292929"/>
                </a:solidFill>
                <a:latin typeface="Montserrat"/>
              </a:rPr>
              <a:t> </a:t>
            </a:r>
            <a:r>
              <a:rPr lang="en-US" sz="1951" dirty="0" err="1">
                <a:solidFill>
                  <a:srgbClr val="292929"/>
                </a:solidFill>
                <a:latin typeface="Montserrat"/>
              </a:rPr>
              <a:t>kendilerindedir</a:t>
            </a:r>
            <a:r>
              <a:rPr lang="en-US" sz="1951" dirty="0">
                <a:solidFill>
                  <a:srgbClr val="292929"/>
                </a:solidFill>
                <a:latin typeface="Montserrat"/>
              </a:rPr>
              <a:t>. Kant </a:t>
            </a:r>
            <a:r>
              <a:rPr lang="en-US" sz="1951" dirty="0" err="1">
                <a:solidFill>
                  <a:srgbClr val="292929"/>
                </a:solidFill>
                <a:latin typeface="Montserrat"/>
              </a:rPr>
              <a:t>kullanılmaya</a:t>
            </a:r>
            <a:r>
              <a:rPr lang="en-US" sz="1951" dirty="0">
                <a:solidFill>
                  <a:srgbClr val="292929"/>
                </a:solidFill>
                <a:latin typeface="Montserrat"/>
              </a:rPr>
              <a:t> </a:t>
            </a:r>
            <a:r>
              <a:rPr lang="en-US" sz="1951" dirty="0" err="1">
                <a:solidFill>
                  <a:srgbClr val="292929"/>
                </a:solidFill>
                <a:latin typeface="Montserrat"/>
              </a:rPr>
              <a:t>onam</a:t>
            </a:r>
            <a:r>
              <a:rPr lang="en-US" sz="1951" dirty="0">
                <a:solidFill>
                  <a:srgbClr val="292929"/>
                </a:solidFill>
                <a:latin typeface="Montserrat"/>
              </a:rPr>
              <a:t> </a:t>
            </a:r>
            <a:r>
              <a:rPr lang="en-US" sz="1951" dirty="0" err="1">
                <a:solidFill>
                  <a:srgbClr val="292929"/>
                </a:solidFill>
                <a:latin typeface="Montserrat"/>
              </a:rPr>
              <a:t>vermiş</a:t>
            </a:r>
            <a:r>
              <a:rPr lang="en-US" sz="1951" dirty="0">
                <a:solidFill>
                  <a:srgbClr val="292929"/>
                </a:solidFill>
                <a:latin typeface="Montserrat"/>
              </a:rPr>
              <a:t> </a:t>
            </a:r>
            <a:r>
              <a:rPr lang="en-US" sz="1951" dirty="0" err="1">
                <a:solidFill>
                  <a:srgbClr val="292929"/>
                </a:solidFill>
                <a:latin typeface="Montserrat"/>
              </a:rPr>
              <a:t>kişilerin</a:t>
            </a:r>
            <a:r>
              <a:rPr lang="en-US" sz="1951" dirty="0">
                <a:solidFill>
                  <a:srgbClr val="292929"/>
                </a:solidFill>
                <a:latin typeface="Montserrat"/>
              </a:rPr>
              <a:t> </a:t>
            </a:r>
            <a:r>
              <a:rPr lang="en-US" sz="1951" dirty="0" err="1">
                <a:solidFill>
                  <a:srgbClr val="292929"/>
                </a:solidFill>
                <a:latin typeface="Montserrat"/>
              </a:rPr>
              <a:t>bu</a:t>
            </a:r>
            <a:r>
              <a:rPr lang="en-US" sz="1951" dirty="0">
                <a:solidFill>
                  <a:srgbClr val="292929"/>
                </a:solidFill>
                <a:latin typeface="Montserrat"/>
              </a:rPr>
              <a:t> </a:t>
            </a:r>
            <a:r>
              <a:rPr lang="en-US" sz="1951" dirty="0" err="1">
                <a:solidFill>
                  <a:srgbClr val="292929"/>
                </a:solidFill>
                <a:latin typeface="Montserrat"/>
              </a:rPr>
              <a:t>gibi</a:t>
            </a:r>
            <a:r>
              <a:rPr lang="en-US" sz="1951" dirty="0">
                <a:solidFill>
                  <a:srgbClr val="292929"/>
                </a:solidFill>
                <a:latin typeface="Montserrat"/>
              </a:rPr>
              <a:t> </a:t>
            </a:r>
            <a:r>
              <a:rPr lang="en-US" sz="1951" dirty="0" err="1">
                <a:solidFill>
                  <a:srgbClr val="292929"/>
                </a:solidFill>
                <a:latin typeface="Montserrat"/>
              </a:rPr>
              <a:t>kullanımlarını</a:t>
            </a:r>
            <a:r>
              <a:rPr lang="en-US" sz="1951" dirty="0">
                <a:solidFill>
                  <a:srgbClr val="292929"/>
                </a:solidFill>
                <a:latin typeface="Montserrat"/>
              </a:rPr>
              <a:t> </a:t>
            </a:r>
            <a:r>
              <a:rPr lang="en-US" sz="1951" dirty="0" err="1">
                <a:solidFill>
                  <a:srgbClr val="292929"/>
                </a:solidFill>
                <a:latin typeface="Montserrat"/>
              </a:rPr>
              <a:t>yasaklamamaktadır</a:t>
            </a:r>
            <a:r>
              <a:rPr lang="en-US" sz="1951" dirty="0">
                <a:solidFill>
                  <a:srgbClr val="292929"/>
                </a:solidFill>
                <a:latin typeface="Montserrat"/>
              </a:rPr>
              <a:t>. </a:t>
            </a:r>
            <a:r>
              <a:rPr lang="en-US" sz="1951" dirty="0" err="1">
                <a:solidFill>
                  <a:srgbClr val="292929"/>
                </a:solidFill>
                <a:latin typeface="Montserrat"/>
              </a:rPr>
              <a:t>Yalnızca</a:t>
            </a:r>
            <a:r>
              <a:rPr lang="en-US" sz="1951" dirty="0">
                <a:solidFill>
                  <a:srgbClr val="292929"/>
                </a:solidFill>
                <a:latin typeface="Montserrat"/>
              </a:rPr>
              <a:t> </a:t>
            </a:r>
            <a:r>
              <a:rPr lang="en-US" sz="1951" dirty="0" err="1">
                <a:solidFill>
                  <a:srgbClr val="292929"/>
                </a:solidFill>
                <a:latin typeface="Montserrat"/>
              </a:rPr>
              <a:t>bu</a:t>
            </a:r>
            <a:r>
              <a:rPr lang="en-US" sz="1951" dirty="0">
                <a:solidFill>
                  <a:srgbClr val="292929"/>
                </a:solidFill>
                <a:latin typeface="Montserrat"/>
              </a:rPr>
              <a:t> </a:t>
            </a:r>
            <a:r>
              <a:rPr lang="en-US" sz="1951" dirty="0" err="1">
                <a:solidFill>
                  <a:srgbClr val="292929"/>
                </a:solidFill>
                <a:latin typeface="Montserrat"/>
              </a:rPr>
              <a:t>kişilerden</a:t>
            </a:r>
            <a:r>
              <a:rPr lang="en-US" sz="1951" dirty="0">
                <a:solidFill>
                  <a:srgbClr val="292929"/>
                </a:solidFill>
                <a:latin typeface="Montserrat"/>
              </a:rPr>
              <a:t> </a:t>
            </a:r>
            <a:r>
              <a:rPr lang="en-US" sz="1951" dirty="0" err="1">
                <a:solidFill>
                  <a:srgbClr val="292929"/>
                </a:solidFill>
                <a:latin typeface="Montserrat"/>
              </a:rPr>
              <a:t>herkesin</a:t>
            </a:r>
            <a:r>
              <a:rPr lang="en-US" sz="1951" dirty="0">
                <a:solidFill>
                  <a:srgbClr val="292929"/>
                </a:solidFill>
                <a:latin typeface="Montserrat"/>
              </a:rPr>
              <a:t> </a:t>
            </a:r>
            <a:r>
              <a:rPr lang="en-US" sz="1951" dirty="0" err="1">
                <a:solidFill>
                  <a:srgbClr val="292929"/>
                </a:solidFill>
                <a:latin typeface="Montserrat"/>
              </a:rPr>
              <a:t>hakkı</a:t>
            </a:r>
            <a:r>
              <a:rPr lang="en-US" sz="1951" dirty="0">
                <a:solidFill>
                  <a:srgbClr val="292929"/>
                </a:solidFill>
                <a:latin typeface="Montserrat"/>
              </a:rPr>
              <a:t> </a:t>
            </a:r>
            <a:r>
              <a:rPr lang="en-US" sz="1951" dirty="0" err="1">
                <a:solidFill>
                  <a:srgbClr val="292929"/>
                </a:solidFill>
                <a:latin typeface="Montserrat"/>
              </a:rPr>
              <a:t>olan</a:t>
            </a:r>
            <a:r>
              <a:rPr lang="en-US" sz="1951" dirty="0">
                <a:solidFill>
                  <a:srgbClr val="292929"/>
                </a:solidFill>
                <a:latin typeface="Montserrat"/>
              </a:rPr>
              <a:t> </a:t>
            </a:r>
            <a:r>
              <a:rPr lang="en-US" sz="1951" dirty="0" err="1">
                <a:solidFill>
                  <a:srgbClr val="292929"/>
                </a:solidFill>
                <a:latin typeface="Montserrat"/>
              </a:rPr>
              <a:t>saygı</a:t>
            </a:r>
            <a:r>
              <a:rPr lang="en-US" sz="1951" dirty="0">
                <a:solidFill>
                  <a:srgbClr val="292929"/>
                </a:solidFill>
                <a:latin typeface="Montserrat"/>
              </a:rPr>
              <a:t> </a:t>
            </a:r>
            <a:r>
              <a:rPr lang="en-US" sz="1951" dirty="0" err="1">
                <a:solidFill>
                  <a:srgbClr val="292929"/>
                </a:solidFill>
                <a:latin typeface="Montserrat"/>
              </a:rPr>
              <a:t>ve</a:t>
            </a:r>
            <a:r>
              <a:rPr lang="en-US" sz="1951" dirty="0">
                <a:solidFill>
                  <a:srgbClr val="292929"/>
                </a:solidFill>
                <a:latin typeface="Montserrat"/>
              </a:rPr>
              <a:t> </a:t>
            </a:r>
            <a:r>
              <a:rPr lang="en-US" sz="1951" dirty="0" err="1">
                <a:solidFill>
                  <a:srgbClr val="292929"/>
                </a:solidFill>
                <a:latin typeface="Montserrat"/>
              </a:rPr>
              <a:t>ahlaki</a:t>
            </a:r>
            <a:r>
              <a:rPr lang="en-US" sz="1951" dirty="0">
                <a:solidFill>
                  <a:srgbClr val="292929"/>
                </a:solidFill>
                <a:latin typeface="Montserrat"/>
              </a:rPr>
              <a:t> </a:t>
            </a:r>
            <a:r>
              <a:rPr lang="en-US" sz="1951" dirty="0" err="1">
                <a:solidFill>
                  <a:srgbClr val="292929"/>
                </a:solidFill>
                <a:latin typeface="Montserrat"/>
              </a:rPr>
              <a:t>değerin</a:t>
            </a:r>
            <a:r>
              <a:rPr lang="en-US" sz="1951" dirty="0">
                <a:solidFill>
                  <a:srgbClr val="292929"/>
                </a:solidFill>
                <a:latin typeface="Montserrat"/>
              </a:rPr>
              <a:t> </a:t>
            </a:r>
            <a:r>
              <a:rPr lang="en-US" sz="1951" dirty="0" err="1">
                <a:solidFill>
                  <a:srgbClr val="292929"/>
                </a:solidFill>
                <a:latin typeface="Montserrat"/>
              </a:rPr>
              <a:t>esirgenmemesi</a:t>
            </a:r>
            <a:r>
              <a:rPr lang="en-US" sz="1951" dirty="0">
                <a:solidFill>
                  <a:srgbClr val="292929"/>
                </a:solidFill>
                <a:latin typeface="Montserrat"/>
              </a:rPr>
              <a:t> </a:t>
            </a:r>
            <a:r>
              <a:rPr lang="en-US" sz="1951" dirty="0" err="1">
                <a:solidFill>
                  <a:srgbClr val="292929"/>
                </a:solidFill>
                <a:latin typeface="Montserrat"/>
              </a:rPr>
              <a:t>üzerinde</a:t>
            </a:r>
            <a:r>
              <a:rPr lang="en-US" sz="1951" dirty="0">
                <a:solidFill>
                  <a:srgbClr val="292929"/>
                </a:solidFill>
                <a:latin typeface="Montserrat"/>
              </a:rPr>
              <a:t> </a:t>
            </a:r>
            <a:r>
              <a:rPr lang="en-US" sz="1951" dirty="0" err="1">
                <a:solidFill>
                  <a:srgbClr val="292929"/>
                </a:solidFill>
                <a:latin typeface="Montserrat"/>
              </a:rPr>
              <a:t>durmaktadır</a:t>
            </a:r>
            <a:r>
              <a:rPr lang="en-US" sz="1951" dirty="0">
                <a:solidFill>
                  <a:srgbClr val="292929"/>
                </a:solidFill>
                <a:latin typeface="Montserrat"/>
              </a:rPr>
              <a:t>. </a:t>
            </a:r>
          </a:p>
          <a:p>
            <a:pPr algn="just">
              <a:lnSpc>
                <a:spcPts val="2712"/>
              </a:lnSpc>
            </a:pPr>
            <a:endParaRPr lang="en-US" sz="1951" dirty="0">
              <a:solidFill>
                <a:srgbClr val="292929"/>
              </a:solidFill>
              <a:latin typeface="Montserrat"/>
            </a:endParaRPr>
          </a:p>
        </p:txBody>
      </p:sp>
      <p:sp>
        <p:nvSpPr>
          <p:cNvPr id="9" name="TextBox 9"/>
          <p:cNvSpPr txBox="1"/>
          <p:nvPr/>
        </p:nvSpPr>
        <p:spPr>
          <a:xfrm>
            <a:off x="13013616" y="492798"/>
            <a:ext cx="4348272" cy="568104"/>
          </a:xfrm>
          <a:prstGeom prst="rect">
            <a:avLst/>
          </a:prstGeom>
        </p:spPr>
        <p:txBody>
          <a:bodyPr lIns="0" tIns="0" rIns="0" bIns="0" rtlCol="0" anchor="t">
            <a:spAutoFit/>
          </a:bodyPr>
          <a:lstStyle/>
          <a:p>
            <a:pPr algn="ctr">
              <a:lnSpc>
                <a:spcPts val="2279"/>
              </a:lnSpc>
            </a:pPr>
            <a:endParaRPr lang="en-US" sz="1640" dirty="0">
              <a:solidFill>
                <a:srgbClr val="292929"/>
              </a:solidFill>
              <a:latin typeface="Montserrat"/>
            </a:endParaRPr>
          </a:p>
          <a:p>
            <a:pPr algn="ctr">
              <a:lnSpc>
                <a:spcPts val="2279"/>
              </a:lnSpc>
            </a:pPr>
            <a:endParaRPr lang="en-US" sz="1640" dirty="0">
              <a:solidFill>
                <a:srgbClr val="292929"/>
              </a:solidFill>
              <a:latin typeface="Montserrat"/>
            </a:endParaRPr>
          </a:p>
        </p:txBody>
      </p:sp>
      <p:sp>
        <p:nvSpPr>
          <p:cNvPr id="10" name="TextBox 10"/>
          <p:cNvSpPr txBox="1"/>
          <p:nvPr/>
        </p:nvSpPr>
        <p:spPr>
          <a:xfrm>
            <a:off x="13013616" y="1210022"/>
            <a:ext cx="2873230" cy="2614774"/>
          </a:xfrm>
          <a:prstGeom prst="rect">
            <a:avLst/>
          </a:prstGeom>
        </p:spPr>
        <p:txBody>
          <a:bodyPr lIns="0" tIns="0" rIns="0" bIns="0" rtlCol="0" anchor="t">
            <a:spAutoFit/>
          </a:bodyPr>
          <a:lstStyle/>
          <a:p>
            <a:pPr algn="ctr">
              <a:lnSpc>
                <a:spcPts val="4106"/>
              </a:lnSpc>
            </a:pPr>
            <a:r>
              <a:rPr lang="en-US" sz="2932" dirty="0" err="1">
                <a:solidFill>
                  <a:srgbClr val="292929"/>
                </a:solidFill>
                <a:latin typeface="Bryndan Write"/>
              </a:rPr>
              <a:t>Kategorik</a:t>
            </a:r>
            <a:r>
              <a:rPr lang="en-US" sz="2932" dirty="0">
                <a:solidFill>
                  <a:srgbClr val="292929"/>
                </a:solidFill>
                <a:latin typeface="Bryndan Write"/>
              </a:rPr>
              <a:t> </a:t>
            </a:r>
            <a:r>
              <a:rPr lang="en-US" sz="2932" dirty="0" err="1">
                <a:solidFill>
                  <a:srgbClr val="292929"/>
                </a:solidFill>
                <a:latin typeface="Bryndan Write"/>
              </a:rPr>
              <a:t>buyruk</a:t>
            </a:r>
            <a:r>
              <a:rPr lang="en-US" sz="2932" dirty="0">
                <a:solidFill>
                  <a:srgbClr val="292929"/>
                </a:solidFill>
                <a:latin typeface="Bryndan Write"/>
              </a:rPr>
              <a:t>, </a:t>
            </a:r>
            <a:r>
              <a:rPr lang="en-US" sz="2932" dirty="0" err="1">
                <a:solidFill>
                  <a:srgbClr val="292929"/>
                </a:solidFill>
                <a:latin typeface="Bryndan Write"/>
              </a:rPr>
              <a:t>ahlaki</a:t>
            </a:r>
            <a:r>
              <a:rPr lang="en-US" sz="2932" dirty="0">
                <a:solidFill>
                  <a:srgbClr val="292929"/>
                </a:solidFill>
                <a:latin typeface="Bryndan Write"/>
              </a:rPr>
              <a:t> </a:t>
            </a:r>
            <a:r>
              <a:rPr lang="en-US" sz="2932" dirty="0" err="1">
                <a:solidFill>
                  <a:srgbClr val="292929"/>
                </a:solidFill>
                <a:latin typeface="Bryndan Write"/>
              </a:rPr>
              <a:t>kuralların</a:t>
            </a:r>
            <a:r>
              <a:rPr lang="en-US" sz="2932" dirty="0">
                <a:solidFill>
                  <a:srgbClr val="292929"/>
                </a:solidFill>
                <a:latin typeface="Bryndan Write"/>
              </a:rPr>
              <a:t> </a:t>
            </a:r>
            <a:r>
              <a:rPr lang="en-US" sz="2932" dirty="0" err="1">
                <a:solidFill>
                  <a:srgbClr val="292929"/>
                </a:solidFill>
                <a:latin typeface="Bryndan Write"/>
              </a:rPr>
              <a:t>kabul</a:t>
            </a:r>
            <a:r>
              <a:rPr lang="en-US" sz="2932" dirty="0">
                <a:solidFill>
                  <a:srgbClr val="292929"/>
                </a:solidFill>
                <a:latin typeface="Bryndan Write"/>
              </a:rPr>
              <a:t> </a:t>
            </a:r>
            <a:r>
              <a:rPr lang="en-US" sz="2932" dirty="0" err="1">
                <a:solidFill>
                  <a:srgbClr val="292929"/>
                </a:solidFill>
                <a:latin typeface="Bryndan Write"/>
              </a:rPr>
              <a:t>edilebilirliği</a:t>
            </a:r>
            <a:r>
              <a:rPr lang="en-US" sz="2932" dirty="0">
                <a:solidFill>
                  <a:srgbClr val="292929"/>
                </a:solidFill>
                <a:latin typeface="Bryndan Write"/>
              </a:rPr>
              <a:t> </a:t>
            </a:r>
            <a:r>
              <a:rPr lang="en-US" sz="2932" dirty="0" err="1">
                <a:solidFill>
                  <a:srgbClr val="292929"/>
                </a:solidFill>
                <a:latin typeface="Bryndan Write"/>
              </a:rPr>
              <a:t>ile</a:t>
            </a:r>
            <a:r>
              <a:rPr lang="en-US" sz="2932" dirty="0">
                <a:solidFill>
                  <a:srgbClr val="292929"/>
                </a:solidFill>
                <a:latin typeface="Bryndan Write"/>
              </a:rPr>
              <a:t> </a:t>
            </a:r>
            <a:r>
              <a:rPr lang="en-US" sz="2932" dirty="0" err="1">
                <a:solidFill>
                  <a:srgbClr val="292929"/>
                </a:solidFill>
                <a:latin typeface="Bryndan Write"/>
              </a:rPr>
              <a:t>ilgili</a:t>
            </a:r>
            <a:r>
              <a:rPr lang="en-US" sz="2932" dirty="0">
                <a:solidFill>
                  <a:srgbClr val="292929"/>
                </a:solidFill>
                <a:latin typeface="Bryndan Write"/>
              </a:rPr>
              <a:t> </a:t>
            </a:r>
            <a:r>
              <a:rPr lang="en-US" sz="2932" dirty="0" err="1">
                <a:solidFill>
                  <a:srgbClr val="292929"/>
                </a:solidFill>
                <a:latin typeface="Bryndan Write"/>
              </a:rPr>
              <a:t>bir</a:t>
            </a:r>
            <a:r>
              <a:rPr lang="en-US" sz="2932" dirty="0">
                <a:solidFill>
                  <a:srgbClr val="292929"/>
                </a:solidFill>
                <a:latin typeface="Bryndan Write"/>
              </a:rPr>
              <a:t> </a:t>
            </a:r>
            <a:r>
              <a:rPr lang="en-US" sz="2932" dirty="0" err="1">
                <a:solidFill>
                  <a:srgbClr val="292929"/>
                </a:solidFill>
                <a:latin typeface="Bryndan Write"/>
              </a:rPr>
              <a:t>yasadır</a:t>
            </a:r>
            <a:r>
              <a:rPr lang="en-US" sz="2932" dirty="0">
                <a:solidFill>
                  <a:srgbClr val="292929"/>
                </a:solidFill>
                <a:latin typeface="Bryndan Write"/>
              </a:rPr>
              <a:t>. </a:t>
            </a:r>
          </a:p>
        </p:txBody>
      </p:sp>
      <p:sp>
        <p:nvSpPr>
          <p:cNvPr id="11" name="Freeform 11"/>
          <p:cNvSpPr/>
          <p:nvPr/>
        </p:nvSpPr>
        <p:spPr>
          <a:xfrm>
            <a:off x="17136504" y="3543300"/>
            <a:ext cx="1929909" cy="4759865"/>
          </a:xfrm>
          <a:custGeom>
            <a:avLst/>
            <a:gdLst/>
            <a:ahLst/>
            <a:cxnLst/>
            <a:rect l="l" t="t" r="r" b="b"/>
            <a:pathLst>
              <a:path w="1929909" h="4759865">
                <a:moveTo>
                  <a:pt x="0" y="0"/>
                </a:moveTo>
                <a:lnTo>
                  <a:pt x="1929909" y="0"/>
                </a:lnTo>
                <a:lnTo>
                  <a:pt x="1929909" y="4759865"/>
                </a:lnTo>
                <a:lnTo>
                  <a:pt x="0" y="47598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2239461">
            <a:off x="14876055" y="7732671"/>
            <a:ext cx="5155526" cy="5108657"/>
          </a:xfrm>
          <a:custGeom>
            <a:avLst/>
            <a:gdLst/>
            <a:ahLst/>
            <a:cxnLst/>
            <a:rect l="l" t="t" r="r" b="b"/>
            <a:pathLst>
              <a:path w="5155526" h="5108657">
                <a:moveTo>
                  <a:pt x="0" y="0"/>
                </a:moveTo>
                <a:lnTo>
                  <a:pt x="5155526" y="0"/>
                </a:lnTo>
                <a:lnTo>
                  <a:pt x="5155526" y="5108658"/>
                </a:lnTo>
                <a:lnTo>
                  <a:pt x="0" y="5108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028700" y="1028700"/>
            <a:ext cx="6022998" cy="1226501"/>
          </a:xfrm>
          <a:custGeom>
            <a:avLst/>
            <a:gdLst/>
            <a:ahLst/>
            <a:cxnLst/>
            <a:rect l="l" t="t" r="r" b="b"/>
            <a:pathLst>
              <a:path w="6022998" h="1226501">
                <a:moveTo>
                  <a:pt x="0" y="0"/>
                </a:moveTo>
                <a:lnTo>
                  <a:pt x="6022998" y="0"/>
                </a:lnTo>
                <a:lnTo>
                  <a:pt x="6022998" y="1226501"/>
                </a:lnTo>
                <a:lnTo>
                  <a:pt x="0" y="12265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TextBox 5"/>
          <p:cNvSpPr txBox="1"/>
          <p:nvPr/>
        </p:nvSpPr>
        <p:spPr>
          <a:xfrm>
            <a:off x="1028700" y="1176813"/>
            <a:ext cx="7535150" cy="844551"/>
          </a:xfrm>
          <a:prstGeom prst="rect">
            <a:avLst/>
          </a:prstGeom>
        </p:spPr>
        <p:txBody>
          <a:bodyPr lIns="0" tIns="0" rIns="0" bIns="0" rtlCol="0" anchor="t">
            <a:spAutoFit/>
          </a:bodyPr>
          <a:lstStyle/>
          <a:p>
            <a:pPr>
              <a:lnSpc>
                <a:spcPts val="6999"/>
              </a:lnSpc>
            </a:pPr>
            <a:r>
              <a:rPr lang="en-US" sz="4999">
                <a:solidFill>
                  <a:srgbClr val="000000"/>
                </a:solidFill>
                <a:latin typeface="Kaushan Script"/>
              </a:rPr>
              <a:t>Özerklik ve Yaderklik</a:t>
            </a:r>
          </a:p>
        </p:txBody>
      </p:sp>
      <p:sp>
        <p:nvSpPr>
          <p:cNvPr id="6" name="TextBox 6"/>
          <p:cNvSpPr txBox="1"/>
          <p:nvPr/>
        </p:nvSpPr>
        <p:spPr>
          <a:xfrm>
            <a:off x="595045" y="2602230"/>
            <a:ext cx="14265469" cy="4455194"/>
          </a:xfrm>
          <a:prstGeom prst="rect">
            <a:avLst/>
          </a:prstGeom>
        </p:spPr>
        <p:txBody>
          <a:bodyPr lIns="0" tIns="0" rIns="0" bIns="0" rtlCol="0" anchor="t">
            <a:spAutoFit/>
          </a:bodyPr>
          <a:lstStyle/>
          <a:p>
            <a:pPr marL="532137" lvl="1" indent="-266069">
              <a:lnSpc>
                <a:spcPts val="3450"/>
              </a:lnSpc>
              <a:buFont typeface="Arial"/>
              <a:buChar char="•"/>
            </a:pP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Kant'ın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özerklik</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anlayışına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göre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Kişinin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iradesi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yalnızca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kişi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kategorik</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buyruğa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uygunluk</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koşullarını</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sağlayan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ve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böylece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herkes</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için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geçerli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olan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birtakım</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ahlaki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prensiplere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uyma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kastıyla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hareket</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etmekteyse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özerktir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Ve Kant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için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bu</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ahlaki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özerkliğin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karşısında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iradenin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ahlaki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prensiplere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uyma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güdüsü</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dışındaki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herhangi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bir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erkin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etkisinde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olduğu</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hal</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anlamındaki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yaderklik</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vardır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a:t>
            </a:r>
          </a:p>
          <a:p>
            <a:pPr>
              <a:lnSpc>
                <a:spcPts val="3450"/>
              </a:lnSpc>
            </a:pPr>
            <a:endParaRPr lang="en-US" sz="2464" dirty="0">
              <a:solidFill>
                <a:srgbClr val="454B64"/>
              </a:solidFill>
              <a:latin typeface="Roboto" panose="02000000000000000000" pitchFamily="2" charset="0"/>
              <a:ea typeface="Roboto" panose="02000000000000000000" pitchFamily="2" charset="0"/>
              <a:cs typeface="Roboto" panose="02000000000000000000" pitchFamily="2" charset="0"/>
            </a:endParaRPr>
          </a:p>
          <a:p>
            <a:pPr marL="532137" lvl="1" indent="-266069">
              <a:lnSpc>
                <a:spcPts val="3450"/>
              </a:lnSpc>
              <a:buFont typeface="Arial"/>
              <a:buChar char="•"/>
            </a:pP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Kant'ın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kuramında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özerklik</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yalnızca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yargılar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üreten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ve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kişisel</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hedefleri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olan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öznelerin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kendi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seçimlerini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kendi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özgür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iradeleriyle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yapmalarına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saygı</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göstermek</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ile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ilgili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değildir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Kant'ın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kuramı</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öznenin</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seçimlerini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kendi</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özgür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iradesiyle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ve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ahlaka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uygunca</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yapışı</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ile</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 </a:t>
            </a:r>
            <a:r>
              <a:rPr lang="en-US" sz="2464" dirty="0" err="1">
                <a:solidFill>
                  <a:srgbClr val="454B64"/>
                </a:solidFill>
                <a:latin typeface="Roboto" panose="02000000000000000000" pitchFamily="2" charset="0"/>
                <a:ea typeface="Roboto" panose="02000000000000000000" pitchFamily="2" charset="0"/>
                <a:cs typeface="Roboto" panose="02000000000000000000" pitchFamily="2" charset="0"/>
              </a:rPr>
              <a:t>ilgilidir</a:t>
            </a:r>
            <a:r>
              <a:rPr lang="en-US" sz="2464" dirty="0">
                <a:solidFill>
                  <a:srgbClr val="454B64"/>
                </a:solidFill>
                <a:latin typeface="Roboto" panose="02000000000000000000" pitchFamily="2" charset="0"/>
                <a:ea typeface="Roboto" panose="02000000000000000000" pitchFamily="2" charset="0"/>
                <a:cs typeface="Roboto" panose="02000000000000000000" pitchFamily="2" charset="0"/>
              </a:rPr>
              <a:t>.</a:t>
            </a:r>
          </a:p>
          <a:p>
            <a:pPr>
              <a:lnSpc>
                <a:spcPts val="3450"/>
              </a:lnSpc>
            </a:pPr>
            <a:endParaRPr lang="en-US" sz="2464" dirty="0">
              <a:solidFill>
                <a:srgbClr val="454B64"/>
              </a:solidFill>
              <a:latin typeface="Roboto"/>
            </a:endParaRPr>
          </a:p>
          <a:p>
            <a:pPr>
              <a:lnSpc>
                <a:spcPts val="3450"/>
              </a:lnSpc>
            </a:pPr>
            <a:endParaRPr lang="en-US" sz="2464" dirty="0">
              <a:solidFill>
                <a:srgbClr val="454B64"/>
              </a:solidFill>
              <a:latin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927423" y="442951"/>
            <a:ext cx="9389133" cy="1399834"/>
          </a:xfrm>
          <a:custGeom>
            <a:avLst/>
            <a:gdLst/>
            <a:ahLst/>
            <a:cxnLst/>
            <a:rect l="l" t="t" r="r" b="b"/>
            <a:pathLst>
              <a:path w="9389133" h="1399834">
                <a:moveTo>
                  <a:pt x="0" y="0"/>
                </a:moveTo>
                <a:lnTo>
                  <a:pt x="9389132" y="0"/>
                </a:lnTo>
                <a:lnTo>
                  <a:pt x="9389132" y="1399835"/>
                </a:lnTo>
                <a:lnTo>
                  <a:pt x="0" y="13998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2182016" y="4028028"/>
            <a:ext cx="5116832" cy="5176579"/>
          </a:xfrm>
          <a:custGeom>
            <a:avLst/>
            <a:gdLst/>
            <a:ahLst/>
            <a:cxnLst/>
            <a:rect l="l" t="t" r="r" b="b"/>
            <a:pathLst>
              <a:path w="5895306" h="6179313">
                <a:moveTo>
                  <a:pt x="0" y="0"/>
                </a:moveTo>
                <a:lnTo>
                  <a:pt x="5895306" y="0"/>
                </a:lnTo>
                <a:lnTo>
                  <a:pt x="5895306" y="6179313"/>
                </a:lnTo>
                <a:lnTo>
                  <a:pt x="0" y="61793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4026628" y="442951"/>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400464" y="3078987"/>
            <a:ext cx="10858858" cy="5626863"/>
          </a:xfrm>
          <a:custGeom>
            <a:avLst/>
            <a:gdLst/>
            <a:ahLst/>
            <a:cxnLst/>
            <a:rect l="l" t="t" r="r" b="b"/>
            <a:pathLst>
              <a:path w="10858858" h="5626863">
                <a:moveTo>
                  <a:pt x="0" y="0"/>
                </a:moveTo>
                <a:lnTo>
                  <a:pt x="10858858" y="0"/>
                </a:lnTo>
                <a:lnTo>
                  <a:pt x="10858858" y="5626863"/>
                </a:lnTo>
                <a:lnTo>
                  <a:pt x="0" y="56268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TextBox 6"/>
          <p:cNvSpPr txBox="1"/>
          <p:nvPr/>
        </p:nvSpPr>
        <p:spPr>
          <a:xfrm>
            <a:off x="975763" y="3535229"/>
            <a:ext cx="9708259" cy="4212050"/>
          </a:xfrm>
          <a:prstGeom prst="rect">
            <a:avLst/>
          </a:prstGeom>
        </p:spPr>
        <p:txBody>
          <a:bodyPr lIns="0" tIns="0" rIns="0" bIns="0" rtlCol="0" anchor="t">
            <a:spAutoFit/>
          </a:bodyPr>
          <a:lstStyle/>
          <a:p>
            <a:pPr marL="285750" indent="-285750" algn="just">
              <a:lnSpc>
                <a:spcPts val="2223"/>
              </a:lnSpc>
              <a:buFont typeface="Arial" panose="020B0604020202020204" pitchFamily="34" charset="0"/>
              <a:buChar char="•"/>
            </a:pPr>
            <a:r>
              <a:rPr lang="en-US" dirty="0" err="1">
                <a:solidFill>
                  <a:srgbClr val="292929"/>
                </a:solidFill>
                <a:latin typeface="Montserrat"/>
              </a:rPr>
              <a:t>Kantiyen</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düşünür</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vakaya</a:t>
            </a:r>
            <a:r>
              <a:rPr lang="en-US" dirty="0">
                <a:solidFill>
                  <a:srgbClr val="292929"/>
                </a:solidFill>
                <a:latin typeface="Montserrat"/>
              </a:rPr>
              <a:t> </a:t>
            </a:r>
            <a:r>
              <a:rPr lang="en-US" dirty="0" err="1">
                <a:solidFill>
                  <a:srgbClr val="292929"/>
                </a:solidFill>
                <a:latin typeface="Montserrat"/>
              </a:rPr>
              <a:t>dair</a:t>
            </a:r>
            <a:r>
              <a:rPr lang="en-US" dirty="0">
                <a:solidFill>
                  <a:srgbClr val="292929"/>
                </a:solidFill>
                <a:latin typeface="Montserrat"/>
              </a:rPr>
              <a:t> </a:t>
            </a:r>
            <a:r>
              <a:rPr lang="en-US" dirty="0" err="1">
                <a:solidFill>
                  <a:srgbClr val="292929"/>
                </a:solidFill>
                <a:latin typeface="Montserrat"/>
              </a:rPr>
              <a:t>ahlaki</a:t>
            </a:r>
            <a:r>
              <a:rPr lang="en-US" dirty="0">
                <a:solidFill>
                  <a:srgbClr val="292929"/>
                </a:solidFill>
                <a:latin typeface="Montserrat"/>
              </a:rPr>
              <a:t> </a:t>
            </a:r>
            <a:r>
              <a:rPr lang="en-US" dirty="0" err="1">
                <a:solidFill>
                  <a:srgbClr val="292929"/>
                </a:solidFill>
                <a:latin typeface="Montserrat"/>
              </a:rPr>
              <a:t>yargılarımızı</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kızla</a:t>
            </a:r>
            <a:r>
              <a:rPr lang="en-US" dirty="0">
                <a:solidFill>
                  <a:srgbClr val="292929"/>
                </a:solidFill>
                <a:latin typeface="Montserrat"/>
              </a:rPr>
              <a:t> </a:t>
            </a:r>
            <a:r>
              <a:rPr lang="en-US" dirty="0" err="1">
                <a:solidFill>
                  <a:srgbClr val="292929"/>
                </a:solidFill>
                <a:latin typeface="Montserrat"/>
              </a:rPr>
              <a:t>benzer</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durumdaki</a:t>
            </a:r>
            <a:r>
              <a:rPr lang="en-US" dirty="0">
                <a:solidFill>
                  <a:srgbClr val="292929"/>
                </a:solidFill>
                <a:latin typeface="Montserrat"/>
              </a:rPr>
              <a:t> </a:t>
            </a:r>
            <a:r>
              <a:rPr lang="en-US" dirty="0" err="1">
                <a:solidFill>
                  <a:srgbClr val="292929"/>
                </a:solidFill>
                <a:latin typeface="Montserrat"/>
              </a:rPr>
              <a:t>diğer</a:t>
            </a:r>
            <a:r>
              <a:rPr lang="en-US" dirty="0">
                <a:solidFill>
                  <a:srgbClr val="292929"/>
                </a:solidFill>
                <a:latin typeface="Montserrat"/>
              </a:rPr>
              <a:t> </a:t>
            </a:r>
            <a:r>
              <a:rPr lang="en-US" dirty="0" err="1">
                <a:solidFill>
                  <a:srgbClr val="292929"/>
                </a:solidFill>
                <a:latin typeface="Montserrat"/>
              </a:rPr>
              <a:t>tüm</a:t>
            </a:r>
            <a:r>
              <a:rPr lang="en-US" dirty="0">
                <a:solidFill>
                  <a:srgbClr val="292929"/>
                </a:solidFill>
                <a:latin typeface="Montserrat"/>
              </a:rPr>
              <a:t> </a:t>
            </a:r>
            <a:r>
              <a:rPr lang="en-US" dirty="0" err="1">
                <a:solidFill>
                  <a:srgbClr val="292929"/>
                </a:solidFill>
                <a:latin typeface="Montserrat"/>
              </a:rPr>
              <a:t>kişiler</a:t>
            </a:r>
            <a:r>
              <a:rPr lang="en-US" dirty="0">
                <a:solidFill>
                  <a:srgbClr val="292929"/>
                </a:solidFill>
                <a:latin typeface="Montserrat"/>
              </a:rPr>
              <a:t> </a:t>
            </a:r>
            <a:r>
              <a:rPr lang="en-US" dirty="0" err="1">
                <a:solidFill>
                  <a:srgbClr val="292929"/>
                </a:solidFill>
                <a:latin typeface="Montserrat"/>
              </a:rPr>
              <a:t>için</a:t>
            </a:r>
            <a:r>
              <a:rPr lang="en-US" dirty="0">
                <a:solidFill>
                  <a:srgbClr val="292929"/>
                </a:solidFill>
                <a:latin typeface="Montserrat"/>
              </a:rPr>
              <a:t> de </a:t>
            </a:r>
            <a:r>
              <a:rPr lang="en-US" dirty="0" err="1">
                <a:solidFill>
                  <a:srgbClr val="292929"/>
                </a:solidFill>
                <a:latin typeface="Montserrat"/>
              </a:rPr>
              <a:t>geçerli</a:t>
            </a:r>
            <a:r>
              <a:rPr lang="en-US" dirty="0">
                <a:solidFill>
                  <a:srgbClr val="292929"/>
                </a:solidFill>
                <a:latin typeface="Montserrat"/>
              </a:rPr>
              <a:t> </a:t>
            </a:r>
            <a:r>
              <a:rPr lang="en-US" dirty="0" err="1">
                <a:solidFill>
                  <a:srgbClr val="292929"/>
                </a:solidFill>
                <a:latin typeface="Montserrat"/>
              </a:rPr>
              <a:t>olacak</a:t>
            </a:r>
            <a:r>
              <a:rPr lang="en-US" dirty="0">
                <a:solidFill>
                  <a:srgbClr val="292929"/>
                </a:solidFill>
                <a:latin typeface="Montserrat"/>
              </a:rPr>
              <a:t> </a:t>
            </a:r>
            <a:r>
              <a:rPr lang="en-US" dirty="0" err="1">
                <a:solidFill>
                  <a:srgbClr val="292929"/>
                </a:solidFill>
                <a:latin typeface="Montserrat"/>
              </a:rPr>
              <a:t>nedenlere</a:t>
            </a:r>
            <a:r>
              <a:rPr lang="en-US" dirty="0">
                <a:solidFill>
                  <a:srgbClr val="292929"/>
                </a:solidFill>
                <a:latin typeface="Montserrat"/>
              </a:rPr>
              <a:t> </a:t>
            </a:r>
            <a:r>
              <a:rPr lang="en-US" dirty="0" err="1">
                <a:solidFill>
                  <a:srgbClr val="292929"/>
                </a:solidFill>
                <a:latin typeface="Montserrat"/>
              </a:rPr>
              <a:t>dayandırmamız</a:t>
            </a:r>
            <a:r>
              <a:rPr lang="en-US" dirty="0">
                <a:solidFill>
                  <a:srgbClr val="292929"/>
                </a:solidFill>
                <a:latin typeface="Montserrat"/>
              </a:rPr>
              <a:t> </a:t>
            </a:r>
            <a:r>
              <a:rPr lang="en-US" dirty="0" err="1">
                <a:solidFill>
                  <a:srgbClr val="292929"/>
                </a:solidFill>
                <a:latin typeface="Montserrat"/>
              </a:rPr>
              <a:t>gerektiğinde</a:t>
            </a:r>
            <a:r>
              <a:rPr lang="en-US" dirty="0">
                <a:solidFill>
                  <a:srgbClr val="292929"/>
                </a:solidFill>
                <a:latin typeface="Montserrat"/>
              </a:rPr>
              <a:t> </a:t>
            </a:r>
            <a:r>
              <a:rPr lang="en-US" dirty="0" err="1">
                <a:solidFill>
                  <a:srgbClr val="292929"/>
                </a:solidFill>
                <a:latin typeface="Montserrat"/>
              </a:rPr>
              <a:t>diretecektir</a:t>
            </a:r>
            <a:r>
              <a:rPr lang="en-US" dirty="0">
                <a:solidFill>
                  <a:srgbClr val="292929"/>
                </a:solidFill>
                <a:latin typeface="Montserrat"/>
              </a:rPr>
              <a:t>. </a:t>
            </a:r>
            <a:r>
              <a:rPr lang="tr-TR" dirty="0">
                <a:solidFill>
                  <a:srgbClr val="292929"/>
                </a:solidFill>
                <a:latin typeface="Montserrat"/>
              </a:rPr>
              <a:t>B</a:t>
            </a:r>
            <a:r>
              <a:rPr lang="en-US" dirty="0">
                <a:solidFill>
                  <a:srgbClr val="292929"/>
                </a:solidFill>
                <a:latin typeface="Montserrat"/>
              </a:rPr>
              <a:t>aba </a:t>
            </a:r>
            <a:r>
              <a:rPr lang="en-US" dirty="0" err="1">
                <a:solidFill>
                  <a:srgbClr val="292929"/>
                </a:solidFill>
                <a:latin typeface="Montserrat"/>
              </a:rPr>
              <a:t>böbreğini</a:t>
            </a:r>
            <a:r>
              <a:rPr lang="en-US" dirty="0">
                <a:solidFill>
                  <a:srgbClr val="292929"/>
                </a:solidFill>
                <a:latin typeface="Montserrat"/>
              </a:rPr>
              <a:t> </a:t>
            </a:r>
            <a:r>
              <a:rPr lang="en-US" dirty="0" err="1">
                <a:solidFill>
                  <a:srgbClr val="292929"/>
                </a:solidFill>
                <a:latin typeface="Montserrat"/>
              </a:rPr>
              <a:t>bağışlamayı</a:t>
            </a:r>
            <a:r>
              <a:rPr lang="en-US" dirty="0">
                <a:solidFill>
                  <a:srgbClr val="292929"/>
                </a:solidFill>
                <a:latin typeface="Montserrat"/>
              </a:rPr>
              <a:t> </a:t>
            </a:r>
            <a:r>
              <a:rPr lang="en-US" dirty="0" err="1">
                <a:solidFill>
                  <a:srgbClr val="292929"/>
                </a:solidFill>
                <a:latin typeface="Montserrat"/>
              </a:rPr>
              <a:t>ölmekte</a:t>
            </a:r>
            <a:r>
              <a:rPr lang="en-US" dirty="0">
                <a:solidFill>
                  <a:srgbClr val="292929"/>
                </a:solidFill>
                <a:latin typeface="Montserrat"/>
              </a:rPr>
              <a:t> </a:t>
            </a:r>
            <a:r>
              <a:rPr lang="en-US" dirty="0" err="1">
                <a:solidFill>
                  <a:srgbClr val="292929"/>
                </a:solidFill>
                <a:latin typeface="Montserrat"/>
              </a:rPr>
              <a:t>olan</a:t>
            </a:r>
            <a:r>
              <a:rPr lang="en-US" dirty="0">
                <a:solidFill>
                  <a:srgbClr val="292929"/>
                </a:solidFill>
                <a:latin typeface="Montserrat"/>
              </a:rPr>
              <a:t> </a:t>
            </a:r>
            <a:r>
              <a:rPr lang="en-US" dirty="0" err="1">
                <a:solidFill>
                  <a:srgbClr val="292929"/>
                </a:solidFill>
                <a:latin typeface="Montserrat"/>
              </a:rPr>
              <a:t>kızına</a:t>
            </a:r>
            <a:r>
              <a:rPr lang="en-US" dirty="0">
                <a:solidFill>
                  <a:srgbClr val="292929"/>
                </a:solidFill>
                <a:latin typeface="Montserrat"/>
              </a:rPr>
              <a:t> </a:t>
            </a:r>
            <a:r>
              <a:rPr lang="en-US" dirty="0" err="1">
                <a:solidFill>
                  <a:srgbClr val="292929"/>
                </a:solidFill>
                <a:latin typeface="Montserrat"/>
              </a:rPr>
              <a:t>duyduğu</a:t>
            </a:r>
            <a:r>
              <a:rPr lang="en-US" dirty="0">
                <a:solidFill>
                  <a:srgbClr val="292929"/>
                </a:solidFill>
                <a:latin typeface="Montserrat"/>
              </a:rPr>
              <a:t> </a:t>
            </a:r>
            <a:r>
              <a:rPr lang="en-US" dirty="0" err="1">
                <a:solidFill>
                  <a:srgbClr val="292929"/>
                </a:solidFill>
                <a:latin typeface="Montserrat"/>
              </a:rPr>
              <a:t>düşkünlükten</a:t>
            </a:r>
            <a:r>
              <a:rPr lang="en-US" dirty="0">
                <a:solidFill>
                  <a:srgbClr val="292929"/>
                </a:solidFill>
                <a:latin typeface="Montserrat"/>
              </a:rPr>
              <a:t>, </a:t>
            </a:r>
            <a:r>
              <a:rPr lang="en-US" dirty="0" err="1">
                <a:solidFill>
                  <a:srgbClr val="292929"/>
                </a:solidFill>
                <a:latin typeface="Montserrat"/>
              </a:rPr>
              <a:t>şefkatten</a:t>
            </a:r>
            <a:r>
              <a:rPr lang="en-US" dirty="0">
                <a:solidFill>
                  <a:srgbClr val="292929"/>
                </a:solidFill>
                <a:latin typeface="Montserrat"/>
              </a:rPr>
              <a:t> </a:t>
            </a:r>
            <a:r>
              <a:rPr lang="en-US" dirty="0" err="1">
                <a:solidFill>
                  <a:srgbClr val="292929"/>
                </a:solidFill>
                <a:latin typeface="Montserrat"/>
              </a:rPr>
              <a:t>ya</a:t>
            </a:r>
            <a:r>
              <a:rPr lang="en-US" dirty="0">
                <a:solidFill>
                  <a:srgbClr val="292929"/>
                </a:solidFill>
                <a:latin typeface="Montserrat"/>
              </a:rPr>
              <a:t> da </a:t>
            </a:r>
            <a:r>
              <a:rPr lang="en-US" dirty="0" err="1">
                <a:solidFill>
                  <a:srgbClr val="292929"/>
                </a:solidFill>
                <a:latin typeface="Montserrat"/>
              </a:rPr>
              <a:t>kaygılarından</a:t>
            </a:r>
            <a:r>
              <a:rPr lang="en-US" dirty="0">
                <a:solidFill>
                  <a:srgbClr val="292929"/>
                </a:solidFill>
                <a:latin typeface="Montserrat"/>
              </a:rPr>
              <a:t> </a:t>
            </a:r>
            <a:r>
              <a:rPr lang="en-US" dirty="0" err="1">
                <a:solidFill>
                  <a:srgbClr val="292929"/>
                </a:solidFill>
                <a:latin typeface="Montserrat"/>
              </a:rPr>
              <a:t>ötürü</a:t>
            </a:r>
            <a:r>
              <a:rPr lang="en-US" dirty="0">
                <a:solidFill>
                  <a:srgbClr val="292929"/>
                </a:solidFill>
                <a:latin typeface="Montserrat"/>
              </a:rPr>
              <a:t> </a:t>
            </a:r>
            <a:r>
              <a:rPr lang="en-US" dirty="0" err="1">
                <a:solidFill>
                  <a:srgbClr val="292929"/>
                </a:solidFill>
                <a:latin typeface="Montserrat"/>
              </a:rPr>
              <a:t>seçmişse</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bağışının</a:t>
            </a:r>
            <a:r>
              <a:rPr lang="en-US" dirty="0">
                <a:solidFill>
                  <a:srgbClr val="292929"/>
                </a:solidFill>
                <a:latin typeface="Montserrat"/>
              </a:rPr>
              <a:t> </a:t>
            </a:r>
            <a:r>
              <a:rPr lang="en-US" dirty="0" err="1">
                <a:solidFill>
                  <a:srgbClr val="292929"/>
                </a:solidFill>
                <a:latin typeface="Montserrat"/>
              </a:rPr>
              <a:t>ahlaki</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değeri</a:t>
            </a:r>
            <a:r>
              <a:rPr lang="en-US" dirty="0">
                <a:solidFill>
                  <a:srgbClr val="292929"/>
                </a:solidFill>
                <a:latin typeface="Montserrat"/>
              </a:rPr>
              <a:t> </a:t>
            </a:r>
            <a:r>
              <a:rPr lang="en-US" dirty="0" err="1">
                <a:solidFill>
                  <a:srgbClr val="292929"/>
                </a:solidFill>
                <a:latin typeface="Montserrat"/>
              </a:rPr>
              <a:t>olamayacağını</a:t>
            </a:r>
            <a:r>
              <a:rPr lang="en-US" dirty="0">
                <a:solidFill>
                  <a:srgbClr val="292929"/>
                </a:solidFill>
                <a:latin typeface="Montserrat"/>
              </a:rPr>
              <a:t>, </a:t>
            </a:r>
            <a:r>
              <a:rPr lang="en-US" dirty="0" err="1">
                <a:solidFill>
                  <a:srgbClr val="292929"/>
                </a:solidFill>
                <a:latin typeface="Montserrat"/>
              </a:rPr>
              <a:t>çünkü</a:t>
            </a:r>
            <a:r>
              <a:rPr lang="en-US" dirty="0">
                <a:solidFill>
                  <a:srgbClr val="292929"/>
                </a:solidFill>
                <a:latin typeface="Montserrat"/>
              </a:rPr>
              <a:t> </a:t>
            </a:r>
            <a:r>
              <a:rPr lang="en-US" dirty="0" err="1">
                <a:solidFill>
                  <a:srgbClr val="292929"/>
                </a:solidFill>
                <a:latin typeface="Montserrat"/>
              </a:rPr>
              <a:t>genellenebilir</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yükümlülükten</a:t>
            </a:r>
            <a:r>
              <a:rPr lang="en-US" dirty="0">
                <a:solidFill>
                  <a:srgbClr val="292929"/>
                </a:solidFill>
                <a:latin typeface="Montserrat"/>
              </a:rPr>
              <a:t> </a:t>
            </a:r>
            <a:r>
              <a:rPr lang="en-US" dirty="0" err="1">
                <a:solidFill>
                  <a:srgbClr val="292929"/>
                </a:solidFill>
                <a:latin typeface="Montserrat"/>
              </a:rPr>
              <a:t>ötürü</a:t>
            </a:r>
            <a:r>
              <a:rPr lang="en-US" dirty="0">
                <a:solidFill>
                  <a:srgbClr val="292929"/>
                </a:solidFill>
                <a:latin typeface="Montserrat"/>
              </a:rPr>
              <a:t> </a:t>
            </a:r>
            <a:r>
              <a:rPr lang="en-US" dirty="0" err="1">
                <a:solidFill>
                  <a:srgbClr val="292929"/>
                </a:solidFill>
                <a:latin typeface="Montserrat"/>
              </a:rPr>
              <a:t>gerçekleşmediğini</a:t>
            </a:r>
            <a:r>
              <a:rPr lang="en-US" dirty="0">
                <a:solidFill>
                  <a:srgbClr val="292929"/>
                </a:solidFill>
                <a:latin typeface="Montserrat"/>
              </a:rPr>
              <a:t> </a:t>
            </a:r>
            <a:r>
              <a:rPr lang="en-US" dirty="0" err="1">
                <a:solidFill>
                  <a:srgbClr val="292929"/>
                </a:solidFill>
                <a:latin typeface="Montserrat"/>
              </a:rPr>
              <a:t>öne</a:t>
            </a:r>
            <a:r>
              <a:rPr lang="en-US" dirty="0">
                <a:solidFill>
                  <a:srgbClr val="292929"/>
                </a:solidFill>
                <a:latin typeface="Montserrat"/>
              </a:rPr>
              <a:t> </a:t>
            </a:r>
            <a:r>
              <a:rPr lang="en-US" dirty="0" err="1">
                <a:solidFill>
                  <a:srgbClr val="292929"/>
                </a:solidFill>
                <a:latin typeface="Montserrat"/>
              </a:rPr>
              <a:t>sürecektir</a:t>
            </a:r>
            <a:r>
              <a:rPr lang="en-US" dirty="0">
                <a:solidFill>
                  <a:srgbClr val="292929"/>
                </a:solidFill>
                <a:latin typeface="Montserrat"/>
              </a:rPr>
              <a:t>; buna </a:t>
            </a:r>
            <a:r>
              <a:rPr lang="en-US" dirty="0" err="1">
                <a:solidFill>
                  <a:srgbClr val="292929"/>
                </a:solidFill>
                <a:latin typeface="Montserrat"/>
              </a:rPr>
              <a:t>karşın</a:t>
            </a:r>
            <a:r>
              <a:rPr lang="en-US" dirty="0">
                <a:solidFill>
                  <a:srgbClr val="292929"/>
                </a:solidFill>
                <a:latin typeface="Montserrat"/>
              </a:rPr>
              <a:t>, </a:t>
            </a:r>
            <a:r>
              <a:rPr lang="en-US" dirty="0" err="1">
                <a:solidFill>
                  <a:srgbClr val="292929"/>
                </a:solidFill>
                <a:latin typeface="Montserrat"/>
              </a:rPr>
              <a:t>söz</a:t>
            </a:r>
            <a:r>
              <a:rPr lang="en-US" dirty="0">
                <a:solidFill>
                  <a:srgbClr val="292929"/>
                </a:solidFill>
                <a:latin typeface="Montserrat"/>
              </a:rPr>
              <a:t> </a:t>
            </a:r>
            <a:r>
              <a:rPr lang="en-US" dirty="0" err="1">
                <a:solidFill>
                  <a:srgbClr val="292929"/>
                </a:solidFill>
                <a:latin typeface="Montserrat"/>
              </a:rPr>
              <a:t>konusu</a:t>
            </a:r>
            <a:r>
              <a:rPr lang="en-US" dirty="0">
                <a:solidFill>
                  <a:srgbClr val="292929"/>
                </a:solidFill>
                <a:latin typeface="Montserrat"/>
              </a:rPr>
              <a:t> </a:t>
            </a:r>
            <a:r>
              <a:rPr lang="en-US" dirty="0" err="1">
                <a:solidFill>
                  <a:srgbClr val="292929"/>
                </a:solidFill>
                <a:latin typeface="Montserrat"/>
              </a:rPr>
              <a:t>bağış</a:t>
            </a:r>
            <a:r>
              <a:rPr lang="en-US" dirty="0">
                <a:solidFill>
                  <a:srgbClr val="292929"/>
                </a:solidFill>
                <a:latin typeface="Montserrat"/>
              </a:rPr>
              <a:t> </a:t>
            </a:r>
            <a:r>
              <a:rPr lang="en-US" dirty="0" err="1">
                <a:solidFill>
                  <a:srgbClr val="292929"/>
                </a:solidFill>
                <a:latin typeface="Montserrat"/>
              </a:rPr>
              <a:t>yararlılık</a:t>
            </a:r>
            <a:r>
              <a:rPr lang="en-US" dirty="0">
                <a:solidFill>
                  <a:srgbClr val="292929"/>
                </a:solidFill>
                <a:latin typeface="Montserrat"/>
              </a:rPr>
              <a:t> </a:t>
            </a:r>
            <a:r>
              <a:rPr lang="en-US" dirty="0" err="1">
                <a:solidFill>
                  <a:srgbClr val="292929"/>
                </a:solidFill>
                <a:latin typeface="Montserrat"/>
              </a:rPr>
              <a:t>yükümlülüğü</a:t>
            </a:r>
            <a:r>
              <a:rPr lang="en-US" dirty="0">
                <a:solidFill>
                  <a:srgbClr val="292929"/>
                </a:solidFill>
                <a:latin typeface="Montserrat"/>
              </a:rPr>
              <a:t> </a:t>
            </a:r>
            <a:r>
              <a:rPr lang="en-US" dirty="0" err="1">
                <a:solidFill>
                  <a:srgbClr val="292929"/>
                </a:solidFill>
                <a:latin typeface="Montserrat"/>
              </a:rPr>
              <a:t>nedeniyle</a:t>
            </a:r>
            <a:r>
              <a:rPr lang="en-US" dirty="0">
                <a:solidFill>
                  <a:srgbClr val="292929"/>
                </a:solidFill>
                <a:latin typeface="Montserrat"/>
              </a:rPr>
              <a:t> </a:t>
            </a:r>
            <a:r>
              <a:rPr lang="en-US" dirty="0" err="1">
                <a:solidFill>
                  <a:srgbClr val="292929"/>
                </a:solidFill>
                <a:latin typeface="Montserrat"/>
              </a:rPr>
              <a:t>gerçekleştirilmişse</a:t>
            </a:r>
            <a:r>
              <a:rPr lang="en-US" dirty="0">
                <a:solidFill>
                  <a:srgbClr val="292929"/>
                </a:solidFill>
                <a:latin typeface="Montserrat"/>
              </a:rPr>
              <a:t>, o zaman </a:t>
            </a:r>
            <a:r>
              <a:rPr lang="en-US" dirty="0" err="1">
                <a:solidFill>
                  <a:srgbClr val="292929"/>
                </a:solidFill>
                <a:latin typeface="Montserrat"/>
              </a:rPr>
              <a:t>ahlaken</a:t>
            </a:r>
            <a:r>
              <a:rPr lang="en-US" dirty="0">
                <a:solidFill>
                  <a:srgbClr val="292929"/>
                </a:solidFill>
                <a:latin typeface="Montserrat"/>
              </a:rPr>
              <a:t> </a:t>
            </a:r>
            <a:r>
              <a:rPr lang="en-US" dirty="0" err="1">
                <a:solidFill>
                  <a:srgbClr val="292929"/>
                </a:solidFill>
                <a:latin typeface="Montserrat"/>
              </a:rPr>
              <a:t>değerlidir</a:t>
            </a:r>
            <a:r>
              <a:rPr lang="en-US" dirty="0">
                <a:solidFill>
                  <a:srgbClr val="292929"/>
                </a:solidFill>
                <a:latin typeface="Montserrat"/>
              </a:rPr>
              <a:t>.</a:t>
            </a:r>
            <a:endParaRPr lang="tr-TR" dirty="0">
              <a:solidFill>
                <a:srgbClr val="292929"/>
              </a:solidFill>
              <a:latin typeface="Montserrat"/>
            </a:endParaRPr>
          </a:p>
          <a:p>
            <a:pPr algn="just">
              <a:lnSpc>
                <a:spcPts val="2223"/>
              </a:lnSpc>
            </a:pPr>
            <a:r>
              <a:rPr lang="en-US" dirty="0">
                <a:solidFill>
                  <a:srgbClr val="292929"/>
                </a:solidFill>
                <a:latin typeface="Montserrat"/>
              </a:rPr>
              <a:t> </a:t>
            </a:r>
            <a:endParaRPr lang="tr-TR" dirty="0">
              <a:solidFill>
                <a:srgbClr val="292929"/>
              </a:solidFill>
              <a:latin typeface="Montserrat"/>
            </a:endParaRPr>
          </a:p>
          <a:p>
            <a:pPr marL="285750" indent="-285750" algn="just">
              <a:lnSpc>
                <a:spcPts val="2223"/>
              </a:lnSpc>
              <a:buFont typeface="Arial" panose="020B0604020202020204" pitchFamily="34" charset="0"/>
              <a:buChar char="•"/>
            </a:pPr>
            <a:r>
              <a:rPr lang="en-US" dirty="0" err="1">
                <a:solidFill>
                  <a:srgbClr val="292929"/>
                </a:solidFill>
                <a:latin typeface="Montserrat"/>
              </a:rPr>
              <a:t>Kızın</a:t>
            </a:r>
            <a:r>
              <a:rPr lang="en-US" dirty="0">
                <a:solidFill>
                  <a:srgbClr val="292929"/>
                </a:solidFill>
                <a:latin typeface="Montserrat"/>
              </a:rPr>
              <a:t> </a:t>
            </a:r>
            <a:r>
              <a:rPr lang="en-US" dirty="0" err="1">
                <a:solidFill>
                  <a:srgbClr val="292929"/>
                </a:solidFill>
                <a:latin typeface="Montserrat"/>
              </a:rPr>
              <a:t>yaşça</a:t>
            </a:r>
            <a:r>
              <a:rPr lang="en-US" dirty="0">
                <a:solidFill>
                  <a:srgbClr val="292929"/>
                </a:solidFill>
                <a:latin typeface="Montserrat"/>
              </a:rPr>
              <a:t> </a:t>
            </a:r>
            <a:r>
              <a:rPr lang="en-US" dirty="0" err="1">
                <a:solidFill>
                  <a:srgbClr val="292929"/>
                </a:solidFill>
                <a:latin typeface="Montserrat"/>
              </a:rPr>
              <a:t>bağış</a:t>
            </a:r>
            <a:r>
              <a:rPr lang="en-US" dirty="0">
                <a:solidFill>
                  <a:srgbClr val="292929"/>
                </a:solidFill>
                <a:latin typeface="Montserrat"/>
              </a:rPr>
              <a:t> </a:t>
            </a:r>
            <a:r>
              <a:rPr lang="en-US" dirty="0" err="1">
                <a:solidFill>
                  <a:srgbClr val="292929"/>
                </a:solidFill>
                <a:latin typeface="Montserrat"/>
              </a:rPr>
              <a:t>yapmaya</a:t>
            </a:r>
            <a:r>
              <a:rPr lang="en-US" dirty="0">
                <a:solidFill>
                  <a:srgbClr val="292929"/>
                </a:solidFill>
                <a:latin typeface="Montserrat"/>
              </a:rPr>
              <a:t> </a:t>
            </a:r>
            <a:r>
              <a:rPr lang="en-US" dirty="0" err="1">
                <a:solidFill>
                  <a:srgbClr val="292929"/>
                </a:solidFill>
                <a:latin typeface="Montserrat"/>
              </a:rPr>
              <a:t>onam</a:t>
            </a:r>
            <a:r>
              <a:rPr lang="en-US" dirty="0">
                <a:solidFill>
                  <a:srgbClr val="292929"/>
                </a:solidFill>
                <a:latin typeface="Montserrat"/>
              </a:rPr>
              <a:t> </a:t>
            </a:r>
            <a:r>
              <a:rPr lang="en-US" dirty="0" err="1">
                <a:solidFill>
                  <a:srgbClr val="292929"/>
                </a:solidFill>
                <a:latin typeface="Montserrat"/>
              </a:rPr>
              <a:t>veremeyecek</a:t>
            </a:r>
            <a:r>
              <a:rPr lang="en-US" dirty="0">
                <a:solidFill>
                  <a:srgbClr val="292929"/>
                </a:solidFill>
                <a:latin typeface="Montserrat"/>
              </a:rPr>
              <a:t> </a:t>
            </a:r>
            <a:r>
              <a:rPr lang="en-US" dirty="0" err="1">
                <a:solidFill>
                  <a:srgbClr val="292929"/>
                </a:solidFill>
                <a:latin typeface="Montserrat"/>
              </a:rPr>
              <a:t>kadar</a:t>
            </a:r>
            <a:r>
              <a:rPr lang="en-US" dirty="0">
                <a:solidFill>
                  <a:srgbClr val="292929"/>
                </a:solidFill>
                <a:latin typeface="Montserrat"/>
              </a:rPr>
              <a:t> </a:t>
            </a:r>
            <a:r>
              <a:rPr lang="en-US" dirty="0" err="1">
                <a:solidFill>
                  <a:srgbClr val="292929"/>
                </a:solidFill>
                <a:latin typeface="Montserrat"/>
              </a:rPr>
              <a:t>küçük</a:t>
            </a:r>
            <a:r>
              <a:rPr lang="en-US" dirty="0">
                <a:solidFill>
                  <a:srgbClr val="292929"/>
                </a:solidFill>
                <a:latin typeface="Montserrat"/>
              </a:rPr>
              <a:t> </a:t>
            </a:r>
            <a:r>
              <a:rPr lang="en-US" dirty="0" err="1">
                <a:solidFill>
                  <a:srgbClr val="292929"/>
                </a:solidFill>
                <a:latin typeface="Montserrat"/>
              </a:rPr>
              <a:t>olan</a:t>
            </a:r>
            <a:r>
              <a:rPr lang="en-US" dirty="0">
                <a:solidFill>
                  <a:srgbClr val="292929"/>
                </a:solidFill>
                <a:latin typeface="Montserrat"/>
              </a:rPr>
              <a:t> </a:t>
            </a:r>
            <a:r>
              <a:rPr lang="en-US" dirty="0" err="1">
                <a:solidFill>
                  <a:srgbClr val="292929"/>
                </a:solidFill>
                <a:latin typeface="Montserrat"/>
              </a:rPr>
              <a:t>kardeşlerini</a:t>
            </a:r>
            <a:r>
              <a:rPr lang="en-US" dirty="0">
                <a:solidFill>
                  <a:srgbClr val="292929"/>
                </a:solidFill>
                <a:latin typeface="Montserrat"/>
              </a:rPr>
              <a:t> </a:t>
            </a:r>
            <a:r>
              <a:rPr lang="en-US" dirty="0" err="1">
                <a:solidFill>
                  <a:srgbClr val="292929"/>
                </a:solidFill>
                <a:latin typeface="Montserrat"/>
              </a:rPr>
              <a:t>böbrek</a:t>
            </a:r>
            <a:r>
              <a:rPr lang="en-US" dirty="0">
                <a:solidFill>
                  <a:srgbClr val="292929"/>
                </a:solidFill>
                <a:latin typeface="Montserrat"/>
              </a:rPr>
              <a:t> </a:t>
            </a:r>
            <a:r>
              <a:rPr lang="en-US" dirty="0" err="1">
                <a:solidFill>
                  <a:srgbClr val="292929"/>
                </a:solidFill>
                <a:latin typeface="Montserrat"/>
              </a:rPr>
              <a:t>kaynağı</a:t>
            </a:r>
            <a:r>
              <a:rPr lang="en-US" dirty="0">
                <a:solidFill>
                  <a:srgbClr val="292929"/>
                </a:solidFill>
                <a:latin typeface="Montserrat"/>
              </a:rPr>
              <a:t> </a:t>
            </a:r>
            <a:r>
              <a:rPr lang="en-US" dirty="0" err="1">
                <a:solidFill>
                  <a:srgbClr val="292929"/>
                </a:solidFill>
                <a:latin typeface="Montserrat"/>
              </a:rPr>
              <a:t>olarak</a:t>
            </a:r>
            <a:r>
              <a:rPr lang="en-US" dirty="0">
                <a:solidFill>
                  <a:srgbClr val="292929"/>
                </a:solidFill>
                <a:latin typeface="Montserrat"/>
              </a:rPr>
              <a:t> </a:t>
            </a:r>
            <a:r>
              <a:rPr lang="en-US" dirty="0" err="1">
                <a:solidFill>
                  <a:srgbClr val="292929"/>
                </a:solidFill>
                <a:latin typeface="Montserrat"/>
              </a:rPr>
              <a:t>kullanmak</a:t>
            </a:r>
            <a:r>
              <a:rPr lang="en-US" dirty="0">
                <a:solidFill>
                  <a:srgbClr val="292929"/>
                </a:solidFill>
                <a:latin typeface="Montserrat"/>
              </a:rPr>
              <a:t> da </a:t>
            </a:r>
            <a:r>
              <a:rPr lang="en-US" dirty="0" err="1">
                <a:solidFill>
                  <a:srgbClr val="292929"/>
                </a:solidFill>
                <a:latin typeface="Montserrat"/>
              </a:rPr>
              <a:t>kişileri</a:t>
            </a:r>
            <a:r>
              <a:rPr lang="en-US" dirty="0">
                <a:solidFill>
                  <a:srgbClr val="292929"/>
                </a:solidFill>
                <a:latin typeface="Montserrat"/>
              </a:rPr>
              <a:t> </a:t>
            </a:r>
            <a:r>
              <a:rPr lang="en-US" dirty="0" err="1">
                <a:solidFill>
                  <a:srgbClr val="292929"/>
                </a:solidFill>
                <a:latin typeface="Montserrat"/>
              </a:rPr>
              <a:t>başka</a:t>
            </a:r>
            <a:r>
              <a:rPr lang="en-US" dirty="0">
                <a:solidFill>
                  <a:srgbClr val="292929"/>
                </a:solidFill>
                <a:latin typeface="Montserrat"/>
              </a:rPr>
              <a:t> </a:t>
            </a:r>
            <a:r>
              <a:rPr lang="en-US" dirty="0" err="1">
                <a:solidFill>
                  <a:srgbClr val="292929"/>
                </a:solidFill>
                <a:latin typeface="Montserrat"/>
              </a:rPr>
              <a:t>kişilerin</a:t>
            </a:r>
            <a:r>
              <a:rPr lang="en-US" dirty="0">
                <a:solidFill>
                  <a:srgbClr val="292929"/>
                </a:solidFill>
                <a:latin typeface="Montserrat"/>
              </a:rPr>
              <a:t> </a:t>
            </a:r>
            <a:r>
              <a:rPr lang="en-US" dirty="0" err="1">
                <a:solidFill>
                  <a:srgbClr val="292929"/>
                </a:solidFill>
                <a:latin typeface="Montserrat"/>
              </a:rPr>
              <a:t>amaçları</a:t>
            </a:r>
            <a:r>
              <a:rPr lang="en-US" dirty="0">
                <a:solidFill>
                  <a:srgbClr val="292929"/>
                </a:solidFill>
                <a:latin typeface="Montserrat"/>
              </a:rPr>
              <a:t> </a:t>
            </a:r>
            <a:r>
              <a:rPr lang="en-US" dirty="0" err="1">
                <a:solidFill>
                  <a:srgbClr val="292929"/>
                </a:solidFill>
                <a:latin typeface="Montserrat"/>
              </a:rPr>
              <a:t>için</a:t>
            </a:r>
            <a:r>
              <a:rPr lang="en-US" dirty="0">
                <a:solidFill>
                  <a:srgbClr val="292929"/>
                </a:solidFill>
                <a:latin typeface="Montserrat"/>
              </a:rPr>
              <a:t> </a:t>
            </a:r>
            <a:r>
              <a:rPr lang="en-US" dirty="0" err="1">
                <a:solidFill>
                  <a:srgbClr val="292929"/>
                </a:solidFill>
                <a:latin typeface="Montserrat"/>
              </a:rPr>
              <a:t>araç</a:t>
            </a:r>
            <a:r>
              <a:rPr lang="en-US" dirty="0">
                <a:solidFill>
                  <a:srgbClr val="292929"/>
                </a:solidFill>
                <a:latin typeface="Montserrat"/>
              </a:rPr>
              <a:t> </a:t>
            </a:r>
            <a:r>
              <a:rPr lang="en-US" dirty="0" err="1">
                <a:solidFill>
                  <a:srgbClr val="292929"/>
                </a:solidFill>
                <a:latin typeface="Montserrat"/>
              </a:rPr>
              <a:t>olarak</a:t>
            </a:r>
            <a:r>
              <a:rPr lang="en-US" dirty="0">
                <a:solidFill>
                  <a:srgbClr val="292929"/>
                </a:solidFill>
                <a:latin typeface="Montserrat"/>
              </a:rPr>
              <a:t> </a:t>
            </a:r>
            <a:r>
              <a:rPr lang="en-US" dirty="0" err="1">
                <a:solidFill>
                  <a:srgbClr val="292929"/>
                </a:solidFill>
                <a:latin typeface="Montserrat"/>
              </a:rPr>
              <a:t>kullanmak</a:t>
            </a:r>
            <a:r>
              <a:rPr lang="en-US" dirty="0">
                <a:solidFill>
                  <a:srgbClr val="292929"/>
                </a:solidFill>
                <a:latin typeface="Montserrat"/>
              </a:rPr>
              <a:t> </a:t>
            </a:r>
            <a:r>
              <a:rPr lang="en-US" dirty="0" err="1">
                <a:solidFill>
                  <a:srgbClr val="292929"/>
                </a:solidFill>
                <a:latin typeface="Montserrat"/>
              </a:rPr>
              <a:t>anlamına</a:t>
            </a:r>
            <a:r>
              <a:rPr lang="en-US" dirty="0">
                <a:solidFill>
                  <a:srgbClr val="292929"/>
                </a:solidFill>
                <a:latin typeface="Montserrat"/>
              </a:rPr>
              <a:t> </a:t>
            </a:r>
            <a:r>
              <a:rPr lang="en-US" dirty="0" err="1">
                <a:solidFill>
                  <a:srgbClr val="292929"/>
                </a:solidFill>
                <a:latin typeface="Montserrat"/>
              </a:rPr>
              <a:t>geleceğinden</a:t>
            </a:r>
            <a:r>
              <a:rPr lang="en-US" dirty="0">
                <a:solidFill>
                  <a:srgbClr val="292929"/>
                </a:solidFill>
                <a:latin typeface="Montserrat"/>
              </a:rPr>
              <a:t> </a:t>
            </a:r>
            <a:r>
              <a:rPr lang="en-US" dirty="0" err="1">
                <a:solidFill>
                  <a:srgbClr val="292929"/>
                </a:solidFill>
                <a:latin typeface="Montserrat"/>
              </a:rPr>
              <a:t>meşru</a:t>
            </a:r>
            <a:r>
              <a:rPr lang="en-US" dirty="0">
                <a:solidFill>
                  <a:srgbClr val="292929"/>
                </a:solidFill>
                <a:latin typeface="Montserrat"/>
              </a:rPr>
              <a:t> </a:t>
            </a:r>
            <a:r>
              <a:rPr lang="en-US" dirty="0" err="1">
                <a:solidFill>
                  <a:srgbClr val="292929"/>
                </a:solidFill>
                <a:latin typeface="Montserrat"/>
              </a:rPr>
              <a:t>olmayacaktır</a:t>
            </a:r>
            <a:r>
              <a:rPr lang="en-US" dirty="0">
                <a:solidFill>
                  <a:srgbClr val="292929"/>
                </a:solidFill>
                <a:latin typeface="Montserrat"/>
              </a:rPr>
              <a:t>. Bu </a:t>
            </a:r>
            <a:r>
              <a:rPr lang="en-US" dirty="0" err="1">
                <a:solidFill>
                  <a:srgbClr val="292929"/>
                </a:solidFill>
                <a:latin typeface="Montserrat"/>
              </a:rPr>
              <a:t>prensip</a:t>
            </a:r>
            <a:r>
              <a:rPr lang="en-US" dirty="0">
                <a:solidFill>
                  <a:srgbClr val="292929"/>
                </a:solidFill>
                <a:latin typeface="Montserrat"/>
              </a:rPr>
              <a:t> </a:t>
            </a:r>
            <a:r>
              <a:rPr lang="en-US" dirty="0" err="1">
                <a:solidFill>
                  <a:srgbClr val="292929"/>
                </a:solidFill>
                <a:latin typeface="Montserrat"/>
              </a:rPr>
              <a:t>bizi</a:t>
            </a:r>
            <a:r>
              <a:rPr lang="en-US" dirty="0">
                <a:solidFill>
                  <a:srgbClr val="292929"/>
                </a:solidFill>
                <a:latin typeface="Montserrat"/>
              </a:rPr>
              <a:t> </a:t>
            </a:r>
            <a:r>
              <a:rPr lang="en-US" dirty="0" err="1">
                <a:solidFill>
                  <a:srgbClr val="292929"/>
                </a:solidFill>
                <a:latin typeface="Montserrat"/>
              </a:rPr>
              <a:t>aynı</a:t>
            </a:r>
            <a:r>
              <a:rPr lang="en-US" dirty="0">
                <a:solidFill>
                  <a:srgbClr val="292929"/>
                </a:solidFill>
                <a:latin typeface="Montserrat"/>
              </a:rPr>
              <a:t> </a:t>
            </a:r>
            <a:r>
              <a:rPr lang="en-US" dirty="0" err="1">
                <a:solidFill>
                  <a:srgbClr val="292929"/>
                </a:solidFill>
                <a:latin typeface="Montserrat"/>
              </a:rPr>
              <a:t>zamanda</a:t>
            </a:r>
            <a:r>
              <a:rPr lang="en-US" dirty="0">
                <a:solidFill>
                  <a:srgbClr val="292929"/>
                </a:solidFill>
                <a:latin typeface="Montserrat"/>
              </a:rPr>
              <a:t> </a:t>
            </a:r>
            <a:r>
              <a:rPr lang="en-US" dirty="0" err="1">
                <a:solidFill>
                  <a:srgbClr val="292929"/>
                </a:solidFill>
                <a:latin typeface="Montserrat"/>
              </a:rPr>
              <a:t>babayı</a:t>
            </a:r>
            <a:r>
              <a:rPr lang="en-US" dirty="0">
                <a:solidFill>
                  <a:srgbClr val="292929"/>
                </a:solidFill>
                <a:latin typeface="Montserrat"/>
              </a:rPr>
              <a:t> da </a:t>
            </a:r>
            <a:r>
              <a:rPr lang="en-US" dirty="0" err="1">
                <a:solidFill>
                  <a:srgbClr val="292929"/>
                </a:solidFill>
                <a:latin typeface="Montserrat"/>
              </a:rPr>
              <a:t>istemediği</a:t>
            </a:r>
            <a:r>
              <a:rPr lang="en-US" dirty="0">
                <a:solidFill>
                  <a:srgbClr val="292929"/>
                </a:solidFill>
                <a:latin typeface="Montserrat"/>
              </a:rPr>
              <a:t> </a:t>
            </a:r>
            <a:r>
              <a:rPr lang="en-US" dirty="0" err="1">
                <a:solidFill>
                  <a:srgbClr val="292929"/>
                </a:solidFill>
                <a:latin typeface="Montserrat"/>
              </a:rPr>
              <a:t>halde</a:t>
            </a:r>
            <a:r>
              <a:rPr lang="en-US" dirty="0">
                <a:solidFill>
                  <a:srgbClr val="292929"/>
                </a:solidFill>
                <a:latin typeface="Montserrat"/>
              </a:rPr>
              <a:t> </a:t>
            </a:r>
            <a:r>
              <a:rPr lang="en-US" dirty="0" err="1">
                <a:solidFill>
                  <a:srgbClr val="292929"/>
                </a:solidFill>
                <a:latin typeface="Montserrat"/>
              </a:rPr>
              <a:t>bağışta</a:t>
            </a:r>
            <a:r>
              <a:rPr lang="en-US" dirty="0">
                <a:solidFill>
                  <a:srgbClr val="292929"/>
                </a:solidFill>
                <a:latin typeface="Montserrat"/>
              </a:rPr>
              <a:t> </a:t>
            </a:r>
            <a:r>
              <a:rPr lang="en-US" dirty="0" err="1">
                <a:solidFill>
                  <a:srgbClr val="292929"/>
                </a:solidFill>
                <a:latin typeface="Montserrat"/>
              </a:rPr>
              <a:t>bulunmaya</a:t>
            </a:r>
            <a:r>
              <a:rPr lang="en-US" dirty="0">
                <a:solidFill>
                  <a:srgbClr val="292929"/>
                </a:solidFill>
                <a:latin typeface="Montserrat"/>
              </a:rPr>
              <a:t> </a:t>
            </a:r>
            <a:r>
              <a:rPr lang="en-US" dirty="0" err="1">
                <a:solidFill>
                  <a:srgbClr val="292929"/>
                </a:solidFill>
                <a:latin typeface="Montserrat"/>
              </a:rPr>
              <a:t>zorlamaktan</a:t>
            </a:r>
            <a:r>
              <a:rPr lang="en-US" dirty="0">
                <a:solidFill>
                  <a:srgbClr val="292929"/>
                </a:solidFill>
                <a:latin typeface="Montserrat"/>
              </a:rPr>
              <a:t> </a:t>
            </a:r>
            <a:r>
              <a:rPr lang="en-US" dirty="0" err="1">
                <a:solidFill>
                  <a:srgbClr val="292929"/>
                </a:solidFill>
                <a:latin typeface="Montserrat"/>
              </a:rPr>
              <a:t>menedecektir</a:t>
            </a:r>
            <a:r>
              <a:rPr lang="en-US" dirty="0">
                <a:solidFill>
                  <a:srgbClr val="292929"/>
                </a:solidFill>
                <a:latin typeface="Montserrat"/>
              </a:rPr>
              <a:t>.</a:t>
            </a:r>
          </a:p>
          <a:p>
            <a:pPr algn="just">
              <a:lnSpc>
                <a:spcPts val="2223"/>
              </a:lnSpc>
            </a:pPr>
            <a:endParaRPr lang="en-US" sz="1599" dirty="0">
              <a:solidFill>
                <a:srgbClr val="292929"/>
              </a:solidFill>
              <a:latin typeface="Montserrat"/>
            </a:endParaRPr>
          </a:p>
          <a:p>
            <a:pPr algn="just">
              <a:lnSpc>
                <a:spcPts val="2223"/>
              </a:lnSpc>
            </a:pPr>
            <a:endParaRPr lang="en-US" sz="1599" dirty="0">
              <a:solidFill>
                <a:srgbClr val="292929"/>
              </a:solidFill>
              <a:latin typeface="Montserrat"/>
            </a:endParaRPr>
          </a:p>
        </p:txBody>
      </p:sp>
      <p:sp>
        <p:nvSpPr>
          <p:cNvPr id="7" name="Freeform 7"/>
          <p:cNvSpPr/>
          <p:nvPr/>
        </p:nvSpPr>
        <p:spPr>
          <a:xfrm>
            <a:off x="7617499" y="7048471"/>
            <a:ext cx="3185541" cy="3203012"/>
          </a:xfrm>
          <a:custGeom>
            <a:avLst/>
            <a:gdLst/>
            <a:ahLst/>
            <a:cxnLst/>
            <a:rect l="l" t="t" r="r" b="b"/>
            <a:pathLst>
              <a:path w="3185541" h="3203012">
                <a:moveTo>
                  <a:pt x="0" y="0"/>
                </a:moveTo>
                <a:lnTo>
                  <a:pt x="3185541" y="0"/>
                </a:lnTo>
                <a:lnTo>
                  <a:pt x="3185541" y="3203011"/>
                </a:lnTo>
                <a:lnTo>
                  <a:pt x="0" y="3203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8" name="TextBox 8"/>
          <p:cNvSpPr txBox="1"/>
          <p:nvPr/>
        </p:nvSpPr>
        <p:spPr>
          <a:xfrm>
            <a:off x="12877800" y="5343117"/>
            <a:ext cx="4183011" cy="2546403"/>
          </a:xfrm>
          <a:prstGeom prst="rect">
            <a:avLst/>
          </a:prstGeom>
        </p:spPr>
        <p:txBody>
          <a:bodyPr wrap="square" lIns="0" tIns="0" rIns="0" bIns="0" rtlCol="0" anchor="t">
            <a:spAutoFit/>
          </a:bodyPr>
          <a:lstStyle/>
          <a:p>
            <a:pPr algn="ctr">
              <a:lnSpc>
                <a:spcPts val="2006"/>
              </a:lnSpc>
            </a:pP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doktordan</a:t>
            </a:r>
            <a:r>
              <a:rPr lang="en-US" dirty="0">
                <a:solidFill>
                  <a:srgbClr val="292929"/>
                </a:solidFill>
                <a:latin typeface="Montserrat"/>
              </a:rPr>
              <a:t> </a:t>
            </a:r>
            <a:r>
              <a:rPr lang="en-US" dirty="0" err="1">
                <a:solidFill>
                  <a:srgbClr val="292929"/>
                </a:solidFill>
                <a:latin typeface="Montserrat"/>
              </a:rPr>
              <a:t>ailesini</a:t>
            </a:r>
            <a:r>
              <a:rPr lang="en-US" dirty="0">
                <a:solidFill>
                  <a:srgbClr val="292929"/>
                </a:solidFill>
                <a:latin typeface="Montserrat"/>
              </a:rPr>
              <a:t> </a:t>
            </a:r>
            <a:r>
              <a:rPr lang="en-US" dirty="0" err="1">
                <a:solidFill>
                  <a:srgbClr val="292929"/>
                </a:solidFill>
                <a:latin typeface="Montserrat"/>
              </a:rPr>
              <a:t>aldatmasını</a:t>
            </a:r>
            <a:r>
              <a:rPr lang="en-US" dirty="0">
                <a:solidFill>
                  <a:srgbClr val="292929"/>
                </a:solidFill>
                <a:latin typeface="Montserrat"/>
              </a:rPr>
              <a:t> </a:t>
            </a:r>
            <a:r>
              <a:rPr lang="en-US" dirty="0" err="1">
                <a:solidFill>
                  <a:srgbClr val="292929"/>
                </a:solidFill>
                <a:latin typeface="Montserrat"/>
              </a:rPr>
              <a:t>talep</a:t>
            </a:r>
            <a:r>
              <a:rPr lang="en-US" dirty="0">
                <a:solidFill>
                  <a:srgbClr val="292929"/>
                </a:solidFill>
                <a:latin typeface="Montserrat"/>
              </a:rPr>
              <a:t> </a:t>
            </a:r>
            <a:r>
              <a:rPr lang="en-US" dirty="0" err="1">
                <a:solidFill>
                  <a:srgbClr val="292929"/>
                </a:solidFill>
                <a:latin typeface="Montserrat"/>
              </a:rPr>
              <a:t>edişi</a:t>
            </a:r>
            <a:r>
              <a:rPr lang="en-US" dirty="0">
                <a:solidFill>
                  <a:srgbClr val="292929"/>
                </a:solidFill>
                <a:latin typeface="Montserrat"/>
              </a:rPr>
              <a:t> </a:t>
            </a:r>
            <a:r>
              <a:rPr lang="en-US" dirty="0" err="1">
                <a:solidFill>
                  <a:srgbClr val="292929"/>
                </a:solidFill>
                <a:latin typeface="Montserrat"/>
              </a:rPr>
              <a:t>konusunda</a:t>
            </a:r>
            <a:r>
              <a:rPr lang="en-US" dirty="0">
                <a:solidFill>
                  <a:srgbClr val="292929"/>
                </a:solidFill>
                <a:latin typeface="Montserrat"/>
              </a:rPr>
              <a:t> </a:t>
            </a:r>
            <a:r>
              <a:rPr lang="en-US" dirty="0" err="1">
                <a:solidFill>
                  <a:srgbClr val="292929"/>
                </a:solidFill>
                <a:latin typeface="Montserrat"/>
              </a:rPr>
              <a:t>ise</a:t>
            </a:r>
            <a:r>
              <a:rPr lang="en-US" dirty="0">
                <a:solidFill>
                  <a:srgbClr val="292929"/>
                </a:solidFill>
                <a:latin typeface="Montserrat"/>
              </a:rPr>
              <a:t>, </a:t>
            </a:r>
            <a:r>
              <a:rPr lang="en-US" dirty="0" err="1">
                <a:solidFill>
                  <a:srgbClr val="292929"/>
                </a:solidFill>
                <a:latin typeface="Montserrat"/>
              </a:rPr>
              <a:t>katı</a:t>
            </a:r>
            <a:r>
              <a:rPr lang="en-US" dirty="0">
                <a:solidFill>
                  <a:srgbClr val="292929"/>
                </a:solidFill>
                <a:latin typeface="Montserrat"/>
              </a:rPr>
              <a:t> </a:t>
            </a:r>
            <a:r>
              <a:rPr lang="en-US" dirty="0" err="1">
                <a:solidFill>
                  <a:srgbClr val="292929"/>
                </a:solidFill>
                <a:latin typeface="Montserrat"/>
              </a:rPr>
              <a:t>Kantiyen</a:t>
            </a:r>
            <a:r>
              <a:rPr lang="en-US" dirty="0">
                <a:solidFill>
                  <a:srgbClr val="292929"/>
                </a:solidFill>
                <a:latin typeface="Montserrat"/>
              </a:rPr>
              <a:t> </a:t>
            </a:r>
            <a:r>
              <a:rPr lang="en-US" dirty="0" err="1">
                <a:solidFill>
                  <a:srgbClr val="292929"/>
                </a:solidFill>
                <a:latin typeface="Montserrat"/>
              </a:rPr>
              <a:t>biri</a:t>
            </a:r>
            <a:r>
              <a:rPr lang="en-US" dirty="0">
                <a:solidFill>
                  <a:srgbClr val="292929"/>
                </a:solidFill>
                <a:latin typeface="Montserrat"/>
              </a:rPr>
              <a:t> </a:t>
            </a:r>
            <a:r>
              <a:rPr lang="en-US" dirty="0" err="1">
                <a:solidFill>
                  <a:srgbClr val="292929"/>
                </a:solidFill>
                <a:latin typeface="Montserrat"/>
              </a:rPr>
              <a:t>yalan</a:t>
            </a:r>
            <a:r>
              <a:rPr lang="en-US" dirty="0">
                <a:solidFill>
                  <a:srgbClr val="292929"/>
                </a:solidFill>
                <a:latin typeface="Montserrat"/>
              </a:rPr>
              <a:t> </a:t>
            </a:r>
            <a:r>
              <a:rPr lang="en-US" dirty="0" err="1">
                <a:solidFill>
                  <a:srgbClr val="292929"/>
                </a:solidFill>
                <a:latin typeface="Montserrat"/>
              </a:rPr>
              <a:t>söylemenin</a:t>
            </a:r>
            <a:r>
              <a:rPr lang="en-US" dirty="0">
                <a:solidFill>
                  <a:srgbClr val="292929"/>
                </a:solidFill>
                <a:latin typeface="Montserrat"/>
              </a:rPr>
              <a:t> </a:t>
            </a:r>
            <a:r>
              <a:rPr lang="en-US" dirty="0" err="1">
                <a:solidFill>
                  <a:srgbClr val="292929"/>
                </a:solidFill>
                <a:latin typeface="Montserrat"/>
              </a:rPr>
              <a:t>tutarlılıkla</a:t>
            </a:r>
            <a:r>
              <a:rPr lang="en-US" dirty="0">
                <a:solidFill>
                  <a:srgbClr val="292929"/>
                </a:solidFill>
                <a:latin typeface="Montserrat"/>
              </a:rPr>
              <a:t> </a:t>
            </a:r>
            <a:r>
              <a:rPr lang="en-US" dirty="0" err="1">
                <a:solidFill>
                  <a:srgbClr val="292929"/>
                </a:solidFill>
                <a:latin typeface="Montserrat"/>
              </a:rPr>
              <a:t>herkes</a:t>
            </a:r>
            <a:r>
              <a:rPr lang="en-US" dirty="0">
                <a:solidFill>
                  <a:srgbClr val="292929"/>
                </a:solidFill>
                <a:latin typeface="Montserrat"/>
              </a:rPr>
              <a:t> </a:t>
            </a:r>
            <a:r>
              <a:rPr lang="en-US" dirty="0" err="1">
                <a:solidFill>
                  <a:srgbClr val="292929"/>
                </a:solidFill>
                <a:latin typeface="Montserrat"/>
              </a:rPr>
              <a:t>için</a:t>
            </a:r>
            <a:r>
              <a:rPr lang="tr-TR" dirty="0">
                <a:solidFill>
                  <a:srgbClr val="292929"/>
                </a:solidFill>
                <a:latin typeface="Montserrat"/>
              </a:rPr>
              <a:t> </a:t>
            </a:r>
            <a:r>
              <a:rPr lang="en-US" dirty="0" err="1">
                <a:solidFill>
                  <a:srgbClr val="292929"/>
                </a:solidFill>
                <a:latin typeface="Montserrat"/>
              </a:rPr>
              <a:t>genellenebilir</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davranış</a:t>
            </a:r>
            <a:r>
              <a:rPr lang="en-US" dirty="0">
                <a:solidFill>
                  <a:srgbClr val="292929"/>
                </a:solidFill>
                <a:latin typeface="Montserrat"/>
              </a:rPr>
              <a:t> </a:t>
            </a:r>
            <a:r>
              <a:rPr lang="en-US" dirty="0" err="1">
                <a:solidFill>
                  <a:srgbClr val="292929"/>
                </a:solidFill>
                <a:latin typeface="Montserrat"/>
              </a:rPr>
              <a:t>olamayacağını</a:t>
            </a:r>
            <a:r>
              <a:rPr lang="en-US" dirty="0">
                <a:solidFill>
                  <a:srgbClr val="292929"/>
                </a:solidFill>
                <a:latin typeface="Montserrat"/>
              </a:rPr>
              <a:t> </a:t>
            </a:r>
            <a:r>
              <a:rPr lang="en-US" dirty="0" err="1">
                <a:solidFill>
                  <a:srgbClr val="292929"/>
                </a:solidFill>
                <a:latin typeface="Montserrat"/>
              </a:rPr>
              <a:t>düşünecektir</a:t>
            </a:r>
            <a:r>
              <a:rPr lang="en-US" dirty="0">
                <a:solidFill>
                  <a:srgbClr val="292929"/>
                </a:solidFill>
                <a:latin typeface="Montserrat"/>
              </a:rPr>
              <a:t>. </a:t>
            </a:r>
            <a:r>
              <a:rPr lang="en-US" dirty="0" err="1">
                <a:solidFill>
                  <a:srgbClr val="292929"/>
                </a:solidFill>
                <a:latin typeface="Montserrat"/>
              </a:rPr>
              <a:t>Doktor</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yalanla</a:t>
            </a:r>
            <a:r>
              <a:rPr lang="en-US" dirty="0">
                <a:solidFill>
                  <a:srgbClr val="292929"/>
                </a:solidFill>
                <a:latin typeface="Montserrat"/>
              </a:rPr>
              <a:t> </a:t>
            </a:r>
            <a:r>
              <a:rPr lang="en-US" dirty="0" err="1">
                <a:solidFill>
                  <a:srgbClr val="292929"/>
                </a:solidFill>
                <a:latin typeface="Montserrat"/>
              </a:rPr>
              <a:t>aileyi</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arada</a:t>
            </a:r>
            <a:r>
              <a:rPr lang="en-US" dirty="0">
                <a:solidFill>
                  <a:srgbClr val="292929"/>
                </a:solidFill>
                <a:latin typeface="Montserrat"/>
              </a:rPr>
              <a:t> </a:t>
            </a:r>
            <a:r>
              <a:rPr lang="en-US" dirty="0" err="1">
                <a:solidFill>
                  <a:srgbClr val="292929"/>
                </a:solidFill>
                <a:latin typeface="Montserrat"/>
              </a:rPr>
              <a:t>tutacak</a:t>
            </a:r>
            <a:r>
              <a:rPr lang="en-US" dirty="0">
                <a:solidFill>
                  <a:srgbClr val="292929"/>
                </a:solidFill>
                <a:latin typeface="Montserrat"/>
              </a:rPr>
              <a:t> </a:t>
            </a:r>
            <a:r>
              <a:rPr lang="en-US" dirty="0" err="1">
                <a:solidFill>
                  <a:srgbClr val="292929"/>
                </a:solidFill>
                <a:latin typeface="Montserrat"/>
              </a:rPr>
              <a:t>olsa</a:t>
            </a:r>
            <a:r>
              <a:rPr lang="en-US" dirty="0">
                <a:solidFill>
                  <a:srgbClr val="292929"/>
                </a:solidFill>
                <a:latin typeface="Montserrat"/>
              </a:rPr>
              <a:t> </a:t>
            </a:r>
            <a:r>
              <a:rPr lang="en-US" dirty="0" err="1">
                <a:solidFill>
                  <a:srgbClr val="292929"/>
                </a:solidFill>
                <a:latin typeface="Montserrat"/>
              </a:rPr>
              <a:t>dahi</a:t>
            </a:r>
            <a:r>
              <a:rPr lang="en-US" dirty="0">
                <a:solidFill>
                  <a:srgbClr val="292929"/>
                </a:solidFill>
                <a:latin typeface="Montserrat"/>
              </a:rPr>
              <a:t>  </a:t>
            </a:r>
            <a:r>
              <a:rPr lang="en-US" dirty="0" err="1">
                <a:solidFill>
                  <a:srgbClr val="292929"/>
                </a:solidFill>
                <a:latin typeface="Montserrat"/>
              </a:rPr>
              <a:t>adamın</a:t>
            </a:r>
            <a:r>
              <a:rPr lang="en-US" dirty="0">
                <a:solidFill>
                  <a:srgbClr val="292929"/>
                </a:solidFill>
                <a:latin typeface="Montserrat"/>
              </a:rPr>
              <a:t> </a:t>
            </a:r>
            <a:r>
              <a:rPr lang="en-US" dirty="0" err="1">
                <a:solidFill>
                  <a:srgbClr val="292929"/>
                </a:solidFill>
                <a:latin typeface="Montserrat"/>
              </a:rPr>
              <a:t>eşine</a:t>
            </a:r>
            <a:r>
              <a:rPr lang="en-US" dirty="0">
                <a:solidFill>
                  <a:srgbClr val="292929"/>
                </a:solidFill>
                <a:latin typeface="Montserrat"/>
              </a:rPr>
              <a:t> </a:t>
            </a:r>
            <a:r>
              <a:rPr lang="en-US" dirty="0" err="1">
                <a:solidFill>
                  <a:srgbClr val="292929"/>
                </a:solidFill>
                <a:latin typeface="Montserrat"/>
              </a:rPr>
              <a:t>ya</a:t>
            </a:r>
            <a:r>
              <a:rPr lang="en-US" dirty="0">
                <a:solidFill>
                  <a:srgbClr val="292929"/>
                </a:solidFill>
                <a:latin typeface="Montserrat"/>
              </a:rPr>
              <a:t> da </a:t>
            </a:r>
            <a:r>
              <a:rPr lang="en-US" dirty="0" err="1">
                <a:solidFill>
                  <a:srgbClr val="292929"/>
                </a:solidFill>
                <a:latin typeface="Montserrat"/>
              </a:rPr>
              <a:t>başka</a:t>
            </a:r>
            <a:r>
              <a:rPr lang="en-US" dirty="0">
                <a:solidFill>
                  <a:srgbClr val="292929"/>
                </a:solidFill>
                <a:latin typeface="Montserrat"/>
              </a:rPr>
              <a:t> </a:t>
            </a:r>
            <a:r>
              <a:rPr lang="en-US" dirty="0" err="1">
                <a:solidFill>
                  <a:srgbClr val="292929"/>
                </a:solidFill>
                <a:latin typeface="Montserrat"/>
              </a:rPr>
              <a:t>birine</a:t>
            </a:r>
            <a:r>
              <a:rPr lang="en-US" dirty="0">
                <a:solidFill>
                  <a:srgbClr val="292929"/>
                </a:solidFill>
                <a:latin typeface="Montserrat"/>
              </a:rPr>
              <a:t> </a:t>
            </a:r>
            <a:r>
              <a:rPr lang="en-US" dirty="0" err="1">
                <a:solidFill>
                  <a:srgbClr val="292929"/>
                </a:solidFill>
                <a:latin typeface="Montserrat"/>
              </a:rPr>
              <a:t>yalan</a:t>
            </a:r>
            <a:r>
              <a:rPr lang="en-US" dirty="0">
                <a:solidFill>
                  <a:srgbClr val="292929"/>
                </a:solidFill>
                <a:latin typeface="Montserrat"/>
              </a:rPr>
              <a:t> </a:t>
            </a:r>
            <a:r>
              <a:rPr lang="en-US" dirty="0" err="1">
                <a:solidFill>
                  <a:srgbClr val="292929"/>
                </a:solidFill>
                <a:latin typeface="Montserrat"/>
              </a:rPr>
              <a:t>söylememelidir</a:t>
            </a:r>
            <a:r>
              <a:rPr lang="en-US" dirty="0">
                <a:solidFill>
                  <a:srgbClr val="292929"/>
                </a:solidFill>
                <a:latin typeface="Montserrat"/>
              </a:rPr>
              <a:t>. </a:t>
            </a:r>
          </a:p>
          <a:p>
            <a:pPr algn="just">
              <a:lnSpc>
                <a:spcPts val="2006"/>
              </a:lnSpc>
            </a:pPr>
            <a:endParaRPr lang="en-US" sz="1443" dirty="0">
              <a:solidFill>
                <a:srgbClr val="292929"/>
              </a:solidFill>
              <a:latin typeface="Montserrat"/>
            </a:endParaRPr>
          </a:p>
        </p:txBody>
      </p:sp>
      <p:sp>
        <p:nvSpPr>
          <p:cNvPr id="9" name="TextBox 9"/>
          <p:cNvSpPr txBox="1"/>
          <p:nvPr/>
        </p:nvSpPr>
        <p:spPr>
          <a:xfrm>
            <a:off x="4803951" y="665666"/>
            <a:ext cx="7446990" cy="1021079"/>
          </a:xfrm>
          <a:prstGeom prst="rect">
            <a:avLst/>
          </a:prstGeom>
        </p:spPr>
        <p:txBody>
          <a:bodyPr lIns="0" tIns="0" rIns="0" bIns="0" rtlCol="0" anchor="t">
            <a:spAutoFit/>
          </a:bodyPr>
          <a:lstStyle/>
          <a:p>
            <a:pPr algn="ctr">
              <a:lnSpc>
                <a:spcPts val="7199"/>
              </a:lnSpc>
            </a:pPr>
            <a:r>
              <a:rPr lang="en-US" sz="7199">
                <a:solidFill>
                  <a:srgbClr val="292929"/>
                </a:solidFill>
                <a:latin typeface="Bryndan Write"/>
              </a:rPr>
              <a:t>ÖRNEK VAKA</a:t>
            </a:r>
          </a:p>
        </p:txBody>
      </p:sp>
      <p:sp>
        <p:nvSpPr>
          <p:cNvPr id="10" name="TextBox 10"/>
          <p:cNvSpPr txBox="1"/>
          <p:nvPr/>
        </p:nvSpPr>
        <p:spPr>
          <a:xfrm>
            <a:off x="14740432" y="1951071"/>
            <a:ext cx="2130796" cy="1793075"/>
          </a:xfrm>
          <a:prstGeom prst="rect">
            <a:avLst/>
          </a:prstGeom>
        </p:spPr>
        <p:txBody>
          <a:bodyPr lIns="0" tIns="0" rIns="0" bIns="0" rtlCol="0" anchor="t">
            <a:spAutoFit/>
          </a:bodyPr>
          <a:lstStyle/>
          <a:p>
            <a:pPr algn="ctr">
              <a:lnSpc>
                <a:spcPts val="3523"/>
              </a:lnSpc>
            </a:pPr>
            <a:r>
              <a:rPr lang="en-US" sz="2516">
                <a:solidFill>
                  <a:srgbClr val="292929"/>
                </a:solidFill>
                <a:latin typeface="Bryndan Write"/>
              </a:rPr>
              <a:t>Bir başka noktaya değinecek olursak;</a:t>
            </a:r>
          </a:p>
        </p:txBody>
      </p:sp>
      <p:sp>
        <p:nvSpPr>
          <p:cNvPr id="11" name="TextBox 11"/>
          <p:cNvSpPr txBox="1"/>
          <p:nvPr/>
        </p:nvSpPr>
        <p:spPr>
          <a:xfrm>
            <a:off x="8177316" y="7809312"/>
            <a:ext cx="2130796" cy="1793075"/>
          </a:xfrm>
          <a:prstGeom prst="rect">
            <a:avLst/>
          </a:prstGeom>
        </p:spPr>
        <p:txBody>
          <a:bodyPr lIns="0" tIns="0" rIns="0" bIns="0" rtlCol="0" anchor="t">
            <a:spAutoFit/>
          </a:bodyPr>
          <a:lstStyle/>
          <a:p>
            <a:pPr algn="ctr">
              <a:lnSpc>
                <a:spcPts val="3523"/>
              </a:lnSpc>
            </a:pPr>
            <a:r>
              <a:rPr lang="en-US" sz="2516" dirty="0" err="1">
                <a:solidFill>
                  <a:srgbClr val="292929"/>
                </a:solidFill>
                <a:latin typeface="Bryndan Write"/>
              </a:rPr>
              <a:t>Daha</a:t>
            </a:r>
            <a:r>
              <a:rPr lang="en-US" sz="2516" dirty="0">
                <a:solidFill>
                  <a:srgbClr val="292929"/>
                </a:solidFill>
                <a:latin typeface="Bryndan Write"/>
              </a:rPr>
              <a:t> </a:t>
            </a:r>
            <a:r>
              <a:rPr lang="en-US" sz="2516" dirty="0" err="1">
                <a:solidFill>
                  <a:srgbClr val="292929"/>
                </a:solidFill>
                <a:latin typeface="Bryndan Write"/>
              </a:rPr>
              <a:t>önceki</a:t>
            </a:r>
            <a:r>
              <a:rPr lang="en-US" sz="2516" dirty="0">
                <a:solidFill>
                  <a:srgbClr val="292929"/>
                </a:solidFill>
                <a:latin typeface="Bryndan Write"/>
              </a:rPr>
              <a:t> </a:t>
            </a:r>
            <a:r>
              <a:rPr lang="en-US" sz="2516" dirty="0" err="1">
                <a:solidFill>
                  <a:srgbClr val="292929"/>
                </a:solidFill>
                <a:latin typeface="Bryndan Write"/>
              </a:rPr>
              <a:t>vakamızı</a:t>
            </a:r>
            <a:r>
              <a:rPr lang="en-US" sz="2516" dirty="0">
                <a:solidFill>
                  <a:srgbClr val="292929"/>
                </a:solidFill>
                <a:latin typeface="Bryndan Write"/>
              </a:rPr>
              <a:t> </a:t>
            </a:r>
            <a:r>
              <a:rPr lang="en-US" sz="2516" dirty="0" err="1">
                <a:solidFill>
                  <a:srgbClr val="292929"/>
                </a:solidFill>
                <a:latin typeface="Bryndan Write"/>
              </a:rPr>
              <a:t>Kantiyenizm’e</a:t>
            </a:r>
            <a:r>
              <a:rPr lang="en-US" sz="2516" dirty="0">
                <a:solidFill>
                  <a:srgbClr val="292929"/>
                </a:solidFill>
                <a:latin typeface="Bryndan Write"/>
              </a:rPr>
              <a:t> </a:t>
            </a:r>
            <a:r>
              <a:rPr lang="en-US" sz="2516" dirty="0" err="1">
                <a:solidFill>
                  <a:srgbClr val="292929"/>
                </a:solidFill>
                <a:latin typeface="Bryndan Write"/>
              </a:rPr>
              <a:t>uyarlarsak</a:t>
            </a:r>
            <a:endParaRPr lang="en-US" sz="2516" dirty="0">
              <a:solidFill>
                <a:srgbClr val="292929"/>
              </a:solidFill>
              <a:latin typeface="Bryndan Writ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704913" y="618428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114558" y="863558"/>
            <a:ext cx="6384391" cy="2159085"/>
          </a:xfrm>
          <a:custGeom>
            <a:avLst/>
            <a:gdLst/>
            <a:ahLst/>
            <a:cxnLst/>
            <a:rect l="l" t="t" r="r" b="b"/>
            <a:pathLst>
              <a:path w="6384391" h="2159085">
                <a:moveTo>
                  <a:pt x="0" y="0"/>
                </a:moveTo>
                <a:lnTo>
                  <a:pt x="6384391" y="0"/>
                </a:lnTo>
                <a:lnTo>
                  <a:pt x="6384391" y="2159084"/>
                </a:lnTo>
                <a:lnTo>
                  <a:pt x="0" y="21590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TextBox 5"/>
          <p:cNvSpPr txBox="1"/>
          <p:nvPr/>
        </p:nvSpPr>
        <p:spPr>
          <a:xfrm>
            <a:off x="1071805" y="790575"/>
            <a:ext cx="9958217" cy="2066925"/>
          </a:xfrm>
          <a:prstGeom prst="rect">
            <a:avLst/>
          </a:prstGeom>
        </p:spPr>
        <p:txBody>
          <a:bodyPr lIns="0" tIns="0" rIns="0" bIns="0" rtlCol="0" anchor="t">
            <a:spAutoFit/>
          </a:bodyPr>
          <a:lstStyle/>
          <a:p>
            <a:pPr algn="just">
              <a:lnSpc>
                <a:spcPts val="16800"/>
              </a:lnSpc>
            </a:pPr>
            <a:r>
              <a:rPr lang="en-US" sz="12000">
                <a:solidFill>
                  <a:srgbClr val="454B64"/>
                </a:solidFill>
                <a:latin typeface="Just Another Hand"/>
              </a:rPr>
              <a:t>Hak Kuramcılığı</a:t>
            </a:r>
          </a:p>
        </p:txBody>
      </p:sp>
      <p:sp>
        <p:nvSpPr>
          <p:cNvPr id="6" name="TextBox 6"/>
          <p:cNvSpPr txBox="1"/>
          <p:nvPr/>
        </p:nvSpPr>
        <p:spPr>
          <a:xfrm>
            <a:off x="1028700" y="3649980"/>
            <a:ext cx="12433884" cy="2929890"/>
          </a:xfrm>
          <a:prstGeom prst="rect">
            <a:avLst/>
          </a:prstGeom>
        </p:spPr>
        <p:txBody>
          <a:bodyPr lIns="0" tIns="0" rIns="0" bIns="0" rtlCol="0" anchor="t">
            <a:spAutoFit/>
          </a:bodyPr>
          <a:lstStyle/>
          <a:p>
            <a:pPr>
              <a:lnSpc>
                <a:spcPts val="3359"/>
              </a:lnSpc>
            </a:pPr>
            <a:r>
              <a:rPr lang="en-US" sz="2400" dirty="0">
                <a:solidFill>
                  <a:srgbClr val="454B64"/>
                </a:solidFill>
                <a:latin typeface="Roboto"/>
              </a:rPr>
              <a:t>•</a:t>
            </a:r>
            <a:r>
              <a:rPr lang="en-US" sz="2400" dirty="0" err="1">
                <a:solidFill>
                  <a:srgbClr val="454B64"/>
                </a:solidFill>
                <a:latin typeface="Roboto"/>
              </a:rPr>
              <a:t>Ütiliter</a:t>
            </a:r>
            <a:r>
              <a:rPr lang="en-US" sz="2400" dirty="0">
                <a:solidFill>
                  <a:srgbClr val="454B64"/>
                </a:solidFill>
                <a:latin typeface="Roboto"/>
              </a:rPr>
              <a:t> </a:t>
            </a:r>
            <a:r>
              <a:rPr lang="en-US" sz="2400" dirty="0" err="1">
                <a:solidFill>
                  <a:srgbClr val="454B64"/>
                </a:solidFill>
                <a:latin typeface="Roboto"/>
              </a:rPr>
              <a:t>ve</a:t>
            </a:r>
            <a:r>
              <a:rPr lang="en-US" sz="2400" dirty="0">
                <a:solidFill>
                  <a:srgbClr val="454B64"/>
                </a:solidFill>
                <a:latin typeface="Roboto"/>
              </a:rPr>
              <a:t> </a:t>
            </a:r>
            <a:r>
              <a:rPr lang="en-US" sz="2400" dirty="0" err="1">
                <a:solidFill>
                  <a:srgbClr val="454B64"/>
                </a:solidFill>
                <a:latin typeface="Roboto"/>
              </a:rPr>
              <a:t>Kantiyen</a:t>
            </a:r>
            <a:r>
              <a:rPr lang="en-US" sz="2400" dirty="0">
                <a:solidFill>
                  <a:srgbClr val="454B64"/>
                </a:solidFill>
                <a:latin typeface="Roboto"/>
              </a:rPr>
              <a:t> </a:t>
            </a:r>
            <a:r>
              <a:rPr lang="en-US" sz="2400" dirty="0" err="1">
                <a:solidFill>
                  <a:srgbClr val="454B64"/>
                </a:solidFill>
                <a:latin typeface="Roboto"/>
              </a:rPr>
              <a:t>düşünüşte</a:t>
            </a:r>
            <a:r>
              <a:rPr lang="en-US" sz="2400" dirty="0">
                <a:solidFill>
                  <a:srgbClr val="454B64"/>
                </a:solidFill>
                <a:latin typeface="Roboto"/>
              </a:rPr>
              <a:t> "</a:t>
            </a:r>
            <a:r>
              <a:rPr lang="en-US" sz="2400" dirty="0" err="1">
                <a:solidFill>
                  <a:srgbClr val="454B64"/>
                </a:solidFill>
                <a:latin typeface="Roboto"/>
              </a:rPr>
              <a:t>ahlaki</a:t>
            </a:r>
            <a:r>
              <a:rPr lang="en-US" sz="2400" dirty="0">
                <a:solidFill>
                  <a:srgbClr val="454B64"/>
                </a:solidFill>
                <a:latin typeface="Roboto"/>
              </a:rPr>
              <a:t> </a:t>
            </a:r>
            <a:r>
              <a:rPr lang="en-US" sz="2400" dirty="0" err="1">
                <a:solidFill>
                  <a:srgbClr val="454B64"/>
                </a:solidFill>
                <a:latin typeface="Roboto"/>
              </a:rPr>
              <a:t>yükümlülükler</a:t>
            </a:r>
            <a:r>
              <a:rPr lang="en-US" sz="2400" dirty="0">
                <a:solidFill>
                  <a:srgbClr val="454B64"/>
                </a:solidFill>
                <a:latin typeface="Roboto"/>
              </a:rPr>
              <a:t>" </a:t>
            </a:r>
            <a:r>
              <a:rPr lang="en-US" sz="2400" dirty="0" err="1">
                <a:solidFill>
                  <a:srgbClr val="454B64"/>
                </a:solidFill>
                <a:latin typeface="Roboto"/>
              </a:rPr>
              <a:t>terimi</a:t>
            </a:r>
            <a:r>
              <a:rPr lang="en-US" sz="2400" dirty="0">
                <a:solidFill>
                  <a:srgbClr val="454B64"/>
                </a:solidFill>
                <a:latin typeface="Roboto"/>
              </a:rPr>
              <a:t> </a:t>
            </a:r>
            <a:r>
              <a:rPr lang="en-US" sz="2400" dirty="0" err="1">
                <a:solidFill>
                  <a:srgbClr val="454B64"/>
                </a:solidFill>
                <a:latin typeface="Roboto"/>
              </a:rPr>
              <a:t>kullanılmakta</a:t>
            </a:r>
            <a:r>
              <a:rPr lang="en-US" sz="2400" dirty="0">
                <a:solidFill>
                  <a:srgbClr val="454B64"/>
                </a:solidFill>
                <a:latin typeface="Roboto"/>
              </a:rPr>
              <a:t> </a:t>
            </a:r>
            <a:r>
              <a:rPr lang="en-US" sz="2400" dirty="0" err="1">
                <a:solidFill>
                  <a:srgbClr val="454B64"/>
                </a:solidFill>
                <a:latin typeface="Roboto"/>
              </a:rPr>
              <a:t>olsa</a:t>
            </a:r>
            <a:r>
              <a:rPr lang="en-US" sz="2400" dirty="0">
                <a:solidFill>
                  <a:srgbClr val="454B64"/>
                </a:solidFill>
                <a:latin typeface="Roboto"/>
              </a:rPr>
              <a:t> da, </a:t>
            </a:r>
            <a:r>
              <a:rPr lang="en-US" sz="2400" dirty="0" err="1">
                <a:solidFill>
                  <a:srgbClr val="454B64"/>
                </a:solidFill>
                <a:latin typeface="Roboto"/>
              </a:rPr>
              <a:t>ahlaki</a:t>
            </a:r>
            <a:r>
              <a:rPr lang="en-US" sz="2400" dirty="0">
                <a:solidFill>
                  <a:srgbClr val="454B64"/>
                </a:solidFill>
                <a:latin typeface="Roboto"/>
              </a:rPr>
              <a:t> </a:t>
            </a:r>
            <a:r>
              <a:rPr lang="en-US" sz="2400" dirty="0" err="1">
                <a:solidFill>
                  <a:srgbClr val="454B64"/>
                </a:solidFill>
                <a:latin typeface="Roboto"/>
              </a:rPr>
              <a:t>haklar</a:t>
            </a:r>
            <a:r>
              <a:rPr lang="en-US" sz="2400" dirty="0">
                <a:solidFill>
                  <a:srgbClr val="454B64"/>
                </a:solidFill>
                <a:latin typeface="Roboto"/>
              </a:rPr>
              <a:t> da </a:t>
            </a:r>
            <a:r>
              <a:rPr lang="en-US" sz="2400" dirty="0" err="1">
                <a:solidFill>
                  <a:srgbClr val="454B64"/>
                </a:solidFill>
                <a:latin typeface="Roboto"/>
              </a:rPr>
              <a:t>eşit</a:t>
            </a:r>
            <a:r>
              <a:rPr lang="en-US" sz="2400" dirty="0">
                <a:solidFill>
                  <a:srgbClr val="454B64"/>
                </a:solidFill>
                <a:latin typeface="Roboto"/>
              </a:rPr>
              <a:t> </a:t>
            </a:r>
            <a:r>
              <a:rPr lang="en-US" sz="2400" dirty="0" err="1">
                <a:solidFill>
                  <a:srgbClr val="454B64"/>
                </a:solidFill>
                <a:latin typeface="Roboto"/>
              </a:rPr>
              <a:t>derecede</a:t>
            </a:r>
            <a:r>
              <a:rPr lang="en-US" sz="2400" dirty="0">
                <a:solidFill>
                  <a:srgbClr val="454B64"/>
                </a:solidFill>
                <a:latin typeface="Roboto"/>
              </a:rPr>
              <a:t> </a:t>
            </a:r>
            <a:r>
              <a:rPr lang="en-US" sz="2400" dirty="0" err="1">
                <a:solidFill>
                  <a:srgbClr val="454B64"/>
                </a:solidFill>
                <a:latin typeface="Roboto"/>
              </a:rPr>
              <a:t>önemli</a:t>
            </a:r>
            <a:r>
              <a:rPr lang="en-US" sz="2400" dirty="0">
                <a:solidFill>
                  <a:srgbClr val="454B64"/>
                </a:solidFill>
                <a:latin typeface="Roboto"/>
              </a:rPr>
              <a:t> </a:t>
            </a:r>
            <a:r>
              <a:rPr lang="en-US" sz="2400" dirty="0" err="1">
                <a:solidFill>
                  <a:srgbClr val="454B64"/>
                </a:solidFill>
                <a:latin typeface="Roboto"/>
              </a:rPr>
              <a:t>bir</a:t>
            </a:r>
            <a:r>
              <a:rPr lang="en-US" sz="2400" dirty="0">
                <a:solidFill>
                  <a:srgbClr val="454B64"/>
                </a:solidFill>
                <a:latin typeface="Roboto"/>
              </a:rPr>
              <a:t> </a:t>
            </a:r>
            <a:r>
              <a:rPr lang="en-US" sz="2400" dirty="0" err="1">
                <a:solidFill>
                  <a:srgbClr val="454B64"/>
                </a:solidFill>
                <a:latin typeface="Roboto"/>
              </a:rPr>
              <a:t>terimdir</a:t>
            </a:r>
            <a:r>
              <a:rPr lang="en-US" sz="2400" dirty="0">
                <a:solidFill>
                  <a:srgbClr val="454B64"/>
                </a:solidFill>
                <a:latin typeface="Roboto"/>
              </a:rPr>
              <a:t>. En </a:t>
            </a:r>
            <a:r>
              <a:rPr lang="en-US" sz="2400" dirty="0" err="1">
                <a:solidFill>
                  <a:srgbClr val="454B64"/>
                </a:solidFill>
                <a:latin typeface="Roboto"/>
              </a:rPr>
              <a:t>azından</a:t>
            </a:r>
            <a:r>
              <a:rPr lang="en-US" sz="2400" dirty="0">
                <a:solidFill>
                  <a:srgbClr val="454B64"/>
                </a:solidFill>
                <a:latin typeface="Roboto"/>
              </a:rPr>
              <a:t> 17. </a:t>
            </a:r>
            <a:r>
              <a:rPr lang="en-US" sz="2400" dirty="0" err="1">
                <a:solidFill>
                  <a:srgbClr val="454B64"/>
                </a:solidFill>
                <a:latin typeface="Roboto"/>
              </a:rPr>
              <a:t>yüzyıldan</a:t>
            </a:r>
            <a:r>
              <a:rPr lang="en-US" sz="2400" dirty="0">
                <a:solidFill>
                  <a:srgbClr val="454B64"/>
                </a:solidFill>
                <a:latin typeface="Roboto"/>
              </a:rPr>
              <a:t> </a:t>
            </a:r>
            <a:r>
              <a:rPr lang="en-US" sz="2400" dirty="0" err="1">
                <a:solidFill>
                  <a:srgbClr val="454B64"/>
                </a:solidFill>
                <a:latin typeface="Roboto"/>
              </a:rPr>
              <a:t>bu</a:t>
            </a:r>
            <a:r>
              <a:rPr lang="en-US" sz="2400" dirty="0">
                <a:solidFill>
                  <a:srgbClr val="454B64"/>
                </a:solidFill>
                <a:latin typeface="Roboto"/>
              </a:rPr>
              <a:t> </a:t>
            </a:r>
            <a:r>
              <a:rPr lang="en-US" sz="2400" dirty="0" err="1">
                <a:solidFill>
                  <a:srgbClr val="454B64"/>
                </a:solidFill>
                <a:latin typeface="Roboto"/>
              </a:rPr>
              <a:t>yana</a:t>
            </a:r>
            <a:r>
              <a:rPr lang="en-US" sz="2400" dirty="0">
                <a:solidFill>
                  <a:srgbClr val="454B64"/>
                </a:solidFill>
                <a:latin typeface="Roboto"/>
              </a:rPr>
              <a:t> </a:t>
            </a:r>
            <a:r>
              <a:rPr lang="en-US" sz="2400" dirty="0" err="1">
                <a:solidFill>
                  <a:srgbClr val="454B64"/>
                </a:solidFill>
                <a:latin typeface="Roboto"/>
              </a:rPr>
              <a:t>haklara</a:t>
            </a:r>
            <a:r>
              <a:rPr lang="en-US" sz="2400" dirty="0">
                <a:solidFill>
                  <a:srgbClr val="454B64"/>
                </a:solidFill>
                <a:latin typeface="Roboto"/>
              </a:rPr>
              <a:t> </a:t>
            </a:r>
            <a:r>
              <a:rPr lang="en-US" sz="2400" dirty="0" err="1">
                <a:solidFill>
                  <a:srgbClr val="454B64"/>
                </a:solidFill>
                <a:latin typeface="Roboto"/>
              </a:rPr>
              <a:t>dair</a:t>
            </a:r>
            <a:r>
              <a:rPr lang="en-US" sz="2400" dirty="0">
                <a:solidFill>
                  <a:srgbClr val="454B64"/>
                </a:solidFill>
                <a:latin typeface="Roboto"/>
              </a:rPr>
              <a:t> </a:t>
            </a:r>
            <a:r>
              <a:rPr lang="en-US" sz="2400" dirty="0" err="1">
                <a:solidFill>
                  <a:srgbClr val="454B64"/>
                </a:solidFill>
                <a:latin typeface="Roboto"/>
              </a:rPr>
              <a:t>bildirgeler</a:t>
            </a:r>
            <a:r>
              <a:rPr lang="en-US" sz="2400" dirty="0">
                <a:solidFill>
                  <a:srgbClr val="454B64"/>
                </a:solidFill>
                <a:latin typeface="Roboto"/>
              </a:rPr>
              <a:t> </a:t>
            </a:r>
            <a:r>
              <a:rPr lang="en-US" sz="2400" dirty="0" err="1">
                <a:solidFill>
                  <a:srgbClr val="454B64"/>
                </a:solidFill>
                <a:latin typeface="Roboto"/>
              </a:rPr>
              <a:t>ve</a:t>
            </a:r>
            <a:r>
              <a:rPr lang="en-US" sz="2400" dirty="0">
                <a:solidFill>
                  <a:srgbClr val="454B64"/>
                </a:solidFill>
                <a:latin typeface="Roboto"/>
              </a:rPr>
              <a:t> </a:t>
            </a:r>
            <a:r>
              <a:rPr lang="en-US" sz="2400" dirty="0" err="1">
                <a:solidFill>
                  <a:srgbClr val="454B64"/>
                </a:solidFill>
                <a:latin typeface="Roboto"/>
              </a:rPr>
              <a:t>kuramlar</a:t>
            </a:r>
            <a:r>
              <a:rPr lang="en-US" sz="2400" dirty="0">
                <a:solidFill>
                  <a:srgbClr val="454B64"/>
                </a:solidFill>
                <a:latin typeface="Roboto"/>
              </a:rPr>
              <a:t>; </a:t>
            </a:r>
            <a:r>
              <a:rPr lang="en-US" sz="2400" dirty="0" err="1">
                <a:solidFill>
                  <a:srgbClr val="454B64"/>
                </a:solidFill>
                <a:latin typeface="Roboto"/>
              </a:rPr>
              <a:t>yaşamı</a:t>
            </a:r>
            <a:r>
              <a:rPr lang="en-US" sz="2400" dirty="0">
                <a:solidFill>
                  <a:srgbClr val="454B64"/>
                </a:solidFill>
                <a:latin typeface="Roboto"/>
              </a:rPr>
              <a:t>, </a:t>
            </a:r>
            <a:r>
              <a:rPr lang="en-US" sz="2400" dirty="0" err="1">
                <a:solidFill>
                  <a:srgbClr val="454B64"/>
                </a:solidFill>
                <a:latin typeface="Roboto"/>
              </a:rPr>
              <a:t>mülkiyetleri</a:t>
            </a:r>
            <a:r>
              <a:rPr lang="en-US" sz="2400" dirty="0">
                <a:solidFill>
                  <a:srgbClr val="454B64"/>
                </a:solidFill>
                <a:latin typeface="Roboto"/>
              </a:rPr>
              <a:t> </a:t>
            </a:r>
            <a:r>
              <a:rPr lang="en-US" sz="2400" dirty="0" err="1">
                <a:solidFill>
                  <a:srgbClr val="454B64"/>
                </a:solidFill>
                <a:latin typeface="Roboto"/>
              </a:rPr>
              <a:t>ve</a:t>
            </a:r>
            <a:r>
              <a:rPr lang="en-US" sz="2400" dirty="0">
                <a:solidFill>
                  <a:srgbClr val="454B64"/>
                </a:solidFill>
                <a:latin typeface="Roboto"/>
              </a:rPr>
              <a:t> de </a:t>
            </a:r>
            <a:r>
              <a:rPr lang="en-US" sz="2400" dirty="0" err="1">
                <a:solidFill>
                  <a:srgbClr val="454B64"/>
                </a:solidFill>
                <a:latin typeface="Roboto"/>
              </a:rPr>
              <a:t>ifade</a:t>
            </a:r>
            <a:r>
              <a:rPr lang="en-US" sz="2400" dirty="0">
                <a:solidFill>
                  <a:srgbClr val="454B64"/>
                </a:solidFill>
                <a:latin typeface="Roboto"/>
              </a:rPr>
              <a:t> </a:t>
            </a:r>
            <a:r>
              <a:rPr lang="en-US" sz="2400" dirty="0" err="1">
                <a:solidFill>
                  <a:srgbClr val="454B64"/>
                </a:solidFill>
                <a:latin typeface="Roboto"/>
              </a:rPr>
              <a:t>özgürlüğü</a:t>
            </a:r>
            <a:r>
              <a:rPr lang="en-US" sz="2400" dirty="0">
                <a:solidFill>
                  <a:srgbClr val="454B64"/>
                </a:solidFill>
                <a:latin typeface="Roboto"/>
              </a:rPr>
              <a:t> </a:t>
            </a:r>
            <a:r>
              <a:rPr lang="en-US" sz="2400" dirty="0" err="1">
                <a:solidFill>
                  <a:srgbClr val="454B64"/>
                </a:solidFill>
                <a:latin typeface="Roboto"/>
              </a:rPr>
              <a:t>gibi</a:t>
            </a:r>
            <a:r>
              <a:rPr lang="en-US" sz="2400" dirty="0">
                <a:solidFill>
                  <a:srgbClr val="454B64"/>
                </a:solidFill>
                <a:latin typeface="Roboto"/>
              </a:rPr>
              <a:t> </a:t>
            </a:r>
            <a:r>
              <a:rPr lang="en-US" sz="2400" dirty="0" err="1">
                <a:solidFill>
                  <a:srgbClr val="454B64"/>
                </a:solidFill>
                <a:latin typeface="Roboto"/>
              </a:rPr>
              <a:t>çeşitli</a:t>
            </a:r>
            <a:r>
              <a:rPr lang="en-US" sz="2400" dirty="0">
                <a:solidFill>
                  <a:srgbClr val="454B64"/>
                </a:solidFill>
                <a:latin typeface="Roboto"/>
              </a:rPr>
              <a:t> </a:t>
            </a:r>
            <a:r>
              <a:rPr lang="en-US" sz="2400" dirty="0" err="1">
                <a:solidFill>
                  <a:srgbClr val="454B64"/>
                </a:solidFill>
                <a:latin typeface="Roboto"/>
              </a:rPr>
              <a:t>özgürlükleri</a:t>
            </a:r>
            <a:r>
              <a:rPr lang="en-US" sz="2400" dirty="0">
                <a:solidFill>
                  <a:srgbClr val="454B64"/>
                </a:solidFill>
                <a:latin typeface="Roboto"/>
              </a:rPr>
              <a:t> </a:t>
            </a:r>
            <a:r>
              <a:rPr lang="en-US" sz="2400" dirty="0" err="1">
                <a:solidFill>
                  <a:srgbClr val="454B64"/>
                </a:solidFill>
                <a:latin typeface="Roboto"/>
              </a:rPr>
              <a:t>korumak</a:t>
            </a:r>
            <a:r>
              <a:rPr lang="en-US" sz="2400" dirty="0">
                <a:solidFill>
                  <a:srgbClr val="454B64"/>
                </a:solidFill>
                <a:latin typeface="Roboto"/>
              </a:rPr>
              <a:t> </a:t>
            </a:r>
            <a:r>
              <a:rPr lang="en-US" sz="2400" dirty="0" err="1">
                <a:solidFill>
                  <a:srgbClr val="454B64"/>
                </a:solidFill>
                <a:latin typeface="Roboto"/>
              </a:rPr>
              <a:t>amacıyla</a:t>
            </a:r>
            <a:r>
              <a:rPr lang="en-US" sz="2400" dirty="0">
                <a:solidFill>
                  <a:srgbClr val="454B64"/>
                </a:solidFill>
                <a:latin typeface="Roboto"/>
              </a:rPr>
              <a:t> </a:t>
            </a:r>
            <a:r>
              <a:rPr lang="en-US" sz="2400" dirty="0" err="1">
                <a:solidFill>
                  <a:srgbClr val="454B64"/>
                </a:solidFill>
                <a:latin typeface="Roboto"/>
              </a:rPr>
              <a:t>geliştirilen</a:t>
            </a:r>
            <a:r>
              <a:rPr lang="en-US" sz="2400" dirty="0">
                <a:solidFill>
                  <a:srgbClr val="454B64"/>
                </a:solidFill>
                <a:latin typeface="Roboto"/>
              </a:rPr>
              <a:t> son </a:t>
            </a:r>
            <a:r>
              <a:rPr lang="en-US" sz="2400" dirty="0" err="1">
                <a:solidFill>
                  <a:srgbClr val="454B64"/>
                </a:solidFill>
                <a:latin typeface="Roboto"/>
              </a:rPr>
              <a:t>derece</a:t>
            </a:r>
            <a:r>
              <a:rPr lang="en-US" sz="2400" dirty="0">
                <a:solidFill>
                  <a:srgbClr val="454B64"/>
                </a:solidFill>
                <a:latin typeface="Roboto"/>
              </a:rPr>
              <a:t> </a:t>
            </a:r>
            <a:r>
              <a:rPr lang="en-US" sz="2400" dirty="0" err="1">
                <a:solidFill>
                  <a:srgbClr val="454B64"/>
                </a:solidFill>
                <a:latin typeface="Roboto"/>
              </a:rPr>
              <a:t>önemli</a:t>
            </a:r>
            <a:r>
              <a:rPr lang="en-US" sz="2400" dirty="0">
                <a:solidFill>
                  <a:srgbClr val="454B64"/>
                </a:solidFill>
                <a:latin typeface="Roboto"/>
              </a:rPr>
              <a:t> </a:t>
            </a:r>
            <a:r>
              <a:rPr lang="en-US" sz="2400" dirty="0" err="1">
                <a:solidFill>
                  <a:srgbClr val="454B64"/>
                </a:solidFill>
                <a:latin typeface="Roboto"/>
              </a:rPr>
              <a:t>kaynaklar</a:t>
            </a:r>
            <a:r>
              <a:rPr lang="en-US" sz="2400" dirty="0">
                <a:solidFill>
                  <a:srgbClr val="454B64"/>
                </a:solidFill>
                <a:latin typeface="Roboto"/>
              </a:rPr>
              <a:t> </a:t>
            </a:r>
            <a:r>
              <a:rPr lang="en-US" sz="2400" dirty="0" err="1">
                <a:solidFill>
                  <a:srgbClr val="454B64"/>
                </a:solidFill>
                <a:latin typeface="Roboto"/>
              </a:rPr>
              <a:t>olmuşlardır</a:t>
            </a:r>
            <a:r>
              <a:rPr lang="en-US" sz="2400" dirty="0">
                <a:solidFill>
                  <a:srgbClr val="454B64"/>
                </a:solidFill>
                <a:latin typeface="Roboto"/>
              </a:rPr>
              <a:t>. Bu </a:t>
            </a:r>
            <a:r>
              <a:rPr lang="en-US" sz="2400" dirty="0" err="1">
                <a:solidFill>
                  <a:srgbClr val="454B64"/>
                </a:solidFill>
                <a:latin typeface="Roboto"/>
              </a:rPr>
              <a:t>kaynaklar</a:t>
            </a:r>
            <a:r>
              <a:rPr lang="en-US" sz="2400" dirty="0">
                <a:solidFill>
                  <a:srgbClr val="454B64"/>
                </a:solidFill>
                <a:latin typeface="Roboto"/>
              </a:rPr>
              <a:t> </a:t>
            </a:r>
            <a:r>
              <a:rPr lang="en-US" sz="2400" dirty="0" err="1">
                <a:solidFill>
                  <a:srgbClr val="454B64"/>
                </a:solidFill>
                <a:latin typeface="Roboto"/>
              </a:rPr>
              <a:t>bireyleri</a:t>
            </a:r>
            <a:r>
              <a:rPr lang="en-US" sz="2400" dirty="0">
                <a:solidFill>
                  <a:srgbClr val="454B64"/>
                </a:solidFill>
                <a:latin typeface="Roboto"/>
              </a:rPr>
              <a:t>; </a:t>
            </a:r>
            <a:r>
              <a:rPr lang="en-US" sz="2400" dirty="0" err="1">
                <a:solidFill>
                  <a:srgbClr val="454B64"/>
                </a:solidFill>
                <a:latin typeface="Roboto"/>
              </a:rPr>
              <a:t>boyunduruk</a:t>
            </a:r>
            <a:r>
              <a:rPr lang="en-US" sz="2400" dirty="0">
                <a:solidFill>
                  <a:srgbClr val="454B64"/>
                </a:solidFill>
                <a:latin typeface="Roboto"/>
              </a:rPr>
              <a:t> </a:t>
            </a:r>
            <a:r>
              <a:rPr lang="en-US" sz="2400" dirty="0" err="1">
                <a:solidFill>
                  <a:srgbClr val="454B64"/>
                </a:solidFill>
                <a:latin typeface="Roboto"/>
              </a:rPr>
              <a:t>ve</a:t>
            </a:r>
            <a:r>
              <a:rPr lang="en-US" sz="2400" dirty="0">
                <a:solidFill>
                  <a:srgbClr val="454B64"/>
                </a:solidFill>
                <a:latin typeface="Roboto"/>
              </a:rPr>
              <a:t> </a:t>
            </a:r>
            <a:r>
              <a:rPr lang="en-US" sz="2400" dirty="0" err="1">
                <a:solidFill>
                  <a:srgbClr val="454B64"/>
                </a:solidFill>
                <a:latin typeface="Roboto"/>
              </a:rPr>
              <a:t>baskılara</a:t>
            </a:r>
            <a:r>
              <a:rPr lang="en-US" sz="2400" dirty="0">
                <a:solidFill>
                  <a:srgbClr val="454B64"/>
                </a:solidFill>
                <a:latin typeface="Roboto"/>
              </a:rPr>
              <a:t>, </a:t>
            </a:r>
            <a:r>
              <a:rPr lang="en-US" sz="2400" dirty="0" err="1">
                <a:solidFill>
                  <a:srgbClr val="454B64"/>
                </a:solidFill>
                <a:latin typeface="Roboto"/>
              </a:rPr>
              <a:t>eşitsiz</a:t>
            </a:r>
            <a:r>
              <a:rPr lang="en-US" sz="2400" dirty="0">
                <a:solidFill>
                  <a:srgbClr val="454B64"/>
                </a:solidFill>
                <a:latin typeface="Roboto"/>
              </a:rPr>
              <a:t> </a:t>
            </a:r>
            <a:r>
              <a:rPr lang="en-US" sz="2400" dirty="0" err="1">
                <a:solidFill>
                  <a:srgbClr val="454B64"/>
                </a:solidFill>
                <a:latin typeface="Roboto"/>
              </a:rPr>
              <a:t>muameleye</a:t>
            </a:r>
            <a:r>
              <a:rPr lang="en-US" sz="2400" dirty="0">
                <a:solidFill>
                  <a:srgbClr val="454B64"/>
                </a:solidFill>
                <a:latin typeface="Roboto"/>
              </a:rPr>
              <a:t>, </a:t>
            </a:r>
            <a:r>
              <a:rPr lang="en-US" sz="2400" dirty="0" err="1">
                <a:solidFill>
                  <a:srgbClr val="454B64"/>
                </a:solidFill>
                <a:latin typeface="Roboto"/>
              </a:rPr>
              <a:t>hoşgörüsüzlüğe</a:t>
            </a:r>
            <a:r>
              <a:rPr lang="en-US" sz="2400" dirty="0">
                <a:solidFill>
                  <a:srgbClr val="454B64"/>
                </a:solidFill>
                <a:latin typeface="Roboto"/>
              </a:rPr>
              <a:t>, </a:t>
            </a:r>
            <a:r>
              <a:rPr lang="en-US" sz="2400" dirty="0" err="1">
                <a:solidFill>
                  <a:srgbClr val="454B64"/>
                </a:solidFill>
                <a:latin typeface="Roboto"/>
              </a:rPr>
              <a:t>keyfi</a:t>
            </a:r>
            <a:r>
              <a:rPr lang="en-US" sz="2400" dirty="0">
                <a:solidFill>
                  <a:srgbClr val="454B64"/>
                </a:solidFill>
                <a:latin typeface="Roboto"/>
              </a:rPr>
              <a:t> </a:t>
            </a:r>
            <a:r>
              <a:rPr lang="en-US" sz="2400" dirty="0" err="1">
                <a:solidFill>
                  <a:srgbClr val="454B64"/>
                </a:solidFill>
                <a:latin typeface="Roboto"/>
              </a:rPr>
              <a:t>mahremiyet</a:t>
            </a:r>
            <a:r>
              <a:rPr lang="en-US" sz="2400" dirty="0">
                <a:solidFill>
                  <a:srgbClr val="454B64"/>
                </a:solidFill>
                <a:latin typeface="Roboto"/>
              </a:rPr>
              <a:t> </a:t>
            </a:r>
            <a:r>
              <a:rPr lang="en-US" sz="2400" dirty="0" err="1">
                <a:solidFill>
                  <a:srgbClr val="454B64"/>
                </a:solidFill>
                <a:latin typeface="Roboto"/>
              </a:rPr>
              <a:t>ihlallerine</a:t>
            </a:r>
            <a:r>
              <a:rPr lang="en-US" sz="2400" dirty="0">
                <a:solidFill>
                  <a:srgbClr val="454B64"/>
                </a:solidFill>
                <a:latin typeface="Roboto"/>
              </a:rPr>
              <a:t> vb. </a:t>
            </a:r>
            <a:r>
              <a:rPr lang="en-US" sz="2400" dirty="0" err="1">
                <a:solidFill>
                  <a:srgbClr val="454B64"/>
                </a:solidFill>
                <a:latin typeface="Roboto"/>
              </a:rPr>
              <a:t>olumsuz</a:t>
            </a:r>
            <a:r>
              <a:rPr lang="en-US" sz="2400" dirty="0">
                <a:solidFill>
                  <a:srgbClr val="454B64"/>
                </a:solidFill>
                <a:latin typeface="Roboto"/>
              </a:rPr>
              <a:t> </a:t>
            </a:r>
            <a:r>
              <a:rPr lang="en-US" sz="2400" dirty="0" err="1">
                <a:solidFill>
                  <a:srgbClr val="454B64"/>
                </a:solidFill>
                <a:latin typeface="Roboto"/>
              </a:rPr>
              <a:t>durumlara</a:t>
            </a:r>
            <a:r>
              <a:rPr lang="en-US" sz="2400" dirty="0">
                <a:solidFill>
                  <a:srgbClr val="454B64"/>
                </a:solidFill>
                <a:latin typeface="Roboto"/>
              </a:rPr>
              <a:t> </a:t>
            </a:r>
            <a:r>
              <a:rPr lang="en-US" sz="2400" dirty="0" err="1">
                <a:solidFill>
                  <a:srgbClr val="454B64"/>
                </a:solidFill>
                <a:latin typeface="Roboto"/>
              </a:rPr>
              <a:t>karşı</a:t>
            </a:r>
            <a:r>
              <a:rPr lang="en-US" sz="2400" dirty="0">
                <a:solidFill>
                  <a:srgbClr val="454B64"/>
                </a:solidFill>
                <a:latin typeface="Roboto"/>
              </a:rPr>
              <a:t> </a:t>
            </a:r>
            <a:r>
              <a:rPr lang="en-US" sz="2400" dirty="0" err="1">
                <a:solidFill>
                  <a:srgbClr val="454B64"/>
                </a:solidFill>
                <a:latin typeface="Roboto"/>
              </a:rPr>
              <a:t>korumaktadır</a:t>
            </a:r>
            <a:r>
              <a:rPr lang="en-US" sz="2400" dirty="0">
                <a:solidFill>
                  <a:srgbClr val="454B64"/>
                </a:solidFill>
                <a:latin typeface="Roboto"/>
              </a:rPr>
              <a:t>. </a:t>
            </a:r>
          </a:p>
          <a:p>
            <a:pPr>
              <a:lnSpc>
                <a:spcPts val="3359"/>
              </a:lnSpc>
            </a:pPr>
            <a:endParaRPr lang="en-US" sz="2400" dirty="0">
              <a:solidFill>
                <a:srgbClr val="454B64"/>
              </a:solidFill>
              <a:latin typeface="Roboto"/>
            </a:endParaRPr>
          </a:p>
        </p:txBody>
      </p:sp>
      <p:sp>
        <p:nvSpPr>
          <p:cNvPr id="7" name="Freeform 7"/>
          <p:cNvSpPr/>
          <p:nvPr/>
        </p:nvSpPr>
        <p:spPr>
          <a:xfrm>
            <a:off x="14107191" y="7353300"/>
            <a:ext cx="4700602" cy="4140381"/>
          </a:xfrm>
          <a:custGeom>
            <a:avLst/>
            <a:gdLst/>
            <a:ahLst/>
            <a:cxnLst/>
            <a:rect l="l" t="t" r="r" b="b"/>
            <a:pathLst>
              <a:path w="4700602" h="4140381">
                <a:moveTo>
                  <a:pt x="0" y="0"/>
                </a:moveTo>
                <a:lnTo>
                  <a:pt x="4700602" y="0"/>
                </a:lnTo>
                <a:lnTo>
                  <a:pt x="4700602" y="4140381"/>
                </a:lnTo>
                <a:lnTo>
                  <a:pt x="0" y="41403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927423" y="442951"/>
            <a:ext cx="9389133" cy="1399834"/>
          </a:xfrm>
          <a:custGeom>
            <a:avLst/>
            <a:gdLst/>
            <a:ahLst/>
            <a:cxnLst/>
            <a:rect l="l" t="t" r="r" b="b"/>
            <a:pathLst>
              <a:path w="9389133" h="1399834">
                <a:moveTo>
                  <a:pt x="0" y="0"/>
                </a:moveTo>
                <a:lnTo>
                  <a:pt x="9389132" y="0"/>
                </a:lnTo>
                <a:lnTo>
                  <a:pt x="9389132" y="1399835"/>
                </a:lnTo>
                <a:lnTo>
                  <a:pt x="0" y="13998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1792779" y="3863599"/>
            <a:ext cx="5276021" cy="5000751"/>
          </a:xfrm>
          <a:custGeom>
            <a:avLst/>
            <a:gdLst/>
            <a:ahLst/>
            <a:cxnLst/>
            <a:rect l="l" t="t" r="r" b="b"/>
            <a:pathLst>
              <a:path w="5895306" h="6179313">
                <a:moveTo>
                  <a:pt x="0" y="0"/>
                </a:moveTo>
                <a:lnTo>
                  <a:pt x="5895306" y="0"/>
                </a:lnTo>
                <a:lnTo>
                  <a:pt x="5895306" y="6179313"/>
                </a:lnTo>
                <a:lnTo>
                  <a:pt x="0" y="61793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4026628" y="442951"/>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138883" y="2500351"/>
            <a:ext cx="11653896" cy="6038837"/>
          </a:xfrm>
          <a:custGeom>
            <a:avLst/>
            <a:gdLst/>
            <a:ahLst/>
            <a:cxnLst/>
            <a:rect l="l" t="t" r="r" b="b"/>
            <a:pathLst>
              <a:path w="11653896" h="6038837">
                <a:moveTo>
                  <a:pt x="0" y="0"/>
                </a:moveTo>
                <a:lnTo>
                  <a:pt x="11653896" y="0"/>
                </a:lnTo>
                <a:lnTo>
                  <a:pt x="11653896" y="6038837"/>
                </a:lnTo>
                <a:lnTo>
                  <a:pt x="0" y="60388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TextBox 6"/>
          <p:cNvSpPr txBox="1"/>
          <p:nvPr/>
        </p:nvSpPr>
        <p:spPr>
          <a:xfrm>
            <a:off x="476617" y="3459039"/>
            <a:ext cx="10978428" cy="4341638"/>
          </a:xfrm>
          <a:prstGeom prst="rect">
            <a:avLst/>
          </a:prstGeom>
        </p:spPr>
        <p:txBody>
          <a:bodyPr lIns="0" tIns="0" rIns="0" bIns="0" rtlCol="0" anchor="t">
            <a:spAutoFit/>
          </a:bodyPr>
          <a:lstStyle/>
          <a:p>
            <a:pPr marL="285750" indent="-285750" algn="just">
              <a:lnSpc>
                <a:spcPts val="2001"/>
              </a:lnSpc>
              <a:buFont typeface="Arial" panose="020B0604020202020204" pitchFamily="34" charset="0"/>
              <a:buChar char="•"/>
            </a:pPr>
            <a:r>
              <a:rPr lang="tr-TR" dirty="0">
                <a:solidFill>
                  <a:srgbClr val="292929"/>
                </a:solidFill>
                <a:latin typeface="Montserrat"/>
              </a:rPr>
              <a:t>H</a:t>
            </a:r>
            <a:r>
              <a:rPr lang="en-US" dirty="0" err="1">
                <a:solidFill>
                  <a:srgbClr val="292929"/>
                </a:solidFill>
                <a:latin typeface="Montserrat"/>
              </a:rPr>
              <a:t>ak</a:t>
            </a:r>
            <a:r>
              <a:rPr lang="en-US" dirty="0">
                <a:solidFill>
                  <a:srgbClr val="292929"/>
                </a:solidFill>
                <a:latin typeface="Montserrat"/>
              </a:rPr>
              <a:t> </a:t>
            </a:r>
            <a:r>
              <a:rPr lang="en-US" dirty="0" err="1">
                <a:solidFill>
                  <a:srgbClr val="292929"/>
                </a:solidFill>
                <a:latin typeface="Montserrat"/>
              </a:rPr>
              <a:t>kuramcılarının</a:t>
            </a:r>
            <a:r>
              <a:rPr lang="en-US" dirty="0">
                <a:solidFill>
                  <a:srgbClr val="292929"/>
                </a:solidFill>
                <a:latin typeface="Montserrat"/>
              </a:rPr>
              <a:t> </a:t>
            </a:r>
            <a:r>
              <a:rPr lang="en-US" dirty="0" err="1">
                <a:solidFill>
                  <a:srgbClr val="292929"/>
                </a:solidFill>
                <a:latin typeface="Montserrat"/>
              </a:rPr>
              <a:t>perspektifinden</a:t>
            </a:r>
            <a:r>
              <a:rPr lang="en-US" dirty="0">
                <a:solidFill>
                  <a:srgbClr val="292929"/>
                </a:solidFill>
                <a:latin typeface="Montserrat"/>
              </a:rPr>
              <a:t> </a:t>
            </a:r>
            <a:r>
              <a:rPr lang="en-US" dirty="0" err="1">
                <a:solidFill>
                  <a:srgbClr val="292929"/>
                </a:solidFill>
                <a:latin typeface="Montserrat"/>
              </a:rPr>
              <a:t>bak</a:t>
            </a:r>
            <a:r>
              <a:rPr lang="tr-TR" dirty="0">
                <a:solidFill>
                  <a:srgbClr val="292929"/>
                </a:solidFill>
                <a:latin typeface="Montserrat"/>
              </a:rPr>
              <a:t>ılırsa, </a:t>
            </a:r>
            <a:r>
              <a:rPr lang="en-US" dirty="0" err="1">
                <a:solidFill>
                  <a:srgbClr val="292929"/>
                </a:solidFill>
                <a:latin typeface="Montserrat"/>
              </a:rPr>
              <a:t>tüm</a:t>
            </a:r>
            <a:r>
              <a:rPr lang="en-US" dirty="0">
                <a:solidFill>
                  <a:srgbClr val="292929"/>
                </a:solidFill>
                <a:latin typeface="Montserrat"/>
              </a:rPr>
              <a:t> </a:t>
            </a:r>
            <a:r>
              <a:rPr lang="en-US" dirty="0" err="1">
                <a:solidFill>
                  <a:srgbClr val="292929"/>
                </a:solidFill>
                <a:latin typeface="Montserrat"/>
              </a:rPr>
              <a:t>tarafların</a:t>
            </a:r>
            <a:r>
              <a:rPr lang="en-US" dirty="0">
                <a:solidFill>
                  <a:srgbClr val="292929"/>
                </a:solidFill>
                <a:latin typeface="Montserrat"/>
              </a:rPr>
              <a:t> </a:t>
            </a:r>
            <a:r>
              <a:rPr lang="en-US" dirty="0" err="1">
                <a:solidFill>
                  <a:srgbClr val="292929"/>
                </a:solidFill>
                <a:latin typeface="Montserrat"/>
              </a:rPr>
              <a:t>hakları</a:t>
            </a:r>
            <a:r>
              <a:rPr lang="en-US" dirty="0">
                <a:solidFill>
                  <a:srgbClr val="292929"/>
                </a:solidFill>
                <a:latin typeface="Montserrat"/>
              </a:rPr>
              <a:t> </a:t>
            </a:r>
            <a:r>
              <a:rPr lang="en-US" dirty="0" err="1">
                <a:solidFill>
                  <a:srgbClr val="292929"/>
                </a:solidFill>
                <a:latin typeface="Montserrat"/>
              </a:rPr>
              <a:t>ele</a:t>
            </a:r>
            <a:r>
              <a:rPr lang="en-US" dirty="0">
                <a:solidFill>
                  <a:srgbClr val="292929"/>
                </a:solidFill>
                <a:latin typeface="Montserrat"/>
              </a:rPr>
              <a:t> </a:t>
            </a:r>
            <a:r>
              <a:rPr lang="en-US" dirty="0" err="1">
                <a:solidFill>
                  <a:srgbClr val="292929"/>
                </a:solidFill>
                <a:latin typeface="Montserrat"/>
              </a:rPr>
              <a:t>alınacak</a:t>
            </a:r>
            <a:r>
              <a:rPr lang="en-US" dirty="0">
                <a:solidFill>
                  <a:srgbClr val="292929"/>
                </a:solidFill>
                <a:latin typeface="Montserrat"/>
              </a:rPr>
              <a:t>, </a:t>
            </a:r>
            <a:r>
              <a:rPr lang="en-US" dirty="0" err="1">
                <a:solidFill>
                  <a:srgbClr val="292929"/>
                </a:solidFill>
                <a:latin typeface="Montserrat"/>
              </a:rPr>
              <a:t>bunların</a:t>
            </a:r>
            <a:r>
              <a:rPr lang="en-US" dirty="0">
                <a:solidFill>
                  <a:srgbClr val="292929"/>
                </a:solidFill>
                <a:latin typeface="Montserrat"/>
              </a:rPr>
              <a:t> ne </a:t>
            </a:r>
            <a:r>
              <a:rPr lang="en-US" dirty="0" err="1">
                <a:solidFill>
                  <a:srgbClr val="292929"/>
                </a:solidFill>
                <a:latin typeface="Montserrat"/>
              </a:rPr>
              <a:t>anlama</a:t>
            </a:r>
            <a:r>
              <a:rPr lang="en-US" dirty="0">
                <a:solidFill>
                  <a:srgbClr val="292929"/>
                </a:solidFill>
                <a:latin typeface="Montserrat"/>
              </a:rPr>
              <a:t> </a:t>
            </a:r>
            <a:r>
              <a:rPr lang="en-US" dirty="0" err="1">
                <a:solidFill>
                  <a:srgbClr val="292929"/>
                </a:solidFill>
                <a:latin typeface="Montserrat"/>
              </a:rPr>
              <a:t>geldiği</a:t>
            </a:r>
            <a:r>
              <a:rPr lang="en-US" dirty="0">
                <a:solidFill>
                  <a:srgbClr val="292929"/>
                </a:solidFill>
                <a:latin typeface="Montserrat"/>
              </a:rPr>
              <a:t>, </a:t>
            </a:r>
            <a:r>
              <a:rPr lang="en-US" dirty="0" err="1">
                <a:solidFill>
                  <a:srgbClr val="292929"/>
                </a:solidFill>
                <a:latin typeface="Montserrat"/>
              </a:rPr>
              <a:t>kapsamı</a:t>
            </a:r>
            <a:r>
              <a:rPr lang="en-US" dirty="0">
                <a:solidFill>
                  <a:srgbClr val="292929"/>
                </a:solidFill>
                <a:latin typeface="Montserrat"/>
              </a:rPr>
              <a:t>, </a:t>
            </a:r>
            <a:r>
              <a:rPr lang="en-US" dirty="0" err="1">
                <a:solidFill>
                  <a:srgbClr val="292929"/>
                </a:solidFill>
                <a:latin typeface="Montserrat"/>
              </a:rPr>
              <a:t>birbirlerine</a:t>
            </a:r>
            <a:r>
              <a:rPr lang="en-US" dirty="0">
                <a:solidFill>
                  <a:srgbClr val="292929"/>
                </a:solidFill>
                <a:latin typeface="Montserrat"/>
              </a:rPr>
              <a:t> </a:t>
            </a:r>
            <a:r>
              <a:rPr lang="en-US" dirty="0" err="1">
                <a:solidFill>
                  <a:srgbClr val="292929"/>
                </a:solidFill>
                <a:latin typeface="Montserrat"/>
              </a:rPr>
              <a:t>karşı</a:t>
            </a:r>
            <a:r>
              <a:rPr lang="en-US" dirty="0">
                <a:solidFill>
                  <a:srgbClr val="292929"/>
                </a:solidFill>
                <a:latin typeface="Montserrat"/>
              </a:rPr>
              <a:t> </a:t>
            </a:r>
            <a:r>
              <a:rPr lang="en-US" dirty="0" err="1">
                <a:solidFill>
                  <a:srgbClr val="292929"/>
                </a:solidFill>
                <a:latin typeface="Montserrat"/>
              </a:rPr>
              <a:t>nispi</a:t>
            </a:r>
            <a:r>
              <a:rPr lang="en-US" dirty="0">
                <a:solidFill>
                  <a:srgbClr val="292929"/>
                </a:solidFill>
                <a:latin typeface="Montserrat"/>
              </a:rPr>
              <a:t> </a:t>
            </a:r>
            <a:r>
              <a:rPr lang="en-US" dirty="0" err="1">
                <a:solidFill>
                  <a:srgbClr val="292929"/>
                </a:solidFill>
                <a:latin typeface="Montserrat"/>
              </a:rPr>
              <a:t>ağırlıkları</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ne </a:t>
            </a:r>
            <a:r>
              <a:rPr lang="en-US" dirty="0" err="1">
                <a:solidFill>
                  <a:srgbClr val="292929"/>
                </a:solidFill>
                <a:latin typeface="Montserrat"/>
              </a:rPr>
              <a:t>derece</a:t>
            </a:r>
            <a:r>
              <a:rPr lang="en-US" dirty="0">
                <a:solidFill>
                  <a:srgbClr val="292929"/>
                </a:solidFill>
                <a:latin typeface="Montserrat"/>
              </a:rPr>
              <a:t> </a:t>
            </a:r>
            <a:r>
              <a:rPr lang="en-US" dirty="0" err="1">
                <a:solidFill>
                  <a:srgbClr val="292929"/>
                </a:solidFill>
                <a:latin typeface="Montserrat"/>
              </a:rPr>
              <a:t>güçlü</a:t>
            </a:r>
            <a:r>
              <a:rPr lang="en-US" dirty="0">
                <a:solidFill>
                  <a:srgbClr val="292929"/>
                </a:solidFill>
                <a:latin typeface="Montserrat"/>
              </a:rPr>
              <a:t> </a:t>
            </a:r>
            <a:r>
              <a:rPr lang="en-US" dirty="0" err="1">
                <a:solidFill>
                  <a:srgbClr val="292929"/>
                </a:solidFill>
                <a:latin typeface="Montserrat"/>
              </a:rPr>
              <a:t>haklar</a:t>
            </a:r>
            <a:r>
              <a:rPr lang="en-US" dirty="0">
                <a:solidFill>
                  <a:srgbClr val="292929"/>
                </a:solidFill>
                <a:latin typeface="Montserrat"/>
              </a:rPr>
              <a:t> </a:t>
            </a:r>
            <a:r>
              <a:rPr lang="en-US" dirty="0" err="1">
                <a:solidFill>
                  <a:srgbClr val="292929"/>
                </a:solidFill>
                <a:latin typeface="Montserrat"/>
              </a:rPr>
              <a:t>oldukları</a:t>
            </a:r>
            <a:r>
              <a:rPr lang="en-US" dirty="0">
                <a:solidFill>
                  <a:srgbClr val="292929"/>
                </a:solidFill>
                <a:latin typeface="Montserrat"/>
              </a:rPr>
              <a:t> </a:t>
            </a:r>
            <a:r>
              <a:rPr lang="en-US" dirty="0" err="1">
                <a:solidFill>
                  <a:srgbClr val="292929"/>
                </a:solidFill>
                <a:latin typeface="Montserrat"/>
              </a:rPr>
              <a:t>değerlendirilecektir</a:t>
            </a:r>
            <a:r>
              <a:rPr lang="en-US" dirty="0">
                <a:solidFill>
                  <a:srgbClr val="292929"/>
                </a:solidFill>
                <a:latin typeface="Montserrat"/>
              </a:rPr>
              <a:t>.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bedensel</a:t>
            </a:r>
            <a:r>
              <a:rPr lang="en-US" dirty="0">
                <a:solidFill>
                  <a:srgbClr val="292929"/>
                </a:solidFill>
                <a:latin typeface="Montserrat"/>
              </a:rPr>
              <a:t> </a:t>
            </a:r>
            <a:r>
              <a:rPr lang="en-US" dirty="0" err="1">
                <a:solidFill>
                  <a:srgbClr val="292929"/>
                </a:solidFill>
                <a:latin typeface="Montserrat"/>
              </a:rPr>
              <a:t>bütünlüğünü</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kendisine</a:t>
            </a:r>
            <a:r>
              <a:rPr lang="en-US" dirty="0">
                <a:solidFill>
                  <a:srgbClr val="292929"/>
                </a:solidFill>
                <a:latin typeface="Montserrat"/>
              </a:rPr>
              <a:t> </a:t>
            </a:r>
            <a:r>
              <a:rPr lang="en-US" dirty="0" err="1">
                <a:solidFill>
                  <a:srgbClr val="292929"/>
                </a:solidFill>
                <a:latin typeface="Montserrat"/>
              </a:rPr>
              <a:t>kalmış</a:t>
            </a:r>
            <a:r>
              <a:rPr lang="en-US" dirty="0">
                <a:solidFill>
                  <a:srgbClr val="292929"/>
                </a:solidFill>
                <a:latin typeface="Montserrat"/>
              </a:rPr>
              <a:t> </a:t>
            </a:r>
            <a:r>
              <a:rPr lang="en-US" dirty="0" err="1">
                <a:solidFill>
                  <a:srgbClr val="292929"/>
                </a:solidFill>
                <a:latin typeface="Montserrat"/>
              </a:rPr>
              <a:t>olan</a:t>
            </a:r>
            <a:r>
              <a:rPr lang="en-US" dirty="0">
                <a:solidFill>
                  <a:srgbClr val="292929"/>
                </a:solidFill>
                <a:latin typeface="Montserrat"/>
              </a:rPr>
              <a:t> </a:t>
            </a:r>
            <a:r>
              <a:rPr lang="en-US" dirty="0" err="1">
                <a:solidFill>
                  <a:srgbClr val="292929"/>
                </a:solidFill>
                <a:latin typeface="Montserrat"/>
              </a:rPr>
              <a:t>kararları</a:t>
            </a:r>
            <a:r>
              <a:rPr lang="en-US" dirty="0">
                <a:solidFill>
                  <a:srgbClr val="292929"/>
                </a:solidFill>
                <a:latin typeface="Montserrat"/>
              </a:rPr>
              <a:t> </a:t>
            </a:r>
            <a:r>
              <a:rPr lang="en-US" dirty="0" err="1">
                <a:solidFill>
                  <a:srgbClr val="292929"/>
                </a:solidFill>
                <a:latin typeface="Montserrat"/>
              </a:rPr>
              <a:t>başkalarının</a:t>
            </a:r>
            <a:r>
              <a:rPr lang="en-US" dirty="0">
                <a:solidFill>
                  <a:srgbClr val="292929"/>
                </a:solidFill>
                <a:latin typeface="Montserrat"/>
              </a:rPr>
              <a:t> </a:t>
            </a:r>
            <a:r>
              <a:rPr lang="en-US" dirty="0" err="1">
                <a:solidFill>
                  <a:srgbClr val="292929"/>
                </a:solidFill>
                <a:latin typeface="Montserrat"/>
              </a:rPr>
              <a:t>müdahalesinden</a:t>
            </a:r>
            <a:r>
              <a:rPr lang="en-US" dirty="0">
                <a:solidFill>
                  <a:srgbClr val="292929"/>
                </a:solidFill>
                <a:latin typeface="Montserrat"/>
              </a:rPr>
              <a:t> </a:t>
            </a:r>
            <a:r>
              <a:rPr lang="en-US" dirty="0" err="1">
                <a:solidFill>
                  <a:srgbClr val="292929"/>
                </a:solidFill>
                <a:latin typeface="Montserrat"/>
              </a:rPr>
              <a:t>koruyan</a:t>
            </a:r>
            <a:r>
              <a:rPr lang="en-US" dirty="0">
                <a:solidFill>
                  <a:srgbClr val="292929"/>
                </a:solidFill>
                <a:latin typeface="Montserrat"/>
              </a:rPr>
              <a:t> </a:t>
            </a:r>
            <a:r>
              <a:rPr lang="en-US" dirty="0" err="1">
                <a:solidFill>
                  <a:srgbClr val="292929"/>
                </a:solidFill>
                <a:latin typeface="Montserrat"/>
              </a:rPr>
              <a:t>özerklik</a:t>
            </a:r>
            <a:r>
              <a:rPr lang="en-US" dirty="0">
                <a:solidFill>
                  <a:srgbClr val="292929"/>
                </a:solidFill>
                <a:latin typeface="Montserrat"/>
              </a:rPr>
              <a:t>, </a:t>
            </a:r>
            <a:r>
              <a:rPr lang="en-US" dirty="0" err="1">
                <a:solidFill>
                  <a:srgbClr val="292929"/>
                </a:solidFill>
                <a:latin typeface="Montserrat"/>
              </a:rPr>
              <a:t>mahremiyet</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sırdaşlık</a:t>
            </a:r>
            <a:r>
              <a:rPr lang="en-US" dirty="0">
                <a:solidFill>
                  <a:srgbClr val="292929"/>
                </a:solidFill>
                <a:latin typeface="Montserrat"/>
              </a:rPr>
              <a:t> </a:t>
            </a:r>
            <a:r>
              <a:rPr lang="en-US" dirty="0" err="1">
                <a:solidFill>
                  <a:srgbClr val="292929"/>
                </a:solidFill>
                <a:latin typeface="Montserrat"/>
              </a:rPr>
              <a:t>hakları</a:t>
            </a:r>
            <a:r>
              <a:rPr lang="en-US" dirty="0">
                <a:solidFill>
                  <a:srgbClr val="292929"/>
                </a:solidFill>
                <a:latin typeface="Montserrat"/>
              </a:rPr>
              <a:t> </a:t>
            </a:r>
            <a:r>
              <a:rPr lang="en-US" dirty="0" err="1">
                <a:solidFill>
                  <a:srgbClr val="292929"/>
                </a:solidFill>
                <a:latin typeface="Montserrat"/>
              </a:rPr>
              <a:t>olduğu</a:t>
            </a:r>
            <a:r>
              <a:rPr lang="en-US" dirty="0">
                <a:solidFill>
                  <a:srgbClr val="292929"/>
                </a:solidFill>
                <a:latin typeface="Montserrat"/>
              </a:rPr>
              <a:t> </a:t>
            </a:r>
            <a:r>
              <a:rPr lang="en-US" dirty="0" err="1">
                <a:solidFill>
                  <a:srgbClr val="292929"/>
                </a:solidFill>
                <a:latin typeface="Montserrat"/>
              </a:rPr>
              <a:t>düşünülebilir</a:t>
            </a:r>
            <a:r>
              <a:rPr lang="en-US" dirty="0">
                <a:solidFill>
                  <a:srgbClr val="292929"/>
                </a:solidFill>
                <a:latin typeface="Montserrat"/>
              </a:rPr>
              <a:t>. </a:t>
            </a:r>
            <a:r>
              <a:rPr lang="en-US" dirty="0" err="1">
                <a:solidFill>
                  <a:srgbClr val="292929"/>
                </a:solidFill>
                <a:latin typeface="Montserrat"/>
              </a:rPr>
              <a:t>Ayrıca</a:t>
            </a:r>
            <a:r>
              <a:rPr lang="en-US" dirty="0">
                <a:solidFill>
                  <a:srgbClr val="292929"/>
                </a:solidFill>
                <a:latin typeface="Montserrat"/>
              </a:rPr>
              <a:t> </a:t>
            </a:r>
            <a:r>
              <a:rPr lang="en-US" dirty="0" err="1">
                <a:solidFill>
                  <a:srgbClr val="292929"/>
                </a:solidFill>
                <a:latin typeface="Montserrat"/>
              </a:rPr>
              <a:t>sağken</a:t>
            </a:r>
            <a:r>
              <a:rPr lang="en-US" dirty="0">
                <a:solidFill>
                  <a:srgbClr val="292929"/>
                </a:solidFill>
                <a:latin typeface="Montserrat"/>
              </a:rPr>
              <a:t> </a:t>
            </a:r>
            <a:r>
              <a:rPr lang="en-US" dirty="0" err="1">
                <a:solidFill>
                  <a:srgbClr val="292929"/>
                </a:solidFill>
                <a:latin typeface="Montserrat"/>
              </a:rPr>
              <a:t>yapacağı</a:t>
            </a:r>
            <a:r>
              <a:rPr lang="en-US" dirty="0">
                <a:solidFill>
                  <a:srgbClr val="292929"/>
                </a:solidFill>
                <a:latin typeface="Montserrat"/>
              </a:rPr>
              <a:t> </a:t>
            </a:r>
            <a:r>
              <a:rPr lang="en-US" dirty="0" err="1">
                <a:solidFill>
                  <a:srgbClr val="292929"/>
                </a:solidFill>
                <a:latin typeface="Montserrat"/>
              </a:rPr>
              <a:t>böbrek</a:t>
            </a:r>
            <a:r>
              <a:rPr lang="en-US" dirty="0">
                <a:solidFill>
                  <a:srgbClr val="292929"/>
                </a:solidFill>
                <a:latin typeface="Montserrat"/>
              </a:rPr>
              <a:t> </a:t>
            </a:r>
            <a:r>
              <a:rPr lang="en-US" dirty="0" err="1">
                <a:solidFill>
                  <a:srgbClr val="292929"/>
                </a:solidFill>
                <a:latin typeface="Montserrat"/>
              </a:rPr>
              <a:t>bağışının</a:t>
            </a:r>
            <a:r>
              <a:rPr lang="en-US" dirty="0">
                <a:solidFill>
                  <a:srgbClr val="292929"/>
                </a:solidFill>
                <a:latin typeface="Montserrat"/>
              </a:rPr>
              <a:t> </a:t>
            </a:r>
            <a:r>
              <a:rPr lang="en-US" dirty="0" err="1">
                <a:solidFill>
                  <a:srgbClr val="292929"/>
                </a:solidFill>
                <a:latin typeface="Montserrat"/>
              </a:rPr>
              <a:t>risklerine</a:t>
            </a:r>
            <a:r>
              <a:rPr lang="en-US" dirty="0">
                <a:solidFill>
                  <a:srgbClr val="292929"/>
                </a:solidFill>
                <a:latin typeface="Montserrat"/>
              </a:rPr>
              <a:t>, </a:t>
            </a:r>
            <a:r>
              <a:rPr lang="en-US" dirty="0" err="1">
                <a:solidFill>
                  <a:srgbClr val="292929"/>
                </a:solidFill>
                <a:latin typeface="Montserrat"/>
              </a:rPr>
              <a:t>yararlarına</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alternatiflerine</a:t>
            </a:r>
            <a:r>
              <a:rPr lang="en-US" dirty="0">
                <a:solidFill>
                  <a:srgbClr val="292929"/>
                </a:solidFill>
                <a:latin typeface="Montserrat"/>
              </a:rPr>
              <a:t> </a:t>
            </a:r>
            <a:r>
              <a:rPr lang="en-US" dirty="0" err="1">
                <a:solidFill>
                  <a:srgbClr val="292929"/>
                </a:solidFill>
                <a:latin typeface="Montserrat"/>
              </a:rPr>
              <a:t>dair</a:t>
            </a:r>
            <a:r>
              <a:rPr lang="en-US" dirty="0">
                <a:solidFill>
                  <a:srgbClr val="292929"/>
                </a:solidFill>
                <a:latin typeface="Montserrat"/>
              </a:rPr>
              <a:t> </a:t>
            </a:r>
            <a:r>
              <a:rPr lang="en-US" dirty="0" err="1">
                <a:solidFill>
                  <a:srgbClr val="292929"/>
                </a:solidFill>
                <a:latin typeface="Montserrat"/>
              </a:rPr>
              <a:t>bilgilendirilme</a:t>
            </a:r>
            <a:r>
              <a:rPr lang="en-US" dirty="0">
                <a:solidFill>
                  <a:srgbClr val="292929"/>
                </a:solidFill>
                <a:latin typeface="Montserrat"/>
              </a:rPr>
              <a:t> </a:t>
            </a:r>
            <a:r>
              <a:rPr lang="en-US" dirty="0" err="1">
                <a:solidFill>
                  <a:srgbClr val="292929"/>
                </a:solidFill>
                <a:latin typeface="Montserrat"/>
              </a:rPr>
              <a:t>hakkı</a:t>
            </a:r>
            <a:r>
              <a:rPr lang="en-US" dirty="0">
                <a:solidFill>
                  <a:srgbClr val="292929"/>
                </a:solidFill>
                <a:latin typeface="Montserrat"/>
              </a:rPr>
              <a:t> da </a:t>
            </a:r>
            <a:r>
              <a:rPr lang="en-US" dirty="0" err="1">
                <a:solidFill>
                  <a:srgbClr val="292929"/>
                </a:solidFill>
                <a:latin typeface="Montserrat"/>
              </a:rPr>
              <a:t>vardır</a:t>
            </a:r>
            <a:r>
              <a:rPr lang="en-US" dirty="0">
                <a:solidFill>
                  <a:srgbClr val="292929"/>
                </a:solidFill>
                <a:latin typeface="Montserrat"/>
              </a:rPr>
              <a:t> ki </a:t>
            </a:r>
            <a:r>
              <a:rPr lang="en-US" dirty="0" err="1">
                <a:solidFill>
                  <a:srgbClr val="292929"/>
                </a:solidFill>
                <a:latin typeface="Montserrat"/>
              </a:rPr>
              <a:t>vakada</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bilgiler</a:t>
            </a:r>
            <a:r>
              <a:rPr lang="en-US" dirty="0">
                <a:solidFill>
                  <a:srgbClr val="292929"/>
                </a:solidFill>
                <a:latin typeface="Montserrat"/>
              </a:rPr>
              <a:t> </a:t>
            </a:r>
            <a:r>
              <a:rPr lang="en-US" dirty="0" err="1">
                <a:solidFill>
                  <a:srgbClr val="292929"/>
                </a:solidFill>
                <a:latin typeface="Montserrat"/>
              </a:rPr>
              <a:t>kendisine</a:t>
            </a:r>
            <a:r>
              <a:rPr lang="en-US" dirty="0">
                <a:solidFill>
                  <a:srgbClr val="292929"/>
                </a:solidFill>
                <a:latin typeface="Montserrat"/>
              </a:rPr>
              <a:t> </a:t>
            </a:r>
            <a:r>
              <a:rPr lang="en-US" dirty="0" err="1">
                <a:solidFill>
                  <a:srgbClr val="292929"/>
                </a:solidFill>
                <a:latin typeface="Montserrat"/>
              </a:rPr>
              <a:t>verilmiş</a:t>
            </a:r>
            <a:r>
              <a:rPr lang="en-US" dirty="0">
                <a:solidFill>
                  <a:srgbClr val="292929"/>
                </a:solidFill>
                <a:latin typeface="Montserrat"/>
              </a:rPr>
              <a:t> </a:t>
            </a:r>
            <a:r>
              <a:rPr lang="en-US" dirty="0" err="1">
                <a:solidFill>
                  <a:srgbClr val="292929"/>
                </a:solidFill>
                <a:latin typeface="Montserrat"/>
              </a:rPr>
              <a:t>görünmektedir</a:t>
            </a:r>
            <a:r>
              <a:rPr lang="en-US" dirty="0">
                <a:solidFill>
                  <a:srgbClr val="292929"/>
                </a:solidFill>
                <a:latin typeface="Montserrat"/>
              </a:rPr>
              <a:t>.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bağışta</a:t>
            </a:r>
            <a:r>
              <a:rPr lang="en-US" dirty="0">
                <a:solidFill>
                  <a:srgbClr val="292929"/>
                </a:solidFill>
                <a:latin typeface="Montserrat"/>
              </a:rPr>
              <a:t> </a:t>
            </a:r>
            <a:r>
              <a:rPr lang="en-US" dirty="0" err="1">
                <a:solidFill>
                  <a:srgbClr val="292929"/>
                </a:solidFill>
                <a:latin typeface="Montserrat"/>
              </a:rPr>
              <a:t>bulunmama</a:t>
            </a:r>
            <a:r>
              <a:rPr lang="en-US" dirty="0">
                <a:solidFill>
                  <a:srgbClr val="292929"/>
                </a:solidFill>
                <a:latin typeface="Montserrat"/>
              </a:rPr>
              <a:t> </a:t>
            </a:r>
            <a:r>
              <a:rPr lang="en-US" dirty="0" err="1">
                <a:solidFill>
                  <a:srgbClr val="292929"/>
                </a:solidFill>
                <a:latin typeface="Montserrat"/>
              </a:rPr>
              <a:t>kararı</a:t>
            </a:r>
            <a:r>
              <a:rPr lang="en-US" dirty="0">
                <a:solidFill>
                  <a:srgbClr val="292929"/>
                </a:solidFill>
                <a:latin typeface="Montserrat"/>
              </a:rPr>
              <a:t>, </a:t>
            </a:r>
            <a:r>
              <a:rPr lang="en-US" dirty="0" err="1">
                <a:solidFill>
                  <a:srgbClr val="292929"/>
                </a:solidFill>
                <a:latin typeface="Montserrat"/>
              </a:rPr>
              <a:t>başkalarının</a:t>
            </a:r>
            <a:r>
              <a:rPr lang="en-US" dirty="0">
                <a:solidFill>
                  <a:srgbClr val="292929"/>
                </a:solidFill>
                <a:latin typeface="Montserrat"/>
              </a:rPr>
              <a:t> </a:t>
            </a:r>
            <a:r>
              <a:rPr lang="en-US" dirty="0" err="1">
                <a:solidFill>
                  <a:srgbClr val="292929"/>
                </a:solidFill>
                <a:latin typeface="Montserrat"/>
              </a:rPr>
              <a:t>haklarını</a:t>
            </a:r>
            <a:r>
              <a:rPr lang="en-US" dirty="0">
                <a:solidFill>
                  <a:srgbClr val="292929"/>
                </a:solidFill>
                <a:latin typeface="Montserrat"/>
              </a:rPr>
              <a:t> </a:t>
            </a:r>
            <a:r>
              <a:rPr lang="en-US" dirty="0" err="1">
                <a:solidFill>
                  <a:srgbClr val="292929"/>
                </a:solidFill>
                <a:latin typeface="Montserrat"/>
              </a:rPr>
              <a:t>çiğnemediği</a:t>
            </a:r>
            <a:r>
              <a:rPr lang="en-US" dirty="0">
                <a:solidFill>
                  <a:srgbClr val="292929"/>
                </a:solidFill>
                <a:latin typeface="Montserrat"/>
              </a:rPr>
              <a:t> </a:t>
            </a:r>
            <a:r>
              <a:rPr lang="en-US" dirty="0" err="1">
                <a:solidFill>
                  <a:srgbClr val="292929"/>
                </a:solidFill>
                <a:latin typeface="Montserrat"/>
              </a:rPr>
              <a:t>sürece</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hakları</a:t>
            </a:r>
            <a:r>
              <a:rPr lang="en-US" dirty="0">
                <a:solidFill>
                  <a:srgbClr val="292929"/>
                </a:solidFill>
                <a:latin typeface="Montserrat"/>
              </a:rPr>
              <a:t> </a:t>
            </a:r>
            <a:r>
              <a:rPr lang="en-US" dirty="0" err="1">
                <a:solidFill>
                  <a:srgbClr val="292929"/>
                </a:solidFill>
                <a:latin typeface="Montserrat"/>
              </a:rPr>
              <a:t>kapsamında</a:t>
            </a:r>
            <a:r>
              <a:rPr lang="en-US" dirty="0">
                <a:solidFill>
                  <a:srgbClr val="292929"/>
                </a:solidFill>
                <a:latin typeface="Montserrat"/>
              </a:rPr>
              <a:t> </a:t>
            </a:r>
            <a:r>
              <a:rPr lang="en-US" dirty="0" err="1">
                <a:solidFill>
                  <a:srgbClr val="292929"/>
                </a:solidFill>
                <a:latin typeface="Montserrat"/>
              </a:rPr>
              <a:t>alabileceği</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karardır</a:t>
            </a:r>
            <a:r>
              <a:rPr lang="en-US" dirty="0">
                <a:solidFill>
                  <a:srgbClr val="292929"/>
                </a:solidFill>
                <a:latin typeface="Montserrat"/>
              </a:rPr>
              <a:t>. </a:t>
            </a:r>
            <a:endParaRPr lang="tr-TR" dirty="0">
              <a:solidFill>
                <a:srgbClr val="292929"/>
              </a:solidFill>
              <a:latin typeface="Montserrat"/>
            </a:endParaRPr>
          </a:p>
          <a:p>
            <a:pPr marL="285750" indent="-285750" algn="just">
              <a:lnSpc>
                <a:spcPts val="2001"/>
              </a:lnSpc>
              <a:buFont typeface="Arial" panose="020B0604020202020204" pitchFamily="34" charset="0"/>
              <a:buChar char="•"/>
            </a:pPr>
            <a:endParaRPr lang="tr-TR" dirty="0">
              <a:solidFill>
                <a:srgbClr val="292929"/>
              </a:solidFill>
              <a:latin typeface="Montserrat"/>
            </a:endParaRPr>
          </a:p>
          <a:p>
            <a:pPr marL="285750" indent="-285750" algn="just">
              <a:lnSpc>
                <a:spcPts val="2001"/>
              </a:lnSpc>
              <a:buFont typeface="Arial" panose="020B0604020202020204" pitchFamily="34" charset="0"/>
              <a:buChar char="•"/>
            </a:pPr>
            <a:r>
              <a:rPr lang="tr-TR" dirty="0">
                <a:solidFill>
                  <a:srgbClr val="292929"/>
                </a:solidFill>
                <a:latin typeface="Montserrat"/>
              </a:rPr>
              <a:t>Kızın k</a:t>
            </a:r>
            <a:r>
              <a:rPr lang="en-US" dirty="0" err="1">
                <a:solidFill>
                  <a:srgbClr val="292929"/>
                </a:solidFill>
                <a:latin typeface="Montserrat"/>
              </a:rPr>
              <a:t>ardeşlerin</a:t>
            </a:r>
            <a:r>
              <a:rPr lang="tr-TR" dirty="0">
                <a:solidFill>
                  <a:srgbClr val="292929"/>
                </a:solidFill>
                <a:latin typeface="Montserrat"/>
              </a:rPr>
              <a:t>in ise</a:t>
            </a:r>
            <a:r>
              <a:rPr lang="en-US" dirty="0">
                <a:solidFill>
                  <a:srgbClr val="292929"/>
                </a:solidFill>
                <a:latin typeface="Montserrat"/>
              </a:rPr>
              <a:t> </a:t>
            </a:r>
            <a:r>
              <a:rPr lang="en-US" dirty="0" err="1">
                <a:solidFill>
                  <a:srgbClr val="292929"/>
                </a:solidFill>
                <a:latin typeface="Montserrat"/>
              </a:rPr>
              <a:t>cerrahi</a:t>
            </a:r>
            <a:r>
              <a:rPr lang="en-US" dirty="0">
                <a:solidFill>
                  <a:srgbClr val="292929"/>
                </a:solidFill>
                <a:latin typeface="Montserrat"/>
              </a:rPr>
              <a:t> </a:t>
            </a:r>
            <a:r>
              <a:rPr lang="en-US" dirty="0" err="1">
                <a:solidFill>
                  <a:srgbClr val="292929"/>
                </a:solidFill>
                <a:latin typeface="Montserrat"/>
              </a:rPr>
              <a:t>nakil</a:t>
            </a:r>
            <a:r>
              <a:rPr lang="en-US" dirty="0">
                <a:solidFill>
                  <a:srgbClr val="292929"/>
                </a:solidFill>
                <a:latin typeface="Montserrat"/>
              </a:rPr>
              <a:t> </a:t>
            </a:r>
            <a:r>
              <a:rPr lang="en-US" dirty="0" err="1">
                <a:solidFill>
                  <a:srgbClr val="292929"/>
                </a:solidFill>
                <a:latin typeface="Montserrat"/>
              </a:rPr>
              <a:t>kendilerine</a:t>
            </a:r>
            <a:r>
              <a:rPr lang="en-US" dirty="0">
                <a:solidFill>
                  <a:srgbClr val="292929"/>
                </a:solidFill>
                <a:latin typeface="Montserrat"/>
              </a:rPr>
              <a:t> </a:t>
            </a:r>
            <a:r>
              <a:rPr lang="en-US" dirty="0" err="1">
                <a:solidFill>
                  <a:srgbClr val="292929"/>
                </a:solidFill>
                <a:latin typeface="Montserrat"/>
              </a:rPr>
              <a:t>doğrudan</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yarar</a:t>
            </a:r>
            <a:r>
              <a:rPr lang="en-US" dirty="0">
                <a:solidFill>
                  <a:srgbClr val="292929"/>
                </a:solidFill>
                <a:latin typeface="Montserrat"/>
              </a:rPr>
              <a:t> </a:t>
            </a:r>
            <a:r>
              <a:rPr lang="en-US" dirty="0" err="1">
                <a:solidFill>
                  <a:srgbClr val="292929"/>
                </a:solidFill>
                <a:latin typeface="Montserrat"/>
              </a:rPr>
              <a:t>sağlamayacak</a:t>
            </a:r>
            <a:r>
              <a:rPr lang="en-US" dirty="0">
                <a:solidFill>
                  <a:srgbClr val="292929"/>
                </a:solidFill>
                <a:latin typeface="Montserrat"/>
              </a:rPr>
              <a:t> </a:t>
            </a:r>
            <a:r>
              <a:rPr lang="en-US" dirty="0" err="1">
                <a:solidFill>
                  <a:srgbClr val="292929"/>
                </a:solidFill>
                <a:latin typeface="Montserrat"/>
              </a:rPr>
              <a:t>olduğundan</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bilakis</a:t>
            </a:r>
            <a:r>
              <a:rPr lang="en-US" dirty="0">
                <a:solidFill>
                  <a:srgbClr val="292929"/>
                </a:solidFill>
                <a:latin typeface="Montserrat"/>
              </a:rPr>
              <a:t> </a:t>
            </a:r>
            <a:r>
              <a:rPr lang="en-US" dirty="0" err="1">
                <a:solidFill>
                  <a:srgbClr val="292929"/>
                </a:solidFill>
                <a:latin typeface="Montserrat"/>
              </a:rPr>
              <a:t>riskler</a:t>
            </a:r>
            <a:r>
              <a:rPr lang="en-US" dirty="0">
                <a:solidFill>
                  <a:srgbClr val="292929"/>
                </a:solidFill>
                <a:latin typeface="Montserrat"/>
              </a:rPr>
              <a:t> </a:t>
            </a:r>
            <a:r>
              <a:rPr lang="en-US" dirty="0" err="1">
                <a:solidFill>
                  <a:srgbClr val="292929"/>
                </a:solidFill>
                <a:latin typeface="Montserrat"/>
              </a:rPr>
              <a:t>taşıdığından</a:t>
            </a:r>
            <a:r>
              <a:rPr lang="en-US" dirty="0">
                <a:solidFill>
                  <a:srgbClr val="292929"/>
                </a:solidFill>
                <a:latin typeface="Montserrat"/>
              </a:rPr>
              <a:t> </a:t>
            </a:r>
            <a:r>
              <a:rPr lang="en-US" dirty="0" err="1">
                <a:solidFill>
                  <a:srgbClr val="292929"/>
                </a:solidFill>
                <a:latin typeface="Montserrat"/>
              </a:rPr>
              <a:t>müdahaleye</a:t>
            </a:r>
            <a:r>
              <a:rPr lang="en-US" dirty="0">
                <a:solidFill>
                  <a:srgbClr val="292929"/>
                </a:solidFill>
                <a:latin typeface="Montserrat"/>
              </a:rPr>
              <a:t> </a:t>
            </a:r>
            <a:r>
              <a:rPr lang="en-US" dirty="0" err="1">
                <a:solidFill>
                  <a:srgbClr val="292929"/>
                </a:solidFill>
                <a:latin typeface="Montserrat"/>
              </a:rPr>
              <a:t>maruz</a:t>
            </a:r>
            <a:r>
              <a:rPr lang="en-US" dirty="0">
                <a:solidFill>
                  <a:srgbClr val="292929"/>
                </a:solidFill>
                <a:latin typeface="Montserrat"/>
              </a:rPr>
              <a:t> </a:t>
            </a:r>
            <a:r>
              <a:rPr lang="en-US" dirty="0" err="1">
                <a:solidFill>
                  <a:srgbClr val="292929"/>
                </a:solidFill>
                <a:latin typeface="Montserrat"/>
              </a:rPr>
              <a:t>kalmama</a:t>
            </a:r>
            <a:r>
              <a:rPr lang="en-US" dirty="0">
                <a:solidFill>
                  <a:srgbClr val="292929"/>
                </a:solidFill>
                <a:latin typeface="Montserrat"/>
              </a:rPr>
              <a:t> </a:t>
            </a:r>
            <a:r>
              <a:rPr lang="en-US" dirty="0" err="1">
                <a:solidFill>
                  <a:srgbClr val="292929"/>
                </a:solidFill>
                <a:latin typeface="Montserrat"/>
              </a:rPr>
              <a:t>hakları</a:t>
            </a:r>
            <a:r>
              <a:rPr lang="en-US" dirty="0">
                <a:solidFill>
                  <a:srgbClr val="292929"/>
                </a:solidFill>
                <a:latin typeface="Montserrat"/>
              </a:rPr>
              <a:t> </a:t>
            </a:r>
            <a:r>
              <a:rPr lang="en-US" dirty="0" err="1">
                <a:solidFill>
                  <a:srgbClr val="292929"/>
                </a:solidFill>
                <a:latin typeface="Montserrat"/>
              </a:rPr>
              <a:t>vardır</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hakları</a:t>
            </a:r>
            <a:r>
              <a:rPr lang="en-US" dirty="0">
                <a:solidFill>
                  <a:srgbClr val="292929"/>
                </a:solidFill>
                <a:latin typeface="Montserrat"/>
              </a:rPr>
              <a:t>, </a:t>
            </a:r>
            <a:r>
              <a:rPr lang="en-US" dirty="0" err="1">
                <a:solidFill>
                  <a:srgbClr val="292929"/>
                </a:solidFill>
                <a:latin typeface="Montserrat"/>
              </a:rPr>
              <a:t>geçerli</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onam</a:t>
            </a:r>
            <a:r>
              <a:rPr lang="en-US" dirty="0">
                <a:solidFill>
                  <a:srgbClr val="292929"/>
                </a:solidFill>
                <a:latin typeface="Montserrat"/>
              </a:rPr>
              <a:t> </a:t>
            </a:r>
            <a:r>
              <a:rPr lang="en-US" dirty="0" err="1">
                <a:solidFill>
                  <a:srgbClr val="292929"/>
                </a:solidFill>
                <a:latin typeface="Montserrat"/>
              </a:rPr>
              <a:t>verebilecek</a:t>
            </a:r>
            <a:r>
              <a:rPr lang="en-US" dirty="0">
                <a:solidFill>
                  <a:srgbClr val="292929"/>
                </a:solidFill>
                <a:latin typeface="Montserrat"/>
              </a:rPr>
              <a:t> </a:t>
            </a:r>
            <a:r>
              <a:rPr lang="en-US" dirty="0" err="1">
                <a:solidFill>
                  <a:srgbClr val="292929"/>
                </a:solidFill>
                <a:latin typeface="Montserrat"/>
              </a:rPr>
              <a:t>zihinsel</a:t>
            </a:r>
            <a:r>
              <a:rPr lang="en-US" dirty="0">
                <a:solidFill>
                  <a:srgbClr val="292929"/>
                </a:solidFill>
                <a:latin typeface="Montserrat"/>
              </a:rPr>
              <a:t> </a:t>
            </a:r>
            <a:r>
              <a:rPr lang="en-US" dirty="0" err="1">
                <a:solidFill>
                  <a:srgbClr val="292929"/>
                </a:solidFill>
                <a:latin typeface="Montserrat"/>
              </a:rPr>
              <a:t>yeterlikten</a:t>
            </a:r>
            <a:r>
              <a:rPr lang="en-US" dirty="0">
                <a:solidFill>
                  <a:srgbClr val="292929"/>
                </a:solidFill>
                <a:latin typeface="Montserrat"/>
              </a:rPr>
              <a:t> </a:t>
            </a:r>
            <a:r>
              <a:rPr lang="en-US" dirty="0" err="1">
                <a:solidFill>
                  <a:srgbClr val="292929"/>
                </a:solidFill>
                <a:latin typeface="Montserrat"/>
              </a:rPr>
              <a:t>yoksun</a:t>
            </a:r>
            <a:r>
              <a:rPr lang="en-US" dirty="0">
                <a:solidFill>
                  <a:srgbClr val="292929"/>
                </a:solidFill>
                <a:latin typeface="Montserrat"/>
              </a:rPr>
              <a:t> </a:t>
            </a:r>
            <a:r>
              <a:rPr lang="en-US" dirty="0" err="1">
                <a:solidFill>
                  <a:srgbClr val="292929"/>
                </a:solidFill>
                <a:latin typeface="Montserrat"/>
              </a:rPr>
              <a:t>oldukları</a:t>
            </a:r>
            <a:r>
              <a:rPr lang="en-US" dirty="0">
                <a:solidFill>
                  <a:srgbClr val="292929"/>
                </a:solidFill>
                <a:latin typeface="Montserrat"/>
              </a:rPr>
              <a:t> </a:t>
            </a:r>
            <a:r>
              <a:rPr lang="en-US" dirty="0" err="1">
                <a:solidFill>
                  <a:srgbClr val="292929"/>
                </a:solidFill>
                <a:latin typeface="Montserrat"/>
              </a:rPr>
              <a:t>gerçeği</a:t>
            </a:r>
            <a:r>
              <a:rPr lang="en-US" dirty="0">
                <a:solidFill>
                  <a:srgbClr val="292929"/>
                </a:solidFill>
                <a:latin typeface="Montserrat"/>
              </a:rPr>
              <a:t> </a:t>
            </a:r>
            <a:r>
              <a:rPr lang="en-US" dirty="0" err="1">
                <a:solidFill>
                  <a:srgbClr val="292929"/>
                </a:solidFill>
                <a:latin typeface="Montserrat"/>
              </a:rPr>
              <a:t>ile</a:t>
            </a:r>
            <a:r>
              <a:rPr lang="en-US" dirty="0">
                <a:solidFill>
                  <a:srgbClr val="292929"/>
                </a:solidFill>
                <a:latin typeface="Montserrat"/>
              </a:rPr>
              <a:t> </a:t>
            </a:r>
            <a:r>
              <a:rPr lang="en-US" dirty="0" err="1">
                <a:solidFill>
                  <a:srgbClr val="292929"/>
                </a:solidFill>
                <a:latin typeface="Montserrat"/>
              </a:rPr>
              <a:t>birlikte</a:t>
            </a:r>
            <a:r>
              <a:rPr lang="en-US" dirty="0">
                <a:solidFill>
                  <a:srgbClr val="292929"/>
                </a:solidFill>
                <a:latin typeface="Montserrat"/>
              </a:rPr>
              <a:t>, </a:t>
            </a:r>
            <a:r>
              <a:rPr lang="en-US" dirty="0" err="1">
                <a:solidFill>
                  <a:srgbClr val="292929"/>
                </a:solidFill>
                <a:latin typeface="Montserrat"/>
              </a:rPr>
              <a:t>onları</a:t>
            </a:r>
            <a:r>
              <a:rPr lang="en-US" dirty="0">
                <a:solidFill>
                  <a:srgbClr val="292929"/>
                </a:solidFill>
                <a:latin typeface="Montserrat"/>
              </a:rPr>
              <a:t> </a:t>
            </a:r>
            <a:r>
              <a:rPr lang="en-US" dirty="0" err="1">
                <a:solidFill>
                  <a:srgbClr val="292929"/>
                </a:solidFill>
                <a:latin typeface="Montserrat"/>
              </a:rPr>
              <a:t>böbrek</a:t>
            </a:r>
            <a:r>
              <a:rPr lang="en-US" dirty="0">
                <a:solidFill>
                  <a:srgbClr val="292929"/>
                </a:solidFill>
                <a:latin typeface="Montserrat"/>
              </a:rPr>
              <a:t> </a:t>
            </a:r>
            <a:r>
              <a:rPr lang="en-US" dirty="0" err="1">
                <a:solidFill>
                  <a:srgbClr val="292929"/>
                </a:solidFill>
                <a:latin typeface="Montserrat"/>
              </a:rPr>
              <a:t>kaynakları</a:t>
            </a:r>
            <a:r>
              <a:rPr lang="en-US" dirty="0">
                <a:solidFill>
                  <a:srgbClr val="292929"/>
                </a:solidFill>
                <a:latin typeface="Montserrat"/>
              </a:rPr>
              <a:t> </a:t>
            </a:r>
            <a:r>
              <a:rPr lang="en-US" dirty="0" err="1">
                <a:solidFill>
                  <a:srgbClr val="292929"/>
                </a:solidFill>
                <a:latin typeface="Montserrat"/>
              </a:rPr>
              <a:t>olarak</a:t>
            </a:r>
            <a:r>
              <a:rPr lang="en-US" dirty="0">
                <a:solidFill>
                  <a:srgbClr val="292929"/>
                </a:solidFill>
                <a:latin typeface="Montserrat"/>
              </a:rPr>
              <a:t> </a:t>
            </a:r>
            <a:r>
              <a:rPr lang="en-US" dirty="0" err="1">
                <a:solidFill>
                  <a:srgbClr val="292929"/>
                </a:solidFill>
                <a:latin typeface="Montserrat"/>
              </a:rPr>
              <a:t>zorla</a:t>
            </a:r>
            <a:r>
              <a:rPr lang="en-US" dirty="0">
                <a:solidFill>
                  <a:srgbClr val="292929"/>
                </a:solidFill>
                <a:latin typeface="Montserrat"/>
              </a:rPr>
              <a:t> </a:t>
            </a:r>
            <a:r>
              <a:rPr lang="en-US" dirty="0" err="1">
                <a:solidFill>
                  <a:srgbClr val="292929"/>
                </a:solidFill>
                <a:latin typeface="Montserrat"/>
              </a:rPr>
              <a:t>kullanılmaktan</a:t>
            </a:r>
            <a:r>
              <a:rPr lang="en-US" dirty="0">
                <a:solidFill>
                  <a:srgbClr val="292929"/>
                </a:solidFill>
                <a:latin typeface="Montserrat"/>
              </a:rPr>
              <a:t> </a:t>
            </a:r>
            <a:r>
              <a:rPr lang="en-US" dirty="0" err="1">
                <a:solidFill>
                  <a:srgbClr val="292929"/>
                </a:solidFill>
                <a:latin typeface="Montserrat"/>
              </a:rPr>
              <a:t>koruyacaktır</a:t>
            </a:r>
            <a:r>
              <a:rPr lang="en-US" dirty="0">
                <a:solidFill>
                  <a:srgbClr val="292929"/>
                </a:solidFill>
                <a:latin typeface="Montserrat"/>
              </a:rPr>
              <a:t>.</a:t>
            </a:r>
          </a:p>
          <a:p>
            <a:pPr algn="just">
              <a:lnSpc>
                <a:spcPts val="2001"/>
              </a:lnSpc>
            </a:pPr>
            <a:endParaRPr lang="en-US" sz="1439" dirty="0">
              <a:solidFill>
                <a:srgbClr val="292929"/>
              </a:solidFill>
              <a:latin typeface="Montserrat"/>
            </a:endParaRPr>
          </a:p>
          <a:p>
            <a:pPr algn="just">
              <a:lnSpc>
                <a:spcPts val="2001"/>
              </a:lnSpc>
            </a:pPr>
            <a:endParaRPr lang="en-US" sz="1439" dirty="0">
              <a:solidFill>
                <a:srgbClr val="292929"/>
              </a:solidFill>
              <a:latin typeface="Montserrat"/>
            </a:endParaRPr>
          </a:p>
          <a:p>
            <a:pPr algn="just">
              <a:lnSpc>
                <a:spcPts val="2001"/>
              </a:lnSpc>
            </a:pPr>
            <a:endParaRPr lang="en-US" sz="1439" dirty="0">
              <a:solidFill>
                <a:srgbClr val="292929"/>
              </a:solidFill>
              <a:latin typeface="Montserrat"/>
            </a:endParaRPr>
          </a:p>
          <a:p>
            <a:pPr algn="just">
              <a:lnSpc>
                <a:spcPts val="2001"/>
              </a:lnSpc>
            </a:pPr>
            <a:endParaRPr lang="en-US" sz="1439" dirty="0">
              <a:solidFill>
                <a:srgbClr val="292929"/>
              </a:solidFill>
              <a:latin typeface="Montserrat"/>
            </a:endParaRPr>
          </a:p>
        </p:txBody>
      </p:sp>
      <p:sp>
        <p:nvSpPr>
          <p:cNvPr id="7" name="Freeform 7"/>
          <p:cNvSpPr/>
          <p:nvPr/>
        </p:nvSpPr>
        <p:spPr>
          <a:xfrm>
            <a:off x="9144000" y="7441700"/>
            <a:ext cx="2829780" cy="2845300"/>
          </a:xfrm>
          <a:custGeom>
            <a:avLst/>
            <a:gdLst/>
            <a:ahLst/>
            <a:cxnLst/>
            <a:rect l="l" t="t" r="r" b="b"/>
            <a:pathLst>
              <a:path w="2829780" h="2845300">
                <a:moveTo>
                  <a:pt x="0" y="0"/>
                </a:moveTo>
                <a:lnTo>
                  <a:pt x="2829780" y="0"/>
                </a:lnTo>
                <a:lnTo>
                  <a:pt x="2829780" y="2845300"/>
                </a:lnTo>
                <a:lnTo>
                  <a:pt x="0" y="28453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8" name="TextBox 8"/>
          <p:cNvSpPr txBox="1"/>
          <p:nvPr/>
        </p:nvSpPr>
        <p:spPr>
          <a:xfrm>
            <a:off x="12725401" y="5121662"/>
            <a:ext cx="3886200" cy="3037306"/>
          </a:xfrm>
          <a:prstGeom prst="rect">
            <a:avLst/>
          </a:prstGeom>
        </p:spPr>
        <p:txBody>
          <a:bodyPr wrap="square" lIns="0" tIns="0" rIns="0" bIns="0" rtlCol="0" anchor="t">
            <a:spAutoFit/>
          </a:bodyPr>
          <a:lstStyle/>
          <a:p>
            <a:pPr algn="ctr">
              <a:lnSpc>
                <a:spcPts val="1740"/>
              </a:lnSpc>
            </a:pPr>
            <a:r>
              <a:rPr lang="tr-TR" sz="1600" dirty="0">
                <a:solidFill>
                  <a:srgbClr val="292929"/>
                </a:solidFill>
                <a:latin typeface="Montserrat"/>
              </a:rPr>
              <a:t>B</a:t>
            </a:r>
            <a:r>
              <a:rPr lang="en-US" sz="1600" dirty="0">
                <a:solidFill>
                  <a:srgbClr val="292929"/>
                </a:solidFill>
                <a:latin typeface="Montserrat"/>
              </a:rPr>
              <a:t>aba </a:t>
            </a:r>
            <a:r>
              <a:rPr lang="en-US" sz="1600" dirty="0" err="1">
                <a:solidFill>
                  <a:srgbClr val="292929"/>
                </a:solidFill>
                <a:latin typeface="Montserrat"/>
              </a:rPr>
              <a:t>birtakım</a:t>
            </a:r>
            <a:r>
              <a:rPr lang="en-US" sz="1600" dirty="0">
                <a:solidFill>
                  <a:srgbClr val="292929"/>
                </a:solidFill>
                <a:latin typeface="Montserrat"/>
              </a:rPr>
              <a:t> </a:t>
            </a:r>
            <a:r>
              <a:rPr lang="en-US" sz="1600" dirty="0" err="1">
                <a:solidFill>
                  <a:srgbClr val="292929"/>
                </a:solidFill>
                <a:latin typeface="Montserrat"/>
              </a:rPr>
              <a:t>testler</a:t>
            </a:r>
            <a:r>
              <a:rPr lang="en-US" sz="1600" dirty="0">
                <a:solidFill>
                  <a:srgbClr val="292929"/>
                </a:solidFill>
                <a:latin typeface="Montserrat"/>
              </a:rPr>
              <a:t> </a:t>
            </a:r>
            <a:r>
              <a:rPr lang="en-US" sz="1600" dirty="0" err="1">
                <a:solidFill>
                  <a:srgbClr val="292929"/>
                </a:solidFill>
                <a:latin typeface="Montserrat"/>
              </a:rPr>
              <a:t>yapması</a:t>
            </a:r>
            <a:r>
              <a:rPr lang="en-US" sz="1600" dirty="0">
                <a:solidFill>
                  <a:srgbClr val="292929"/>
                </a:solidFill>
                <a:latin typeface="Montserrat"/>
              </a:rPr>
              <a:t> </a:t>
            </a:r>
            <a:r>
              <a:rPr lang="en-US" sz="1600" dirty="0" err="1">
                <a:solidFill>
                  <a:srgbClr val="292929"/>
                </a:solidFill>
                <a:latin typeface="Montserrat"/>
              </a:rPr>
              <a:t>için</a:t>
            </a:r>
            <a:r>
              <a:rPr lang="en-US" sz="1600" dirty="0">
                <a:solidFill>
                  <a:srgbClr val="292929"/>
                </a:solidFill>
                <a:latin typeface="Montserrat"/>
              </a:rPr>
              <a:t> </a:t>
            </a:r>
            <a:r>
              <a:rPr lang="en-US" sz="1600" dirty="0" err="1">
                <a:solidFill>
                  <a:srgbClr val="292929"/>
                </a:solidFill>
                <a:latin typeface="Montserrat"/>
              </a:rPr>
              <a:t>doktora</a:t>
            </a:r>
            <a:r>
              <a:rPr lang="en-US" sz="1600" dirty="0">
                <a:solidFill>
                  <a:srgbClr val="292929"/>
                </a:solidFill>
                <a:latin typeface="Montserrat"/>
              </a:rPr>
              <a:t> </a:t>
            </a:r>
            <a:r>
              <a:rPr lang="en-US" sz="1600" dirty="0" err="1">
                <a:solidFill>
                  <a:srgbClr val="292929"/>
                </a:solidFill>
                <a:latin typeface="Montserrat"/>
              </a:rPr>
              <a:t>izin</a:t>
            </a:r>
            <a:r>
              <a:rPr lang="en-US" sz="1600" dirty="0">
                <a:solidFill>
                  <a:srgbClr val="292929"/>
                </a:solidFill>
                <a:latin typeface="Montserrat"/>
              </a:rPr>
              <a:t> </a:t>
            </a:r>
            <a:r>
              <a:rPr lang="en-US" sz="1600" dirty="0" err="1">
                <a:solidFill>
                  <a:srgbClr val="292929"/>
                </a:solidFill>
                <a:latin typeface="Montserrat"/>
              </a:rPr>
              <a:t>vermekle</a:t>
            </a:r>
            <a:r>
              <a:rPr lang="en-US" sz="1600" dirty="0">
                <a:solidFill>
                  <a:srgbClr val="292929"/>
                </a:solidFill>
                <a:latin typeface="Montserrat"/>
              </a:rPr>
              <a:t> </a:t>
            </a:r>
            <a:r>
              <a:rPr lang="en-US" sz="1600" dirty="0" err="1">
                <a:solidFill>
                  <a:srgbClr val="292929"/>
                </a:solidFill>
                <a:latin typeface="Montserrat"/>
              </a:rPr>
              <a:t>özerklik</a:t>
            </a:r>
            <a:r>
              <a:rPr lang="en-US" sz="1600" dirty="0">
                <a:solidFill>
                  <a:srgbClr val="292929"/>
                </a:solidFill>
                <a:latin typeface="Montserrat"/>
              </a:rPr>
              <a:t> </a:t>
            </a:r>
            <a:r>
              <a:rPr lang="en-US" sz="1600" dirty="0" err="1">
                <a:solidFill>
                  <a:srgbClr val="292929"/>
                </a:solidFill>
                <a:latin typeface="Montserrat"/>
              </a:rPr>
              <a:t>ve</a:t>
            </a:r>
            <a:r>
              <a:rPr lang="en-US" sz="1600" dirty="0">
                <a:solidFill>
                  <a:srgbClr val="292929"/>
                </a:solidFill>
                <a:latin typeface="Montserrat"/>
              </a:rPr>
              <a:t> </a:t>
            </a:r>
            <a:r>
              <a:rPr lang="en-US" sz="1600" dirty="0" err="1">
                <a:solidFill>
                  <a:srgbClr val="292929"/>
                </a:solidFill>
                <a:latin typeface="Montserrat"/>
              </a:rPr>
              <a:t>mahremiyet</a:t>
            </a:r>
            <a:r>
              <a:rPr lang="en-US" sz="1600" dirty="0">
                <a:solidFill>
                  <a:srgbClr val="292929"/>
                </a:solidFill>
                <a:latin typeface="Montserrat"/>
              </a:rPr>
              <a:t> </a:t>
            </a:r>
            <a:r>
              <a:rPr lang="en-US" sz="1600" dirty="0" err="1">
                <a:solidFill>
                  <a:srgbClr val="292929"/>
                </a:solidFill>
                <a:latin typeface="Montserrat"/>
              </a:rPr>
              <a:t>haklarını</a:t>
            </a:r>
            <a:r>
              <a:rPr lang="en-US" sz="1600" dirty="0">
                <a:solidFill>
                  <a:srgbClr val="292929"/>
                </a:solidFill>
                <a:latin typeface="Montserrat"/>
              </a:rPr>
              <a:t> </a:t>
            </a:r>
            <a:r>
              <a:rPr lang="en-US" sz="1600" dirty="0" err="1">
                <a:solidFill>
                  <a:srgbClr val="292929"/>
                </a:solidFill>
                <a:latin typeface="Montserrat"/>
              </a:rPr>
              <a:t>kullanmıştır</a:t>
            </a:r>
            <a:r>
              <a:rPr lang="en-US" sz="1600" dirty="0">
                <a:solidFill>
                  <a:srgbClr val="292929"/>
                </a:solidFill>
                <a:latin typeface="Montserrat"/>
              </a:rPr>
              <a:t>. </a:t>
            </a:r>
            <a:r>
              <a:rPr lang="en-US" sz="1600" dirty="0" err="1">
                <a:solidFill>
                  <a:srgbClr val="292929"/>
                </a:solidFill>
                <a:latin typeface="Montserrat"/>
              </a:rPr>
              <a:t>Ardından</a:t>
            </a:r>
            <a:r>
              <a:rPr lang="en-US" sz="1600" dirty="0">
                <a:solidFill>
                  <a:srgbClr val="292929"/>
                </a:solidFill>
                <a:latin typeface="Montserrat"/>
              </a:rPr>
              <a:t> </a:t>
            </a:r>
            <a:r>
              <a:rPr lang="en-US" sz="1600" dirty="0" err="1">
                <a:solidFill>
                  <a:srgbClr val="292929"/>
                </a:solidFill>
                <a:latin typeface="Montserrat"/>
              </a:rPr>
              <a:t>kendisine</a:t>
            </a:r>
            <a:r>
              <a:rPr lang="en-US" sz="1600" dirty="0">
                <a:solidFill>
                  <a:srgbClr val="292929"/>
                </a:solidFill>
                <a:latin typeface="Montserrat"/>
              </a:rPr>
              <a:t> </a:t>
            </a:r>
            <a:r>
              <a:rPr lang="en-US" sz="1600" dirty="0" err="1">
                <a:solidFill>
                  <a:srgbClr val="292929"/>
                </a:solidFill>
                <a:latin typeface="Montserrat"/>
              </a:rPr>
              <a:t>üçüncü</a:t>
            </a:r>
            <a:r>
              <a:rPr lang="en-US" sz="1600" dirty="0">
                <a:solidFill>
                  <a:srgbClr val="292929"/>
                </a:solidFill>
                <a:latin typeface="Montserrat"/>
              </a:rPr>
              <a:t> </a:t>
            </a:r>
            <a:r>
              <a:rPr lang="en-US" sz="1600" dirty="0" err="1">
                <a:solidFill>
                  <a:srgbClr val="292929"/>
                </a:solidFill>
                <a:latin typeface="Montserrat"/>
              </a:rPr>
              <a:t>kişilerin</a:t>
            </a:r>
            <a:r>
              <a:rPr lang="en-US" sz="1600" dirty="0">
                <a:solidFill>
                  <a:srgbClr val="292929"/>
                </a:solidFill>
                <a:latin typeface="Montserrat"/>
              </a:rPr>
              <a:t> </a:t>
            </a:r>
            <a:r>
              <a:rPr lang="en-US" sz="1600" dirty="0" err="1">
                <a:solidFill>
                  <a:srgbClr val="292929"/>
                </a:solidFill>
                <a:latin typeface="Montserrat"/>
              </a:rPr>
              <a:t>doktoruyla</a:t>
            </a:r>
            <a:r>
              <a:rPr lang="en-US" sz="1600" dirty="0">
                <a:solidFill>
                  <a:srgbClr val="292929"/>
                </a:solidFill>
                <a:latin typeface="Montserrat"/>
              </a:rPr>
              <a:t> </a:t>
            </a:r>
            <a:r>
              <a:rPr lang="en-US" sz="1600" dirty="0" err="1">
                <a:solidFill>
                  <a:srgbClr val="292929"/>
                </a:solidFill>
                <a:latin typeface="Montserrat"/>
              </a:rPr>
              <a:t>olan</a:t>
            </a:r>
            <a:r>
              <a:rPr lang="en-US" sz="1600" dirty="0">
                <a:solidFill>
                  <a:srgbClr val="292929"/>
                </a:solidFill>
                <a:latin typeface="Montserrat"/>
              </a:rPr>
              <a:t> </a:t>
            </a:r>
            <a:r>
              <a:rPr lang="en-US" sz="1600" dirty="0" err="1">
                <a:solidFill>
                  <a:srgbClr val="292929"/>
                </a:solidFill>
                <a:latin typeface="Montserrat"/>
              </a:rPr>
              <a:t>ilişkisi</a:t>
            </a:r>
            <a:r>
              <a:rPr lang="en-US" sz="1600" dirty="0">
                <a:solidFill>
                  <a:srgbClr val="292929"/>
                </a:solidFill>
                <a:latin typeface="Montserrat"/>
              </a:rPr>
              <a:t> </a:t>
            </a:r>
            <a:r>
              <a:rPr lang="en-US" sz="1600" dirty="0" err="1">
                <a:solidFill>
                  <a:srgbClr val="292929"/>
                </a:solidFill>
                <a:latin typeface="Montserrat"/>
              </a:rPr>
              <a:t>sırasında</a:t>
            </a:r>
            <a:r>
              <a:rPr lang="en-US" sz="1600" dirty="0">
                <a:solidFill>
                  <a:srgbClr val="292929"/>
                </a:solidFill>
                <a:latin typeface="Montserrat"/>
              </a:rPr>
              <a:t> </a:t>
            </a:r>
            <a:r>
              <a:rPr lang="en-US" sz="1600" dirty="0" err="1">
                <a:solidFill>
                  <a:srgbClr val="292929"/>
                </a:solidFill>
                <a:latin typeface="Montserrat"/>
              </a:rPr>
              <a:t>elde</a:t>
            </a:r>
            <a:r>
              <a:rPr lang="en-US" sz="1600" dirty="0">
                <a:solidFill>
                  <a:srgbClr val="292929"/>
                </a:solidFill>
                <a:latin typeface="Montserrat"/>
              </a:rPr>
              <a:t> </a:t>
            </a:r>
            <a:r>
              <a:rPr lang="en-US" sz="1600" dirty="0" err="1">
                <a:solidFill>
                  <a:srgbClr val="292929"/>
                </a:solidFill>
                <a:latin typeface="Montserrat"/>
              </a:rPr>
              <a:t>edilen</a:t>
            </a:r>
            <a:r>
              <a:rPr lang="en-US" sz="1600" dirty="0">
                <a:solidFill>
                  <a:srgbClr val="292929"/>
                </a:solidFill>
                <a:latin typeface="Montserrat"/>
              </a:rPr>
              <a:t> </a:t>
            </a:r>
            <a:r>
              <a:rPr lang="en-US" sz="1600" dirty="0" err="1">
                <a:solidFill>
                  <a:srgbClr val="292929"/>
                </a:solidFill>
                <a:latin typeface="Montserrat"/>
              </a:rPr>
              <a:t>bilgilere</a:t>
            </a:r>
            <a:r>
              <a:rPr lang="en-US" sz="1600" dirty="0">
                <a:solidFill>
                  <a:srgbClr val="292929"/>
                </a:solidFill>
                <a:latin typeface="Montserrat"/>
              </a:rPr>
              <a:t> </a:t>
            </a:r>
            <a:r>
              <a:rPr lang="en-US" sz="1600" dirty="0" err="1">
                <a:solidFill>
                  <a:srgbClr val="292929"/>
                </a:solidFill>
                <a:latin typeface="Montserrat"/>
              </a:rPr>
              <a:t>erişimini</a:t>
            </a:r>
            <a:r>
              <a:rPr lang="en-US" sz="1600" dirty="0">
                <a:solidFill>
                  <a:srgbClr val="292929"/>
                </a:solidFill>
                <a:latin typeface="Montserrat"/>
              </a:rPr>
              <a:t> </a:t>
            </a:r>
            <a:r>
              <a:rPr lang="en-US" sz="1600" dirty="0" err="1">
                <a:solidFill>
                  <a:srgbClr val="292929"/>
                </a:solidFill>
                <a:latin typeface="Montserrat"/>
              </a:rPr>
              <a:t>kontrol</a:t>
            </a:r>
            <a:r>
              <a:rPr lang="en-US" sz="1600" dirty="0">
                <a:solidFill>
                  <a:srgbClr val="292929"/>
                </a:solidFill>
                <a:latin typeface="Montserrat"/>
              </a:rPr>
              <a:t> </a:t>
            </a:r>
            <a:r>
              <a:rPr lang="en-US" sz="1600" dirty="0" err="1">
                <a:solidFill>
                  <a:srgbClr val="292929"/>
                </a:solidFill>
                <a:latin typeface="Montserrat"/>
              </a:rPr>
              <a:t>etme</a:t>
            </a:r>
            <a:r>
              <a:rPr lang="en-US" sz="1600" dirty="0">
                <a:solidFill>
                  <a:srgbClr val="292929"/>
                </a:solidFill>
                <a:latin typeface="Montserrat"/>
              </a:rPr>
              <a:t> </a:t>
            </a:r>
            <a:r>
              <a:rPr lang="en-US" sz="1600" dirty="0" err="1">
                <a:solidFill>
                  <a:srgbClr val="292929"/>
                </a:solidFill>
                <a:latin typeface="Montserrat"/>
              </a:rPr>
              <a:t>olanağı</a:t>
            </a:r>
            <a:r>
              <a:rPr lang="en-US" sz="1600" dirty="0">
                <a:solidFill>
                  <a:srgbClr val="292929"/>
                </a:solidFill>
                <a:latin typeface="Montserrat"/>
              </a:rPr>
              <a:t> </a:t>
            </a:r>
            <a:r>
              <a:rPr lang="en-US" sz="1600" dirty="0" err="1">
                <a:solidFill>
                  <a:srgbClr val="292929"/>
                </a:solidFill>
                <a:latin typeface="Montserrat"/>
              </a:rPr>
              <a:t>verdiğine</a:t>
            </a:r>
            <a:r>
              <a:rPr lang="en-US" sz="1600" dirty="0">
                <a:solidFill>
                  <a:srgbClr val="292929"/>
                </a:solidFill>
                <a:latin typeface="Montserrat"/>
              </a:rPr>
              <a:t> </a:t>
            </a:r>
            <a:r>
              <a:rPr lang="en-US" sz="1600" dirty="0" err="1">
                <a:solidFill>
                  <a:srgbClr val="292929"/>
                </a:solidFill>
                <a:latin typeface="Montserrat"/>
              </a:rPr>
              <a:t>inandığı</a:t>
            </a:r>
            <a:r>
              <a:rPr lang="en-US" sz="1600" dirty="0">
                <a:solidFill>
                  <a:srgbClr val="292929"/>
                </a:solidFill>
                <a:latin typeface="Montserrat"/>
              </a:rPr>
              <a:t> </a:t>
            </a:r>
            <a:r>
              <a:rPr lang="en-US" sz="1600" dirty="0" err="1">
                <a:solidFill>
                  <a:srgbClr val="292929"/>
                </a:solidFill>
                <a:latin typeface="Montserrat"/>
              </a:rPr>
              <a:t>sırdaşlık</a:t>
            </a:r>
            <a:r>
              <a:rPr lang="en-US" sz="1600" dirty="0">
                <a:solidFill>
                  <a:srgbClr val="292929"/>
                </a:solidFill>
                <a:latin typeface="Montserrat"/>
              </a:rPr>
              <a:t> </a:t>
            </a:r>
            <a:r>
              <a:rPr lang="en-US" sz="1600" dirty="0" err="1">
                <a:solidFill>
                  <a:srgbClr val="292929"/>
                </a:solidFill>
                <a:latin typeface="Montserrat"/>
              </a:rPr>
              <a:t>hakkını</a:t>
            </a:r>
            <a:r>
              <a:rPr lang="en-US" sz="1600" dirty="0">
                <a:solidFill>
                  <a:srgbClr val="292929"/>
                </a:solidFill>
                <a:latin typeface="Montserrat"/>
              </a:rPr>
              <a:t> </a:t>
            </a:r>
            <a:r>
              <a:rPr lang="en-US" sz="1600" dirty="0" err="1">
                <a:solidFill>
                  <a:srgbClr val="292929"/>
                </a:solidFill>
                <a:latin typeface="Montserrat"/>
              </a:rPr>
              <a:t>kullanarak</a:t>
            </a:r>
            <a:r>
              <a:rPr lang="en-US" sz="1600" dirty="0">
                <a:solidFill>
                  <a:srgbClr val="292929"/>
                </a:solidFill>
                <a:latin typeface="Montserrat"/>
              </a:rPr>
              <a:t> </a:t>
            </a:r>
            <a:r>
              <a:rPr lang="en-US" sz="1600" dirty="0" err="1">
                <a:solidFill>
                  <a:srgbClr val="292929"/>
                </a:solidFill>
                <a:latin typeface="Montserrat"/>
              </a:rPr>
              <a:t>korunmak</a:t>
            </a:r>
            <a:r>
              <a:rPr lang="en-US" sz="1600" dirty="0">
                <a:solidFill>
                  <a:srgbClr val="292929"/>
                </a:solidFill>
                <a:latin typeface="Montserrat"/>
              </a:rPr>
              <a:t> </a:t>
            </a:r>
            <a:r>
              <a:rPr lang="en-US" sz="1600" dirty="0" err="1">
                <a:solidFill>
                  <a:srgbClr val="292929"/>
                </a:solidFill>
                <a:latin typeface="Montserrat"/>
              </a:rPr>
              <a:t>istemektedir</a:t>
            </a:r>
            <a:r>
              <a:rPr lang="en-US" sz="1600" dirty="0">
                <a:solidFill>
                  <a:srgbClr val="292929"/>
                </a:solidFill>
                <a:latin typeface="Montserrat"/>
              </a:rPr>
              <a:t>. </a:t>
            </a:r>
            <a:r>
              <a:rPr lang="en-US" sz="1600" dirty="0" err="1">
                <a:solidFill>
                  <a:srgbClr val="292929"/>
                </a:solidFill>
                <a:latin typeface="Montserrat"/>
              </a:rPr>
              <a:t>Ancak</a:t>
            </a:r>
            <a:r>
              <a:rPr lang="en-US" sz="1600" dirty="0">
                <a:solidFill>
                  <a:srgbClr val="292929"/>
                </a:solidFill>
                <a:latin typeface="Montserrat"/>
              </a:rPr>
              <a:t> </a:t>
            </a:r>
            <a:r>
              <a:rPr lang="en-US" sz="1600" dirty="0" err="1">
                <a:solidFill>
                  <a:srgbClr val="292929"/>
                </a:solidFill>
                <a:latin typeface="Montserrat"/>
              </a:rPr>
              <a:t>babanın</a:t>
            </a:r>
            <a:r>
              <a:rPr lang="en-US" sz="1600" dirty="0">
                <a:solidFill>
                  <a:srgbClr val="292929"/>
                </a:solidFill>
                <a:latin typeface="Montserrat"/>
              </a:rPr>
              <a:t> </a:t>
            </a:r>
            <a:r>
              <a:rPr lang="en-US" sz="1600" dirty="0" err="1">
                <a:solidFill>
                  <a:srgbClr val="292929"/>
                </a:solidFill>
                <a:latin typeface="Montserrat"/>
              </a:rPr>
              <a:t>haklarının</a:t>
            </a:r>
            <a:r>
              <a:rPr lang="en-US" sz="1600" dirty="0">
                <a:solidFill>
                  <a:srgbClr val="292929"/>
                </a:solidFill>
                <a:latin typeface="Montserrat"/>
              </a:rPr>
              <a:t> </a:t>
            </a:r>
            <a:r>
              <a:rPr lang="en-US" sz="1600" dirty="0" err="1">
                <a:solidFill>
                  <a:srgbClr val="292929"/>
                </a:solidFill>
                <a:latin typeface="Montserrat"/>
              </a:rPr>
              <a:t>kesin</a:t>
            </a:r>
            <a:r>
              <a:rPr lang="en-US" sz="1600" dirty="0">
                <a:solidFill>
                  <a:srgbClr val="292929"/>
                </a:solidFill>
                <a:latin typeface="Montserrat"/>
              </a:rPr>
              <a:t> </a:t>
            </a:r>
            <a:r>
              <a:rPr lang="en-US" sz="1600" dirty="0" err="1">
                <a:solidFill>
                  <a:srgbClr val="292929"/>
                </a:solidFill>
                <a:latin typeface="Montserrat"/>
              </a:rPr>
              <a:t>sınırlarını</a:t>
            </a:r>
            <a:r>
              <a:rPr lang="en-US" sz="1600" dirty="0">
                <a:solidFill>
                  <a:srgbClr val="292929"/>
                </a:solidFill>
                <a:latin typeface="Montserrat"/>
              </a:rPr>
              <a:t> </a:t>
            </a:r>
            <a:r>
              <a:rPr lang="en-US" sz="1600" dirty="0" err="1">
                <a:solidFill>
                  <a:srgbClr val="292929"/>
                </a:solidFill>
                <a:latin typeface="Montserrat"/>
              </a:rPr>
              <a:t>ve</a:t>
            </a:r>
            <a:r>
              <a:rPr lang="en-US" sz="1600" dirty="0">
                <a:solidFill>
                  <a:srgbClr val="292929"/>
                </a:solidFill>
                <a:latin typeface="Montserrat"/>
              </a:rPr>
              <a:t> </a:t>
            </a:r>
            <a:r>
              <a:rPr lang="en-US" sz="1600" dirty="0" err="1">
                <a:solidFill>
                  <a:srgbClr val="292929"/>
                </a:solidFill>
                <a:latin typeface="Montserrat"/>
              </a:rPr>
              <a:t>başkalarının</a:t>
            </a:r>
            <a:r>
              <a:rPr lang="en-US" sz="1600" dirty="0">
                <a:solidFill>
                  <a:srgbClr val="292929"/>
                </a:solidFill>
                <a:latin typeface="Montserrat"/>
              </a:rPr>
              <a:t> </a:t>
            </a:r>
            <a:r>
              <a:rPr lang="en-US" sz="1600" dirty="0" err="1">
                <a:solidFill>
                  <a:srgbClr val="292929"/>
                </a:solidFill>
                <a:latin typeface="Montserrat"/>
              </a:rPr>
              <a:t>onunkilerle</a:t>
            </a:r>
            <a:r>
              <a:rPr lang="en-US" sz="1600" dirty="0">
                <a:solidFill>
                  <a:srgbClr val="292929"/>
                </a:solidFill>
                <a:latin typeface="Montserrat"/>
              </a:rPr>
              <a:t> </a:t>
            </a:r>
            <a:r>
              <a:rPr lang="en-US" sz="1600" dirty="0" err="1">
                <a:solidFill>
                  <a:srgbClr val="292929"/>
                </a:solidFill>
                <a:latin typeface="Montserrat"/>
              </a:rPr>
              <a:t>çatışan</a:t>
            </a:r>
            <a:r>
              <a:rPr lang="en-US" sz="1600" dirty="0">
                <a:solidFill>
                  <a:srgbClr val="292929"/>
                </a:solidFill>
                <a:latin typeface="Montserrat"/>
              </a:rPr>
              <a:t> </a:t>
            </a:r>
            <a:r>
              <a:rPr lang="en-US" sz="1600" dirty="0" err="1">
                <a:solidFill>
                  <a:srgbClr val="292929"/>
                </a:solidFill>
                <a:latin typeface="Montserrat"/>
              </a:rPr>
              <a:t>haklarını</a:t>
            </a:r>
            <a:r>
              <a:rPr lang="en-US" sz="1600" dirty="0">
                <a:solidFill>
                  <a:srgbClr val="292929"/>
                </a:solidFill>
                <a:latin typeface="Montserrat"/>
              </a:rPr>
              <a:t> </a:t>
            </a:r>
            <a:r>
              <a:rPr lang="en-US" sz="1600" dirty="0" err="1">
                <a:solidFill>
                  <a:srgbClr val="292929"/>
                </a:solidFill>
                <a:latin typeface="Montserrat"/>
              </a:rPr>
              <a:t>dikkatle</a:t>
            </a:r>
            <a:r>
              <a:rPr lang="en-US" sz="1600" dirty="0">
                <a:solidFill>
                  <a:srgbClr val="292929"/>
                </a:solidFill>
                <a:latin typeface="Montserrat"/>
              </a:rPr>
              <a:t> </a:t>
            </a:r>
            <a:r>
              <a:rPr lang="en-US" sz="1600" dirty="0" err="1">
                <a:solidFill>
                  <a:srgbClr val="292929"/>
                </a:solidFill>
                <a:latin typeface="Montserrat"/>
              </a:rPr>
              <a:t>değerlendirmek</a:t>
            </a:r>
            <a:r>
              <a:rPr lang="en-US" sz="1600" dirty="0">
                <a:solidFill>
                  <a:srgbClr val="292929"/>
                </a:solidFill>
                <a:latin typeface="Montserrat"/>
              </a:rPr>
              <a:t> </a:t>
            </a:r>
            <a:r>
              <a:rPr lang="en-US" sz="1600" dirty="0" err="1">
                <a:solidFill>
                  <a:srgbClr val="292929"/>
                </a:solidFill>
                <a:latin typeface="Montserrat"/>
              </a:rPr>
              <a:t>gerekir</a:t>
            </a:r>
            <a:r>
              <a:rPr lang="en-US" sz="1600" dirty="0">
                <a:solidFill>
                  <a:srgbClr val="292929"/>
                </a:solidFill>
                <a:latin typeface="Montserrat"/>
              </a:rPr>
              <a:t>.</a:t>
            </a:r>
          </a:p>
          <a:p>
            <a:pPr algn="just">
              <a:lnSpc>
                <a:spcPts val="1740"/>
              </a:lnSpc>
            </a:pPr>
            <a:endParaRPr lang="en-US" sz="1252" dirty="0">
              <a:solidFill>
                <a:srgbClr val="292929"/>
              </a:solidFill>
              <a:latin typeface="Montserrat"/>
            </a:endParaRPr>
          </a:p>
        </p:txBody>
      </p:sp>
      <p:sp>
        <p:nvSpPr>
          <p:cNvPr id="9" name="TextBox 9"/>
          <p:cNvSpPr txBox="1"/>
          <p:nvPr/>
        </p:nvSpPr>
        <p:spPr>
          <a:xfrm>
            <a:off x="4803951" y="665666"/>
            <a:ext cx="7446990" cy="1021079"/>
          </a:xfrm>
          <a:prstGeom prst="rect">
            <a:avLst/>
          </a:prstGeom>
        </p:spPr>
        <p:txBody>
          <a:bodyPr lIns="0" tIns="0" rIns="0" bIns="0" rtlCol="0" anchor="t">
            <a:spAutoFit/>
          </a:bodyPr>
          <a:lstStyle/>
          <a:p>
            <a:pPr algn="ctr">
              <a:lnSpc>
                <a:spcPts val="7199"/>
              </a:lnSpc>
            </a:pPr>
            <a:r>
              <a:rPr lang="en-US" sz="7199">
                <a:solidFill>
                  <a:srgbClr val="292929"/>
                </a:solidFill>
                <a:latin typeface="Bryndan Write"/>
              </a:rPr>
              <a:t>ÖRNEK VAKA</a:t>
            </a:r>
          </a:p>
        </p:txBody>
      </p:sp>
      <p:sp>
        <p:nvSpPr>
          <p:cNvPr id="10" name="TextBox 10"/>
          <p:cNvSpPr txBox="1"/>
          <p:nvPr/>
        </p:nvSpPr>
        <p:spPr>
          <a:xfrm>
            <a:off x="14740432" y="1951071"/>
            <a:ext cx="2130796" cy="1793075"/>
          </a:xfrm>
          <a:prstGeom prst="rect">
            <a:avLst/>
          </a:prstGeom>
        </p:spPr>
        <p:txBody>
          <a:bodyPr lIns="0" tIns="0" rIns="0" bIns="0" rtlCol="0" anchor="t">
            <a:spAutoFit/>
          </a:bodyPr>
          <a:lstStyle/>
          <a:p>
            <a:pPr algn="ctr">
              <a:lnSpc>
                <a:spcPts val="3523"/>
              </a:lnSpc>
            </a:pPr>
            <a:r>
              <a:rPr lang="en-US" sz="2516">
                <a:solidFill>
                  <a:srgbClr val="292929"/>
                </a:solidFill>
                <a:latin typeface="Bryndan Write"/>
              </a:rPr>
              <a:t>Bir başka noktaya değinecek olursak;</a:t>
            </a:r>
          </a:p>
        </p:txBody>
      </p:sp>
      <p:sp>
        <p:nvSpPr>
          <p:cNvPr id="11" name="TextBox 11"/>
          <p:cNvSpPr txBox="1"/>
          <p:nvPr/>
        </p:nvSpPr>
        <p:spPr>
          <a:xfrm>
            <a:off x="9671372" y="8160992"/>
            <a:ext cx="1580362" cy="1340041"/>
          </a:xfrm>
          <a:prstGeom prst="rect">
            <a:avLst/>
          </a:prstGeom>
        </p:spPr>
        <p:txBody>
          <a:bodyPr lIns="0" tIns="0" rIns="0" bIns="0" rtlCol="0" anchor="t">
            <a:spAutoFit/>
          </a:bodyPr>
          <a:lstStyle/>
          <a:p>
            <a:pPr algn="ctr">
              <a:lnSpc>
                <a:spcPts val="2613"/>
              </a:lnSpc>
            </a:pPr>
            <a:r>
              <a:rPr lang="en-US" sz="1866">
                <a:solidFill>
                  <a:srgbClr val="292929"/>
                </a:solidFill>
                <a:latin typeface="Bryndan Write"/>
              </a:rPr>
              <a:t>Daha önceki vakamızı Hak Kuramcılığna uyarlarsak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641925" y="337515"/>
            <a:ext cx="8254198" cy="6362443"/>
          </a:xfrm>
          <a:custGeom>
            <a:avLst/>
            <a:gdLst/>
            <a:ahLst/>
            <a:cxnLst/>
            <a:rect l="l" t="t" r="r" b="b"/>
            <a:pathLst>
              <a:path w="8254198" h="6362443">
                <a:moveTo>
                  <a:pt x="0" y="0"/>
                </a:moveTo>
                <a:lnTo>
                  <a:pt x="8254198" y="0"/>
                </a:lnTo>
                <a:lnTo>
                  <a:pt x="8254198" y="6362443"/>
                </a:lnTo>
                <a:lnTo>
                  <a:pt x="0" y="63624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TextBox 3"/>
          <p:cNvSpPr txBox="1"/>
          <p:nvPr/>
        </p:nvSpPr>
        <p:spPr>
          <a:xfrm>
            <a:off x="867923" y="1928379"/>
            <a:ext cx="8028200" cy="3152140"/>
          </a:xfrm>
          <a:prstGeom prst="rect">
            <a:avLst/>
          </a:prstGeom>
        </p:spPr>
        <p:txBody>
          <a:bodyPr lIns="0" tIns="0" rIns="0" bIns="0" rtlCol="0" anchor="t">
            <a:spAutoFit/>
          </a:bodyPr>
          <a:lstStyle/>
          <a:p>
            <a:pPr algn="ctr">
              <a:lnSpc>
                <a:spcPts val="2780"/>
              </a:lnSpc>
            </a:pPr>
            <a:r>
              <a:rPr lang="en-US" sz="2000" dirty="0">
                <a:solidFill>
                  <a:srgbClr val="292929"/>
                </a:solidFill>
                <a:latin typeface="Montserrat"/>
              </a:rPr>
              <a:t>Bir </a:t>
            </a:r>
            <a:r>
              <a:rPr lang="en-US" sz="2000" dirty="0" err="1">
                <a:solidFill>
                  <a:srgbClr val="292929"/>
                </a:solidFill>
                <a:latin typeface="Montserrat"/>
              </a:rPr>
              <a:t>hakka</a:t>
            </a:r>
            <a:r>
              <a:rPr lang="en-US" sz="2000" dirty="0">
                <a:solidFill>
                  <a:srgbClr val="292929"/>
                </a:solidFill>
                <a:latin typeface="Montserrat"/>
              </a:rPr>
              <a:t> </a:t>
            </a:r>
            <a:r>
              <a:rPr lang="en-US" sz="2000" dirty="0" err="1">
                <a:solidFill>
                  <a:srgbClr val="292929"/>
                </a:solidFill>
                <a:latin typeface="Montserrat"/>
              </a:rPr>
              <a:t>sahip</a:t>
            </a:r>
            <a:r>
              <a:rPr lang="en-US" sz="2000" dirty="0">
                <a:solidFill>
                  <a:srgbClr val="292929"/>
                </a:solidFill>
                <a:latin typeface="Montserrat"/>
              </a:rPr>
              <a:t> </a:t>
            </a:r>
            <a:r>
              <a:rPr lang="en-US" sz="2000" dirty="0" err="1">
                <a:solidFill>
                  <a:srgbClr val="292929"/>
                </a:solidFill>
                <a:latin typeface="Montserrat"/>
              </a:rPr>
              <a:t>olmak</a:t>
            </a:r>
            <a:r>
              <a:rPr lang="en-US" sz="2000" dirty="0">
                <a:solidFill>
                  <a:srgbClr val="292929"/>
                </a:solidFill>
                <a:latin typeface="Montserrat"/>
              </a:rPr>
              <a:t>, </a:t>
            </a:r>
            <a:r>
              <a:rPr lang="en-US" sz="2000" dirty="0" err="1">
                <a:solidFill>
                  <a:srgbClr val="292929"/>
                </a:solidFill>
                <a:latin typeface="Montserrat"/>
              </a:rPr>
              <a:t>bu</a:t>
            </a:r>
            <a:r>
              <a:rPr lang="en-US" sz="2000" dirty="0">
                <a:solidFill>
                  <a:srgbClr val="292929"/>
                </a:solidFill>
                <a:latin typeface="Montserrat"/>
              </a:rPr>
              <a:t> </a:t>
            </a:r>
            <a:r>
              <a:rPr lang="en-US" sz="2000" dirty="0" err="1">
                <a:solidFill>
                  <a:srgbClr val="292929"/>
                </a:solidFill>
                <a:latin typeface="Montserrat"/>
              </a:rPr>
              <a:t>hakkı</a:t>
            </a:r>
            <a:r>
              <a:rPr lang="en-US" sz="2000" dirty="0">
                <a:solidFill>
                  <a:srgbClr val="292929"/>
                </a:solidFill>
                <a:latin typeface="Montserrat"/>
              </a:rPr>
              <a:t> </a:t>
            </a:r>
            <a:r>
              <a:rPr lang="en-US" sz="2000" dirty="0" err="1">
                <a:solidFill>
                  <a:srgbClr val="292929"/>
                </a:solidFill>
                <a:latin typeface="Montserrat"/>
              </a:rPr>
              <a:t>arayabilecek</a:t>
            </a:r>
            <a:r>
              <a:rPr lang="en-US" sz="2000" dirty="0">
                <a:solidFill>
                  <a:srgbClr val="292929"/>
                </a:solidFill>
                <a:latin typeface="Montserrat"/>
              </a:rPr>
              <a:t> </a:t>
            </a:r>
            <a:r>
              <a:rPr lang="en-US" sz="2000" dirty="0" err="1">
                <a:solidFill>
                  <a:srgbClr val="292929"/>
                </a:solidFill>
                <a:latin typeface="Montserrat"/>
              </a:rPr>
              <a:t>ya</a:t>
            </a:r>
            <a:r>
              <a:rPr lang="en-US" sz="2000" dirty="0">
                <a:solidFill>
                  <a:srgbClr val="292929"/>
                </a:solidFill>
                <a:latin typeface="Montserrat"/>
              </a:rPr>
              <a:t> da </a:t>
            </a:r>
            <a:r>
              <a:rPr lang="en-US" sz="2000" dirty="0" err="1">
                <a:solidFill>
                  <a:srgbClr val="292929"/>
                </a:solidFill>
                <a:latin typeface="Montserrat"/>
              </a:rPr>
              <a:t>kullanabilecek</a:t>
            </a:r>
            <a:r>
              <a:rPr lang="en-US" sz="2000" dirty="0">
                <a:solidFill>
                  <a:srgbClr val="292929"/>
                </a:solidFill>
                <a:latin typeface="Montserrat"/>
              </a:rPr>
              <a:t> </a:t>
            </a:r>
            <a:r>
              <a:rPr lang="en-US" sz="2000" dirty="0" err="1">
                <a:solidFill>
                  <a:srgbClr val="292929"/>
                </a:solidFill>
                <a:latin typeface="Montserrat"/>
              </a:rPr>
              <a:t>durumda</a:t>
            </a:r>
            <a:r>
              <a:rPr lang="en-US" sz="2000" dirty="0">
                <a:solidFill>
                  <a:srgbClr val="292929"/>
                </a:solidFill>
                <a:latin typeface="Montserrat"/>
              </a:rPr>
              <a:t> </a:t>
            </a:r>
            <a:r>
              <a:rPr lang="en-US" sz="2000" dirty="0" err="1">
                <a:solidFill>
                  <a:srgbClr val="292929"/>
                </a:solidFill>
                <a:latin typeface="Montserrat"/>
              </a:rPr>
              <a:t>olmaya</a:t>
            </a:r>
            <a:r>
              <a:rPr lang="en-US" sz="2000" dirty="0">
                <a:solidFill>
                  <a:srgbClr val="292929"/>
                </a:solidFill>
                <a:latin typeface="Montserrat"/>
              </a:rPr>
              <a:t> </a:t>
            </a:r>
            <a:r>
              <a:rPr lang="en-US" sz="2000" dirty="0" err="1">
                <a:solidFill>
                  <a:srgbClr val="292929"/>
                </a:solidFill>
                <a:latin typeface="Montserrat"/>
              </a:rPr>
              <a:t>bağlı</a:t>
            </a:r>
            <a:r>
              <a:rPr lang="en-US" sz="2000" dirty="0">
                <a:solidFill>
                  <a:srgbClr val="292929"/>
                </a:solidFill>
                <a:latin typeface="Montserrat"/>
              </a:rPr>
              <a:t> </a:t>
            </a:r>
            <a:r>
              <a:rPr lang="en-US" sz="2000" dirty="0" err="1">
                <a:solidFill>
                  <a:srgbClr val="292929"/>
                </a:solidFill>
                <a:latin typeface="Montserrat"/>
              </a:rPr>
              <a:t>değildir</a:t>
            </a:r>
            <a:r>
              <a:rPr lang="en-US" sz="2000" dirty="0">
                <a:solidFill>
                  <a:srgbClr val="292929"/>
                </a:solidFill>
                <a:latin typeface="Montserrat"/>
              </a:rPr>
              <a:t>. </a:t>
            </a:r>
            <a:r>
              <a:rPr lang="en-US" sz="2000" dirty="0" err="1">
                <a:solidFill>
                  <a:srgbClr val="292929"/>
                </a:solidFill>
                <a:latin typeface="Montserrat"/>
              </a:rPr>
              <a:t>Kişinin</a:t>
            </a:r>
            <a:r>
              <a:rPr lang="en-US" sz="2000" dirty="0">
                <a:solidFill>
                  <a:srgbClr val="292929"/>
                </a:solidFill>
                <a:latin typeface="Montserrat"/>
              </a:rPr>
              <a:t> </a:t>
            </a:r>
            <a:r>
              <a:rPr lang="en-US" sz="2000" dirty="0" err="1">
                <a:solidFill>
                  <a:srgbClr val="292929"/>
                </a:solidFill>
                <a:latin typeface="Montserrat"/>
              </a:rPr>
              <a:t>bir</a:t>
            </a:r>
            <a:r>
              <a:rPr lang="en-US" sz="2000" dirty="0">
                <a:solidFill>
                  <a:srgbClr val="292929"/>
                </a:solidFill>
                <a:latin typeface="Montserrat"/>
              </a:rPr>
              <a:t> </a:t>
            </a:r>
            <a:r>
              <a:rPr lang="en-US" sz="2000" dirty="0" err="1">
                <a:solidFill>
                  <a:srgbClr val="292929"/>
                </a:solidFill>
                <a:latin typeface="Montserrat"/>
              </a:rPr>
              <a:t>hakka</a:t>
            </a:r>
            <a:r>
              <a:rPr lang="en-US" sz="2000" dirty="0">
                <a:solidFill>
                  <a:srgbClr val="292929"/>
                </a:solidFill>
                <a:latin typeface="Montserrat"/>
              </a:rPr>
              <a:t> </a:t>
            </a:r>
            <a:r>
              <a:rPr lang="en-US" sz="2000" dirty="0" err="1">
                <a:solidFill>
                  <a:srgbClr val="292929"/>
                </a:solidFill>
                <a:latin typeface="Montserrat"/>
              </a:rPr>
              <a:t>sahip</a:t>
            </a:r>
            <a:r>
              <a:rPr lang="en-US" sz="2000" dirty="0">
                <a:solidFill>
                  <a:srgbClr val="292929"/>
                </a:solidFill>
                <a:latin typeface="Montserrat"/>
              </a:rPr>
              <a:t> </a:t>
            </a:r>
            <a:r>
              <a:rPr lang="en-US" sz="2000" dirty="0" err="1">
                <a:solidFill>
                  <a:srgbClr val="292929"/>
                </a:solidFill>
                <a:latin typeface="Montserrat"/>
              </a:rPr>
              <a:t>olduğunun</a:t>
            </a:r>
            <a:r>
              <a:rPr lang="en-US" sz="2000" dirty="0">
                <a:solidFill>
                  <a:srgbClr val="292929"/>
                </a:solidFill>
                <a:latin typeface="Montserrat"/>
              </a:rPr>
              <a:t> </a:t>
            </a:r>
            <a:r>
              <a:rPr lang="en-US" sz="2000" dirty="0" err="1">
                <a:solidFill>
                  <a:srgbClr val="292929"/>
                </a:solidFill>
                <a:latin typeface="Montserrat"/>
              </a:rPr>
              <a:t>farkında</a:t>
            </a:r>
            <a:r>
              <a:rPr lang="en-US" sz="2000" dirty="0">
                <a:solidFill>
                  <a:srgbClr val="292929"/>
                </a:solidFill>
                <a:latin typeface="Montserrat"/>
              </a:rPr>
              <a:t> </a:t>
            </a:r>
            <a:r>
              <a:rPr lang="en-US" sz="2000" dirty="0" err="1">
                <a:solidFill>
                  <a:srgbClr val="292929"/>
                </a:solidFill>
                <a:latin typeface="Montserrat"/>
              </a:rPr>
              <a:t>olmayışından</a:t>
            </a:r>
            <a:r>
              <a:rPr lang="en-US" sz="2000" dirty="0">
                <a:solidFill>
                  <a:srgbClr val="292929"/>
                </a:solidFill>
                <a:latin typeface="Montserrat"/>
              </a:rPr>
              <a:t> </a:t>
            </a:r>
            <a:r>
              <a:rPr lang="en-US" sz="2000" dirty="0" err="1">
                <a:solidFill>
                  <a:srgbClr val="292929"/>
                </a:solidFill>
                <a:latin typeface="Montserrat"/>
              </a:rPr>
              <a:t>yararlanılarak</a:t>
            </a:r>
            <a:r>
              <a:rPr lang="en-US" sz="2000" dirty="0">
                <a:solidFill>
                  <a:srgbClr val="292929"/>
                </a:solidFill>
                <a:latin typeface="Montserrat"/>
              </a:rPr>
              <a:t> </a:t>
            </a:r>
            <a:r>
              <a:rPr lang="en-US" sz="2000" dirty="0" err="1">
                <a:solidFill>
                  <a:srgbClr val="292929"/>
                </a:solidFill>
                <a:latin typeface="Montserrat"/>
              </a:rPr>
              <a:t>kişinin</a:t>
            </a:r>
            <a:r>
              <a:rPr lang="en-US" sz="2000" dirty="0">
                <a:solidFill>
                  <a:srgbClr val="292929"/>
                </a:solidFill>
                <a:latin typeface="Montserrat"/>
              </a:rPr>
              <a:t> o </a:t>
            </a:r>
            <a:r>
              <a:rPr lang="en-US" sz="2000" dirty="0" err="1">
                <a:solidFill>
                  <a:srgbClr val="292929"/>
                </a:solidFill>
                <a:latin typeface="Montserrat"/>
              </a:rPr>
              <a:t>hakka</a:t>
            </a:r>
            <a:r>
              <a:rPr lang="en-US" sz="2000" dirty="0">
                <a:solidFill>
                  <a:srgbClr val="292929"/>
                </a:solidFill>
                <a:latin typeface="Montserrat"/>
              </a:rPr>
              <a:t> </a:t>
            </a:r>
            <a:r>
              <a:rPr lang="en-US" sz="2000" dirty="0" err="1">
                <a:solidFill>
                  <a:srgbClr val="292929"/>
                </a:solidFill>
                <a:latin typeface="Montserrat"/>
              </a:rPr>
              <a:t>sahip</a:t>
            </a:r>
            <a:r>
              <a:rPr lang="en-US" sz="2000" dirty="0">
                <a:solidFill>
                  <a:srgbClr val="292929"/>
                </a:solidFill>
                <a:latin typeface="Montserrat"/>
              </a:rPr>
              <a:t> </a:t>
            </a:r>
            <a:r>
              <a:rPr lang="en-US" sz="2000" dirty="0" err="1">
                <a:solidFill>
                  <a:srgbClr val="292929"/>
                </a:solidFill>
                <a:latin typeface="Montserrat"/>
              </a:rPr>
              <a:t>olmadığı</a:t>
            </a:r>
            <a:r>
              <a:rPr lang="en-US" sz="2000" dirty="0">
                <a:solidFill>
                  <a:srgbClr val="292929"/>
                </a:solidFill>
                <a:latin typeface="Montserrat"/>
              </a:rPr>
              <a:t> </a:t>
            </a:r>
            <a:r>
              <a:rPr lang="en-US" sz="2000" dirty="0" err="1">
                <a:solidFill>
                  <a:srgbClr val="292929"/>
                </a:solidFill>
                <a:latin typeface="Montserrat"/>
              </a:rPr>
              <a:t>öne</a:t>
            </a:r>
            <a:r>
              <a:rPr lang="en-US" sz="2000" dirty="0">
                <a:solidFill>
                  <a:srgbClr val="292929"/>
                </a:solidFill>
                <a:latin typeface="Montserrat"/>
              </a:rPr>
              <a:t> </a:t>
            </a:r>
            <a:r>
              <a:rPr lang="en-US" sz="2000" dirty="0" err="1">
                <a:solidFill>
                  <a:srgbClr val="292929"/>
                </a:solidFill>
                <a:latin typeface="Montserrat"/>
              </a:rPr>
              <a:t>sürülemez</a:t>
            </a:r>
            <a:r>
              <a:rPr lang="en-US" sz="2000" dirty="0">
                <a:solidFill>
                  <a:srgbClr val="292929"/>
                </a:solidFill>
                <a:latin typeface="Montserrat"/>
              </a:rPr>
              <a:t>. </a:t>
            </a:r>
            <a:r>
              <a:rPr lang="en-US" sz="2000" dirty="0" err="1">
                <a:solidFill>
                  <a:srgbClr val="292929"/>
                </a:solidFill>
                <a:latin typeface="Montserrat"/>
              </a:rPr>
              <a:t>Örneğin</a:t>
            </a:r>
            <a:r>
              <a:rPr lang="en-US" sz="2000" dirty="0">
                <a:solidFill>
                  <a:srgbClr val="292929"/>
                </a:solidFill>
                <a:latin typeface="Montserrat"/>
              </a:rPr>
              <a:t> </a:t>
            </a:r>
            <a:r>
              <a:rPr lang="en-US" sz="2000" dirty="0" err="1">
                <a:solidFill>
                  <a:srgbClr val="292929"/>
                </a:solidFill>
                <a:latin typeface="Montserrat"/>
              </a:rPr>
              <a:t>bebekler</a:t>
            </a:r>
            <a:r>
              <a:rPr lang="en-US" sz="2000" dirty="0">
                <a:solidFill>
                  <a:srgbClr val="292929"/>
                </a:solidFill>
                <a:latin typeface="Montserrat"/>
              </a:rPr>
              <a:t> </a:t>
            </a:r>
            <a:r>
              <a:rPr lang="en-US" sz="2000" dirty="0" err="1">
                <a:solidFill>
                  <a:srgbClr val="292929"/>
                </a:solidFill>
                <a:latin typeface="Montserrat"/>
              </a:rPr>
              <a:t>ya</a:t>
            </a:r>
            <a:r>
              <a:rPr lang="en-US" sz="2000" dirty="0">
                <a:solidFill>
                  <a:srgbClr val="292929"/>
                </a:solidFill>
                <a:latin typeface="Montserrat"/>
              </a:rPr>
              <a:t> da </a:t>
            </a:r>
            <a:r>
              <a:rPr lang="en-US" sz="2000" dirty="0" err="1">
                <a:solidFill>
                  <a:srgbClr val="292929"/>
                </a:solidFill>
                <a:latin typeface="Montserrat"/>
              </a:rPr>
              <a:t>ileri</a:t>
            </a:r>
            <a:r>
              <a:rPr lang="en-US" sz="2000" dirty="0">
                <a:solidFill>
                  <a:srgbClr val="292929"/>
                </a:solidFill>
                <a:latin typeface="Montserrat"/>
              </a:rPr>
              <a:t> </a:t>
            </a:r>
            <a:r>
              <a:rPr lang="en-US" sz="2000" dirty="0" err="1">
                <a:solidFill>
                  <a:srgbClr val="292929"/>
                </a:solidFill>
                <a:latin typeface="Montserrat"/>
              </a:rPr>
              <a:t>derecede</a:t>
            </a:r>
            <a:r>
              <a:rPr lang="en-US" sz="2000" dirty="0">
                <a:solidFill>
                  <a:srgbClr val="292929"/>
                </a:solidFill>
                <a:latin typeface="Montserrat"/>
              </a:rPr>
              <a:t> </a:t>
            </a:r>
            <a:r>
              <a:rPr lang="en-US" sz="2000" dirty="0" err="1">
                <a:solidFill>
                  <a:srgbClr val="292929"/>
                </a:solidFill>
                <a:latin typeface="Montserrat"/>
              </a:rPr>
              <a:t>zihinsel</a:t>
            </a:r>
            <a:r>
              <a:rPr lang="en-US" sz="2000" dirty="0">
                <a:solidFill>
                  <a:srgbClr val="292929"/>
                </a:solidFill>
                <a:latin typeface="Montserrat"/>
              </a:rPr>
              <a:t> </a:t>
            </a:r>
            <a:r>
              <a:rPr lang="en-US" sz="2000" dirty="0" err="1">
                <a:solidFill>
                  <a:srgbClr val="292929"/>
                </a:solidFill>
                <a:latin typeface="Montserrat"/>
              </a:rPr>
              <a:t>engelli</a:t>
            </a:r>
            <a:r>
              <a:rPr lang="en-US" sz="2000" dirty="0">
                <a:solidFill>
                  <a:srgbClr val="292929"/>
                </a:solidFill>
                <a:latin typeface="Montserrat"/>
              </a:rPr>
              <a:t> </a:t>
            </a:r>
            <a:r>
              <a:rPr lang="en-US" sz="2000" dirty="0" err="1">
                <a:solidFill>
                  <a:srgbClr val="292929"/>
                </a:solidFill>
                <a:latin typeface="Montserrat"/>
              </a:rPr>
              <a:t>kişiler</a:t>
            </a:r>
            <a:r>
              <a:rPr lang="en-US" sz="2000" dirty="0">
                <a:solidFill>
                  <a:srgbClr val="292929"/>
                </a:solidFill>
                <a:latin typeface="Montserrat"/>
              </a:rPr>
              <a:t>, </a:t>
            </a:r>
            <a:r>
              <a:rPr lang="en-US" sz="2000" dirty="0" err="1">
                <a:solidFill>
                  <a:srgbClr val="292929"/>
                </a:solidFill>
                <a:latin typeface="Montserrat"/>
              </a:rPr>
              <a:t>hak</a:t>
            </a:r>
            <a:r>
              <a:rPr lang="en-US" sz="2000" dirty="0">
                <a:solidFill>
                  <a:srgbClr val="292929"/>
                </a:solidFill>
                <a:latin typeface="Montserrat"/>
              </a:rPr>
              <a:t> </a:t>
            </a:r>
            <a:r>
              <a:rPr lang="en-US" sz="2000" dirty="0" err="1">
                <a:solidFill>
                  <a:srgbClr val="292929"/>
                </a:solidFill>
                <a:latin typeface="Montserrat"/>
              </a:rPr>
              <a:t>talebinde</a:t>
            </a:r>
            <a:r>
              <a:rPr lang="en-US" sz="2000" dirty="0">
                <a:solidFill>
                  <a:srgbClr val="292929"/>
                </a:solidFill>
                <a:latin typeface="Montserrat"/>
              </a:rPr>
              <a:t> </a:t>
            </a:r>
            <a:r>
              <a:rPr lang="en-US" sz="2000" dirty="0" err="1">
                <a:solidFill>
                  <a:srgbClr val="292929"/>
                </a:solidFill>
                <a:latin typeface="Montserrat"/>
              </a:rPr>
              <a:t>bulunamaz</a:t>
            </a:r>
            <a:r>
              <a:rPr lang="en-US" sz="2000" dirty="0">
                <a:solidFill>
                  <a:srgbClr val="292929"/>
                </a:solidFill>
                <a:latin typeface="Montserrat"/>
              </a:rPr>
              <a:t>, </a:t>
            </a:r>
            <a:r>
              <a:rPr lang="en-US" sz="2000" dirty="0" err="1">
                <a:solidFill>
                  <a:srgbClr val="292929"/>
                </a:solidFill>
                <a:latin typeface="Montserrat"/>
              </a:rPr>
              <a:t>haklarını</a:t>
            </a:r>
            <a:r>
              <a:rPr lang="en-US" sz="2000" dirty="0">
                <a:solidFill>
                  <a:srgbClr val="292929"/>
                </a:solidFill>
                <a:latin typeface="Montserrat"/>
              </a:rPr>
              <a:t> </a:t>
            </a:r>
            <a:r>
              <a:rPr lang="en-US" sz="2000" dirty="0" err="1">
                <a:solidFill>
                  <a:srgbClr val="292929"/>
                </a:solidFill>
                <a:latin typeface="Montserrat"/>
              </a:rPr>
              <a:t>savunamaz</a:t>
            </a:r>
            <a:r>
              <a:rPr lang="en-US" sz="2000" dirty="0">
                <a:solidFill>
                  <a:srgbClr val="292929"/>
                </a:solidFill>
                <a:latin typeface="Montserrat"/>
              </a:rPr>
              <a:t> </a:t>
            </a:r>
            <a:r>
              <a:rPr lang="en-US" sz="2000" dirty="0" err="1">
                <a:solidFill>
                  <a:srgbClr val="292929"/>
                </a:solidFill>
                <a:latin typeface="Montserrat"/>
              </a:rPr>
              <a:t>ya</a:t>
            </a:r>
            <a:r>
              <a:rPr lang="en-US" sz="2000" dirty="0">
                <a:solidFill>
                  <a:srgbClr val="292929"/>
                </a:solidFill>
                <a:latin typeface="Montserrat"/>
              </a:rPr>
              <a:t> da </a:t>
            </a:r>
            <a:r>
              <a:rPr lang="en-US" sz="2000" dirty="0" err="1">
                <a:solidFill>
                  <a:srgbClr val="292929"/>
                </a:solidFill>
                <a:latin typeface="Montserrat"/>
              </a:rPr>
              <a:t>haklarının</a:t>
            </a:r>
            <a:r>
              <a:rPr lang="en-US" sz="2000" dirty="0">
                <a:solidFill>
                  <a:srgbClr val="292929"/>
                </a:solidFill>
                <a:latin typeface="Montserrat"/>
              </a:rPr>
              <a:t> </a:t>
            </a:r>
            <a:r>
              <a:rPr lang="en-US" sz="2000" dirty="0" err="1">
                <a:solidFill>
                  <a:srgbClr val="292929"/>
                </a:solidFill>
                <a:latin typeface="Montserrat"/>
              </a:rPr>
              <a:t>farkında</a:t>
            </a:r>
            <a:r>
              <a:rPr lang="en-US" sz="2000" dirty="0">
                <a:solidFill>
                  <a:srgbClr val="292929"/>
                </a:solidFill>
                <a:latin typeface="Montserrat"/>
              </a:rPr>
              <a:t> </a:t>
            </a:r>
            <a:r>
              <a:rPr lang="en-US" sz="2000" dirty="0" err="1">
                <a:solidFill>
                  <a:srgbClr val="292929"/>
                </a:solidFill>
                <a:latin typeface="Montserrat"/>
              </a:rPr>
              <a:t>olamazlar</a:t>
            </a:r>
            <a:r>
              <a:rPr lang="en-US" sz="2000" dirty="0">
                <a:solidFill>
                  <a:srgbClr val="292929"/>
                </a:solidFill>
                <a:latin typeface="Montserrat"/>
              </a:rPr>
              <a:t>; ama </a:t>
            </a:r>
            <a:r>
              <a:rPr lang="en-US" sz="2000" dirty="0" err="1">
                <a:solidFill>
                  <a:srgbClr val="292929"/>
                </a:solidFill>
                <a:latin typeface="Montserrat"/>
              </a:rPr>
              <a:t>yine</a:t>
            </a:r>
            <a:r>
              <a:rPr lang="en-US" sz="2000" dirty="0">
                <a:solidFill>
                  <a:srgbClr val="292929"/>
                </a:solidFill>
                <a:latin typeface="Montserrat"/>
              </a:rPr>
              <a:t> de </a:t>
            </a:r>
            <a:r>
              <a:rPr lang="en-US" sz="2000" dirty="0" err="1">
                <a:solidFill>
                  <a:srgbClr val="292929"/>
                </a:solidFill>
                <a:latin typeface="Montserrat"/>
              </a:rPr>
              <a:t>haklara</a:t>
            </a:r>
            <a:r>
              <a:rPr lang="en-US" sz="2000" dirty="0">
                <a:solidFill>
                  <a:srgbClr val="292929"/>
                </a:solidFill>
                <a:latin typeface="Montserrat"/>
              </a:rPr>
              <a:t> </a:t>
            </a:r>
            <a:r>
              <a:rPr lang="en-US" sz="2000" dirty="0" err="1">
                <a:solidFill>
                  <a:srgbClr val="292929"/>
                </a:solidFill>
                <a:latin typeface="Montserrat"/>
              </a:rPr>
              <a:t>sahiptirler</a:t>
            </a:r>
            <a:r>
              <a:rPr lang="en-US" sz="2000" dirty="0">
                <a:solidFill>
                  <a:srgbClr val="292929"/>
                </a:solidFill>
                <a:latin typeface="Montserrat"/>
              </a:rPr>
              <a:t> </a:t>
            </a:r>
            <a:r>
              <a:rPr lang="en-US" sz="2000" dirty="0" err="1">
                <a:solidFill>
                  <a:srgbClr val="292929"/>
                </a:solidFill>
                <a:latin typeface="Montserrat"/>
              </a:rPr>
              <a:t>ve</a:t>
            </a:r>
            <a:r>
              <a:rPr lang="en-US" sz="2000" dirty="0">
                <a:solidFill>
                  <a:srgbClr val="292929"/>
                </a:solidFill>
                <a:latin typeface="Montserrat"/>
              </a:rPr>
              <a:t> de </a:t>
            </a:r>
            <a:r>
              <a:rPr lang="en-US" sz="2000" dirty="0" err="1">
                <a:solidFill>
                  <a:srgbClr val="292929"/>
                </a:solidFill>
                <a:latin typeface="Montserrat"/>
              </a:rPr>
              <a:t>uygun</a:t>
            </a:r>
            <a:r>
              <a:rPr lang="en-US" sz="2000" dirty="0">
                <a:solidFill>
                  <a:srgbClr val="292929"/>
                </a:solidFill>
                <a:latin typeface="Montserrat"/>
              </a:rPr>
              <a:t> </a:t>
            </a:r>
            <a:r>
              <a:rPr lang="en-US" sz="2000" dirty="0" err="1">
                <a:solidFill>
                  <a:srgbClr val="292929"/>
                </a:solidFill>
                <a:latin typeface="Montserrat"/>
              </a:rPr>
              <a:t>temsilcilerce</a:t>
            </a:r>
            <a:r>
              <a:rPr lang="en-US" sz="2000" dirty="0">
                <a:solidFill>
                  <a:srgbClr val="292929"/>
                </a:solidFill>
                <a:latin typeface="Montserrat"/>
              </a:rPr>
              <a:t> </a:t>
            </a:r>
            <a:r>
              <a:rPr lang="en-US" sz="2000" dirty="0" err="1">
                <a:solidFill>
                  <a:srgbClr val="292929"/>
                </a:solidFill>
                <a:latin typeface="Montserrat"/>
              </a:rPr>
              <a:t>onlar</a:t>
            </a:r>
            <a:r>
              <a:rPr lang="en-US" sz="2000" dirty="0">
                <a:solidFill>
                  <a:srgbClr val="292929"/>
                </a:solidFill>
                <a:latin typeface="Montserrat"/>
              </a:rPr>
              <a:t> </a:t>
            </a:r>
            <a:r>
              <a:rPr lang="en-US" sz="2000" dirty="0" err="1">
                <a:solidFill>
                  <a:srgbClr val="292929"/>
                </a:solidFill>
                <a:latin typeface="Montserrat"/>
              </a:rPr>
              <a:t>adına</a:t>
            </a:r>
            <a:r>
              <a:rPr lang="en-US" sz="2000" dirty="0">
                <a:solidFill>
                  <a:srgbClr val="292929"/>
                </a:solidFill>
                <a:latin typeface="Montserrat"/>
              </a:rPr>
              <a:t> </a:t>
            </a:r>
            <a:r>
              <a:rPr lang="en-US" sz="2000" dirty="0" err="1">
                <a:solidFill>
                  <a:srgbClr val="292929"/>
                </a:solidFill>
                <a:latin typeface="Montserrat"/>
              </a:rPr>
              <a:t>hak</a:t>
            </a:r>
            <a:r>
              <a:rPr lang="en-US" sz="2000" dirty="0">
                <a:solidFill>
                  <a:srgbClr val="292929"/>
                </a:solidFill>
                <a:latin typeface="Montserrat"/>
              </a:rPr>
              <a:t> </a:t>
            </a:r>
            <a:r>
              <a:rPr lang="en-US" sz="2000" dirty="0" err="1">
                <a:solidFill>
                  <a:srgbClr val="292929"/>
                </a:solidFill>
                <a:latin typeface="Montserrat"/>
              </a:rPr>
              <a:t>talebinde</a:t>
            </a:r>
            <a:r>
              <a:rPr lang="en-US" sz="2000" dirty="0">
                <a:solidFill>
                  <a:srgbClr val="292929"/>
                </a:solidFill>
                <a:latin typeface="Montserrat"/>
              </a:rPr>
              <a:t> </a:t>
            </a:r>
            <a:r>
              <a:rPr lang="en-US" sz="2000" dirty="0" err="1">
                <a:solidFill>
                  <a:srgbClr val="292929"/>
                </a:solidFill>
                <a:latin typeface="Montserrat"/>
              </a:rPr>
              <a:t>bulunulabilir</a:t>
            </a:r>
            <a:r>
              <a:rPr lang="en-US" sz="2000" dirty="0">
                <a:solidFill>
                  <a:srgbClr val="292929"/>
                </a:solidFill>
                <a:latin typeface="Montserrat"/>
              </a:rPr>
              <a:t>. </a:t>
            </a:r>
          </a:p>
          <a:p>
            <a:pPr>
              <a:lnSpc>
                <a:spcPts val="2780"/>
              </a:lnSpc>
            </a:pPr>
            <a:endParaRPr lang="en-US" sz="2000" dirty="0">
              <a:solidFill>
                <a:srgbClr val="292929"/>
              </a:solidFill>
              <a:latin typeface="Montserrat"/>
            </a:endParaRPr>
          </a:p>
        </p:txBody>
      </p:sp>
      <p:sp>
        <p:nvSpPr>
          <p:cNvPr id="4" name="Freeform 4"/>
          <p:cNvSpPr/>
          <p:nvPr/>
        </p:nvSpPr>
        <p:spPr>
          <a:xfrm>
            <a:off x="693427" y="6222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5" name="TextBox 5"/>
          <p:cNvSpPr txBox="1"/>
          <p:nvPr/>
        </p:nvSpPr>
        <p:spPr>
          <a:xfrm>
            <a:off x="1807907" y="28575"/>
            <a:ext cx="5732283" cy="1704012"/>
          </a:xfrm>
          <a:prstGeom prst="rect">
            <a:avLst/>
          </a:prstGeom>
        </p:spPr>
        <p:txBody>
          <a:bodyPr lIns="0" tIns="0" rIns="0" bIns="0" rtlCol="0" anchor="t">
            <a:spAutoFit/>
          </a:bodyPr>
          <a:lstStyle/>
          <a:p>
            <a:pPr algn="ctr">
              <a:lnSpc>
                <a:spcPts val="4305"/>
              </a:lnSpc>
            </a:pPr>
            <a:r>
              <a:rPr lang="en-US" sz="4305">
                <a:solidFill>
                  <a:srgbClr val="292929"/>
                </a:solidFill>
                <a:latin typeface="Bryndan Write"/>
              </a:rPr>
              <a:t>Zihnen Yetersiz ve Kimliği Belirsiz Bireylerin Hakları</a:t>
            </a:r>
          </a:p>
        </p:txBody>
      </p:sp>
      <p:sp>
        <p:nvSpPr>
          <p:cNvPr id="6" name="Freeform 6"/>
          <p:cNvSpPr/>
          <p:nvPr/>
        </p:nvSpPr>
        <p:spPr>
          <a:xfrm>
            <a:off x="9809498" y="4062532"/>
            <a:ext cx="8075200" cy="6224468"/>
          </a:xfrm>
          <a:custGeom>
            <a:avLst/>
            <a:gdLst/>
            <a:ahLst/>
            <a:cxnLst/>
            <a:rect l="l" t="t" r="r" b="b"/>
            <a:pathLst>
              <a:path w="8075200" h="6224468">
                <a:moveTo>
                  <a:pt x="0" y="0"/>
                </a:moveTo>
                <a:lnTo>
                  <a:pt x="8075200" y="0"/>
                </a:lnTo>
                <a:lnTo>
                  <a:pt x="8075200" y="6224468"/>
                </a:lnTo>
                <a:lnTo>
                  <a:pt x="0" y="62244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7" name="TextBox 7"/>
          <p:cNvSpPr txBox="1"/>
          <p:nvPr/>
        </p:nvSpPr>
        <p:spPr>
          <a:xfrm>
            <a:off x="10220567" y="5678190"/>
            <a:ext cx="7380557" cy="2447290"/>
          </a:xfrm>
          <a:prstGeom prst="rect">
            <a:avLst/>
          </a:prstGeom>
        </p:spPr>
        <p:txBody>
          <a:bodyPr lIns="0" tIns="0" rIns="0" bIns="0" rtlCol="0" anchor="t">
            <a:spAutoFit/>
          </a:bodyPr>
          <a:lstStyle/>
          <a:p>
            <a:pPr algn="ctr">
              <a:lnSpc>
                <a:spcPts val="2780"/>
              </a:lnSpc>
            </a:pPr>
            <a:r>
              <a:rPr lang="en-US" sz="2000">
                <a:solidFill>
                  <a:srgbClr val="292929"/>
                </a:solidFill>
                <a:latin typeface="Montserrat"/>
              </a:rPr>
              <a:t>Pozitif hak, kişinin sağlık hizmeti alma ya da kamu sağlığını koruyucu hizmetlerden yararlanma hakkı gibi, bir yarar ya da hizmeti başkalarından görme hakkıdır; negatif hak ise kişinin, mahremine girilmemesi ya da önerilen bir cerrahi tedaviden yararlanmama hakkı gibi, başkalarından bir müdahale görmeme hakkıdır. </a:t>
            </a:r>
          </a:p>
          <a:p>
            <a:pPr>
              <a:lnSpc>
                <a:spcPts val="2780"/>
              </a:lnSpc>
            </a:pPr>
            <a:endParaRPr lang="en-US" sz="2000">
              <a:solidFill>
                <a:srgbClr val="292929"/>
              </a:solidFill>
              <a:latin typeface="Montserrat"/>
            </a:endParaRPr>
          </a:p>
        </p:txBody>
      </p:sp>
      <p:sp>
        <p:nvSpPr>
          <p:cNvPr id="8" name="Freeform 8"/>
          <p:cNvSpPr/>
          <p:nvPr/>
        </p:nvSpPr>
        <p:spPr>
          <a:xfrm>
            <a:off x="9809498" y="3518736"/>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9" name="TextBox 9"/>
          <p:cNvSpPr txBox="1"/>
          <p:nvPr/>
        </p:nvSpPr>
        <p:spPr>
          <a:xfrm>
            <a:off x="10923978" y="3755630"/>
            <a:ext cx="5732283" cy="1162934"/>
          </a:xfrm>
          <a:prstGeom prst="rect">
            <a:avLst/>
          </a:prstGeom>
        </p:spPr>
        <p:txBody>
          <a:bodyPr lIns="0" tIns="0" rIns="0" bIns="0" rtlCol="0" anchor="t">
            <a:spAutoFit/>
          </a:bodyPr>
          <a:lstStyle/>
          <a:p>
            <a:pPr algn="ctr">
              <a:lnSpc>
                <a:spcPts val="4305"/>
              </a:lnSpc>
            </a:pPr>
            <a:r>
              <a:rPr lang="en-US" sz="4305">
                <a:solidFill>
                  <a:srgbClr val="292929"/>
                </a:solidFill>
                <a:latin typeface="Bryndan Write"/>
              </a:rPr>
              <a:t>Pozitif Haklar ve Negatif Haklar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704913" y="618428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114558" y="863558"/>
            <a:ext cx="6384391" cy="2159085"/>
          </a:xfrm>
          <a:custGeom>
            <a:avLst/>
            <a:gdLst/>
            <a:ahLst/>
            <a:cxnLst/>
            <a:rect l="l" t="t" r="r" b="b"/>
            <a:pathLst>
              <a:path w="6384391" h="2159085">
                <a:moveTo>
                  <a:pt x="0" y="0"/>
                </a:moveTo>
                <a:lnTo>
                  <a:pt x="6384391" y="0"/>
                </a:lnTo>
                <a:lnTo>
                  <a:pt x="6384391" y="2159084"/>
                </a:lnTo>
                <a:lnTo>
                  <a:pt x="0" y="21590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TextBox 5"/>
          <p:cNvSpPr txBox="1"/>
          <p:nvPr/>
        </p:nvSpPr>
        <p:spPr>
          <a:xfrm>
            <a:off x="762000" y="3771900"/>
            <a:ext cx="12433884" cy="3020058"/>
          </a:xfrm>
          <a:prstGeom prst="rect">
            <a:avLst/>
          </a:prstGeom>
        </p:spPr>
        <p:txBody>
          <a:bodyPr lIns="0" tIns="0" rIns="0" bIns="0" rtlCol="0" anchor="t">
            <a:spAutoFit/>
          </a:bodyPr>
          <a:lstStyle/>
          <a:p>
            <a:pPr>
              <a:lnSpc>
                <a:spcPts val="3359"/>
              </a:lnSpc>
            </a:pPr>
            <a:r>
              <a:rPr lang="en-US" sz="2400" dirty="0">
                <a:solidFill>
                  <a:srgbClr val="454B64"/>
                </a:solidFill>
                <a:latin typeface="Montserrat" panose="00000500000000000000" pitchFamily="2" charset="0"/>
              </a:rPr>
              <a:t>Erdem </a:t>
            </a:r>
            <a:r>
              <a:rPr lang="en-US" sz="2400" dirty="0" err="1">
                <a:solidFill>
                  <a:srgbClr val="454B64"/>
                </a:solidFill>
                <a:latin typeface="Montserrat" panose="00000500000000000000" pitchFamily="2" charset="0"/>
              </a:rPr>
              <a:t>etiğinin</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kimi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savunucuları</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erdem</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etiğinin</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sanki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benzer</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felsefi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sistemlermişçesine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öteki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ahlak</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kuramlarıyla</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kıyaslanarak</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değerlendirilebileceğine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karşı</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çıkmaktadırlar</a:t>
            </a:r>
            <a:r>
              <a:rPr lang="en-US" sz="2400" dirty="0">
                <a:solidFill>
                  <a:srgbClr val="454B64"/>
                </a:solidFill>
                <a:latin typeface="Montserrat" panose="00000500000000000000" pitchFamily="2" charset="0"/>
              </a:rPr>
              <a:t>. Zira </a:t>
            </a:r>
            <a:r>
              <a:rPr lang="en-US" sz="2400" dirty="0" err="1">
                <a:solidFill>
                  <a:srgbClr val="454B64"/>
                </a:solidFill>
                <a:latin typeface="Montserrat" panose="00000500000000000000" pitchFamily="2" charset="0"/>
              </a:rPr>
              <a:t>onlar</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erdem</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etiğinin</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bir</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kuram</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dahi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olmadığını</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düşünmekte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ve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erdem</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etiği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için</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pek</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çok</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şeye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değinen</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ve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herkese</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açık</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doğasını</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vurgulayan</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yaklaşım</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ya</a:t>
            </a:r>
            <a:r>
              <a:rPr lang="en-US" sz="2400" dirty="0">
                <a:solidFill>
                  <a:srgbClr val="454B64"/>
                </a:solidFill>
                <a:latin typeface="Montserrat" panose="00000500000000000000" pitchFamily="2" charset="0"/>
              </a:rPr>
              <a:t> da </a:t>
            </a:r>
            <a:r>
              <a:rPr lang="en-US" sz="2400" dirty="0" err="1">
                <a:solidFill>
                  <a:srgbClr val="454B64"/>
                </a:solidFill>
                <a:latin typeface="Montserrat" panose="00000500000000000000" pitchFamily="2" charset="0"/>
              </a:rPr>
              <a:t>bakış</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açısı</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gibi</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terimler</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kullanmayı</a:t>
            </a:r>
            <a:r>
              <a:rPr lang="en-US" sz="2400" dirty="0">
                <a:solidFill>
                  <a:srgbClr val="454B64"/>
                </a:solidFill>
                <a:latin typeface="Montserrat" panose="00000500000000000000" pitchFamily="2" charset="0"/>
              </a:rPr>
              <a:t> </a:t>
            </a:r>
            <a:r>
              <a:rPr lang="en-US" sz="2400" dirty="0" err="1">
                <a:solidFill>
                  <a:srgbClr val="454B64"/>
                </a:solidFill>
                <a:latin typeface="Montserrat" panose="00000500000000000000" pitchFamily="2" charset="0"/>
              </a:rPr>
              <a:t>yeğlemektedirler</a:t>
            </a:r>
            <a:r>
              <a:rPr lang="en-US" sz="2400" dirty="0">
                <a:solidFill>
                  <a:srgbClr val="454B64"/>
                </a:solidFill>
                <a:latin typeface="Montserrat" panose="00000500000000000000" pitchFamily="2" charset="0"/>
              </a:rPr>
              <a:t>.</a:t>
            </a:r>
            <a:endParaRPr lang="tr-TR" sz="2400" dirty="0">
              <a:solidFill>
                <a:srgbClr val="454B64"/>
              </a:solidFill>
              <a:latin typeface="Montserrat" panose="00000500000000000000" pitchFamily="2" charset="0"/>
            </a:endParaRPr>
          </a:p>
          <a:p>
            <a:pPr>
              <a:lnSpc>
                <a:spcPts val="3359"/>
              </a:lnSpc>
            </a:pPr>
            <a:endParaRPr lang="en-US" sz="2400" dirty="0">
              <a:solidFill>
                <a:srgbClr val="454B64"/>
              </a:solidFill>
              <a:latin typeface="Roboto"/>
            </a:endParaRPr>
          </a:p>
        </p:txBody>
      </p:sp>
      <p:sp>
        <p:nvSpPr>
          <p:cNvPr id="6" name="Freeform 6"/>
          <p:cNvSpPr/>
          <p:nvPr/>
        </p:nvSpPr>
        <p:spPr>
          <a:xfrm>
            <a:off x="13954791" y="7200900"/>
            <a:ext cx="4700602" cy="4140381"/>
          </a:xfrm>
          <a:custGeom>
            <a:avLst/>
            <a:gdLst/>
            <a:ahLst/>
            <a:cxnLst/>
            <a:rect l="l" t="t" r="r" b="b"/>
            <a:pathLst>
              <a:path w="4700602" h="4140381">
                <a:moveTo>
                  <a:pt x="0" y="0"/>
                </a:moveTo>
                <a:lnTo>
                  <a:pt x="4700602" y="0"/>
                </a:lnTo>
                <a:lnTo>
                  <a:pt x="4700602" y="4140381"/>
                </a:lnTo>
                <a:lnTo>
                  <a:pt x="0" y="41403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TextBox 7"/>
          <p:cNvSpPr txBox="1"/>
          <p:nvPr/>
        </p:nvSpPr>
        <p:spPr>
          <a:xfrm>
            <a:off x="1114558" y="625433"/>
            <a:ext cx="9958217" cy="2066925"/>
          </a:xfrm>
          <a:prstGeom prst="rect">
            <a:avLst/>
          </a:prstGeom>
        </p:spPr>
        <p:txBody>
          <a:bodyPr lIns="0" tIns="0" rIns="0" bIns="0" rtlCol="0" anchor="t">
            <a:spAutoFit/>
          </a:bodyPr>
          <a:lstStyle/>
          <a:p>
            <a:pPr algn="just">
              <a:lnSpc>
                <a:spcPts val="16800"/>
              </a:lnSpc>
            </a:pPr>
            <a:r>
              <a:rPr lang="en-US" sz="12000">
                <a:solidFill>
                  <a:srgbClr val="454B64"/>
                </a:solidFill>
                <a:latin typeface="Just Another Hand"/>
              </a:rPr>
              <a:t>Erdem Etiği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927423" y="442951"/>
            <a:ext cx="9389133" cy="1399834"/>
          </a:xfrm>
          <a:custGeom>
            <a:avLst/>
            <a:gdLst/>
            <a:ahLst/>
            <a:cxnLst/>
            <a:rect l="l" t="t" r="r" b="b"/>
            <a:pathLst>
              <a:path w="9389133" h="1399834">
                <a:moveTo>
                  <a:pt x="0" y="0"/>
                </a:moveTo>
                <a:lnTo>
                  <a:pt x="9389132" y="0"/>
                </a:lnTo>
                <a:lnTo>
                  <a:pt x="9389132" y="1399835"/>
                </a:lnTo>
                <a:lnTo>
                  <a:pt x="0" y="13998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1256448" y="3513905"/>
            <a:ext cx="5736151" cy="5584015"/>
          </a:xfrm>
          <a:custGeom>
            <a:avLst/>
            <a:gdLst/>
            <a:ahLst/>
            <a:cxnLst/>
            <a:rect l="l" t="t" r="r" b="b"/>
            <a:pathLst>
              <a:path w="6479976" h="6792150">
                <a:moveTo>
                  <a:pt x="0" y="0"/>
                </a:moveTo>
                <a:lnTo>
                  <a:pt x="6479977" y="0"/>
                </a:lnTo>
                <a:lnTo>
                  <a:pt x="6479977" y="6792150"/>
                </a:lnTo>
                <a:lnTo>
                  <a:pt x="0" y="6792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3793460" y="0"/>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138883" y="2500351"/>
            <a:ext cx="10839167" cy="5616659"/>
          </a:xfrm>
          <a:custGeom>
            <a:avLst/>
            <a:gdLst/>
            <a:ahLst/>
            <a:cxnLst/>
            <a:rect l="l" t="t" r="r" b="b"/>
            <a:pathLst>
              <a:path w="10839167" h="5616659">
                <a:moveTo>
                  <a:pt x="0" y="0"/>
                </a:moveTo>
                <a:lnTo>
                  <a:pt x="10839167" y="0"/>
                </a:lnTo>
                <a:lnTo>
                  <a:pt x="10839167" y="5616659"/>
                </a:lnTo>
                <a:lnTo>
                  <a:pt x="0" y="56166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TextBox 6"/>
          <p:cNvSpPr txBox="1"/>
          <p:nvPr/>
        </p:nvSpPr>
        <p:spPr>
          <a:xfrm>
            <a:off x="417281" y="3229543"/>
            <a:ext cx="10129364" cy="4992649"/>
          </a:xfrm>
          <a:prstGeom prst="rect">
            <a:avLst/>
          </a:prstGeom>
        </p:spPr>
        <p:txBody>
          <a:bodyPr lIns="0" tIns="0" rIns="0" bIns="0" rtlCol="0" anchor="t">
            <a:spAutoFit/>
          </a:bodyPr>
          <a:lstStyle/>
          <a:p>
            <a:pPr marL="285750" indent="-285750" algn="just">
              <a:lnSpc>
                <a:spcPts val="2290"/>
              </a:lnSpc>
              <a:buFont typeface="Arial" panose="020B0604020202020204" pitchFamily="34" charset="0"/>
              <a:buChar char="•"/>
            </a:pP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böbreklerinden</a:t>
            </a:r>
            <a:r>
              <a:rPr lang="en-US" dirty="0">
                <a:solidFill>
                  <a:srgbClr val="292929"/>
                </a:solidFill>
                <a:latin typeface="Montserrat"/>
              </a:rPr>
              <a:t> </a:t>
            </a:r>
            <a:r>
              <a:rPr lang="en-US" dirty="0" err="1">
                <a:solidFill>
                  <a:srgbClr val="292929"/>
                </a:solidFill>
                <a:latin typeface="Montserrat"/>
              </a:rPr>
              <a:t>birini</a:t>
            </a:r>
            <a:r>
              <a:rPr lang="en-US" dirty="0">
                <a:solidFill>
                  <a:srgbClr val="292929"/>
                </a:solidFill>
                <a:latin typeface="Montserrat"/>
              </a:rPr>
              <a:t> </a:t>
            </a:r>
            <a:r>
              <a:rPr lang="en-US" dirty="0" err="1">
                <a:solidFill>
                  <a:srgbClr val="292929"/>
                </a:solidFill>
                <a:latin typeface="Montserrat"/>
              </a:rPr>
              <a:t>bağışlamak</a:t>
            </a:r>
            <a:r>
              <a:rPr lang="en-US" dirty="0">
                <a:solidFill>
                  <a:srgbClr val="292929"/>
                </a:solidFill>
                <a:latin typeface="Montserrat"/>
              </a:rPr>
              <a:t> </a:t>
            </a:r>
            <a:r>
              <a:rPr lang="en-US" dirty="0" err="1">
                <a:solidFill>
                  <a:srgbClr val="292929"/>
                </a:solidFill>
                <a:latin typeface="Montserrat"/>
              </a:rPr>
              <a:t>konusunda</a:t>
            </a:r>
            <a:r>
              <a:rPr lang="en-US" dirty="0">
                <a:solidFill>
                  <a:srgbClr val="292929"/>
                </a:solidFill>
                <a:latin typeface="Montserrat"/>
              </a:rPr>
              <a:t> </a:t>
            </a:r>
            <a:r>
              <a:rPr lang="en-US" dirty="0" err="1">
                <a:solidFill>
                  <a:srgbClr val="292929"/>
                </a:solidFill>
                <a:latin typeface="Montserrat"/>
              </a:rPr>
              <a:t>duyduğu</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itiraf</a:t>
            </a:r>
            <a:r>
              <a:rPr lang="en-US" dirty="0">
                <a:solidFill>
                  <a:srgbClr val="292929"/>
                </a:solidFill>
                <a:latin typeface="Montserrat"/>
              </a:rPr>
              <a:t> da </a:t>
            </a:r>
            <a:r>
              <a:rPr lang="en-US" dirty="0" err="1">
                <a:solidFill>
                  <a:srgbClr val="292929"/>
                </a:solidFill>
                <a:latin typeface="Montserrat"/>
              </a:rPr>
              <a:t>etmiş</a:t>
            </a:r>
            <a:r>
              <a:rPr lang="en-US" dirty="0">
                <a:solidFill>
                  <a:srgbClr val="292929"/>
                </a:solidFill>
                <a:latin typeface="Montserrat"/>
              </a:rPr>
              <a:t> </a:t>
            </a:r>
            <a:r>
              <a:rPr lang="en-US" dirty="0" err="1">
                <a:solidFill>
                  <a:srgbClr val="292929"/>
                </a:solidFill>
                <a:latin typeface="Montserrat"/>
              </a:rPr>
              <a:t>olduğu</a:t>
            </a:r>
            <a:r>
              <a:rPr lang="en-US" dirty="0">
                <a:solidFill>
                  <a:srgbClr val="292929"/>
                </a:solidFill>
                <a:latin typeface="Montserrat"/>
              </a:rPr>
              <a:t> </a:t>
            </a:r>
            <a:r>
              <a:rPr lang="en-US" dirty="0" err="1">
                <a:solidFill>
                  <a:srgbClr val="292929"/>
                </a:solidFill>
                <a:latin typeface="Montserrat"/>
              </a:rPr>
              <a:t>cesaretsizlik</a:t>
            </a:r>
            <a:r>
              <a:rPr lang="en-US" dirty="0">
                <a:solidFill>
                  <a:srgbClr val="292929"/>
                </a:solidFill>
                <a:latin typeface="Montserrat"/>
              </a:rPr>
              <a:t>, </a:t>
            </a:r>
            <a:r>
              <a:rPr lang="en-US" dirty="0" err="1">
                <a:solidFill>
                  <a:srgbClr val="292929"/>
                </a:solidFill>
                <a:latin typeface="Montserrat"/>
              </a:rPr>
              <a:t>babaya</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bağışı</a:t>
            </a:r>
            <a:r>
              <a:rPr lang="en-US" dirty="0">
                <a:solidFill>
                  <a:srgbClr val="292929"/>
                </a:solidFill>
                <a:latin typeface="Montserrat"/>
              </a:rPr>
              <a:t> ret </a:t>
            </a:r>
            <a:r>
              <a:rPr lang="en-US" dirty="0" err="1">
                <a:solidFill>
                  <a:srgbClr val="292929"/>
                </a:solidFill>
                <a:latin typeface="Montserrat"/>
              </a:rPr>
              <a:t>kararına</a:t>
            </a:r>
            <a:r>
              <a:rPr lang="en-US" dirty="0">
                <a:solidFill>
                  <a:srgbClr val="292929"/>
                </a:solidFill>
                <a:latin typeface="Montserrat"/>
              </a:rPr>
              <a:t> </a:t>
            </a:r>
            <a:r>
              <a:rPr lang="en-US" dirty="0" err="1">
                <a:solidFill>
                  <a:srgbClr val="292929"/>
                </a:solidFill>
                <a:latin typeface="Montserrat"/>
              </a:rPr>
              <a:t>dair</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değerlendirme</a:t>
            </a:r>
            <a:r>
              <a:rPr lang="en-US" dirty="0">
                <a:solidFill>
                  <a:srgbClr val="292929"/>
                </a:solidFill>
                <a:latin typeface="Montserrat"/>
              </a:rPr>
              <a:t> </a:t>
            </a:r>
            <a:r>
              <a:rPr lang="en-US" dirty="0" err="1">
                <a:solidFill>
                  <a:srgbClr val="292929"/>
                </a:solidFill>
                <a:latin typeface="Montserrat"/>
              </a:rPr>
              <a:t>için</a:t>
            </a:r>
            <a:r>
              <a:rPr lang="en-US" dirty="0">
                <a:solidFill>
                  <a:srgbClr val="292929"/>
                </a:solidFill>
                <a:latin typeface="Montserrat"/>
              </a:rPr>
              <a:t> </a:t>
            </a:r>
            <a:r>
              <a:rPr lang="en-US" dirty="0" err="1">
                <a:solidFill>
                  <a:srgbClr val="292929"/>
                </a:solidFill>
                <a:latin typeface="Montserrat"/>
              </a:rPr>
              <a:t>önemlidir</a:t>
            </a:r>
            <a:r>
              <a:rPr lang="en-US" dirty="0">
                <a:solidFill>
                  <a:srgbClr val="292929"/>
                </a:solidFill>
                <a:latin typeface="Montserrat"/>
              </a:rPr>
              <a:t>; ama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cesaretsizlik</a:t>
            </a:r>
            <a:r>
              <a:rPr lang="en-US" dirty="0">
                <a:solidFill>
                  <a:srgbClr val="292929"/>
                </a:solidFill>
                <a:latin typeface="Montserrat"/>
              </a:rPr>
              <a:t> </a:t>
            </a:r>
            <a:r>
              <a:rPr lang="en-US" dirty="0" err="1">
                <a:solidFill>
                  <a:srgbClr val="292929"/>
                </a:solidFill>
                <a:latin typeface="Montserrat"/>
              </a:rPr>
              <a:t>dışında</a:t>
            </a:r>
            <a:r>
              <a:rPr lang="en-US" dirty="0">
                <a:solidFill>
                  <a:srgbClr val="292929"/>
                </a:solidFill>
                <a:latin typeface="Montserrat"/>
              </a:rPr>
              <a:t> </a:t>
            </a:r>
            <a:r>
              <a:rPr lang="en-US" dirty="0" err="1">
                <a:solidFill>
                  <a:srgbClr val="292929"/>
                </a:solidFill>
                <a:latin typeface="Montserrat"/>
              </a:rPr>
              <a:t>öne</a:t>
            </a:r>
            <a:r>
              <a:rPr lang="en-US" dirty="0">
                <a:solidFill>
                  <a:srgbClr val="292929"/>
                </a:solidFill>
                <a:latin typeface="Montserrat"/>
              </a:rPr>
              <a:t> </a:t>
            </a:r>
            <a:r>
              <a:rPr lang="en-US" dirty="0" err="1">
                <a:solidFill>
                  <a:srgbClr val="292929"/>
                </a:solidFill>
                <a:latin typeface="Montserrat"/>
              </a:rPr>
              <a:t>sürdüğü</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kimisinde</a:t>
            </a:r>
            <a:r>
              <a:rPr lang="en-US" dirty="0">
                <a:solidFill>
                  <a:srgbClr val="292929"/>
                </a:solidFill>
                <a:latin typeface="Montserrat"/>
              </a:rPr>
              <a:t> </a:t>
            </a:r>
            <a:r>
              <a:rPr lang="en-US" dirty="0" err="1">
                <a:solidFill>
                  <a:srgbClr val="292929"/>
                </a:solidFill>
                <a:latin typeface="Montserrat"/>
              </a:rPr>
              <a:t>belki</a:t>
            </a:r>
            <a:r>
              <a:rPr lang="en-US" dirty="0">
                <a:solidFill>
                  <a:srgbClr val="292929"/>
                </a:solidFill>
                <a:latin typeface="Montserrat"/>
              </a:rPr>
              <a:t> de </a:t>
            </a:r>
            <a:r>
              <a:rPr lang="en-US" dirty="0" err="1">
                <a:solidFill>
                  <a:srgbClr val="292929"/>
                </a:solidFill>
                <a:latin typeface="Montserrat"/>
              </a:rPr>
              <a:t>kendisini</a:t>
            </a:r>
            <a:r>
              <a:rPr lang="en-US" dirty="0">
                <a:solidFill>
                  <a:srgbClr val="292929"/>
                </a:solidFill>
                <a:latin typeface="Montserrat"/>
              </a:rPr>
              <a:t> de </a:t>
            </a:r>
            <a:r>
              <a:rPr lang="en-US" dirty="0" err="1">
                <a:solidFill>
                  <a:srgbClr val="292929"/>
                </a:solidFill>
                <a:latin typeface="Montserrat"/>
              </a:rPr>
              <a:t>kandırmakta</a:t>
            </a:r>
            <a:r>
              <a:rPr lang="en-US" dirty="0">
                <a:solidFill>
                  <a:srgbClr val="292929"/>
                </a:solidFill>
                <a:latin typeface="Montserrat"/>
              </a:rPr>
              <a:t> </a:t>
            </a:r>
            <a:r>
              <a:rPr lang="en-US" dirty="0" err="1">
                <a:solidFill>
                  <a:srgbClr val="292929"/>
                </a:solidFill>
                <a:latin typeface="Montserrat"/>
              </a:rPr>
              <a:t>olduğu</a:t>
            </a:r>
            <a:r>
              <a:rPr lang="en-US" dirty="0">
                <a:solidFill>
                  <a:srgbClr val="292929"/>
                </a:solidFill>
                <a:latin typeface="Montserrat"/>
              </a:rPr>
              <a:t> </a:t>
            </a:r>
            <a:r>
              <a:rPr lang="en-US" dirty="0" err="1">
                <a:solidFill>
                  <a:srgbClr val="292929"/>
                </a:solidFill>
                <a:latin typeface="Montserrat"/>
              </a:rPr>
              <a:t>başka</a:t>
            </a:r>
            <a:r>
              <a:rPr lang="en-US" dirty="0">
                <a:solidFill>
                  <a:srgbClr val="292929"/>
                </a:solidFill>
                <a:latin typeface="Montserrat"/>
              </a:rPr>
              <a:t> </a:t>
            </a:r>
            <a:r>
              <a:rPr lang="en-US" dirty="0" err="1">
                <a:solidFill>
                  <a:srgbClr val="292929"/>
                </a:solidFill>
                <a:latin typeface="Montserrat"/>
              </a:rPr>
              <a:t>nedenler</a:t>
            </a:r>
            <a:r>
              <a:rPr lang="en-US" dirty="0">
                <a:solidFill>
                  <a:srgbClr val="292929"/>
                </a:solidFill>
                <a:latin typeface="Montserrat"/>
              </a:rPr>
              <a:t> de </a:t>
            </a:r>
            <a:r>
              <a:rPr lang="en-US" dirty="0" err="1">
                <a:solidFill>
                  <a:srgbClr val="292929"/>
                </a:solidFill>
                <a:latin typeface="Montserrat"/>
              </a:rPr>
              <a:t>olmuştur</a:t>
            </a:r>
            <a:r>
              <a:rPr lang="en-US" dirty="0">
                <a:solidFill>
                  <a:srgbClr val="292929"/>
                </a:solidFill>
                <a:latin typeface="Montserrat"/>
              </a:rPr>
              <a:t>. </a:t>
            </a:r>
            <a:r>
              <a:rPr lang="en-US" dirty="0" err="1">
                <a:solidFill>
                  <a:srgbClr val="292929"/>
                </a:solidFill>
                <a:latin typeface="Montserrat"/>
              </a:rPr>
              <a:t>Örneğin</a:t>
            </a:r>
            <a:r>
              <a:rPr lang="en-US" dirty="0">
                <a:solidFill>
                  <a:srgbClr val="292929"/>
                </a:solidFill>
                <a:latin typeface="Montserrat"/>
              </a:rPr>
              <a:t> </a:t>
            </a:r>
            <a:r>
              <a:rPr lang="en-US" dirty="0" err="1">
                <a:solidFill>
                  <a:srgbClr val="292929"/>
                </a:solidFill>
                <a:latin typeface="Montserrat"/>
              </a:rPr>
              <a:t>kızının</a:t>
            </a:r>
            <a:r>
              <a:rPr lang="en-US" dirty="0">
                <a:solidFill>
                  <a:srgbClr val="292929"/>
                </a:solidFill>
                <a:latin typeface="Montserrat"/>
              </a:rPr>
              <a:t> </a:t>
            </a:r>
            <a:r>
              <a:rPr lang="en-US" dirty="0" err="1">
                <a:solidFill>
                  <a:srgbClr val="292929"/>
                </a:solidFill>
                <a:latin typeface="Montserrat"/>
              </a:rPr>
              <a:t>çektiği</a:t>
            </a:r>
            <a:r>
              <a:rPr lang="en-US" dirty="0">
                <a:solidFill>
                  <a:srgbClr val="292929"/>
                </a:solidFill>
                <a:latin typeface="Montserrat"/>
              </a:rPr>
              <a:t> "</a:t>
            </a:r>
            <a:r>
              <a:rPr lang="en-US" dirty="0" err="1">
                <a:solidFill>
                  <a:srgbClr val="292929"/>
                </a:solidFill>
                <a:latin typeface="Montserrat"/>
              </a:rPr>
              <a:t>acının</a:t>
            </a:r>
            <a:r>
              <a:rPr lang="en-US" dirty="0">
                <a:solidFill>
                  <a:srgbClr val="292929"/>
                </a:solidFill>
                <a:latin typeface="Montserrat"/>
              </a:rPr>
              <a:t> </a:t>
            </a:r>
            <a:r>
              <a:rPr lang="en-US" dirty="0" err="1">
                <a:solidFill>
                  <a:srgbClr val="292929"/>
                </a:solidFill>
                <a:latin typeface="Montserrat"/>
              </a:rPr>
              <a:t>şiddetine</a:t>
            </a:r>
            <a:r>
              <a:rPr lang="en-US" dirty="0">
                <a:solidFill>
                  <a:srgbClr val="292929"/>
                </a:solidFill>
                <a:latin typeface="Montserrat"/>
              </a:rPr>
              <a:t>" </a:t>
            </a:r>
            <a:r>
              <a:rPr lang="en-US" dirty="0" err="1">
                <a:solidFill>
                  <a:srgbClr val="292929"/>
                </a:solidFill>
                <a:latin typeface="Montserrat"/>
              </a:rPr>
              <a:t>dikkat</a:t>
            </a:r>
            <a:r>
              <a:rPr lang="en-US" dirty="0">
                <a:solidFill>
                  <a:srgbClr val="292929"/>
                </a:solidFill>
                <a:latin typeface="Montserrat"/>
              </a:rPr>
              <a:t> </a:t>
            </a:r>
            <a:r>
              <a:rPr lang="en-US" dirty="0" err="1">
                <a:solidFill>
                  <a:srgbClr val="292929"/>
                </a:solidFill>
                <a:latin typeface="Montserrat"/>
              </a:rPr>
              <a:t>çekmektedir</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ise</a:t>
            </a:r>
            <a:r>
              <a:rPr lang="en-US" dirty="0">
                <a:solidFill>
                  <a:srgbClr val="292929"/>
                </a:solidFill>
                <a:latin typeface="Montserrat"/>
              </a:rPr>
              <a:t> </a:t>
            </a:r>
            <a:r>
              <a:rPr lang="en-US" dirty="0" err="1">
                <a:solidFill>
                  <a:srgbClr val="292929"/>
                </a:solidFill>
                <a:latin typeface="Montserrat"/>
              </a:rPr>
              <a:t>nakil</a:t>
            </a:r>
            <a:r>
              <a:rPr lang="en-US" dirty="0">
                <a:solidFill>
                  <a:srgbClr val="292929"/>
                </a:solidFill>
                <a:latin typeface="Montserrat"/>
              </a:rPr>
              <a:t> </a:t>
            </a:r>
            <a:r>
              <a:rPr lang="en-US" dirty="0" err="1">
                <a:solidFill>
                  <a:srgbClr val="292929"/>
                </a:solidFill>
                <a:latin typeface="Montserrat"/>
              </a:rPr>
              <a:t>yapılmamasının</a:t>
            </a:r>
            <a:r>
              <a:rPr lang="en-US" dirty="0">
                <a:solidFill>
                  <a:srgbClr val="292929"/>
                </a:solidFill>
                <a:latin typeface="Montserrat"/>
              </a:rPr>
              <a:t> </a:t>
            </a:r>
            <a:r>
              <a:rPr lang="en-US" dirty="0" err="1">
                <a:solidFill>
                  <a:srgbClr val="292929"/>
                </a:solidFill>
                <a:latin typeface="Montserrat"/>
              </a:rPr>
              <a:t>kızı</a:t>
            </a:r>
            <a:r>
              <a:rPr lang="en-US" dirty="0">
                <a:solidFill>
                  <a:srgbClr val="292929"/>
                </a:solidFill>
                <a:latin typeface="Montserrat"/>
              </a:rPr>
              <a:t> </a:t>
            </a:r>
            <a:r>
              <a:rPr lang="en-US" dirty="0" err="1">
                <a:solidFill>
                  <a:srgbClr val="292929"/>
                </a:solidFill>
                <a:latin typeface="Montserrat"/>
              </a:rPr>
              <a:t>için</a:t>
            </a:r>
            <a:r>
              <a:rPr lang="en-US" dirty="0">
                <a:solidFill>
                  <a:srgbClr val="292929"/>
                </a:solidFill>
                <a:latin typeface="Montserrat"/>
              </a:rPr>
              <a:t> </a:t>
            </a:r>
            <a:r>
              <a:rPr lang="en-US" dirty="0" err="1">
                <a:solidFill>
                  <a:srgbClr val="292929"/>
                </a:solidFill>
                <a:latin typeface="Montserrat"/>
              </a:rPr>
              <a:t>daha</a:t>
            </a:r>
            <a:r>
              <a:rPr lang="en-US" dirty="0">
                <a:solidFill>
                  <a:srgbClr val="292929"/>
                </a:solidFill>
                <a:latin typeface="Montserrat"/>
              </a:rPr>
              <a:t> iyi </a:t>
            </a:r>
            <a:r>
              <a:rPr lang="en-US" dirty="0" err="1">
                <a:solidFill>
                  <a:srgbClr val="292929"/>
                </a:solidFill>
                <a:latin typeface="Montserrat"/>
              </a:rPr>
              <a:t>olabileceğine</a:t>
            </a:r>
            <a:r>
              <a:rPr lang="en-US" dirty="0">
                <a:solidFill>
                  <a:srgbClr val="292929"/>
                </a:solidFill>
                <a:latin typeface="Montserrat"/>
              </a:rPr>
              <a:t> </a:t>
            </a:r>
            <a:r>
              <a:rPr lang="en-US" dirty="0" err="1">
                <a:solidFill>
                  <a:srgbClr val="292929"/>
                </a:solidFill>
                <a:latin typeface="Montserrat"/>
              </a:rPr>
              <a:t>inandığını</a:t>
            </a:r>
            <a:r>
              <a:rPr lang="en-US" dirty="0">
                <a:solidFill>
                  <a:srgbClr val="292929"/>
                </a:solidFill>
                <a:latin typeface="Montserrat"/>
              </a:rPr>
              <a:t> </a:t>
            </a:r>
            <a:r>
              <a:rPr lang="en-US" dirty="0" err="1">
                <a:solidFill>
                  <a:srgbClr val="292929"/>
                </a:solidFill>
                <a:latin typeface="Montserrat"/>
              </a:rPr>
              <a:t>düşündürmektedir</a:t>
            </a:r>
            <a:r>
              <a:rPr lang="en-US" dirty="0">
                <a:solidFill>
                  <a:srgbClr val="292929"/>
                </a:solidFill>
                <a:latin typeface="Montserrat"/>
              </a:rPr>
              <a:t>. Bu </a:t>
            </a:r>
            <a:r>
              <a:rPr lang="en-US" dirty="0" err="1">
                <a:solidFill>
                  <a:srgbClr val="292929"/>
                </a:solidFill>
                <a:latin typeface="Montserrat"/>
              </a:rPr>
              <a:t>durumda</a:t>
            </a:r>
            <a:r>
              <a:rPr lang="en-US" dirty="0">
                <a:solidFill>
                  <a:srgbClr val="292929"/>
                </a:solidFill>
                <a:latin typeface="Montserrat"/>
              </a:rPr>
              <a:t>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kararının</a:t>
            </a:r>
            <a:r>
              <a:rPr lang="en-US" dirty="0">
                <a:solidFill>
                  <a:srgbClr val="292929"/>
                </a:solidFill>
                <a:latin typeface="Montserrat"/>
              </a:rPr>
              <a:t> </a:t>
            </a:r>
            <a:r>
              <a:rPr lang="en-US" dirty="0" err="1">
                <a:solidFill>
                  <a:srgbClr val="292929"/>
                </a:solidFill>
                <a:latin typeface="Montserrat"/>
              </a:rPr>
              <a:t>ardındaki</a:t>
            </a:r>
            <a:r>
              <a:rPr lang="en-US" dirty="0">
                <a:solidFill>
                  <a:srgbClr val="292929"/>
                </a:solidFill>
                <a:latin typeface="Montserrat"/>
              </a:rPr>
              <a:t> </a:t>
            </a:r>
            <a:r>
              <a:rPr lang="en-US" dirty="0" err="1">
                <a:solidFill>
                  <a:srgbClr val="292929"/>
                </a:solidFill>
                <a:latin typeface="Montserrat"/>
              </a:rPr>
              <a:t>güdüler</a:t>
            </a:r>
            <a:r>
              <a:rPr lang="en-US" dirty="0">
                <a:solidFill>
                  <a:srgbClr val="292929"/>
                </a:solidFill>
                <a:latin typeface="Montserrat"/>
              </a:rPr>
              <a:t> </a:t>
            </a:r>
            <a:r>
              <a:rPr lang="en-US" dirty="0" err="1">
                <a:solidFill>
                  <a:srgbClr val="292929"/>
                </a:solidFill>
                <a:latin typeface="Montserrat"/>
              </a:rPr>
              <a:t>tamamen</a:t>
            </a:r>
            <a:r>
              <a:rPr lang="en-US" dirty="0">
                <a:solidFill>
                  <a:srgbClr val="292929"/>
                </a:solidFill>
                <a:latin typeface="Montserrat"/>
              </a:rPr>
              <a:t> </a:t>
            </a:r>
            <a:r>
              <a:rPr lang="en-US" dirty="0" err="1">
                <a:solidFill>
                  <a:srgbClr val="292929"/>
                </a:solidFill>
                <a:latin typeface="Montserrat"/>
              </a:rPr>
              <a:t>bencilce</a:t>
            </a:r>
            <a:r>
              <a:rPr lang="en-US" dirty="0">
                <a:solidFill>
                  <a:srgbClr val="292929"/>
                </a:solidFill>
                <a:latin typeface="Montserrat"/>
              </a:rPr>
              <a:t> </a:t>
            </a:r>
            <a:r>
              <a:rPr lang="en-US" dirty="0" err="1">
                <a:solidFill>
                  <a:srgbClr val="292929"/>
                </a:solidFill>
                <a:latin typeface="Montserrat"/>
              </a:rPr>
              <a:t>olmayıp</a:t>
            </a:r>
            <a:r>
              <a:rPr lang="en-US" dirty="0">
                <a:solidFill>
                  <a:srgbClr val="292929"/>
                </a:solidFill>
                <a:latin typeface="Montserrat"/>
              </a:rPr>
              <a:t> </a:t>
            </a:r>
            <a:r>
              <a:rPr lang="en-US" dirty="0" err="1">
                <a:solidFill>
                  <a:srgbClr val="292929"/>
                </a:solidFill>
                <a:latin typeface="Montserrat"/>
              </a:rPr>
              <a:t>kısmen</a:t>
            </a:r>
            <a:r>
              <a:rPr lang="en-US" dirty="0">
                <a:solidFill>
                  <a:srgbClr val="292929"/>
                </a:solidFill>
                <a:latin typeface="Montserrat"/>
              </a:rPr>
              <a:t> </a:t>
            </a:r>
            <a:r>
              <a:rPr lang="en-US" dirty="0" err="1">
                <a:solidFill>
                  <a:srgbClr val="292929"/>
                </a:solidFill>
                <a:latin typeface="Montserrat"/>
              </a:rPr>
              <a:t>başkalarıyla</a:t>
            </a:r>
            <a:r>
              <a:rPr lang="en-US" dirty="0">
                <a:solidFill>
                  <a:srgbClr val="292929"/>
                </a:solidFill>
                <a:latin typeface="Montserrat"/>
              </a:rPr>
              <a:t> </a:t>
            </a:r>
            <a:r>
              <a:rPr lang="en-US" dirty="0" err="1">
                <a:solidFill>
                  <a:srgbClr val="292929"/>
                </a:solidFill>
                <a:latin typeface="Montserrat"/>
              </a:rPr>
              <a:t>ilgili</a:t>
            </a:r>
            <a:r>
              <a:rPr lang="en-US" dirty="0">
                <a:solidFill>
                  <a:srgbClr val="292929"/>
                </a:solidFill>
                <a:latin typeface="Montserrat"/>
              </a:rPr>
              <a:t> de </a:t>
            </a:r>
            <a:r>
              <a:rPr lang="en-US" dirty="0" err="1">
                <a:solidFill>
                  <a:srgbClr val="292929"/>
                </a:solidFill>
                <a:latin typeface="Montserrat"/>
              </a:rPr>
              <a:t>olabilir</a:t>
            </a:r>
            <a:r>
              <a:rPr lang="en-US" dirty="0">
                <a:solidFill>
                  <a:srgbClr val="292929"/>
                </a:solidFill>
                <a:latin typeface="Montserrat"/>
              </a:rPr>
              <a:t>; </a:t>
            </a:r>
            <a:r>
              <a:rPr lang="en-US" dirty="0" err="1">
                <a:solidFill>
                  <a:srgbClr val="292929"/>
                </a:solidFill>
                <a:latin typeface="Montserrat"/>
              </a:rPr>
              <a:t>öyle</a:t>
            </a:r>
            <a:r>
              <a:rPr lang="en-US" dirty="0">
                <a:solidFill>
                  <a:srgbClr val="292929"/>
                </a:solidFill>
                <a:latin typeface="Montserrat"/>
              </a:rPr>
              <a:t> ki </a:t>
            </a:r>
            <a:r>
              <a:rPr lang="en-US" dirty="0" err="1">
                <a:solidFill>
                  <a:srgbClr val="292929"/>
                </a:solidFill>
                <a:latin typeface="Montserrat"/>
              </a:rPr>
              <a:t>belki</a:t>
            </a:r>
            <a:r>
              <a:rPr lang="en-US" dirty="0">
                <a:solidFill>
                  <a:srgbClr val="292929"/>
                </a:solidFill>
                <a:latin typeface="Montserrat"/>
              </a:rPr>
              <a:t> de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kararında</a:t>
            </a:r>
            <a:r>
              <a:rPr lang="en-US" dirty="0">
                <a:solidFill>
                  <a:srgbClr val="292929"/>
                </a:solidFill>
                <a:latin typeface="Montserrat"/>
              </a:rPr>
              <a:t> </a:t>
            </a:r>
            <a:r>
              <a:rPr lang="en-US" dirty="0" err="1">
                <a:solidFill>
                  <a:srgbClr val="292929"/>
                </a:solidFill>
                <a:latin typeface="Montserrat"/>
              </a:rPr>
              <a:t>çok</a:t>
            </a:r>
            <a:r>
              <a:rPr lang="en-US" dirty="0">
                <a:solidFill>
                  <a:srgbClr val="292929"/>
                </a:solidFill>
                <a:latin typeface="Montserrat"/>
              </a:rPr>
              <a:t> hasta </a:t>
            </a:r>
            <a:r>
              <a:rPr lang="en-US" dirty="0" err="1">
                <a:solidFill>
                  <a:srgbClr val="292929"/>
                </a:solidFill>
                <a:latin typeface="Montserrat"/>
              </a:rPr>
              <a:t>olan</a:t>
            </a:r>
            <a:r>
              <a:rPr lang="en-US" dirty="0">
                <a:solidFill>
                  <a:srgbClr val="292929"/>
                </a:solidFill>
                <a:latin typeface="Montserrat"/>
              </a:rPr>
              <a:t> </a:t>
            </a:r>
            <a:r>
              <a:rPr lang="en-US" dirty="0" err="1">
                <a:solidFill>
                  <a:srgbClr val="292929"/>
                </a:solidFill>
                <a:latin typeface="Montserrat"/>
              </a:rPr>
              <a:t>kızı</a:t>
            </a:r>
            <a:r>
              <a:rPr lang="en-US" dirty="0">
                <a:solidFill>
                  <a:srgbClr val="292929"/>
                </a:solidFill>
                <a:latin typeface="Montserrat"/>
              </a:rPr>
              <a:t> </a:t>
            </a:r>
            <a:r>
              <a:rPr lang="en-US" dirty="0" err="1">
                <a:solidFill>
                  <a:srgbClr val="292929"/>
                </a:solidFill>
                <a:latin typeface="Montserrat"/>
              </a:rPr>
              <a:t>için</a:t>
            </a:r>
            <a:r>
              <a:rPr lang="en-US" dirty="0">
                <a:solidFill>
                  <a:srgbClr val="292929"/>
                </a:solidFill>
                <a:latin typeface="Montserrat"/>
              </a:rPr>
              <a:t> </a:t>
            </a:r>
            <a:r>
              <a:rPr lang="en-US" dirty="0" err="1">
                <a:solidFill>
                  <a:srgbClr val="292929"/>
                </a:solidFill>
                <a:latin typeface="Montserrat"/>
              </a:rPr>
              <a:t>duyduğu</a:t>
            </a:r>
            <a:r>
              <a:rPr lang="en-US" dirty="0">
                <a:solidFill>
                  <a:srgbClr val="292929"/>
                </a:solidFill>
                <a:latin typeface="Montserrat"/>
              </a:rPr>
              <a:t> </a:t>
            </a:r>
            <a:r>
              <a:rPr lang="en-US" dirty="0" err="1">
                <a:solidFill>
                  <a:srgbClr val="292929"/>
                </a:solidFill>
                <a:latin typeface="Montserrat"/>
              </a:rPr>
              <a:t>şefkatin</a:t>
            </a:r>
            <a:r>
              <a:rPr lang="en-US" dirty="0">
                <a:solidFill>
                  <a:srgbClr val="292929"/>
                </a:solidFill>
                <a:latin typeface="Montserrat"/>
              </a:rPr>
              <a:t> de </a:t>
            </a:r>
            <a:r>
              <a:rPr lang="en-US" dirty="0" err="1">
                <a:solidFill>
                  <a:srgbClr val="292929"/>
                </a:solidFill>
                <a:latin typeface="Montserrat"/>
              </a:rPr>
              <a:t>payı</a:t>
            </a:r>
            <a:r>
              <a:rPr lang="en-US" dirty="0">
                <a:solidFill>
                  <a:srgbClr val="292929"/>
                </a:solidFill>
                <a:latin typeface="Montserrat"/>
              </a:rPr>
              <a:t> </a:t>
            </a:r>
            <a:r>
              <a:rPr lang="en-US" dirty="0" err="1">
                <a:solidFill>
                  <a:srgbClr val="292929"/>
                </a:solidFill>
                <a:latin typeface="Montserrat"/>
              </a:rPr>
              <a:t>vardır</a:t>
            </a:r>
            <a:r>
              <a:rPr lang="en-US" dirty="0">
                <a:solidFill>
                  <a:srgbClr val="292929"/>
                </a:solidFill>
                <a:latin typeface="Montserrat"/>
              </a:rPr>
              <a:t>. </a:t>
            </a:r>
            <a:r>
              <a:rPr lang="en-US" dirty="0" err="1">
                <a:solidFill>
                  <a:srgbClr val="292929"/>
                </a:solidFill>
                <a:latin typeface="Montserrat"/>
              </a:rPr>
              <a:t>Yine</a:t>
            </a:r>
            <a:r>
              <a:rPr lang="en-US" dirty="0">
                <a:solidFill>
                  <a:srgbClr val="292929"/>
                </a:solidFill>
                <a:latin typeface="Montserrat"/>
              </a:rPr>
              <a:t> de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yeterince</a:t>
            </a:r>
            <a:r>
              <a:rPr lang="en-US" dirty="0">
                <a:solidFill>
                  <a:srgbClr val="292929"/>
                </a:solidFill>
                <a:latin typeface="Montserrat"/>
              </a:rPr>
              <a:t> </a:t>
            </a:r>
            <a:r>
              <a:rPr lang="en-US" dirty="0" err="1">
                <a:solidFill>
                  <a:srgbClr val="292929"/>
                </a:solidFill>
                <a:latin typeface="Montserrat"/>
              </a:rPr>
              <a:t>şefkatli</a:t>
            </a:r>
            <a:r>
              <a:rPr lang="en-US" dirty="0">
                <a:solidFill>
                  <a:srgbClr val="292929"/>
                </a:solidFill>
                <a:latin typeface="Montserrat"/>
              </a:rPr>
              <a:t> </a:t>
            </a:r>
            <a:r>
              <a:rPr lang="en-US" dirty="0" err="1">
                <a:solidFill>
                  <a:srgbClr val="292929"/>
                </a:solidFill>
                <a:latin typeface="Montserrat"/>
              </a:rPr>
              <a:t>olup</a:t>
            </a:r>
            <a:r>
              <a:rPr lang="en-US" dirty="0">
                <a:solidFill>
                  <a:srgbClr val="292929"/>
                </a:solidFill>
                <a:latin typeface="Montserrat"/>
              </a:rPr>
              <a:t> </a:t>
            </a:r>
            <a:r>
              <a:rPr lang="en-US" dirty="0" err="1">
                <a:solidFill>
                  <a:srgbClr val="292929"/>
                </a:solidFill>
                <a:latin typeface="Montserrat"/>
              </a:rPr>
              <a:t>olmadığını</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kızının</a:t>
            </a:r>
            <a:r>
              <a:rPr lang="en-US" dirty="0">
                <a:solidFill>
                  <a:srgbClr val="292929"/>
                </a:solidFill>
                <a:latin typeface="Montserrat"/>
              </a:rPr>
              <a:t> </a:t>
            </a:r>
            <a:r>
              <a:rPr lang="en-US" dirty="0" err="1">
                <a:solidFill>
                  <a:srgbClr val="292929"/>
                </a:solidFill>
                <a:latin typeface="Montserrat"/>
              </a:rPr>
              <a:t>esenliğini</a:t>
            </a:r>
            <a:r>
              <a:rPr lang="en-US" dirty="0">
                <a:solidFill>
                  <a:srgbClr val="292929"/>
                </a:solidFill>
                <a:latin typeface="Montserrat"/>
              </a:rPr>
              <a:t> </a:t>
            </a:r>
            <a:r>
              <a:rPr lang="en-US" dirty="0" err="1">
                <a:solidFill>
                  <a:srgbClr val="292929"/>
                </a:solidFill>
                <a:latin typeface="Montserrat"/>
              </a:rPr>
              <a:t>yeterince</a:t>
            </a:r>
            <a:r>
              <a:rPr lang="en-US" dirty="0">
                <a:solidFill>
                  <a:srgbClr val="292929"/>
                </a:solidFill>
                <a:latin typeface="Montserrat"/>
              </a:rPr>
              <a:t> </a:t>
            </a:r>
            <a:r>
              <a:rPr lang="en-US" dirty="0" err="1">
                <a:solidFill>
                  <a:srgbClr val="292929"/>
                </a:solidFill>
                <a:latin typeface="Montserrat"/>
              </a:rPr>
              <a:t>önemseyip</a:t>
            </a:r>
            <a:r>
              <a:rPr lang="en-US" dirty="0">
                <a:solidFill>
                  <a:srgbClr val="292929"/>
                </a:solidFill>
                <a:latin typeface="Montserrat"/>
              </a:rPr>
              <a:t> </a:t>
            </a:r>
            <a:r>
              <a:rPr lang="en-US" dirty="0" err="1">
                <a:solidFill>
                  <a:srgbClr val="292929"/>
                </a:solidFill>
                <a:latin typeface="Montserrat"/>
              </a:rPr>
              <a:t>önemsemediğini</a:t>
            </a:r>
            <a:r>
              <a:rPr lang="en-US" dirty="0">
                <a:solidFill>
                  <a:srgbClr val="292929"/>
                </a:solidFill>
                <a:latin typeface="Montserrat"/>
              </a:rPr>
              <a:t> </a:t>
            </a:r>
            <a:r>
              <a:rPr lang="en-US" dirty="0" err="1">
                <a:solidFill>
                  <a:srgbClr val="292929"/>
                </a:solidFill>
                <a:latin typeface="Montserrat"/>
              </a:rPr>
              <a:t>araştırmak</a:t>
            </a:r>
            <a:r>
              <a:rPr lang="en-US" dirty="0">
                <a:solidFill>
                  <a:srgbClr val="292929"/>
                </a:solidFill>
                <a:latin typeface="Montserrat"/>
              </a:rPr>
              <a:t> </a:t>
            </a:r>
            <a:r>
              <a:rPr lang="en-US" dirty="0" err="1">
                <a:solidFill>
                  <a:srgbClr val="292929"/>
                </a:solidFill>
                <a:latin typeface="Montserrat"/>
              </a:rPr>
              <a:t>gerekecektir</a:t>
            </a:r>
            <a:r>
              <a:rPr lang="en-US" dirty="0">
                <a:solidFill>
                  <a:srgbClr val="292929"/>
                </a:solidFill>
                <a:latin typeface="Montserrat"/>
              </a:rPr>
              <a:t>. </a:t>
            </a:r>
            <a:r>
              <a:rPr lang="en-US" dirty="0" err="1">
                <a:solidFill>
                  <a:srgbClr val="292929"/>
                </a:solidFill>
                <a:latin typeface="Montserrat"/>
              </a:rPr>
              <a:t>Cesaretsizliği</a:t>
            </a:r>
            <a:r>
              <a:rPr lang="en-US" dirty="0">
                <a:solidFill>
                  <a:srgbClr val="292929"/>
                </a:solidFill>
                <a:latin typeface="Montserrat"/>
              </a:rPr>
              <a:t> </a:t>
            </a:r>
            <a:r>
              <a:rPr lang="en-US" dirty="0" err="1">
                <a:solidFill>
                  <a:srgbClr val="292929"/>
                </a:solidFill>
                <a:latin typeface="Montserrat"/>
              </a:rPr>
              <a:t>şefkatinin</a:t>
            </a:r>
            <a:r>
              <a:rPr lang="en-US" dirty="0">
                <a:solidFill>
                  <a:srgbClr val="292929"/>
                </a:solidFill>
                <a:latin typeface="Montserrat"/>
              </a:rPr>
              <a:t>, </a:t>
            </a:r>
            <a:r>
              <a:rPr lang="en-US" dirty="0" err="1">
                <a:solidFill>
                  <a:srgbClr val="292929"/>
                </a:solidFill>
                <a:latin typeface="Montserrat"/>
              </a:rPr>
              <a:t>kızına</a:t>
            </a:r>
            <a:r>
              <a:rPr lang="en-US" dirty="0">
                <a:solidFill>
                  <a:srgbClr val="292929"/>
                </a:solidFill>
                <a:latin typeface="Montserrat"/>
              </a:rPr>
              <a:t> </a:t>
            </a:r>
            <a:r>
              <a:rPr lang="en-US" dirty="0" err="1">
                <a:solidFill>
                  <a:srgbClr val="292929"/>
                </a:solidFill>
                <a:latin typeface="Montserrat"/>
              </a:rPr>
              <a:t>bağlılığının</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öteki</a:t>
            </a:r>
            <a:r>
              <a:rPr lang="en-US" dirty="0">
                <a:solidFill>
                  <a:srgbClr val="292929"/>
                </a:solidFill>
                <a:latin typeface="Montserrat"/>
              </a:rPr>
              <a:t> </a:t>
            </a:r>
            <a:r>
              <a:rPr lang="en-US" dirty="0" err="1">
                <a:solidFill>
                  <a:srgbClr val="292929"/>
                </a:solidFill>
                <a:latin typeface="Montserrat"/>
              </a:rPr>
              <a:t>erdemlerinin</a:t>
            </a:r>
            <a:r>
              <a:rPr lang="en-US" dirty="0">
                <a:solidFill>
                  <a:srgbClr val="292929"/>
                </a:solidFill>
                <a:latin typeface="Montserrat"/>
              </a:rPr>
              <a:t> </a:t>
            </a:r>
            <a:r>
              <a:rPr lang="en-US" dirty="0" err="1">
                <a:solidFill>
                  <a:srgbClr val="292929"/>
                </a:solidFill>
                <a:latin typeface="Montserrat"/>
              </a:rPr>
              <a:t>önüne</a:t>
            </a:r>
            <a:r>
              <a:rPr lang="en-US" dirty="0">
                <a:solidFill>
                  <a:srgbClr val="292929"/>
                </a:solidFill>
                <a:latin typeface="Montserrat"/>
              </a:rPr>
              <a:t> </a:t>
            </a:r>
            <a:r>
              <a:rPr lang="en-US" dirty="0" err="1">
                <a:solidFill>
                  <a:srgbClr val="292929"/>
                </a:solidFill>
                <a:latin typeface="Montserrat"/>
              </a:rPr>
              <a:t>geçmiş</a:t>
            </a:r>
            <a:r>
              <a:rPr lang="en-US" dirty="0">
                <a:solidFill>
                  <a:srgbClr val="292929"/>
                </a:solidFill>
                <a:latin typeface="Montserrat"/>
              </a:rPr>
              <a:t> de </a:t>
            </a:r>
            <a:r>
              <a:rPr lang="en-US" dirty="0" err="1">
                <a:solidFill>
                  <a:srgbClr val="292929"/>
                </a:solidFill>
                <a:latin typeface="Montserrat"/>
              </a:rPr>
              <a:t>olabilir</a:t>
            </a:r>
            <a:r>
              <a:rPr lang="en-US" dirty="0">
                <a:solidFill>
                  <a:srgbClr val="292929"/>
                </a:solidFill>
                <a:latin typeface="Montserrat"/>
              </a:rPr>
              <a:t>, </a:t>
            </a:r>
            <a:r>
              <a:rPr lang="en-US" dirty="0" err="1">
                <a:solidFill>
                  <a:srgbClr val="292929"/>
                </a:solidFill>
                <a:latin typeface="Montserrat"/>
              </a:rPr>
              <a:t>tabii</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erdemlere</a:t>
            </a:r>
            <a:r>
              <a:rPr lang="en-US" dirty="0">
                <a:solidFill>
                  <a:srgbClr val="292929"/>
                </a:solidFill>
                <a:latin typeface="Montserrat"/>
              </a:rPr>
              <a:t> </a:t>
            </a:r>
            <a:r>
              <a:rPr lang="en-US" dirty="0" err="1">
                <a:solidFill>
                  <a:srgbClr val="292929"/>
                </a:solidFill>
                <a:latin typeface="Montserrat"/>
              </a:rPr>
              <a:t>sahip</a:t>
            </a:r>
            <a:r>
              <a:rPr lang="en-US" dirty="0">
                <a:solidFill>
                  <a:srgbClr val="292929"/>
                </a:solidFill>
                <a:latin typeface="Montserrat"/>
              </a:rPr>
              <a:t> </a:t>
            </a:r>
            <a:r>
              <a:rPr lang="en-US" dirty="0" err="1">
                <a:solidFill>
                  <a:srgbClr val="292929"/>
                </a:solidFill>
                <a:latin typeface="Montserrat"/>
              </a:rPr>
              <a:t>ise</a:t>
            </a:r>
            <a:r>
              <a:rPr lang="en-US" dirty="0">
                <a:solidFill>
                  <a:srgbClr val="292929"/>
                </a:solidFill>
                <a:latin typeface="Montserrat"/>
              </a:rPr>
              <a:t>.</a:t>
            </a:r>
            <a:endParaRPr lang="tr-TR" dirty="0">
              <a:solidFill>
                <a:srgbClr val="292929"/>
              </a:solidFill>
              <a:latin typeface="Montserrat"/>
            </a:endParaRPr>
          </a:p>
          <a:p>
            <a:pPr marL="285750" indent="-285750" algn="just">
              <a:lnSpc>
                <a:spcPts val="2290"/>
              </a:lnSpc>
              <a:buFont typeface="Arial" panose="020B0604020202020204" pitchFamily="34" charset="0"/>
              <a:buChar char="•"/>
            </a:pPr>
            <a:endParaRPr lang="tr-TR" dirty="0">
              <a:solidFill>
                <a:srgbClr val="292929"/>
              </a:solidFill>
              <a:latin typeface="Montserrat"/>
            </a:endParaRPr>
          </a:p>
          <a:p>
            <a:pPr algn="just">
              <a:lnSpc>
                <a:spcPts val="2290"/>
              </a:lnSpc>
            </a:pPr>
            <a:endParaRPr lang="en-US" dirty="0">
              <a:solidFill>
                <a:srgbClr val="292929"/>
              </a:solidFill>
              <a:latin typeface="Montserrat"/>
            </a:endParaRPr>
          </a:p>
          <a:p>
            <a:pPr algn="just">
              <a:lnSpc>
                <a:spcPts val="2290"/>
              </a:lnSpc>
            </a:pPr>
            <a:endParaRPr lang="en-US" sz="1648" dirty="0">
              <a:solidFill>
                <a:srgbClr val="292929"/>
              </a:solidFill>
              <a:latin typeface="Montserrat"/>
            </a:endParaRPr>
          </a:p>
          <a:p>
            <a:pPr algn="just">
              <a:lnSpc>
                <a:spcPts val="2290"/>
              </a:lnSpc>
            </a:pPr>
            <a:endParaRPr lang="en-US" dirty="0">
              <a:solidFill>
                <a:srgbClr val="292929"/>
              </a:solidFill>
              <a:latin typeface="Montserrat"/>
            </a:endParaRPr>
          </a:p>
          <a:p>
            <a:pPr algn="just">
              <a:lnSpc>
                <a:spcPts val="2290"/>
              </a:lnSpc>
            </a:pPr>
            <a:endParaRPr lang="en-US" sz="1648" dirty="0">
              <a:solidFill>
                <a:srgbClr val="292929"/>
              </a:solidFill>
              <a:latin typeface="Montserrat"/>
            </a:endParaRPr>
          </a:p>
          <a:p>
            <a:pPr algn="just">
              <a:lnSpc>
                <a:spcPts val="2290"/>
              </a:lnSpc>
            </a:pPr>
            <a:endParaRPr lang="en-US" sz="1648" dirty="0">
              <a:solidFill>
                <a:srgbClr val="292929"/>
              </a:solidFill>
              <a:latin typeface="Montserrat"/>
            </a:endParaRPr>
          </a:p>
        </p:txBody>
      </p:sp>
      <p:sp>
        <p:nvSpPr>
          <p:cNvPr id="7" name="Freeform 7"/>
          <p:cNvSpPr/>
          <p:nvPr/>
        </p:nvSpPr>
        <p:spPr>
          <a:xfrm>
            <a:off x="8263289" y="6536985"/>
            <a:ext cx="2829780" cy="2845300"/>
          </a:xfrm>
          <a:custGeom>
            <a:avLst/>
            <a:gdLst/>
            <a:ahLst/>
            <a:cxnLst/>
            <a:rect l="l" t="t" r="r" b="b"/>
            <a:pathLst>
              <a:path w="2829780" h="2845300">
                <a:moveTo>
                  <a:pt x="0" y="0"/>
                </a:moveTo>
                <a:lnTo>
                  <a:pt x="2829781" y="0"/>
                </a:lnTo>
                <a:lnTo>
                  <a:pt x="2829781" y="2845300"/>
                </a:lnTo>
                <a:lnTo>
                  <a:pt x="0" y="28453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8" name="TextBox 8"/>
          <p:cNvSpPr txBox="1"/>
          <p:nvPr/>
        </p:nvSpPr>
        <p:spPr>
          <a:xfrm>
            <a:off x="11846503" y="4519527"/>
            <a:ext cx="4791558" cy="3829253"/>
          </a:xfrm>
          <a:prstGeom prst="rect">
            <a:avLst/>
          </a:prstGeom>
        </p:spPr>
        <p:txBody>
          <a:bodyPr wrap="square" lIns="0" tIns="0" rIns="0" bIns="0" rtlCol="0" anchor="t">
            <a:spAutoFit/>
          </a:bodyPr>
          <a:lstStyle/>
          <a:p>
            <a:pPr algn="ctr">
              <a:lnSpc>
                <a:spcPts val="2025"/>
              </a:lnSpc>
            </a:pPr>
            <a:r>
              <a:rPr lang="tr-TR" dirty="0">
                <a:solidFill>
                  <a:srgbClr val="292929"/>
                </a:solidFill>
                <a:latin typeface="Montserrat"/>
              </a:rPr>
              <a:t>Doktor</a:t>
            </a:r>
            <a:r>
              <a:rPr lang="en-US" dirty="0">
                <a:solidFill>
                  <a:srgbClr val="292929"/>
                </a:solidFill>
                <a:latin typeface="Montserrat"/>
              </a:rPr>
              <a:t>, </a:t>
            </a:r>
            <a:r>
              <a:rPr lang="en-US" dirty="0" err="1">
                <a:solidFill>
                  <a:srgbClr val="292929"/>
                </a:solidFill>
                <a:latin typeface="Montserrat"/>
              </a:rPr>
              <a:t>babanın</a:t>
            </a:r>
            <a:r>
              <a:rPr lang="tr-TR" dirty="0">
                <a:solidFill>
                  <a:srgbClr val="292929"/>
                </a:solidFill>
                <a:latin typeface="Montserrat"/>
              </a:rPr>
              <a:t> </a:t>
            </a:r>
            <a:r>
              <a:rPr lang="en-US" dirty="0" err="1">
                <a:solidFill>
                  <a:srgbClr val="292929"/>
                </a:solidFill>
                <a:latin typeface="Montserrat"/>
              </a:rPr>
              <a:t>doktordan</a:t>
            </a:r>
            <a:r>
              <a:rPr lang="en-US" dirty="0">
                <a:solidFill>
                  <a:srgbClr val="292929"/>
                </a:solidFill>
                <a:latin typeface="Montserrat"/>
              </a:rPr>
              <a:t> </a:t>
            </a:r>
            <a:r>
              <a:rPr lang="en-US" dirty="0" err="1">
                <a:solidFill>
                  <a:srgbClr val="292929"/>
                </a:solidFill>
                <a:latin typeface="Montserrat"/>
              </a:rPr>
              <a:t>ailesini</a:t>
            </a:r>
            <a:r>
              <a:rPr lang="en-US" dirty="0">
                <a:solidFill>
                  <a:srgbClr val="292929"/>
                </a:solidFill>
                <a:latin typeface="Montserrat"/>
              </a:rPr>
              <a:t> </a:t>
            </a:r>
            <a:r>
              <a:rPr lang="en-US" dirty="0" err="1">
                <a:solidFill>
                  <a:srgbClr val="292929"/>
                </a:solidFill>
                <a:latin typeface="Montserrat"/>
              </a:rPr>
              <a:t>aldatmasını</a:t>
            </a:r>
            <a:r>
              <a:rPr lang="en-US" dirty="0">
                <a:solidFill>
                  <a:srgbClr val="292929"/>
                </a:solidFill>
                <a:latin typeface="Montserrat"/>
              </a:rPr>
              <a:t> </a:t>
            </a:r>
            <a:r>
              <a:rPr lang="en-US" dirty="0" err="1">
                <a:solidFill>
                  <a:srgbClr val="292929"/>
                </a:solidFill>
                <a:latin typeface="Montserrat"/>
              </a:rPr>
              <a:t>iste</a:t>
            </a:r>
            <a:r>
              <a:rPr lang="tr-TR" dirty="0" err="1">
                <a:solidFill>
                  <a:srgbClr val="292929"/>
                </a:solidFill>
                <a:latin typeface="Montserrat"/>
              </a:rPr>
              <a:t>mesi</a:t>
            </a:r>
            <a:r>
              <a:rPr lang="tr-TR" dirty="0">
                <a:solidFill>
                  <a:srgbClr val="292929"/>
                </a:solidFill>
                <a:latin typeface="Montserrat"/>
              </a:rPr>
              <a:t> </a:t>
            </a:r>
            <a:r>
              <a:rPr lang="en-US" dirty="0" err="1">
                <a:solidFill>
                  <a:srgbClr val="292929"/>
                </a:solidFill>
                <a:latin typeface="Montserrat"/>
              </a:rPr>
              <a:t>karşısında</a:t>
            </a:r>
            <a:r>
              <a:rPr lang="en-US" dirty="0">
                <a:solidFill>
                  <a:srgbClr val="292929"/>
                </a:solidFill>
                <a:latin typeface="Montserrat"/>
              </a:rPr>
              <a:t> </a:t>
            </a:r>
            <a:r>
              <a:rPr lang="en-US" dirty="0" err="1">
                <a:solidFill>
                  <a:srgbClr val="292929"/>
                </a:solidFill>
                <a:latin typeface="Montserrat"/>
              </a:rPr>
              <a:t>aldatmacaya</a:t>
            </a:r>
            <a:r>
              <a:rPr lang="en-US" dirty="0">
                <a:solidFill>
                  <a:srgbClr val="292929"/>
                </a:solidFill>
                <a:latin typeface="Montserrat"/>
              </a:rPr>
              <a:t> </a:t>
            </a:r>
            <a:r>
              <a:rPr lang="en-US" dirty="0" err="1">
                <a:solidFill>
                  <a:srgbClr val="292929"/>
                </a:solidFill>
                <a:latin typeface="Montserrat"/>
              </a:rPr>
              <a:t>başvurmanın</a:t>
            </a:r>
            <a:r>
              <a:rPr lang="en-US" dirty="0">
                <a:solidFill>
                  <a:srgbClr val="292929"/>
                </a:solidFill>
                <a:latin typeface="Montserrat"/>
              </a:rPr>
              <a:t> </a:t>
            </a:r>
            <a:r>
              <a:rPr lang="en-US" dirty="0" err="1">
                <a:solidFill>
                  <a:srgbClr val="292929"/>
                </a:solidFill>
                <a:latin typeface="Montserrat"/>
              </a:rPr>
              <a:t>kendi</a:t>
            </a:r>
            <a:r>
              <a:rPr lang="en-US" dirty="0">
                <a:solidFill>
                  <a:srgbClr val="292929"/>
                </a:solidFill>
                <a:latin typeface="Montserrat"/>
              </a:rPr>
              <a:t> </a:t>
            </a:r>
            <a:r>
              <a:rPr lang="en-US" dirty="0" err="1">
                <a:solidFill>
                  <a:srgbClr val="292929"/>
                </a:solidFill>
                <a:latin typeface="Montserrat"/>
              </a:rPr>
              <a:t>doğruluğundan</a:t>
            </a:r>
            <a:r>
              <a:rPr lang="en-US" dirty="0">
                <a:solidFill>
                  <a:srgbClr val="292929"/>
                </a:solidFill>
                <a:latin typeface="Montserrat"/>
              </a:rPr>
              <a:t> ne </a:t>
            </a:r>
            <a:r>
              <a:rPr lang="en-US" dirty="0" err="1">
                <a:solidFill>
                  <a:srgbClr val="292929"/>
                </a:solidFill>
                <a:latin typeface="Montserrat"/>
              </a:rPr>
              <a:t>denli</a:t>
            </a:r>
            <a:r>
              <a:rPr lang="en-US" dirty="0">
                <a:solidFill>
                  <a:srgbClr val="292929"/>
                </a:solidFill>
                <a:latin typeface="Montserrat"/>
              </a:rPr>
              <a:t> </a:t>
            </a:r>
            <a:r>
              <a:rPr lang="en-US" dirty="0" err="1">
                <a:solidFill>
                  <a:srgbClr val="292929"/>
                </a:solidFill>
                <a:latin typeface="Montserrat"/>
              </a:rPr>
              <a:t>ödün</a:t>
            </a:r>
            <a:r>
              <a:rPr lang="en-US" dirty="0">
                <a:solidFill>
                  <a:srgbClr val="292929"/>
                </a:solidFill>
                <a:latin typeface="Montserrat"/>
              </a:rPr>
              <a:t> </a:t>
            </a:r>
            <a:r>
              <a:rPr lang="en-US" dirty="0" err="1">
                <a:solidFill>
                  <a:srgbClr val="292929"/>
                </a:solidFill>
                <a:latin typeface="Montserrat"/>
              </a:rPr>
              <a:t>vermek</a:t>
            </a:r>
            <a:r>
              <a:rPr lang="en-US" dirty="0">
                <a:solidFill>
                  <a:srgbClr val="292929"/>
                </a:solidFill>
                <a:latin typeface="Montserrat"/>
              </a:rPr>
              <a:t> </a:t>
            </a:r>
            <a:r>
              <a:rPr lang="en-US" dirty="0" err="1">
                <a:solidFill>
                  <a:srgbClr val="292929"/>
                </a:solidFill>
                <a:latin typeface="Montserrat"/>
              </a:rPr>
              <a:t>anlamına</a:t>
            </a:r>
            <a:r>
              <a:rPr lang="en-US" dirty="0">
                <a:solidFill>
                  <a:srgbClr val="292929"/>
                </a:solidFill>
                <a:latin typeface="Montserrat"/>
              </a:rPr>
              <a:t> </a:t>
            </a:r>
            <a:r>
              <a:rPr lang="en-US" dirty="0" err="1">
                <a:solidFill>
                  <a:srgbClr val="292929"/>
                </a:solidFill>
                <a:latin typeface="Montserrat"/>
              </a:rPr>
              <a:t>gelebileceğini</a:t>
            </a:r>
            <a:r>
              <a:rPr lang="en-US" dirty="0">
                <a:solidFill>
                  <a:srgbClr val="292929"/>
                </a:solidFill>
                <a:latin typeface="Montserrat"/>
              </a:rPr>
              <a:t> </a:t>
            </a:r>
            <a:r>
              <a:rPr lang="en-US" dirty="0" err="1">
                <a:solidFill>
                  <a:srgbClr val="292929"/>
                </a:solidFill>
                <a:latin typeface="Montserrat"/>
              </a:rPr>
              <a:t>irdelemiş</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istekten</a:t>
            </a:r>
            <a:r>
              <a:rPr lang="en-US" dirty="0">
                <a:solidFill>
                  <a:srgbClr val="292929"/>
                </a:solidFill>
                <a:latin typeface="Montserrat"/>
              </a:rPr>
              <a:t> </a:t>
            </a:r>
            <a:r>
              <a:rPr lang="en-US" dirty="0" err="1">
                <a:solidFill>
                  <a:srgbClr val="292929"/>
                </a:solidFill>
                <a:latin typeface="Montserrat"/>
              </a:rPr>
              <a:t>ötürü</a:t>
            </a:r>
            <a:r>
              <a:rPr lang="en-US" dirty="0">
                <a:solidFill>
                  <a:srgbClr val="292929"/>
                </a:solidFill>
                <a:latin typeface="Montserrat"/>
              </a:rPr>
              <a:t> "</a:t>
            </a:r>
            <a:r>
              <a:rPr lang="en-US" dirty="0" err="1">
                <a:solidFill>
                  <a:srgbClr val="292929"/>
                </a:solidFill>
                <a:latin typeface="Montserrat"/>
              </a:rPr>
              <a:t>oldukça</a:t>
            </a:r>
            <a:r>
              <a:rPr lang="en-US" dirty="0">
                <a:solidFill>
                  <a:srgbClr val="292929"/>
                </a:solidFill>
                <a:latin typeface="Montserrat"/>
              </a:rPr>
              <a:t> </a:t>
            </a:r>
            <a:r>
              <a:rPr lang="en-US" dirty="0" err="1">
                <a:solidFill>
                  <a:srgbClr val="292929"/>
                </a:solidFill>
                <a:latin typeface="Montserrat"/>
              </a:rPr>
              <a:t>rahatsız</a:t>
            </a:r>
            <a:r>
              <a:rPr lang="en-US" dirty="0">
                <a:solidFill>
                  <a:srgbClr val="292929"/>
                </a:solidFill>
                <a:latin typeface="Montserrat"/>
              </a:rPr>
              <a:t>" </a:t>
            </a:r>
            <a:r>
              <a:rPr lang="en-US" dirty="0" err="1">
                <a:solidFill>
                  <a:srgbClr val="292929"/>
                </a:solidFill>
                <a:latin typeface="Montserrat"/>
              </a:rPr>
              <a:t>hissetmiştir</a:t>
            </a:r>
            <a:r>
              <a:rPr lang="en-US" dirty="0">
                <a:solidFill>
                  <a:srgbClr val="292929"/>
                </a:solidFill>
                <a:latin typeface="Montserrat"/>
              </a:rPr>
              <a:t>. Bu </a:t>
            </a:r>
            <a:r>
              <a:rPr lang="en-US" dirty="0" err="1">
                <a:solidFill>
                  <a:srgbClr val="292929"/>
                </a:solidFill>
                <a:latin typeface="Montserrat"/>
              </a:rPr>
              <a:t>rahatsızlık</a:t>
            </a:r>
            <a:r>
              <a:rPr lang="en-US" dirty="0">
                <a:solidFill>
                  <a:srgbClr val="292929"/>
                </a:solidFill>
                <a:latin typeface="Montserrat"/>
              </a:rPr>
              <a:t> </a:t>
            </a:r>
            <a:r>
              <a:rPr lang="en-US" dirty="0" err="1">
                <a:solidFill>
                  <a:srgbClr val="292929"/>
                </a:solidFill>
                <a:latin typeface="Montserrat"/>
              </a:rPr>
              <a:t>hissi</a:t>
            </a:r>
            <a:r>
              <a:rPr lang="en-US" dirty="0">
                <a:solidFill>
                  <a:srgbClr val="292929"/>
                </a:solidFill>
                <a:latin typeface="Montserrat"/>
              </a:rPr>
              <a:t>, </a:t>
            </a:r>
            <a:r>
              <a:rPr lang="en-US" dirty="0" err="1">
                <a:solidFill>
                  <a:srgbClr val="292929"/>
                </a:solidFill>
                <a:latin typeface="Montserrat"/>
              </a:rPr>
              <a:t>doktorun</a:t>
            </a:r>
            <a:r>
              <a:rPr lang="en-US" dirty="0">
                <a:solidFill>
                  <a:srgbClr val="292929"/>
                </a:solidFill>
                <a:latin typeface="Montserrat"/>
              </a:rPr>
              <a:t> </a:t>
            </a:r>
            <a:r>
              <a:rPr lang="en-US" dirty="0" err="1">
                <a:solidFill>
                  <a:srgbClr val="292929"/>
                </a:solidFill>
                <a:latin typeface="Montserrat"/>
              </a:rPr>
              <a:t>karakterinden</a:t>
            </a:r>
            <a:r>
              <a:rPr lang="en-US" dirty="0">
                <a:solidFill>
                  <a:srgbClr val="292929"/>
                </a:solidFill>
                <a:latin typeface="Montserrat"/>
              </a:rPr>
              <a:t>, </a:t>
            </a:r>
            <a:r>
              <a:rPr lang="en-US" dirty="0" err="1">
                <a:solidFill>
                  <a:srgbClr val="292929"/>
                </a:solidFill>
                <a:latin typeface="Montserrat"/>
              </a:rPr>
              <a:t>özellikle</a:t>
            </a:r>
            <a:r>
              <a:rPr lang="en-US" dirty="0">
                <a:solidFill>
                  <a:srgbClr val="292929"/>
                </a:solidFill>
                <a:latin typeface="Montserrat"/>
              </a:rPr>
              <a:t> de </a:t>
            </a:r>
            <a:r>
              <a:rPr lang="en-US" dirty="0" err="1">
                <a:solidFill>
                  <a:srgbClr val="292929"/>
                </a:solidFill>
                <a:latin typeface="Montserrat"/>
              </a:rPr>
              <a:t>doğru</a:t>
            </a:r>
            <a:r>
              <a:rPr lang="en-US" dirty="0">
                <a:solidFill>
                  <a:srgbClr val="292929"/>
                </a:solidFill>
                <a:latin typeface="Montserrat"/>
              </a:rPr>
              <a:t> </a:t>
            </a:r>
            <a:r>
              <a:rPr lang="en-US" dirty="0" err="1">
                <a:solidFill>
                  <a:srgbClr val="292929"/>
                </a:solidFill>
                <a:latin typeface="Montserrat"/>
              </a:rPr>
              <a:t>sözlülüğünden</a:t>
            </a:r>
            <a:r>
              <a:rPr lang="en-US" dirty="0">
                <a:solidFill>
                  <a:srgbClr val="292929"/>
                </a:solidFill>
                <a:latin typeface="Montserrat"/>
              </a:rPr>
              <a:t> </a:t>
            </a:r>
            <a:r>
              <a:rPr lang="en-US" dirty="0" err="1">
                <a:solidFill>
                  <a:srgbClr val="292929"/>
                </a:solidFill>
                <a:latin typeface="Montserrat"/>
              </a:rPr>
              <a:t>ödün</a:t>
            </a:r>
            <a:r>
              <a:rPr lang="en-US" dirty="0">
                <a:solidFill>
                  <a:srgbClr val="292929"/>
                </a:solidFill>
                <a:latin typeface="Montserrat"/>
              </a:rPr>
              <a:t> </a:t>
            </a:r>
            <a:r>
              <a:rPr lang="en-US" dirty="0" err="1">
                <a:solidFill>
                  <a:srgbClr val="292929"/>
                </a:solidFill>
                <a:latin typeface="Montserrat"/>
              </a:rPr>
              <a:t>vermemek</a:t>
            </a:r>
            <a:r>
              <a:rPr lang="en-US" dirty="0">
                <a:solidFill>
                  <a:srgbClr val="292929"/>
                </a:solidFill>
                <a:latin typeface="Montserrat"/>
              </a:rPr>
              <a:t> </a:t>
            </a:r>
            <a:r>
              <a:rPr lang="en-US" dirty="0" err="1">
                <a:solidFill>
                  <a:srgbClr val="292929"/>
                </a:solidFill>
                <a:latin typeface="Montserrat"/>
              </a:rPr>
              <a:t>istediğini</a:t>
            </a:r>
            <a:r>
              <a:rPr lang="en-US" dirty="0">
                <a:solidFill>
                  <a:srgbClr val="292929"/>
                </a:solidFill>
                <a:latin typeface="Montserrat"/>
              </a:rPr>
              <a:t> </a:t>
            </a:r>
            <a:r>
              <a:rPr lang="en-US" dirty="0" err="1">
                <a:solidFill>
                  <a:srgbClr val="292929"/>
                </a:solidFill>
                <a:latin typeface="Montserrat"/>
              </a:rPr>
              <a:t>göstermektedir</a:t>
            </a:r>
            <a:r>
              <a:rPr lang="en-US" dirty="0">
                <a:solidFill>
                  <a:srgbClr val="292929"/>
                </a:solidFill>
                <a:latin typeface="Montserrat"/>
              </a:rPr>
              <a:t>. </a:t>
            </a:r>
            <a:r>
              <a:rPr lang="en-US" dirty="0" err="1">
                <a:solidFill>
                  <a:srgbClr val="292929"/>
                </a:solidFill>
                <a:latin typeface="Montserrat"/>
              </a:rPr>
              <a:t>Büyük</a:t>
            </a:r>
            <a:r>
              <a:rPr lang="en-US" dirty="0">
                <a:solidFill>
                  <a:srgbClr val="292929"/>
                </a:solidFill>
                <a:latin typeface="Montserrat"/>
              </a:rPr>
              <a:t> </a:t>
            </a:r>
            <a:r>
              <a:rPr lang="en-US" dirty="0" err="1">
                <a:solidFill>
                  <a:srgbClr val="292929"/>
                </a:solidFill>
                <a:latin typeface="Montserrat"/>
              </a:rPr>
              <a:t>olasılıkla</a:t>
            </a:r>
            <a:r>
              <a:rPr lang="en-US" dirty="0">
                <a:solidFill>
                  <a:srgbClr val="292929"/>
                </a:solidFill>
                <a:latin typeface="Montserrat"/>
              </a:rPr>
              <a:t> </a:t>
            </a:r>
            <a:r>
              <a:rPr lang="en-US" dirty="0" err="1">
                <a:solidFill>
                  <a:srgbClr val="292929"/>
                </a:solidFill>
                <a:latin typeface="Montserrat"/>
              </a:rPr>
              <a:t>doktor</a:t>
            </a:r>
            <a:r>
              <a:rPr lang="en-US" dirty="0">
                <a:solidFill>
                  <a:srgbClr val="292929"/>
                </a:solidFill>
                <a:latin typeface="Montserrat"/>
              </a:rPr>
              <a:t>, tam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yalan</a:t>
            </a:r>
            <a:r>
              <a:rPr lang="en-US" dirty="0">
                <a:solidFill>
                  <a:srgbClr val="292929"/>
                </a:solidFill>
                <a:latin typeface="Montserrat"/>
              </a:rPr>
              <a:t> </a:t>
            </a:r>
            <a:r>
              <a:rPr lang="en-US" dirty="0" err="1">
                <a:solidFill>
                  <a:srgbClr val="292929"/>
                </a:solidFill>
                <a:latin typeface="Montserrat"/>
              </a:rPr>
              <a:t>söylemeyerek</a:t>
            </a:r>
            <a:r>
              <a:rPr lang="en-US" dirty="0">
                <a:solidFill>
                  <a:srgbClr val="292929"/>
                </a:solidFill>
                <a:latin typeface="Montserrat"/>
              </a:rPr>
              <a:t> </a:t>
            </a:r>
            <a:r>
              <a:rPr lang="en-US" dirty="0" err="1">
                <a:solidFill>
                  <a:srgbClr val="292929"/>
                </a:solidFill>
                <a:latin typeface="Montserrat"/>
              </a:rPr>
              <a:t>doğru</a:t>
            </a:r>
            <a:r>
              <a:rPr lang="en-US" dirty="0">
                <a:solidFill>
                  <a:srgbClr val="292929"/>
                </a:solidFill>
                <a:latin typeface="Montserrat"/>
              </a:rPr>
              <a:t> </a:t>
            </a:r>
            <a:r>
              <a:rPr lang="en-US" dirty="0" err="1">
                <a:solidFill>
                  <a:srgbClr val="292929"/>
                </a:solidFill>
                <a:latin typeface="Montserrat"/>
              </a:rPr>
              <a:t>sözlülükten</a:t>
            </a:r>
            <a:r>
              <a:rPr lang="tr-TR" dirty="0">
                <a:solidFill>
                  <a:srgbClr val="292929"/>
                </a:solidFill>
                <a:latin typeface="Montserrat"/>
              </a:rPr>
              <a:t> ödün vermekten</a:t>
            </a:r>
            <a:r>
              <a:rPr lang="en-US" dirty="0">
                <a:solidFill>
                  <a:srgbClr val="292929"/>
                </a:solidFill>
                <a:latin typeface="Montserrat"/>
              </a:rPr>
              <a:t> </a:t>
            </a:r>
            <a:r>
              <a:rPr lang="en-US" dirty="0" err="1">
                <a:solidFill>
                  <a:srgbClr val="292929"/>
                </a:solidFill>
                <a:latin typeface="Montserrat"/>
              </a:rPr>
              <a:t>kaçınabileceğini</a:t>
            </a:r>
            <a:r>
              <a:rPr lang="en-US" dirty="0">
                <a:solidFill>
                  <a:srgbClr val="292929"/>
                </a:solidFill>
                <a:latin typeface="Montserrat"/>
              </a:rPr>
              <a:t> </a:t>
            </a:r>
            <a:r>
              <a:rPr lang="en-US" dirty="0" err="1">
                <a:solidFill>
                  <a:srgbClr val="292929"/>
                </a:solidFill>
                <a:latin typeface="Montserrat"/>
              </a:rPr>
              <a:t>düşünmüştür</a:t>
            </a:r>
            <a:r>
              <a:rPr lang="en-US" dirty="0">
                <a:solidFill>
                  <a:srgbClr val="292929"/>
                </a:solidFill>
                <a:latin typeface="Montserrat"/>
              </a:rPr>
              <a:t>.</a:t>
            </a:r>
          </a:p>
          <a:p>
            <a:pPr algn="just">
              <a:lnSpc>
                <a:spcPts val="2025"/>
              </a:lnSpc>
            </a:pPr>
            <a:endParaRPr lang="en-US" sz="1457" dirty="0">
              <a:solidFill>
                <a:srgbClr val="292929"/>
              </a:solidFill>
              <a:latin typeface="Montserrat"/>
            </a:endParaRPr>
          </a:p>
        </p:txBody>
      </p:sp>
      <p:sp>
        <p:nvSpPr>
          <p:cNvPr id="9" name="TextBox 9"/>
          <p:cNvSpPr txBox="1"/>
          <p:nvPr/>
        </p:nvSpPr>
        <p:spPr>
          <a:xfrm>
            <a:off x="4803951" y="665666"/>
            <a:ext cx="7446990" cy="1021079"/>
          </a:xfrm>
          <a:prstGeom prst="rect">
            <a:avLst/>
          </a:prstGeom>
        </p:spPr>
        <p:txBody>
          <a:bodyPr lIns="0" tIns="0" rIns="0" bIns="0" rtlCol="0" anchor="t">
            <a:spAutoFit/>
          </a:bodyPr>
          <a:lstStyle/>
          <a:p>
            <a:pPr algn="ctr">
              <a:lnSpc>
                <a:spcPts val="7199"/>
              </a:lnSpc>
            </a:pPr>
            <a:r>
              <a:rPr lang="en-US" sz="7199">
                <a:solidFill>
                  <a:srgbClr val="292929"/>
                </a:solidFill>
                <a:latin typeface="Bryndan Write"/>
              </a:rPr>
              <a:t>ÖRNEK VAKA</a:t>
            </a:r>
          </a:p>
        </p:txBody>
      </p:sp>
      <p:sp>
        <p:nvSpPr>
          <p:cNvPr id="10" name="TextBox 10"/>
          <p:cNvSpPr txBox="1"/>
          <p:nvPr/>
        </p:nvSpPr>
        <p:spPr>
          <a:xfrm>
            <a:off x="14507264" y="1508120"/>
            <a:ext cx="2130796" cy="1793075"/>
          </a:xfrm>
          <a:prstGeom prst="rect">
            <a:avLst/>
          </a:prstGeom>
        </p:spPr>
        <p:txBody>
          <a:bodyPr lIns="0" tIns="0" rIns="0" bIns="0" rtlCol="0" anchor="t">
            <a:spAutoFit/>
          </a:bodyPr>
          <a:lstStyle/>
          <a:p>
            <a:pPr algn="ctr">
              <a:lnSpc>
                <a:spcPts val="3523"/>
              </a:lnSpc>
            </a:pPr>
            <a:r>
              <a:rPr lang="en-US" sz="2516">
                <a:solidFill>
                  <a:srgbClr val="292929"/>
                </a:solidFill>
                <a:latin typeface="Bryndan Write"/>
              </a:rPr>
              <a:t>Bir başka noktaya değinecek olursak;</a:t>
            </a:r>
          </a:p>
        </p:txBody>
      </p:sp>
      <p:sp>
        <p:nvSpPr>
          <p:cNvPr id="11" name="TextBox 11"/>
          <p:cNvSpPr txBox="1"/>
          <p:nvPr/>
        </p:nvSpPr>
        <p:spPr>
          <a:xfrm>
            <a:off x="8823210" y="7110960"/>
            <a:ext cx="1580362" cy="1340041"/>
          </a:xfrm>
          <a:prstGeom prst="rect">
            <a:avLst/>
          </a:prstGeom>
        </p:spPr>
        <p:txBody>
          <a:bodyPr lIns="0" tIns="0" rIns="0" bIns="0" rtlCol="0" anchor="t">
            <a:spAutoFit/>
          </a:bodyPr>
          <a:lstStyle/>
          <a:p>
            <a:pPr algn="ctr">
              <a:lnSpc>
                <a:spcPts val="2613"/>
              </a:lnSpc>
            </a:pPr>
            <a:r>
              <a:rPr lang="en-US" sz="1866" dirty="0" err="1">
                <a:solidFill>
                  <a:srgbClr val="292929"/>
                </a:solidFill>
                <a:latin typeface="Bryndan Write"/>
              </a:rPr>
              <a:t>Daha</a:t>
            </a:r>
            <a:r>
              <a:rPr lang="en-US" sz="1866" dirty="0">
                <a:solidFill>
                  <a:srgbClr val="292929"/>
                </a:solidFill>
                <a:latin typeface="Bryndan Write"/>
              </a:rPr>
              <a:t> </a:t>
            </a:r>
            <a:r>
              <a:rPr lang="en-US" sz="1866" dirty="0" err="1">
                <a:solidFill>
                  <a:srgbClr val="292929"/>
                </a:solidFill>
                <a:latin typeface="Bryndan Write"/>
              </a:rPr>
              <a:t>önceki</a:t>
            </a:r>
            <a:r>
              <a:rPr lang="en-US" sz="1866" dirty="0">
                <a:solidFill>
                  <a:srgbClr val="292929"/>
                </a:solidFill>
                <a:latin typeface="Bryndan Write"/>
              </a:rPr>
              <a:t> </a:t>
            </a:r>
            <a:r>
              <a:rPr lang="en-US" sz="1866" dirty="0" err="1">
                <a:solidFill>
                  <a:srgbClr val="292929"/>
                </a:solidFill>
                <a:latin typeface="Bryndan Write"/>
              </a:rPr>
              <a:t>vakamızı</a:t>
            </a:r>
            <a:r>
              <a:rPr lang="en-US" sz="1866" dirty="0">
                <a:solidFill>
                  <a:srgbClr val="292929"/>
                </a:solidFill>
                <a:latin typeface="Bryndan Write"/>
              </a:rPr>
              <a:t> Erdem </a:t>
            </a:r>
            <a:r>
              <a:rPr lang="en-US" sz="1866" dirty="0" err="1">
                <a:solidFill>
                  <a:srgbClr val="292929"/>
                </a:solidFill>
                <a:latin typeface="Bryndan Write"/>
              </a:rPr>
              <a:t>Etiğine</a:t>
            </a:r>
            <a:r>
              <a:rPr lang="en-US" sz="1866" dirty="0">
                <a:solidFill>
                  <a:srgbClr val="292929"/>
                </a:solidFill>
                <a:latin typeface="Bryndan Write"/>
              </a:rPr>
              <a:t> </a:t>
            </a:r>
            <a:r>
              <a:rPr lang="en-US" sz="1866" dirty="0" err="1">
                <a:solidFill>
                  <a:srgbClr val="292929"/>
                </a:solidFill>
                <a:latin typeface="Bryndan Write"/>
              </a:rPr>
              <a:t>uyarlarsak</a:t>
            </a:r>
            <a:endParaRPr lang="en-US" sz="1866" dirty="0">
              <a:solidFill>
                <a:srgbClr val="292929"/>
              </a:solidFill>
              <a:latin typeface="Bryndan Writ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563225" y="-3455155"/>
            <a:ext cx="6973707" cy="6910310"/>
          </a:xfrm>
          <a:custGeom>
            <a:avLst/>
            <a:gdLst/>
            <a:ahLst/>
            <a:cxnLst/>
            <a:rect l="l" t="t" r="r" b="b"/>
            <a:pathLst>
              <a:path w="6973707" h="6910310">
                <a:moveTo>
                  <a:pt x="0" y="0"/>
                </a:moveTo>
                <a:lnTo>
                  <a:pt x="6973706" y="0"/>
                </a:lnTo>
                <a:lnTo>
                  <a:pt x="6973706" y="6910310"/>
                </a:lnTo>
                <a:lnTo>
                  <a:pt x="0" y="69103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5400000">
            <a:off x="8284425" y="2301643"/>
            <a:ext cx="8557600" cy="6011714"/>
          </a:xfrm>
          <a:custGeom>
            <a:avLst/>
            <a:gdLst/>
            <a:ahLst/>
            <a:cxnLst/>
            <a:rect l="l" t="t" r="r" b="b"/>
            <a:pathLst>
              <a:path w="8557600" h="6011714">
                <a:moveTo>
                  <a:pt x="0" y="0"/>
                </a:moveTo>
                <a:lnTo>
                  <a:pt x="8557599" y="0"/>
                </a:lnTo>
                <a:lnTo>
                  <a:pt x="8557599" y="6011714"/>
                </a:lnTo>
                <a:lnTo>
                  <a:pt x="0" y="6011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1114558" y="863558"/>
            <a:ext cx="6384391" cy="2159085"/>
          </a:xfrm>
          <a:custGeom>
            <a:avLst/>
            <a:gdLst/>
            <a:ahLst/>
            <a:cxnLst/>
            <a:rect l="l" t="t" r="r" b="b"/>
            <a:pathLst>
              <a:path w="6384391" h="2159085">
                <a:moveTo>
                  <a:pt x="0" y="0"/>
                </a:moveTo>
                <a:lnTo>
                  <a:pt x="6384391" y="0"/>
                </a:lnTo>
                <a:lnTo>
                  <a:pt x="6384391" y="2159084"/>
                </a:lnTo>
                <a:lnTo>
                  <a:pt x="0" y="21590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Freeform 6"/>
          <p:cNvSpPr/>
          <p:nvPr/>
        </p:nvSpPr>
        <p:spPr>
          <a:xfrm>
            <a:off x="505087" y="3712474"/>
            <a:ext cx="8335748" cy="5545826"/>
          </a:xfrm>
          <a:custGeom>
            <a:avLst/>
            <a:gdLst/>
            <a:ahLst/>
            <a:cxnLst/>
            <a:rect l="l" t="t" r="r" b="b"/>
            <a:pathLst>
              <a:path w="8335748" h="5545826">
                <a:moveTo>
                  <a:pt x="0" y="0"/>
                </a:moveTo>
                <a:lnTo>
                  <a:pt x="8335748" y="0"/>
                </a:lnTo>
                <a:lnTo>
                  <a:pt x="8335748" y="5545826"/>
                </a:lnTo>
                <a:lnTo>
                  <a:pt x="0" y="5545826"/>
                </a:lnTo>
                <a:lnTo>
                  <a:pt x="0" y="0"/>
                </a:lnTo>
                <a:close/>
              </a:path>
            </a:pathLst>
          </a:custGeom>
          <a:blipFill>
            <a:blip r:embed="rId10"/>
            <a:stretch>
              <a:fillRect t="-25153" b="-25153"/>
            </a:stretch>
          </a:blipFill>
        </p:spPr>
        <p:txBody>
          <a:bodyPr/>
          <a:lstStyle/>
          <a:p>
            <a:endParaRPr lang="tr-TR"/>
          </a:p>
        </p:txBody>
      </p:sp>
      <p:pic>
        <p:nvPicPr>
          <p:cNvPr id="7" name="Picture 7"/>
          <p:cNvPicPr>
            <a:picLocks noChangeAspect="1"/>
          </p:cNvPicPr>
          <p:nvPr/>
        </p:nvPicPr>
        <p:blipFill>
          <a:blip r:embed="rId11"/>
          <a:srcRect/>
          <a:stretch>
            <a:fillRect/>
          </a:stretch>
        </p:blipFill>
        <p:spPr>
          <a:xfrm>
            <a:off x="9966355" y="1028700"/>
            <a:ext cx="5020056" cy="8229600"/>
          </a:xfrm>
          <a:prstGeom prst="rect">
            <a:avLst/>
          </a:prstGeom>
        </p:spPr>
      </p:pic>
      <p:sp>
        <p:nvSpPr>
          <p:cNvPr id="8" name="Freeform 8"/>
          <p:cNvSpPr/>
          <p:nvPr/>
        </p:nvSpPr>
        <p:spPr>
          <a:xfrm>
            <a:off x="9581060" y="1192700"/>
            <a:ext cx="5790646" cy="8229600"/>
          </a:xfrm>
          <a:custGeom>
            <a:avLst/>
            <a:gdLst/>
            <a:ahLst/>
            <a:cxnLst/>
            <a:rect l="l" t="t" r="r" b="b"/>
            <a:pathLst>
              <a:path w="5790646" h="8229600">
                <a:moveTo>
                  <a:pt x="0" y="0"/>
                </a:moveTo>
                <a:lnTo>
                  <a:pt x="5790646" y="0"/>
                </a:lnTo>
                <a:lnTo>
                  <a:pt x="5790646" y="8229600"/>
                </a:lnTo>
                <a:lnTo>
                  <a:pt x="0" y="82296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9" name="TextBox 9"/>
          <p:cNvSpPr txBox="1"/>
          <p:nvPr/>
        </p:nvSpPr>
        <p:spPr>
          <a:xfrm>
            <a:off x="1114558" y="954575"/>
            <a:ext cx="9958217" cy="2066925"/>
          </a:xfrm>
          <a:prstGeom prst="rect">
            <a:avLst/>
          </a:prstGeom>
        </p:spPr>
        <p:txBody>
          <a:bodyPr lIns="0" tIns="0" rIns="0" bIns="0" rtlCol="0" anchor="t">
            <a:spAutoFit/>
          </a:bodyPr>
          <a:lstStyle/>
          <a:p>
            <a:pPr algn="just">
              <a:lnSpc>
                <a:spcPts val="16800"/>
              </a:lnSpc>
            </a:pPr>
            <a:r>
              <a:rPr lang="en-US" sz="12000">
                <a:solidFill>
                  <a:srgbClr val="454B64"/>
                </a:solidFill>
                <a:latin typeface="Just Another Hand"/>
              </a:rPr>
              <a:t>Ahlak Kuramları</a:t>
            </a:r>
          </a:p>
        </p:txBody>
      </p:sp>
      <p:sp>
        <p:nvSpPr>
          <p:cNvPr id="10" name="TextBox 10"/>
          <p:cNvSpPr txBox="1"/>
          <p:nvPr/>
        </p:nvSpPr>
        <p:spPr>
          <a:xfrm>
            <a:off x="1024774" y="5067300"/>
            <a:ext cx="7296375" cy="2897506"/>
          </a:xfrm>
          <a:prstGeom prst="rect">
            <a:avLst/>
          </a:prstGeom>
        </p:spPr>
        <p:txBody>
          <a:bodyPr lIns="0" tIns="0" rIns="0" bIns="0" rtlCol="0" anchor="t">
            <a:spAutoFit/>
          </a:bodyPr>
          <a:lstStyle/>
          <a:p>
            <a:pPr algn="ctr">
              <a:lnSpc>
                <a:spcPts val="4619"/>
              </a:lnSpc>
            </a:pPr>
            <a:r>
              <a:rPr lang="en-US" sz="3299">
                <a:solidFill>
                  <a:srgbClr val="454B64"/>
                </a:solidFill>
                <a:latin typeface="Roboto"/>
              </a:rPr>
              <a:t>Ahlak kuramlarına yönelik "tipik" yaklaşım, birbiriyle çekişen birtakım kuramları ele almak ve ardından bunlar için birtakım eleştiriler sıralamaktır. </a:t>
            </a:r>
          </a:p>
          <a:p>
            <a:pPr algn="ctr">
              <a:lnSpc>
                <a:spcPts val="4619"/>
              </a:lnSpc>
            </a:pPr>
            <a:endParaRPr lang="en-US" sz="3299">
              <a:solidFill>
                <a:srgbClr val="454B64"/>
              </a:solidFill>
              <a:latin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3392454" y="642065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1429164"/>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834182" y="51435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5" name="Freeform 5"/>
          <p:cNvSpPr/>
          <p:nvPr/>
        </p:nvSpPr>
        <p:spPr>
          <a:xfrm>
            <a:off x="4117017" y="1695350"/>
            <a:ext cx="9156405" cy="6706227"/>
          </a:xfrm>
          <a:custGeom>
            <a:avLst/>
            <a:gdLst/>
            <a:ahLst/>
            <a:cxnLst/>
            <a:rect l="l" t="t" r="r" b="b"/>
            <a:pathLst>
              <a:path w="9156405" h="6706227">
                <a:moveTo>
                  <a:pt x="0" y="0"/>
                </a:moveTo>
                <a:lnTo>
                  <a:pt x="9156405" y="0"/>
                </a:lnTo>
                <a:lnTo>
                  <a:pt x="9156405" y="6706227"/>
                </a:lnTo>
                <a:lnTo>
                  <a:pt x="0" y="67062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6" name="Freeform 6"/>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TextBox 7"/>
          <p:cNvSpPr txBox="1"/>
          <p:nvPr/>
        </p:nvSpPr>
        <p:spPr>
          <a:xfrm>
            <a:off x="4724741" y="3019903"/>
            <a:ext cx="9204089" cy="3048463"/>
          </a:xfrm>
          <a:prstGeom prst="rect">
            <a:avLst/>
          </a:prstGeom>
        </p:spPr>
        <p:txBody>
          <a:bodyPr lIns="0" tIns="0" rIns="0" bIns="0" rtlCol="0" anchor="t">
            <a:spAutoFit/>
          </a:bodyPr>
          <a:lstStyle/>
          <a:p>
            <a:pPr marL="455343" lvl="1" indent="-227671" algn="just">
              <a:lnSpc>
                <a:spcPts val="2952"/>
              </a:lnSpc>
              <a:buFont typeface="Arial"/>
              <a:buChar char="•"/>
            </a:pPr>
            <a:r>
              <a:rPr lang="en-US" sz="2109" dirty="0">
                <a:solidFill>
                  <a:srgbClr val="454B64"/>
                </a:solidFill>
                <a:latin typeface="Montserrat" panose="00000500000000000000" pitchFamily="2" charset="0"/>
              </a:rPr>
              <a:t>Aristoteles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eylem</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ile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güdü</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arasında</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önemli</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bir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ayrım</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yapmıştır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ve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bunu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dışa</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vurulan</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ile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içteki</a:t>
            </a:r>
            <a:r>
              <a:rPr lang="en-US" sz="2109" dirty="0">
                <a:solidFill>
                  <a:srgbClr val="454B64"/>
                </a:solidFill>
                <a:latin typeface="Montserrat" panose="00000500000000000000" pitchFamily="2" charset="0"/>
              </a:rPr>
              <a:t> durum" </a:t>
            </a:r>
            <a:r>
              <a:rPr lang="en-US" sz="2109" dirty="0" err="1">
                <a:solidFill>
                  <a:srgbClr val="454B64"/>
                </a:solidFill>
                <a:latin typeface="Montserrat" panose="00000500000000000000" pitchFamily="2" charset="0"/>
              </a:rPr>
              <a:t>üzerinden</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açıklamıştır</a:t>
            </a:r>
            <a:r>
              <a:rPr lang="en-US" sz="2109" dirty="0">
                <a:solidFill>
                  <a:srgbClr val="454B64"/>
                </a:solidFill>
                <a:latin typeface="Montserrat" panose="00000500000000000000" pitchFamily="2" charset="0"/>
              </a:rPr>
              <a:t>. Ona </a:t>
            </a:r>
            <a:r>
              <a:rPr lang="en-US" sz="2109" dirty="0" err="1">
                <a:solidFill>
                  <a:srgbClr val="454B64"/>
                </a:solidFill>
                <a:latin typeface="Montserrat" panose="00000500000000000000" pitchFamily="2" charset="0"/>
              </a:rPr>
              <a:t>göre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bir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eylem</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erdemli</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olmadan</a:t>
            </a:r>
            <a:r>
              <a:rPr lang="en-US" sz="2109" dirty="0">
                <a:solidFill>
                  <a:srgbClr val="454B64"/>
                </a:solidFill>
                <a:latin typeface="Montserrat" panose="00000500000000000000" pitchFamily="2" charset="0"/>
              </a:rPr>
              <a:t> da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olabilir</a:t>
            </a:r>
            <a:r>
              <a:rPr lang="en-US" sz="2109" dirty="0">
                <a:solidFill>
                  <a:srgbClr val="454B64"/>
                </a:solidFill>
                <a:latin typeface="Montserrat" panose="00000500000000000000" pitchFamily="2" charset="0"/>
              </a:rPr>
              <a:t>, ama </a:t>
            </a:r>
            <a:r>
              <a:rPr lang="en-US" sz="2109" dirty="0" err="1">
                <a:solidFill>
                  <a:srgbClr val="454B64"/>
                </a:solidFill>
                <a:latin typeface="Montserrat" panose="00000500000000000000" pitchFamily="2" charset="0"/>
              </a:rPr>
              <a:t>bir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eylem</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yalnız</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ve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yalnız</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içte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ruh</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haliyle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gerçekleştirilmişse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erdemli</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olabilir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Gerçekten</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erdemli</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olan</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bir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eylemde</a:t>
            </a:r>
            <a:r>
              <a:rPr lang="en-US" sz="2109" dirty="0">
                <a:solidFill>
                  <a:srgbClr val="454B64"/>
                </a:solidFill>
                <a:latin typeface="Montserrat" panose="00000500000000000000" pitchFamily="2" charset="0"/>
              </a:rPr>
              <a:t>, hem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hareket</a:t>
            </a:r>
            <a:r>
              <a:rPr lang="en-US" sz="2109" dirty="0">
                <a:solidFill>
                  <a:srgbClr val="454B64"/>
                </a:solidFill>
                <a:latin typeface="Montserrat" panose="00000500000000000000" pitchFamily="2" charset="0"/>
              </a:rPr>
              <a:t> hem de </a:t>
            </a:r>
            <a:r>
              <a:rPr lang="en-US" sz="2109" dirty="0" err="1">
                <a:solidFill>
                  <a:srgbClr val="454B64"/>
                </a:solidFill>
                <a:latin typeface="Montserrat" panose="00000500000000000000" pitchFamily="2" charset="0"/>
              </a:rPr>
              <a:t>bu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hareketin</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ardından</a:t>
            </a:r>
            <a:r>
              <a:rPr lang="en-US" sz="2109" dirty="0">
                <a:solidFill>
                  <a:srgbClr val="454B64"/>
                </a:solidFill>
                <a:latin typeface="Montserrat" panose="00000500000000000000" pitchFamily="2" charset="0"/>
              </a:rPr>
              <a:t> da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güdü</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vardır</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Özne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eylemlerini</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gerçekleştirdiği</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sırada</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doğru</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ruh</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halinde</a:t>
            </a:r>
            <a:r>
              <a:rPr lang="en-US" sz="2109" dirty="0">
                <a:solidFill>
                  <a:srgbClr val="454B64"/>
                </a:solidFill>
                <a:latin typeface="Montserrat" panose="00000500000000000000" pitchFamily="2" charset="0"/>
              </a:rPr>
              <a:t> </a:t>
            </a:r>
            <a:r>
              <a:rPr lang="en-US" sz="2109" dirty="0" err="1">
                <a:solidFill>
                  <a:srgbClr val="454B64"/>
                </a:solidFill>
                <a:latin typeface="Montserrat" panose="00000500000000000000" pitchFamily="2" charset="0"/>
              </a:rPr>
              <a:t>olmalıdır</a:t>
            </a:r>
            <a:r>
              <a:rPr lang="tr-TR" sz="2109" dirty="0">
                <a:solidFill>
                  <a:srgbClr val="454B64"/>
                </a:solidFill>
                <a:latin typeface="Montserrat" panose="00000500000000000000" pitchFamily="2" charset="0"/>
              </a:rPr>
              <a:t>.</a:t>
            </a:r>
            <a:endParaRPr lang="en-US" sz="2109" dirty="0">
              <a:solidFill>
                <a:srgbClr val="454B64"/>
              </a:solidFill>
              <a:latin typeface="Montserrat" panose="00000500000000000000" pitchFamily="2" charset="0"/>
            </a:endParaRPr>
          </a:p>
        </p:txBody>
      </p:sp>
      <p:sp>
        <p:nvSpPr>
          <p:cNvPr id="8" name="Freeform 8"/>
          <p:cNvSpPr/>
          <p:nvPr/>
        </p:nvSpPr>
        <p:spPr>
          <a:xfrm>
            <a:off x="14938716" y="7501753"/>
            <a:ext cx="4641169" cy="4088031"/>
          </a:xfrm>
          <a:custGeom>
            <a:avLst/>
            <a:gdLst/>
            <a:ahLst/>
            <a:cxnLst/>
            <a:rect l="l" t="t" r="r" b="b"/>
            <a:pathLst>
              <a:path w="4641169" h="4088031">
                <a:moveTo>
                  <a:pt x="0" y="0"/>
                </a:moveTo>
                <a:lnTo>
                  <a:pt x="4641168" y="0"/>
                </a:lnTo>
                <a:lnTo>
                  <a:pt x="4641168" y="4088032"/>
                </a:lnTo>
                <a:lnTo>
                  <a:pt x="0" y="4088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9" name="TextBox 9"/>
          <p:cNvSpPr txBox="1"/>
          <p:nvPr/>
        </p:nvSpPr>
        <p:spPr>
          <a:xfrm>
            <a:off x="5403957" y="1240132"/>
            <a:ext cx="6820588" cy="1080659"/>
          </a:xfrm>
          <a:prstGeom prst="rect">
            <a:avLst/>
          </a:prstGeom>
        </p:spPr>
        <p:txBody>
          <a:bodyPr lIns="0" tIns="0" rIns="0" bIns="0" rtlCol="0" anchor="t">
            <a:spAutoFit/>
          </a:bodyPr>
          <a:lstStyle/>
          <a:p>
            <a:pPr algn="ctr">
              <a:lnSpc>
                <a:spcPts val="8789"/>
              </a:lnSpc>
            </a:pPr>
            <a:r>
              <a:rPr lang="en-US" sz="6278">
                <a:solidFill>
                  <a:srgbClr val="454B64"/>
                </a:solidFill>
                <a:latin typeface="Just Another Hand"/>
              </a:rPr>
              <a:t>Doğru Eylem ve Doğru Güdü</a:t>
            </a:r>
          </a:p>
        </p:txBody>
      </p:sp>
      <p:sp>
        <p:nvSpPr>
          <p:cNvPr id="10" name="Freeform 10"/>
          <p:cNvSpPr/>
          <p:nvPr/>
        </p:nvSpPr>
        <p:spPr>
          <a:xfrm rot="-10800000" flipH="1">
            <a:off x="-3981145" y="-4370350"/>
            <a:ext cx="8620495" cy="8542127"/>
          </a:xfrm>
          <a:custGeom>
            <a:avLst/>
            <a:gdLst/>
            <a:ahLst/>
            <a:cxnLst/>
            <a:rect l="l" t="t" r="r" b="b"/>
            <a:pathLst>
              <a:path w="8620495" h="8542127">
                <a:moveTo>
                  <a:pt x="8620495" y="0"/>
                </a:moveTo>
                <a:lnTo>
                  <a:pt x="0" y="0"/>
                </a:lnTo>
                <a:lnTo>
                  <a:pt x="0" y="8542126"/>
                </a:lnTo>
                <a:lnTo>
                  <a:pt x="8620495" y="8542126"/>
                </a:lnTo>
                <a:lnTo>
                  <a:pt x="862049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11" name="Freeform 11"/>
          <p:cNvSpPr/>
          <p:nvPr/>
        </p:nvSpPr>
        <p:spPr>
          <a:xfrm rot="-10800000" flipH="1">
            <a:off x="-976915" y="-449036"/>
            <a:ext cx="4641169" cy="4088031"/>
          </a:xfrm>
          <a:custGeom>
            <a:avLst/>
            <a:gdLst/>
            <a:ahLst/>
            <a:cxnLst/>
            <a:rect l="l" t="t" r="r" b="b"/>
            <a:pathLst>
              <a:path w="4641169" h="4088031">
                <a:moveTo>
                  <a:pt x="4641169" y="0"/>
                </a:moveTo>
                <a:lnTo>
                  <a:pt x="0" y="0"/>
                </a:lnTo>
                <a:lnTo>
                  <a:pt x="0" y="4088032"/>
                </a:lnTo>
                <a:lnTo>
                  <a:pt x="4641169" y="4088032"/>
                </a:lnTo>
                <a:lnTo>
                  <a:pt x="4641169"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4" name="Freeform 4"/>
          <p:cNvSpPr/>
          <p:nvPr/>
        </p:nvSpPr>
        <p:spPr>
          <a:xfrm>
            <a:off x="3413640" y="4122449"/>
            <a:ext cx="11436296" cy="2328846"/>
          </a:xfrm>
          <a:custGeom>
            <a:avLst/>
            <a:gdLst/>
            <a:ahLst/>
            <a:cxnLst/>
            <a:rect l="l" t="t" r="r" b="b"/>
            <a:pathLst>
              <a:path w="11436296" h="2328846">
                <a:moveTo>
                  <a:pt x="0" y="0"/>
                </a:moveTo>
                <a:lnTo>
                  <a:pt x="11436296" y="0"/>
                </a:lnTo>
                <a:lnTo>
                  <a:pt x="11436296" y="2328846"/>
                </a:lnTo>
                <a:lnTo>
                  <a:pt x="0" y="2328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5" name="Freeform 5"/>
          <p:cNvSpPr/>
          <p:nvPr/>
        </p:nvSpPr>
        <p:spPr>
          <a:xfrm>
            <a:off x="4833753" y="804483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6" name="Freeform 6"/>
          <p:cNvSpPr/>
          <p:nvPr/>
        </p:nvSpPr>
        <p:spPr>
          <a:xfrm>
            <a:off x="6455280" y="8311922"/>
            <a:ext cx="5520120" cy="5128693"/>
          </a:xfrm>
          <a:custGeom>
            <a:avLst/>
            <a:gdLst/>
            <a:ahLst/>
            <a:cxnLst/>
            <a:rect l="l" t="t" r="r" b="b"/>
            <a:pathLst>
              <a:path w="5520120" h="5128693">
                <a:moveTo>
                  <a:pt x="0" y="0"/>
                </a:moveTo>
                <a:lnTo>
                  <a:pt x="5520120" y="0"/>
                </a:lnTo>
                <a:lnTo>
                  <a:pt x="5520120" y="5128693"/>
                </a:lnTo>
                <a:lnTo>
                  <a:pt x="0" y="51286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Freeform 7"/>
          <p:cNvSpPr/>
          <p:nvPr/>
        </p:nvSpPr>
        <p:spPr>
          <a:xfrm>
            <a:off x="3012117" y="5143500"/>
            <a:ext cx="3119767" cy="4114800"/>
          </a:xfrm>
          <a:custGeom>
            <a:avLst/>
            <a:gdLst/>
            <a:ahLst/>
            <a:cxnLst/>
            <a:rect l="l" t="t" r="r" b="b"/>
            <a:pathLst>
              <a:path w="3119767" h="4114800">
                <a:moveTo>
                  <a:pt x="0" y="0"/>
                </a:moveTo>
                <a:lnTo>
                  <a:pt x="3119766" y="0"/>
                </a:lnTo>
                <a:lnTo>
                  <a:pt x="311976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8" name="Freeform 8"/>
          <p:cNvSpPr/>
          <p:nvPr/>
        </p:nvSpPr>
        <p:spPr>
          <a:xfrm>
            <a:off x="14849936" y="5286872"/>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9" name="Freeform 9"/>
          <p:cNvSpPr/>
          <p:nvPr/>
        </p:nvSpPr>
        <p:spPr>
          <a:xfrm>
            <a:off x="1356240" y="764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10" name="Freeform 10"/>
          <p:cNvSpPr/>
          <p:nvPr/>
        </p:nvSpPr>
        <p:spPr>
          <a:xfrm>
            <a:off x="13894547" y="1028700"/>
            <a:ext cx="1355951" cy="2200772"/>
          </a:xfrm>
          <a:custGeom>
            <a:avLst/>
            <a:gdLst/>
            <a:ahLst/>
            <a:cxnLst/>
            <a:rect l="l" t="t" r="r" b="b"/>
            <a:pathLst>
              <a:path w="1355951" h="2200772">
                <a:moveTo>
                  <a:pt x="0" y="0"/>
                </a:moveTo>
                <a:lnTo>
                  <a:pt x="1355951" y="0"/>
                </a:lnTo>
                <a:lnTo>
                  <a:pt x="1355951" y="2200772"/>
                </a:lnTo>
                <a:lnTo>
                  <a:pt x="0" y="220077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tr-TR"/>
          </a:p>
        </p:txBody>
      </p:sp>
      <p:sp>
        <p:nvSpPr>
          <p:cNvPr id="11" name="Freeform 11"/>
          <p:cNvSpPr/>
          <p:nvPr/>
        </p:nvSpPr>
        <p:spPr>
          <a:xfrm>
            <a:off x="11854619" y="0"/>
            <a:ext cx="1599628" cy="4114800"/>
          </a:xfrm>
          <a:custGeom>
            <a:avLst/>
            <a:gdLst/>
            <a:ahLst/>
            <a:cxnLst/>
            <a:rect l="l" t="t" r="r" b="b"/>
            <a:pathLst>
              <a:path w="1599628" h="4114800">
                <a:moveTo>
                  <a:pt x="0" y="0"/>
                </a:moveTo>
                <a:lnTo>
                  <a:pt x="1599628" y="0"/>
                </a:lnTo>
                <a:lnTo>
                  <a:pt x="1599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tr-TR"/>
          </a:p>
        </p:txBody>
      </p:sp>
      <p:sp>
        <p:nvSpPr>
          <p:cNvPr id="12" name="TextBox 12"/>
          <p:cNvSpPr txBox="1"/>
          <p:nvPr/>
        </p:nvSpPr>
        <p:spPr>
          <a:xfrm>
            <a:off x="4870151" y="4487404"/>
            <a:ext cx="8523273" cy="1427485"/>
          </a:xfrm>
          <a:prstGeom prst="rect">
            <a:avLst/>
          </a:prstGeom>
        </p:spPr>
        <p:txBody>
          <a:bodyPr lIns="0" tIns="0" rIns="0" bIns="0" rtlCol="0" anchor="t">
            <a:spAutoFit/>
          </a:bodyPr>
          <a:lstStyle/>
          <a:p>
            <a:pPr algn="ctr">
              <a:lnSpc>
                <a:spcPts val="11619"/>
              </a:lnSpc>
            </a:pPr>
            <a:r>
              <a:rPr lang="en-US" sz="8299">
                <a:solidFill>
                  <a:srgbClr val="454B64"/>
                </a:solidFill>
                <a:latin typeface="Balmy"/>
              </a:rPr>
              <a:t>SORULAR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704913" y="618428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2084374">
            <a:off x="-3132407" y="6920729"/>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a:off x="4447464" y="1167777"/>
            <a:ext cx="9156405" cy="6706227"/>
          </a:xfrm>
          <a:custGeom>
            <a:avLst/>
            <a:gdLst/>
            <a:ahLst/>
            <a:cxnLst/>
            <a:rect l="l" t="t" r="r" b="b"/>
            <a:pathLst>
              <a:path w="9156405" h="6706227">
                <a:moveTo>
                  <a:pt x="0" y="0"/>
                </a:moveTo>
                <a:lnTo>
                  <a:pt x="9156405" y="0"/>
                </a:lnTo>
                <a:lnTo>
                  <a:pt x="9156405" y="6706227"/>
                </a:lnTo>
                <a:lnTo>
                  <a:pt x="0" y="67062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Freeform 7"/>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3" name="Freeform 13"/>
          <p:cNvSpPr/>
          <p:nvPr/>
        </p:nvSpPr>
        <p:spPr>
          <a:xfrm flipH="1">
            <a:off x="14279257" y="7200900"/>
            <a:ext cx="3594021" cy="4114800"/>
          </a:xfrm>
          <a:custGeom>
            <a:avLst/>
            <a:gdLst/>
            <a:ahLst/>
            <a:cxnLst/>
            <a:rect l="l" t="t" r="r" b="b"/>
            <a:pathLst>
              <a:path w="3594021" h="4114800">
                <a:moveTo>
                  <a:pt x="3594021" y="0"/>
                </a:moveTo>
                <a:lnTo>
                  <a:pt x="0" y="0"/>
                </a:lnTo>
                <a:lnTo>
                  <a:pt x="0" y="4114800"/>
                </a:lnTo>
                <a:lnTo>
                  <a:pt x="3594021" y="4114800"/>
                </a:lnTo>
                <a:lnTo>
                  <a:pt x="359402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5" name="TextBox 15"/>
          <p:cNvSpPr txBox="1"/>
          <p:nvPr/>
        </p:nvSpPr>
        <p:spPr>
          <a:xfrm>
            <a:off x="5373844" y="790575"/>
            <a:ext cx="7540312" cy="2066925"/>
          </a:xfrm>
          <a:prstGeom prst="rect">
            <a:avLst/>
          </a:prstGeom>
        </p:spPr>
        <p:txBody>
          <a:bodyPr lIns="0" tIns="0" rIns="0" bIns="0" rtlCol="0" anchor="t">
            <a:spAutoFit/>
          </a:bodyPr>
          <a:lstStyle/>
          <a:p>
            <a:pPr algn="ctr">
              <a:lnSpc>
                <a:spcPts val="16800"/>
              </a:lnSpc>
            </a:pPr>
            <a:r>
              <a:rPr lang="en-US" sz="12000">
                <a:solidFill>
                  <a:srgbClr val="454B64"/>
                </a:solidFill>
                <a:latin typeface="Just Another Hand"/>
              </a:rPr>
              <a:t>Soru 1</a:t>
            </a:r>
          </a:p>
        </p:txBody>
      </p:sp>
      <p:sp>
        <p:nvSpPr>
          <p:cNvPr id="16" name="TextBox 16"/>
          <p:cNvSpPr txBox="1"/>
          <p:nvPr/>
        </p:nvSpPr>
        <p:spPr>
          <a:xfrm>
            <a:off x="5042652" y="2981667"/>
            <a:ext cx="7871504" cy="985665"/>
          </a:xfrm>
          <a:prstGeom prst="rect">
            <a:avLst/>
          </a:prstGeom>
        </p:spPr>
        <p:txBody>
          <a:bodyPr lIns="0" tIns="0" rIns="0" bIns="0" rtlCol="0" anchor="t">
            <a:spAutoFit/>
          </a:bodyPr>
          <a:lstStyle/>
          <a:p>
            <a:pPr>
              <a:lnSpc>
                <a:spcPts val="3947"/>
              </a:lnSpc>
            </a:pPr>
            <a:r>
              <a:rPr lang="en-US" sz="2819">
                <a:solidFill>
                  <a:srgbClr val="454B64"/>
                </a:solidFill>
                <a:latin typeface="Roboto Bold"/>
              </a:rPr>
              <a:t>Aşağıdakilerden hangisi Ahlak Kuramlarından biri değildir?</a:t>
            </a:r>
          </a:p>
        </p:txBody>
      </p:sp>
      <p:sp>
        <p:nvSpPr>
          <p:cNvPr id="17" name="TextBox 17"/>
          <p:cNvSpPr txBox="1"/>
          <p:nvPr/>
        </p:nvSpPr>
        <p:spPr>
          <a:xfrm>
            <a:off x="7030714" y="4235182"/>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A) </a:t>
            </a:r>
            <a:r>
              <a:rPr lang="en-US" sz="2400" dirty="0" err="1">
                <a:solidFill>
                  <a:srgbClr val="454B64"/>
                </a:solidFill>
                <a:latin typeface="Roboto"/>
              </a:rPr>
              <a:t>Utilitarizm</a:t>
            </a:r>
            <a:endParaRPr lang="en-US" sz="2400" dirty="0">
              <a:solidFill>
                <a:srgbClr val="454B64"/>
              </a:solidFill>
              <a:latin typeface="Roboto"/>
            </a:endParaRPr>
          </a:p>
        </p:txBody>
      </p:sp>
      <p:sp>
        <p:nvSpPr>
          <p:cNvPr id="18" name="TextBox 18"/>
          <p:cNvSpPr txBox="1"/>
          <p:nvPr/>
        </p:nvSpPr>
        <p:spPr>
          <a:xfrm>
            <a:off x="7030714" y="476934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B) </a:t>
            </a:r>
            <a:r>
              <a:rPr lang="en-US" sz="2400" dirty="0">
                <a:solidFill>
                  <a:srgbClr val="454B64"/>
                </a:solidFill>
                <a:latin typeface="Roboto"/>
              </a:rPr>
              <a:t>Hak </a:t>
            </a:r>
            <a:r>
              <a:rPr lang="en-US" sz="2400" dirty="0" err="1">
                <a:solidFill>
                  <a:srgbClr val="454B64"/>
                </a:solidFill>
                <a:latin typeface="Roboto"/>
              </a:rPr>
              <a:t>Kuramcılığı</a:t>
            </a:r>
            <a:endParaRPr lang="en-US" sz="2400" dirty="0">
              <a:solidFill>
                <a:srgbClr val="454B64"/>
              </a:solidFill>
              <a:latin typeface="Roboto"/>
            </a:endParaRPr>
          </a:p>
        </p:txBody>
      </p:sp>
      <p:sp>
        <p:nvSpPr>
          <p:cNvPr id="19" name="TextBox 19"/>
          <p:cNvSpPr txBox="1"/>
          <p:nvPr/>
        </p:nvSpPr>
        <p:spPr>
          <a:xfrm>
            <a:off x="7030714" y="529893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C) </a:t>
            </a:r>
            <a:r>
              <a:rPr lang="en-US" sz="2400" dirty="0" err="1">
                <a:solidFill>
                  <a:srgbClr val="454B64"/>
                </a:solidFill>
                <a:latin typeface="Roboto"/>
              </a:rPr>
              <a:t>Kategorik</a:t>
            </a:r>
            <a:r>
              <a:rPr lang="en-US" sz="2400" dirty="0">
                <a:solidFill>
                  <a:srgbClr val="454B64"/>
                </a:solidFill>
                <a:latin typeface="Roboto"/>
              </a:rPr>
              <a:t> </a:t>
            </a:r>
            <a:r>
              <a:rPr lang="en-US" sz="2400" dirty="0" err="1">
                <a:solidFill>
                  <a:srgbClr val="454B64"/>
                </a:solidFill>
                <a:latin typeface="Roboto"/>
              </a:rPr>
              <a:t>Buyruk</a:t>
            </a:r>
            <a:endParaRPr lang="en-US" sz="2400" dirty="0">
              <a:solidFill>
                <a:srgbClr val="454B64"/>
              </a:solidFill>
              <a:latin typeface="Roboto"/>
            </a:endParaRPr>
          </a:p>
        </p:txBody>
      </p:sp>
      <p:sp>
        <p:nvSpPr>
          <p:cNvPr id="20" name="TextBox 20"/>
          <p:cNvSpPr txBox="1"/>
          <p:nvPr/>
        </p:nvSpPr>
        <p:spPr>
          <a:xfrm>
            <a:off x="7030714" y="588567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D) </a:t>
            </a:r>
            <a:r>
              <a:rPr lang="en-US" sz="2400" dirty="0">
                <a:solidFill>
                  <a:srgbClr val="454B64"/>
                </a:solidFill>
                <a:latin typeface="Roboto"/>
              </a:rPr>
              <a:t>Erdem </a:t>
            </a:r>
            <a:r>
              <a:rPr lang="en-US" sz="2400" dirty="0" err="1">
                <a:solidFill>
                  <a:srgbClr val="454B64"/>
                </a:solidFill>
                <a:latin typeface="Roboto"/>
              </a:rPr>
              <a:t>Etiği</a:t>
            </a:r>
            <a:endParaRPr lang="en-US" sz="2400" dirty="0">
              <a:solidFill>
                <a:srgbClr val="454B64"/>
              </a:solidFill>
              <a:latin typeface="Roboto"/>
            </a:endParaRPr>
          </a:p>
        </p:txBody>
      </p:sp>
      <p:sp>
        <p:nvSpPr>
          <p:cNvPr id="21" name="TextBox 21"/>
          <p:cNvSpPr txBox="1"/>
          <p:nvPr/>
        </p:nvSpPr>
        <p:spPr>
          <a:xfrm>
            <a:off x="7030714" y="6419838"/>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E) </a:t>
            </a:r>
            <a:r>
              <a:rPr lang="en-US" sz="2400" dirty="0" err="1">
                <a:solidFill>
                  <a:srgbClr val="454B64"/>
                </a:solidFill>
                <a:latin typeface="Roboto"/>
              </a:rPr>
              <a:t>Kantiyenizm</a:t>
            </a:r>
            <a:endParaRPr lang="en-US" sz="2400" dirty="0">
              <a:solidFill>
                <a:srgbClr val="454B64"/>
              </a:solidFill>
              <a:latin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704913" y="618428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2084374">
            <a:off x="-3132407" y="6920729"/>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a:off x="4335680" y="1416231"/>
            <a:ext cx="9156405" cy="6706227"/>
          </a:xfrm>
          <a:custGeom>
            <a:avLst/>
            <a:gdLst/>
            <a:ahLst/>
            <a:cxnLst/>
            <a:rect l="l" t="t" r="r" b="b"/>
            <a:pathLst>
              <a:path w="9156405" h="6706227">
                <a:moveTo>
                  <a:pt x="0" y="0"/>
                </a:moveTo>
                <a:lnTo>
                  <a:pt x="9156405" y="0"/>
                </a:lnTo>
                <a:lnTo>
                  <a:pt x="9156405" y="6706227"/>
                </a:lnTo>
                <a:lnTo>
                  <a:pt x="0" y="67062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Freeform 7"/>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3" name="Freeform 13"/>
          <p:cNvSpPr/>
          <p:nvPr/>
        </p:nvSpPr>
        <p:spPr>
          <a:xfrm flipH="1">
            <a:off x="14279257" y="7200900"/>
            <a:ext cx="3594021" cy="4114800"/>
          </a:xfrm>
          <a:custGeom>
            <a:avLst/>
            <a:gdLst/>
            <a:ahLst/>
            <a:cxnLst/>
            <a:rect l="l" t="t" r="r" b="b"/>
            <a:pathLst>
              <a:path w="3594021" h="4114800">
                <a:moveTo>
                  <a:pt x="3594021" y="0"/>
                </a:moveTo>
                <a:lnTo>
                  <a:pt x="0" y="0"/>
                </a:lnTo>
                <a:lnTo>
                  <a:pt x="0" y="4114800"/>
                </a:lnTo>
                <a:lnTo>
                  <a:pt x="3594021" y="4114800"/>
                </a:lnTo>
                <a:lnTo>
                  <a:pt x="359402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5" name="TextBox 15"/>
          <p:cNvSpPr txBox="1"/>
          <p:nvPr/>
        </p:nvSpPr>
        <p:spPr>
          <a:xfrm>
            <a:off x="5373844" y="790575"/>
            <a:ext cx="7540312" cy="2066925"/>
          </a:xfrm>
          <a:prstGeom prst="rect">
            <a:avLst/>
          </a:prstGeom>
        </p:spPr>
        <p:txBody>
          <a:bodyPr lIns="0" tIns="0" rIns="0" bIns="0" rtlCol="0" anchor="t">
            <a:spAutoFit/>
          </a:bodyPr>
          <a:lstStyle/>
          <a:p>
            <a:pPr algn="ctr">
              <a:lnSpc>
                <a:spcPts val="16800"/>
              </a:lnSpc>
            </a:pPr>
            <a:r>
              <a:rPr lang="en-US" sz="12000">
                <a:solidFill>
                  <a:srgbClr val="454B64"/>
                </a:solidFill>
                <a:latin typeface="Just Another Hand"/>
              </a:rPr>
              <a:t>Soru 1</a:t>
            </a:r>
          </a:p>
        </p:txBody>
      </p:sp>
      <p:sp>
        <p:nvSpPr>
          <p:cNvPr id="16" name="TextBox 16"/>
          <p:cNvSpPr txBox="1"/>
          <p:nvPr/>
        </p:nvSpPr>
        <p:spPr>
          <a:xfrm>
            <a:off x="5042652" y="2981667"/>
            <a:ext cx="7871504" cy="985665"/>
          </a:xfrm>
          <a:prstGeom prst="rect">
            <a:avLst/>
          </a:prstGeom>
        </p:spPr>
        <p:txBody>
          <a:bodyPr lIns="0" tIns="0" rIns="0" bIns="0" rtlCol="0" anchor="t">
            <a:spAutoFit/>
          </a:bodyPr>
          <a:lstStyle/>
          <a:p>
            <a:pPr>
              <a:lnSpc>
                <a:spcPts val="3947"/>
              </a:lnSpc>
            </a:pPr>
            <a:r>
              <a:rPr lang="en-US" sz="2819">
                <a:solidFill>
                  <a:srgbClr val="454B64"/>
                </a:solidFill>
                <a:latin typeface="Roboto Bold"/>
              </a:rPr>
              <a:t>Aşağıdakilerden hangisi Ahlak Kuramlarından biri değildir?</a:t>
            </a:r>
          </a:p>
        </p:txBody>
      </p:sp>
      <p:sp>
        <p:nvSpPr>
          <p:cNvPr id="17" name="TextBox 17"/>
          <p:cNvSpPr txBox="1"/>
          <p:nvPr/>
        </p:nvSpPr>
        <p:spPr>
          <a:xfrm>
            <a:off x="7030714" y="4235182"/>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A) </a:t>
            </a:r>
            <a:r>
              <a:rPr lang="en-US" sz="2400" dirty="0" err="1">
                <a:solidFill>
                  <a:srgbClr val="454B64"/>
                </a:solidFill>
                <a:latin typeface="Roboto"/>
              </a:rPr>
              <a:t>Utilitarizm</a:t>
            </a:r>
            <a:endParaRPr lang="en-US" sz="2400" dirty="0">
              <a:solidFill>
                <a:srgbClr val="454B64"/>
              </a:solidFill>
              <a:latin typeface="Roboto"/>
            </a:endParaRPr>
          </a:p>
        </p:txBody>
      </p:sp>
      <p:sp>
        <p:nvSpPr>
          <p:cNvPr id="18" name="TextBox 18"/>
          <p:cNvSpPr txBox="1"/>
          <p:nvPr/>
        </p:nvSpPr>
        <p:spPr>
          <a:xfrm>
            <a:off x="7030714" y="476934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B) </a:t>
            </a:r>
            <a:r>
              <a:rPr lang="en-US" sz="2400" dirty="0">
                <a:solidFill>
                  <a:srgbClr val="454B64"/>
                </a:solidFill>
                <a:latin typeface="Roboto"/>
              </a:rPr>
              <a:t>Hak </a:t>
            </a:r>
            <a:r>
              <a:rPr lang="en-US" sz="2400" dirty="0" err="1">
                <a:solidFill>
                  <a:srgbClr val="454B64"/>
                </a:solidFill>
                <a:latin typeface="Roboto"/>
              </a:rPr>
              <a:t>Kuramcılığı</a:t>
            </a:r>
            <a:endParaRPr lang="en-US" sz="2400" dirty="0">
              <a:solidFill>
                <a:srgbClr val="454B64"/>
              </a:solidFill>
              <a:latin typeface="Roboto"/>
            </a:endParaRPr>
          </a:p>
        </p:txBody>
      </p:sp>
      <p:sp>
        <p:nvSpPr>
          <p:cNvPr id="19" name="TextBox 19"/>
          <p:cNvSpPr txBox="1"/>
          <p:nvPr/>
        </p:nvSpPr>
        <p:spPr>
          <a:xfrm>
            <a:off x="7030714" y="529893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C) </a:t>
            </a:r>
            <a:r>
              <a:rPr lang="en-US" sz="2400" dirty="0" err="1">
                <a:solidFill>
                  <a:srgbClr val="454B64"/>
                </a:solidFill>
                <a:latin typeface="Roboto"/>
              </a:rPr>
              <a:t>Kategorik</a:t>
            </a:r>
            <a:r>
              <a:rPr lang="en-US" sz="2400" dirty="0">
                <a:solidFill>
                  <a:srgbClr val="454B64"/>
                </a:solidFill>
                <a:latin typeface="Roboto"/>
              </a:rPr>
              <a:t> </a:t>
            </a:r>
            <a:r>
              <a:rPr lang="en-US" sz="2400" dirty="0" err="1">
                <a:solidFill>
                  <a:srgbClr val="454B64"/>
                </a:solidFill>
                <a:latin typeface="Roboto"/>
              </a:rPr>
              <a:t>Buyruk</a:t>
            </a:r>
            <a:endParaRPr lang="en-US" sz="2400" dirty="0">
              <a:solidFill>
                <a:srgbClr val="454B64"/>
              </a:solidFill>
              <a:latin typeface="Roboto"/>
            </a:endParaRPr>
          </a:p>
        </p:txBody>
      </p:sp>
      <p:sp>
        <p:nvSpPr>
          <p:cNvPr id="20" name="TextBox 20"/>
          <p:cNvSpPr txBox="1"/>
          <p:nvPr/>
        </p:nvSpPr>
        <p:spPr>
          <a:xfrm>
            <a:off x="7030714" y="588567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D) </a:t>
            </a:r>
            <a:r>
              <a:rPr lang="en-US" sz="2400" dirty="0">
                <a:solidFill>
                  <a:srgbClr val="454B64"/>
                </a:solidFill>
                <a:latin typeface="Roboto"/>
              </a:rPr>
              <a:t>Erdem </a:t>
            </a:r>
            <a:r>
              <a:rPr lang="en-US" sz="2400" dirty="0" err="1">
                <a:solidFill>
                  <a:srgbClr val="454B64"/>
                </a:solidFill>
                <a:latin typeface="Roboto"/>
              </a:rPr>
              <a:t>Etiği</a:t>
            </a:r>
            <a:endParaRPr lang="en-US" sz="2400" dirty="0">
              <a:solidFill>
                <a:srgbClr val="454B64"/>
              </a:solidFill>
              <a:latin typeface="Roboto"/>
            </a:endParaRPr>
          </a:p>
        </p:txBody>
      </p:sp>
      <p:sp>
        <p:nvSpPr>
          <p:cNvPr id="21" name="TextBox 21"/>
          <p:cNvSpPr txBox="1"/>
          <p:nvPr/>
        </p:nvSpPr>
        <p:spPr>
          <a:xfrm>
            <a:off x="7030714" y="6419838"/>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E) </a:t>
            </a:r>
            <a:r>
              <a:rPr lang="en-US" sz="2400" dirty="0" err="1">
                <a:solidFill>
                  <a:srgbClr val="454B64"/>
                </a:solidFill>
                <a:latin typeface="Roboto"/>
              </a:rPr>
              <a:t>Kantiyenizm</a:t>
            </a:r>
            <a:endParaRPr lang="en-US" sz="2400" dirty="0">
              <a:solidFill>
                <a:srgbClr val="454B64"/>
              </a:solidFill>
              <a:latin typeface="Roboto"/>
            </a:endParaRPr>
          </a:p>
        </p:txBody>
      </p:sp>
      <p:sp>
        <p:nvSpPr>
          <p:cNvPr id="8" name="Freeform 21">
            <a:extLst>
              <a:ext uri="{FF2B5EF4-FFF2-40B4-BE49-F238E27FC236}">
                <a16:creationId xmlns:a16="http://schemas.microsoft.com/office/drawing/2014/main" id="{4A5D7929-7111-D6BB-8392-9DFAF43EFE3D}"/>
              </a:ext>
            </a:extLst>
          </p:cNvPr>
          <p:cNvSpPr/>
          <p:nvPr/>
        </p:nvSpPr>
        <p:spPr>
          <a:xfrm>
            <a:off x="6504459" y="5238404"/>
            <a:ext cx="880783" cy="573610"/>
          </a:xfrm>
          <a:custGeom>
            <a:avLst/>
            <a:gdLst/>
            <a:ahLst/>
            <a:cxnLst/>
            <a:rect l="l" t="t" r="r" b="b"/>
            <a:pathLst>
              <a:path w="880783" h="573610">
                <a:moveTo>
                  <a:pt x="0" y="0"/>
                </a:moveTo>
                <a:lnTo>
                  <a:pt x="880783" y="0"/>
                </a:lnTo>
                <a:lnTo>
                  <a:pt x="880783" y="573611"/>
                </a:lnTo>
                <a:lnTo>
                  <a:pt x="0" y="5736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Tree>
    <p:extLst>
      <p:ext uri="{BB962C8B-B14F-4D97-AF65-F5344CB8AC3E}">
        <p14:creationId xmlns:p14="http://schemas.microsoft.com/office/powerpoint/2010/main" val="3158948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3245348" y="6563837"/>
            <a:ext cx="8620495" cy="8542127"/>
          </a:xfrm>
          <a:custGeom>
            <a:avLst/>
            <a:gdLst/>
            <a:ahLst/>
            <a:cxnLst/>
            <a:rect l="l" t="t" r="r" b="b"/>
            <a:pathLst>
              <a:path w="8620495" h="8542127">
                <a:moveTo>
                  <a:pt x="0" y="0"/>
                </a:moveTo>
                <a:lnTo>
                  <a:pt x="8620495" y="0"/>
                </a:lnTo>
                <a:lnTo>
                  <a:pt x="8620495"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2084374">
            <a:off x="-3132407" y="6920729"/>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a:off x="4375776" y="1789948"/>
            <a:ext cx="9156405" cy="6706227"/>
          </a:xfrm>
          <a:custGeom>
            <a:avLst/>
            <a:gdLst/>
            <a:ahLst/>
            <a:cxnLst/>
            <a:rect l="l" t="t" r="r" b="b"/>
            <a:pathLst>
              <a:path w="9156405" h="6706227">
                <a:moveTo>
                  <a:pt x="0" y="0"/>
                </a:moveTo>
                <a:lnTo>
                  <a:pt x="9156405" y="0"/>
                </a:lnTo>
                <a:lnTo>
                  <a:pt x="9156405" y="6706228"/>
                </a:lnTo>
                <a:lnTo>
                  <a:pt x="0" y="67062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Freeform 7"/>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3" name="Freeform 13"/>
          <p:cNvSpPr/>
          <p:nvPr/>
        </p:nvSpPr>
        <p:spPr>
          <a:xfrm flipH="1">
            <a:off x="14360900" y="7337341"/>
            <a:ext cx="3594021" cy="4114800"/>
          </a:xfrm>
          <a:custGeom>
            <a:avLst/>
            <a:gdLst/>
            <a:ahLst/>
            <a:cxnLst/>
            <a:rect l="l" t="t" r="r" b="b"/>
            <a:pathLst>
              <a:path w="3594021" h="4114800">
                <a:moveTo>
                  <a:pt x="3594020" y="0"/>
                </a:moveTo>
                <a:lnTo>
                  <a:pt x="0" y="0"/>
                </a:lnTo>
                <a:lnTo>
                  <a:pt x="0" y="4114800"/>
                </a:lnTo>
                <a:lnTo>
                  <a:pt x="3594020" y="4114800"/>
                </a:lnTo>
                <a:lnTo>
                  <a:pt x="359402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TextBox 14"/>
          <p:cNvSpPr txBox="1"/>
          <p:nvPr/>
        </p:nvSpPr>
        <p:spPr>
          <a:xfrm>
            <a:off x="5373844" y="790575"/>
            <a:ext cx="7540312" cy="2066925"/>
          </a:xfrm>
          <a:prstGeom prst="rect">
            <a:avLst/>
          </a:prstGeom>
        </p:spPr>
        <p:txBody>
          <a:bodyPr lIns="0" tIns="0" rIns="0" bIns="0" rtlCol="0" anchor="t">
            <a:spAutoFit/>
          </a:bodyPr>
          <a:lstStyle/>
          <a:p>
            <a:pPr algn="ctr">
              <a:lnSpc>
                <a:spcPts val="16800"/>
              </a:lnSpc>
            </a:pPr>
            <a:r>
              <a:rPr lang="en-US" sz="12000">
                <a:solidFill>
                  <a:srgbClr val="454B64"/>
                </a:solidFill>
                <a:latin typeface="Just Another Hand"/>
              </a:rPr>
              <a:t>Soru 2</a:t>
            </a:r>
          </a:p>
        </p:txBody>
      </p:sp>
      <p:sp>
        <p:nvSpPr>
          <p:cNvPr id="15" name="TextBox 15"/>
          <p:cNvSpPr txBox="1"/>
          <p:nvPr/>
        </p:nvSpPr>
        <p:spPr>
          <a:xfrm>
            <a:off x="5373844" y="2983768"/>
            <a:ext cx="7871504" cy="2354391"/>
          </a:xfrm>
          <a:prstGeom prst="rect">
            <a:avLst/>
          </a:prstGeom>
        </p:spPr>
        <p:txBody>
          <a:bodyPr lIns="0" tIns="0" rIns="0" bIns="0" rtlCol="0" anchor="t">
            <a:spAutoFit/>
          </a:bodyPr>
          <a:lstStyle/>
          <a:p>
            <a:pPr>
              <a:lnSpc>
                <a:spcPts val="2393"/>
              </a:lnSpc>
            </a:pPr>
            <a:r>
              <a:rPr lang="en-US" sz="1709">
                <a:solidFill>
                  <a:srgbClr val="454B64"/>
                </a:solidFill>
                <a:latin typeface="Roboto Bold"/>
              </a:rPr>
              <a:t>..... prensibine göre, daima değerli olanın değersiz olana oranını maksimize etmeyi ya da yalnızca istenmeyen sonuçlar olası ise, daima değersiz olanı minimize etmeyi amaçlar. Bu genellikle, tarafsız bir perspektiften bakarak ve etkilenecek tüm kişilerin meşru çıkarlarını eşit derecede önemseyerek, en fazla sayıda kişi için en iyi sonucu verecek olanı yapma yükümlülüğü olarak tanımlanır. </a:t>
            </a:r>
          </a:p>
          <a:p>
            <a:pPr>
              <a:lnSpc>
                <a:spcPts val="2393"/>
              </a:lnSpc>
            </a:pPr>
            <a:r>
              <a:rPr lang="en-US" sz="1709">
                <a:solidFill>
                  <a:srgbClr val="454B64"/>
                </a:solidFill>
                <a:latin typeface="Roboto Bold"/>
              </a:rPr>
              <a:t>Yukarıdaki ifadede bulunan boşluğa aşağıdaki kelimelerden hangisini getirirsek cümle doğru olur?</a:t>
            </a:r>
          </a:p>
        </p:txBody>
      </p:sp>
      <p:sp>
        <p:nvSpPr>
          <p:cNvPr id="16" name="TextBox 16"/>
          <p:cNvSpPr txBox="1"/>
          <p:nvPr/>
        </p:nvSpPr>
        <p:spPr>
          <a:xfrm>
            <a:off x="6586389" y="5452459"/>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A) </a:t>
            </a:r>
            <a:r>
              <a:rPr lang="en-US" sz="2100" dirty="0" err="1">
                <a:solidFill>
                  <a:srgbClr val="454B64"/>
                </a:solidFill>
                <a:latin typeface="Roboto"/>
              </a:rPr>
              <a:t>Utilitarizm</a:t>
            </a:r>
            <a:endParaRPr lang="en-US" sz="2100" dirty="0">
              <a:solidFill>
                <a:srgbClr val="454B64"/>
              </a:solidFill>
              <a:latin typeface="Roboto"/>
            </a:endParaRPr>
          </a:p>
        </p:txBody>
      </p:sp>
      <p:sp>
        <p:nvSpPr>
          <p:cNvPr id="17" name="TextBox 17"/>
          <p:cNvSpPr txBox="1"/>
          <p:nvPr/>
        </p:nvSpPr>
        <p:spPr>
          <a:xfrm>
            <a:off x="6586389" y="5986622"/>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B) </a:t>
            </a:r>
            <a:r>
              <a:rPr lang="en-US" sz="2100" dirty="0" err="1">
                <a:solidFill>
                  <a:srgbClr val="454B64"/>
                </a:solidFill>
                <a:latin typeface="Roboto"/>
              </a:rPr>
              <a:t>Kantiyenizm</a:t>
            </a:r>
            <a:endParaRPr lang="en-US" sz="2100" dirty="0">
              <a:solidFill>
                <a:srgbClr val="454B64"/>
              </a:solidFill>
              <a:latin typeface="Roboto"/>
            </a:endParaRPr>
          </a:p>
        </p:txBody>
      </p:sp>
      <p:sp>
        <p:nvSpPr>
          <p:cNvPr id="18" name="TextBox 18"/>
          <p:cNvSpPr txBox="1"/>
          <p:nvPr/>
        </p:nvSpPr>
        <p:spPr>
          <a:xfrm>
            <a:off x="6586389" y="6516212"/>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C) </a:t>
            </a:r>
            <a:r>
              <a:rPr lang="en-US" sz="2100" dirty="0" err="1">
                <a:solidFill>
                  <a:srgbClr val="454B64"/>
                </a:solidFill>
                <a:latin typeface="Roboto"/>
              </a:rPr>
              <a:t>Yaderklik</a:t>
            </a:r>
            <a:endParaRPr lang="en-US" sz="2100" dirty="0">
              <a:solidFill>
                <a:srgbClr val="454B64"/>
              </a:solidFill>
              <a:latin typeface="Roboto"/>
            </a:endParaRPr>
          </a:p>
        </p:txBody>
      </p:sp>
      <p:sp>
        <p:nvSpPr>
          <p:cNvPr id="19" name="TextBox 19"/>
          <p:cNvSpPr txBox="1"/>
          <p:nvPr/>
        </p:nvSpPr>
        <p:spPr>
          <a:xfrm>
            <a:off x="6586389" y="7102952"/>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D) </a:t>
            </a:r>
            <a:r>
              <a:rPr lang="en-US" sz="2100" dirty="0">
                <a:solidFill>
                  <a:srgbClr val="454B64"/>
                </a:solidFill>
                <a:latin typeface="Roboto"/>
              </a:rPr>
              <a:t>Hak </a:t>
            </a:r>
            <a:r>
              <a:rPr lang="en-US" sz="2100" dirty="0" err="1">
                <a:solidFill>
                  <a:srgbClr val="454B64"/>
                </a:solidFill>
                <a:latin typeface="Roboto"/>
              </a:rPr>
              <a:t>Kuramcılığı</a:t>
            </a:r>
            <a:endParaRPr lang="en-US" sz="2100" dirty="0">
              <a:solidFill>
                <a:srgbClr val="454B64"/>
              </a:solidFill>
              <a:latin typeface="Roboto"/>
            </a:endParaRPr>
          </a:p>
        </p:txBody>
      </p:sp>
      <p:sp>
        <p:nvSpPr>
          <p:cNvPr id="20" name="TextBox 20"/>
          <p:cNvSpPr txBox="1"/>
          <p:nvPr/>
        </p:nvSpPr>
        <p:spPr>
          <a:xfrm>
            <a:off x="6586389" y="7637115"/>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E) </a:t>
            </a:r>
            <a:r>
              <a:rPr lang="en-US" sz="2100" dirty="0">
                <a:solidFill>
                  <a:srgbClr val="454B64"/>
                </a:solidFill>
                <a:latin typeface="Roboto"/>
              </a:rPr>
              <a:t>Erdem </a:t>
            </a:r>
            <a:r>
              <a:rPr lang="en-US" sz="2100" dirty="0" err="1">
                <a:solidFill>
                  <a:srgbClr val="454B64"/>
                </a:solidFill>
                <a:latin typeface="Roboto"/>
              </a:rPr>
              <a:t>Etiği</a:t>
            </a:r>
            <a:endParaRPr lang="en-US" sz="2100" dirty="0">
              <a:solidFill>
                <a:srgbClr val="454B64"/>
              </a:solidFill>
              <a:latin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3245348" y="6563837"/>
            <a:ext cx="8620495" cy="8542127"/>
          </a:xfrm>
          <a:custGeom>
            <a:avLst/>
            <a:gdLst/>
            <a:ahLst/>
            <a:cxnLst/>
            <a:rect l="l" t="t" r="r" b="b"/>
            <a:pathLst>
              <a:path w="8620495" h="8542127">
                <a:moveTo>
                  <a:pt x="0" y="0"/>
                </a:moveTo>
                <a:lnTo>
                  <a:pt x="8620495" y="0"/>
                </a:lnTo>
                <a:lnTo>
                  <a:pt x="8620495"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2084374">
            <a:off x="-3132407" y="6920729"/>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a:off x="4375776" y="1789948"/>
            <a:ext cx="9156405" cy="6706227"/>
          </a:xfrm>
          <a:custGeom>
            <a:avLst/>
            <a:gdLst/>
            <a:ahLst/>
            <a:cxnLst/>
            <a:rect l="l" t="t" r="r" b="b"/>
            <a:pathLst>
              <a:path w="9156405" h="6706227">
                <a:moveTo>
                  <a:pt x="0" y="0"/>
                </a:moveTo>
                <a:lnTo>
                  <a:pt x="9156405" y="0"/>
                </a:lnTo>
                <a:lnTo>
                  <a:pt x="9156405" y="6706228"/>
                </a:lnTo>
                <a:lnTo>
                  <a:pt x="0" y="67062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7" name="Freeform 7"/>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3" name="Freeform 13"/>
          <p:cNvSpPr/>
          <p:nvPr/>
        </p:nvSpPr>
        <p:spPr>
          <a:xfrm flipH="1">
            <a:off x="14360900" y="7337341"/>
            <a:ext cx="3594021" cy="4114800"/>
          </a:xfrm>
          <a:custGeom>
            <a:avLst/>
            <a:gdLst/>
            <a:ahLst/>
            <a:cxnLst/>
            <a:rect l="l" t="t" r="r" b="b"/>
            <a:pathLst>
              <a:path w="3594021" h="4114800">
                <a:moveTo>
                  <a:pt x="3594020" y="0"/>
                </a:moveTo>
                <a:lnTo>
                  <a:pt x="0" y="0"/>
                </a:lnTo>
                <a:lnTo>
                  <a:pt x="0" y="4114800"/>
                </a:lnTo>
                <a:lnTo>
                  <a:pt x="3594020" y="4114800"/>
                </a:lnTo>
                <a:lnTo>
                  <a:pt x="359402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TextBox 14"/>
          <p:cNvSpPr txBox="1"/>
          <p:nvPr/>
        </p:nvSpPr>
        <p:spPr>
          <a:xfrm>
            <a:off x="5373844" y="790575"/>
            <a:ext cx="7540312" cy="2066925"/>
          </a:xfrm>
          <a:prstGeom prst="rect">
            <a:avLst/>
          </a:prstGeom>
        </p:spPr>
        <p:txBody>
          <a:bodyPr lIns="0" tIns="0" rIns="0" bIns="0" rtlCol="0" anchor="t">
            <a:spAutoFit/>
          </a:bodyPr>
          <a:lstStyle/>
          <a:p>
            <a:pPr algn="ctr">
              <a:lnSpc>
                <a:spcPts val="16800"/>
              </a:lnSpc>
            </a:pPr>
            <a:r>
              <a:rPr lang="en-US" sz="12000">
                <a:solidFill>
                  <a:srgbClr val="454B64"/>
                </a:solidFill>
                <a:latin typeface="Just Another Hand"/>
              </a:rPr>
              <a:t>Soru 2</a:t>
            </a:r>
          </a:p>
        </p:txBody>
      </p:sp>
      <p:sp>
        <p:nvSpPr>
          <p:cNvPr id="15" name="TextBox 15"/>
          <p:cNvSpPr txBox="1"/>
          <p:nvPr/>
        </p:nvSpPr>
        <p:spPr>
          <a:xfrm>
            <a:off x="5373844" y="2983768"/>
            <a:ext cx="7871504" cy="2354391"/>
          </a:xfrm>
          <a:prstGeom prst="rect">
            <a:avLst/>
          </a:prstGeom>
        </p:spPr>
        <p:txBody>
          <a:bodyPr lIns="0" tIns="0" rIns="0" bIns="0" rtlCol="0" anchor="t">
            <a:spAutoFit/>
          </a:bodyPr>
          <a:lstStyle/>
          <a:p>
            <a:pPr>
              <a:lnSpc>
                <a:spcPts val="2393"/>
              </a:lnSpc>
            </a:pPr>
            <a:r>
              <a:rPr lang="en-US" sz="1709">
                <a:solidFill>
                  <a:srgbClr val="454B64"/>
                </a:solidFill>
                <a:latin typeface="Roboto Bold"/>
              </a:rPr>
              <a:t>..... prensibine göre, daima değerli olanın değersiz olana oranını maksimize etmeyi ya da yalnızca istenmeyen sonuçlar olası ise, daima değersiz olanı minimize etmeyi amaçlar. Bu genellikle, tarafsız bir perspektiften bakarak ve etkilenecek tüm kişilerin meşru çıkarlarını eşit derecede önemseyerek, en fazla sayıda kişi için en iyi sonucu verecek olanı yapma yükümlülüğü olarak tanımlanır. </a:t>
            </a:r>
          </a:p>
          <a:p>
            <a:pPr>
              <a:lnSpc>
                <a:spcPts val="2393"/>
              </a:lnSpc>
            </a:pPr>
            <a:r>
              <a:rPr lang="en-US" sz="1709">
                <a:solidFill>
                  <a:srgbClr val="454B64"/>
                </a:solidFill>
                <a:latin typeface="Roboto Bold"/>
              </a:rPr>
              <a:t>Yukarıdaki ifadede bulunan boşluğa aşağıdaki kelimelerden hangisini getirirsek cümle doğru olur?</a:t>
            </a:r>
          </a:p>
        </p:txBody>
      </p:sp>
      <p:sp>
        <p:nvSpPr>
          <p:cNvPr id="16" name="TextBox 16"/>
          <p:cNvSpPr txBox="1"/>
          <p:nvPr/>
        </p:nvSpPr>
        <p:spPr>
          <a:xfrm>
            <a:off x="6586389" y="5452459"/>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A) </a:t>
            </a:r>
            <a:r>
              <a:rPr lang="en-US" sz="2100" dirty="0" err="1">
                <a:solidFill>
                  <a:srgbClr val="454B64"/>
                </a:solidFill>
                <a:latin typeface="Roboto"/>
              </a:rPr>
              <a:t>Utilitarizm</a:t>
            </a:r>
            <a:endParaRPr lang="en-US" sz="2100" dirty="0">
              <a:solidFill>
                <a:srgbClr val="454B64"/>
              </a:solidFill>
              <a:latin typeface="Roboto"/>
            </a:endParaRPr>
          </a:p>
        </p:txBody>
      </p:sp>
      <p:sp>
        <p:nvSpPr>
          <p:cNvPr id="17" name="TextBox 17"/>
          <p:cNvSpPr txBox="1"/>
          <p:nvPr/>
        </p:nvSpPr>
        <p:spPr>
          <a:xfrm>
            <a:off x="6586389" y="5986622"/>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B) </a:t>
            </a:r>
            <a:r>
              <a:rPr lang="en-US" sz="2100" dirty="0" err="1">
                <a:solidFill>
                  <a:srgbClr val="454B64"/>
                </a:solidFill>
                <a:latin typeface="Roboto"/>
              </a:rPr>
              <a:t>Kantiyenizm</a:t>
            </a:r>
            <a:endParaRPr lang="en-US" sz="2100" dirty="0">
              <a:solidFill>
                <a:srgbClr val="454B64"/>
              </a:solidFill>
              <a:latin typeface="Roboto"/>
            </a:endParaRPr>
          </a:p>
        </p:txBody>
      </p:sp>
      <p:sp>
        <p:nvSpPr>
          <p:cNvPr id="18" name="TextBox 18"/>
          <p:cNvSpPr txBox="1"/>
          <p:nvPr/>
        </p:nvSpPr>
        <p:spPr>
          <a:xfrm>
            <a:off x="6586389" y="6516212"/>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C) </a:t>
            </a:r>
            <a:r>
              <a:rPr lang="en-US" sz="2100" dirty="0" err="1">
                <a:solidFill>
                  <a:srgbClr val="454B64"/>
                </a:solidFill>
                <a:latin typeface="Roboto"/>
              </a:rPr>
              <a:t>Yaderklik</a:t>
            </a:r>
            <a:endParaRPr lang="en-US" sz="2100" dirty="0">
              <a:solidFill>
                <a:srgbClr val="454B64"/>
              </a:solidFill>
              <a:latin typeface="Roboto"/>
            </a:endParaRPr>
          </a:p>
        </p:txBody>
      </p:sp>
      <p:sp>
        <p:nvSpPr>
          <p:cNvPr id="19" name="TextBox 19"/>
          <p:cNvSpPr txBox="1"/>
          <p:nvPr/>
        </p:nvSpPr>
        <p:spPr>
          <a:xfrm>
            <a:off x="6586389" y="7102952"/>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D) </a:t>
            </a:r>
            <a:r>
              <a:rPr lang="en-US" sz="2100" dirty="0">
                <a:solidFill>
                  <a:srgbClr val="454B64"/>
                </a:solidFill>
                <a:latin typeface="Roboto"/>
              </a:rPr>
              <a:t>Hak </a:t>
            </a:r>
            <a:r>
              <a:rPr lang="en-US" sz="2100" dirty="0" err="1">
                <a:solidFill>
                  <a:srgbClr val="454B64"/>
                </a:solidFill>
                <a:latin typeface="Roboto"/>
              </a:rPr>
              <a:t>Kuramcılığı</a:t>
            </a:r>
            <a:endParaRPr lang="en-US" sz="2100" dirty="0">
              <a:solidFill>
                <a:srgbClr val="454B64"/>
              </a:solidFill>
              <a:latin typeface="Roboto"/>
            </a:endParaRPr>
          </a:p>
        </p:txBody>
      </p:sp>
      <p:sp>
        <p:nvSpPr>
          <p:cNvPr id="20" name="TextBox 20"/>
          <p:cNvSpPr txBox="1"/>
          <p:nvPr/>
        </p:nvSpPr>
        <p:spPr>
          <a:xfrm>
            <a:off x="6586389" y="7637115"/>
            <a:ext cx="2723207" cy="346249"/>
          </a:xfrm>
          <a:prstGeom prst="rect">
            <a:avLst/>
          </a:prstGeom>
        </p:spPr>
        <p:txBody>
          <a:bodyPr lIns="0" tIns="0" rIns="0" bIns="0" rtlCol="0" anchor="t">
            <a:spAutoFit/>
          </a:bodyPr>
          <a:lstStyle/>
          <a:p>
            <a:pPr>
              <a:lnSpc>
                <a:spcPts val="2940"/>
              </a:lnSpc>
            </a:pPr>
            <a:r>
              <a:rPr lang="tr-TR" sz="2100" dirty="0">
                <a:solidFill>
                  <a:srgbClr val="454B64"/>
                </a:solidFill>
                <a:latin typeface="Roboto"/>
              </a:rPr>
              <a:t>E) </a:t>
            </a:r>
            <a:r>
              <a:rPr lang="en-US" sz="2100" dirty="0">
                <a:solidFill>
                  <a:srgbClr val="454B64"/>
                </a:solidFill>
                <a:latin typeface="Roboto"/>
              </a:rPr>
              <a:t>Erdem </a:t>
            </a:r>
            <a:r>
              <a:rPr lang="en-US" sz="2100" dirty="0" err="1">
                <a:solidFill>
                  <a:srgbClr val="454B64"/>
                </a:solidFill>
                <a:latin typeface="Roboto"/>
              </a:rPr>
              <a:t>Etiği</a:t>
            </a:r>
            <a:endParaRPr lang="en-US" sz="2100" dirty="0">
              <a:solidFill>
                <a:srgbClr val="454B64"/>
              </a:solidFill>
              <a:latin typeface="Roboto"/>
            </a:endParaRPr>
          </a:p>
        </p:txBody>
      </p:sp>
      <p:sp>
        <p:nvSpPr>
          <p:cNvPr id="8" name="Freeform 21">
            <a:extLst>
              <a:ext uri="{FF2B5EF4-FFF2-40B4-BE49-F238E27FC236}">
                <a16:creationId xmlns:a16="http://schemas.microsoft.com/office/drawing/2014/main" id="{DE612A27-9A2D-355A-6E21-B347187A8A89}"/>
              </a:ext>
            </a:extLst>
          </p:cNvPr>
          <p:cNvSpPr/>
          <p:nvPr/>
        </p:nvSpPr>
        <p:spPr>
          <a:xfrm>
            <a:off x="6060092" y="5368488"/>
            <a:ext cx="880783" cy="573610"/>
          </a:xfrm>
          <a:custGeom>
            <a:avLst/>
            <a:gdLst/>
            <a:ahLst/>
            <a:cxnLst/>
            <a:rect l="l" t="t" r="r" b="b"/>
            <a:pathLst>
              <a:path w="880783" h="573610">
                <a:moveTo>
                  <a:pt x="0" y="0"/>
                </a:moveTo>
                <a:lnTo>
                  <a:pt x="880783" y="0"/>
                </a:lnTo>
                <a:lnTo>
                  <a:pt x="880783" y="573611"/>
                </a:lnTo>
                <a:lnTo>
                  <a:pt x="0" y="5736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Tree>
    <p:extLst>
      <p:ext uri="{BB962C8B-B14F-4D97-AF65-F5344CB8AC3E}">
        <p14:creationId xmlns:p14="http://schemas.microsoft.com/office/powerpoint/2010/main" val="1625616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704913" y="618428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2084374">
            <a:off x="-3132407" y="6920729"/>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a:off x="4406751" y="1216131"/>
            <a:ext cx="9156405" cy="6706227"/>
          </a:xfrm>
          <a:custGeom>
            <a:avLst/>
            <a:gdLst/>
            <a:ahLst/>
            <a:cxnLst/>
            <a:rect l="l" t="t" r="r" b="b"/>
            <a:pathLst>
              <a:path w="9156405" h="6706227">
                <a:moveTo>
                  <a:pt x="0" y="0"/>
                </a:moveTo>
                <a:lnTo>
                  <a:pt x="9156405" y="0"/>
                </a:lnTo>
                <a:lnTo>
                  <a:pt x="9156405" y="6706227"/>
                </a:lnTo>
                <a:lnTo>
                  <a:pt x="0" y="67062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dirty="0"/>
          </a:p>
        </p:txBody>
      </p:sp>
      <p:sp>
        <p:nvSpPr>
          <p:cNvPr id="7" name="Freeform 7"/>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3" name="Freeform 13"/>
          <p:cNvSpPr/>
          <p:nvPr/>
        </p:nvSpPr>
        <p:spPr>
          <a:xfrm flipH="1">
            <a:off x="14279257" y="7200900"/>
            <a:ext cx="3594021" cy="4114800"/>
          </a:xfrm>
          <a:custGeom>
            <a:avLst/>
            <a:gdLst/>
            <a:ahLst/>
            <a:cxnLst/>
            <a:rect l="l" t="t" r="r" b="b"/>
            <a:pathLst>
              <a:path w="3594021" h="4114800">
                <a:moveTo>
                  <a:pt x="3594021" y="0"/>
                </a:moveTo>
                <a:lnTo>
                  <a:pt x="0" y="0"/>
                </a:lnTo>
                <a:lnTo>
                  <a:pt x="0" y="4114800"/>
                </a:lnTo>
                <a:lnTo>
                  <a:pt x="3594021" y="4114800"/>
                </a:lnTo>
                <a:lnTo>
                  <a:pt x="359402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TextBox 14"/>
          <p:cNvSpPr txBox="1"/>
          <p:nvPr/>
        </p:nvSpPr>
        <p:spPr>
          <a:xfrm>
            <a:off x="5373844" y="790575"/>
            <a:ext cx="7540312" cy="2066925"/>
          </a:xfrm>
          <a:prstGeom prst="rect">
            <a:avLst/>
          </a:prstGeom>
        </p:spPr>
        <p:txBody>
          <a:bodyPr lIns="0" tIns="0" rIns="0" bIns="0" rtlCol="0" anchor="t">
            <a:spAutoFit/>
          </a:bodyPr>
          <a:lstStyle/>
          <a:p>
            <a:pPr algn="ctr">
              <a:lnSpc>
                <a:spcPts val="16800"/>
              </a:lnSpc>
            </a:pPr>
            <a:r>
              <a:rPr lang="en-US" sz="12000">
                <a:solidFill>
                  <a:srgbClr val="454B64"/>
                </a:solidFill>
                <a:latin typeface="Just Another Hand"/>
              </a:rPr>
              <a:t>Soru 3</a:t>
            </a:r>
          </a:p>
        </p:txBody>
      </p:sp>
      <p:sp>
        <p:nvSpPr>
          <p:cNvPr id="15" name="TextBox 15"/>
          <p:cNvSpPr txBox="1"/>
          <p:nvPr/>
        </p:nvSpPr>
        <p:spPr>
          <a:xfrm>
            <a:off x="4869480" y="3123863"/>
            <a:ext cx="8375868" cy="835094"/>
          </a:xfrm>
          <a:prstGeom prst="rect">
            <a:avLst/>
          </a:prstGeom>
        </p:spPr>
        <p:txBody>
          <a:bodyPr lIns="0" tIns="0" rIns="0" bIns="0" rtlCol="0" anchor="t">
            <a:spAutoFit/>
          </a:bodyPr>
          <a:lstStyle/>
          <a:p>
            <a:pPr>
              <a:lnSpc>
                <a:spcPts val="3321"/>
              </a:lnSpc>
            </a:pPr>
            <a:r>
              <a:rPr lang="en-US" sz="2372">
                <a:solidFill>
                  <a:srgbClr val="454B64"/>
                </a:solidFill>
                <a:latin typeface="Roboto Bold"/>
              </a:rPr>
              <a:t>Aşağıdakilerden hangisi Ahlak Kuramlarını değerlendirmede kullanılacak ölçütler arasında yer almaz?</a:t>
            </a:r>
          </a:p>
        </p:txBody>
      </p:sp>
      <p:sp>
        <p:nvSpPr>
          <p:cNvPr id="16" name="TextBox 16"/>
          <p:cNvSpPr txBox="1"/>
          <p:nvPr/>
        </p:nvSpPr>
        <p:spPr>
          <a:xfrm>
            <a:off x="7030714" y="4235182"/>
            <a:ext cx="3484886" cy="403957"/>
          </a:xfrm>
          <a:prstGeom prst="rect">
            <a:avLst/>
          </a:prstGeom>
        </p:spPr>
        <p:txBody>
          <a:bodyPr wrap="square" lIns="0" tIns="0" rIns="0" bIns="0" rtlCol="0" anchor="t">
            <a:spAutoFit/>
          </a:bodyPr>
          <a:lstStyle/>
          <a:p>
            <a:pPr>
              <a:lnSpc>
                <a:spcPts val="3359"/>
              </a:lnSpc>
            </a:pPr>
            <a:r>
              <a:rPr lang="tr-TR" sz="2400" dirty="0">
                <a:solidFill>
                  <a:srgbClr val="454B64"/>
                </a:solidFill>
                <a:latin typeface="Roboto"/>
              </a:rPr>
              <a:t>A) </a:t>
            </a:r>
            <a:r>
              <a:rPr lang="en-US" sz="2400" dirty="0" err="1">
                <a:solidFill>
                  <a:srgbClr val="454B64"/>
                </a:solidFill>
                <a:latin typeface="Roboto"/>
              </a:rPr>
              <a:t>Geniş</a:t>
            </a:r>
            <a:r>
              <a:rPr lang="en-US" sz="2400" dirty="0">
                <a:solidFill>
                  <a:srgbClr val="454B64"/>
                </a:solidFill>
                <a:latin typeface="Roboto"/>
              </a:rPr>
              <a:t> </a:t>
            </a:r>
            <a:r>
              <a:rPr lang="en-US" sz="2400" dirty="0" err="1">
                <a:solidFill>
                  <a:srgbClr val="454B64"/>
                </a:solidFill>
                <a:latin typeface="Roboto"/>
              </a:rPr>
              <a:t>Kapsamlılık</a:t>
            </a:r>
            <a:endParaRPr lang="en-US" sz="2400" dirty="0">
              <a:solidFill>
                <a:srgbClr val="454B64"/>
              </a:solidFill>
              <a:latin typeface="Roboto"/>
            </a:endParaRPr>
          </a:p>
        </p:txBody>
      </p:sp>
      <p:sp>
        <p:nvSpPr>
          <p:cNvPr id="17" name="TextBox 17"/>
          <p:cNvSpPr txBox="1"/>
          <p:nvPr/>
        </p:nvSpPr>
        <p:spPr>
          <a:xfrm>
            <a:off x="7030714" y="476934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B) </a:t>
            </a:r>
            <a:r>
              <a:rPr lang="en-US" sz="2400" dirty="0" err="1">
                <a:solidFill>
                  <a:srgbClr val="454B64"/>
                </a:solidFill>
                <a:latin typeface="Roboto"/>
              </a:rPr>
              <a:t>Verim</a:t>
            </a:r>
            <a:endParaRPr lang="en-US" sz="2400" dirty="0">
              <a:solidFill>
                <a:srgbClr val="454B64"/>
              </a:solidFill>
              <a:latin typeface="Roboto"/>
            </a:endParaRPr>
          </a:p>
        </p:txBody>
      </p:sp>
      <p:sp>
        <p:nvSpPr>
          <p:cNvPr id="18" name="TextBox 18"/>
          <p:cNvSpPr txBox="1"/>
          <p:nvPr/>
        </p:nvSpPr>
        <p:spPr>
          <a:xfrm>
            <a:off x="7030714" y="529893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C) </a:t>
            </a:r>
            <a:r>
              <a:rPr lang="en-US" sz="2400" dirty="0" err="1">
                <a:solidFill>
                  <a:srgbClr val="454B64"/>
                </a:solidFill>
                <a:latin typeface="Roboto"/>
              </a:rPr>
              <a:t>Tutarlılık</a:t>
            </a:r>
            <a:endParaRPr lang="en-US" sz="2400" dirty="0">
              <a:solidFill>
                <a:srgbClr val="454B64"/>
              </a:solidFill>
              <a:latin typeface="Roboto"/>
            </a:endParaRPr>
          </a:p>
        </p:txBody>
      </p:sp>
      <p:sp>
        <p:nvSpPr>
          <p:cNvPr id="19" name="TextBox 19"/>
          <p:cNvSpPr txBox="1"/>
          <p:nvPr/>
        </p:nvSpPr>
        <p:spPr>
          <a:xfrm>
            <a:off x="7030714" y="588567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D) </a:t>
            </a:r>
            <a:r>
              <a:rPr lang="en-US" sz="2400" dirty="0" err="1">
                <a:solidFill>
                  <a:srgbClr val="454B64"/>
                </a:solidFill>
                <a:latin typeface="Roboto"/>
              </a:rPr>
              <a:t>Basitlik</a:t>
            </a:r>
            <a:endParaRPr lang="en-US" sz="2400" dirty="0">
              <a:solidFill>
                <a:srgbClr val="454B64"/>
              </a:solidFill>
              <a:latin typeface="Roboto"/>
            </a:endParaRPr>
          </a:p>
        </p:txBody>
      </p:sp>
      <p:sp>
        <p:nvSpPr>
          <p:cNvPr id="20" name="TextBox 20"/>
          <p:cNvSpPr txBox="1"/>
          <p:nvPr/>
        </p:nvSpPr>
        <p:spPr>
          <a:xfrm>
            <a:off x="7030714" y="6419838"/>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E) </a:t>
            </a:r>
            <a:r>
              <a:rPr lang="en-US" sz="2400" dirty="0" err="1">
                <a:solidFill>
                  <a:srgbClr val="454B64"/>
                </a:solidFill>
                <a:latin typeface="Roboto"/>
              </a:rPr>
              <a:t>Özerklik</a:t>
            </a:r>
            <a:endParaRPr lang="en-US" sz="2400" dirty="0">
              <a:solidFill>
                <a:srgbClr val="454B64"/>
              </a:solidFill>
              <a:latin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2704913" y="618428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2084374">
            <a:off x="-3132407" y="6920729"/>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a:off x="4447464" y="1416231"/>
            <a:ext cx="9156405" cy="6706227"/>
          </a:xfrm>
          <a:custGeom>
            <a:avLst/>
            <a:gdLst/>
            <a:ahLst/>
            <a:cxnLst/>
            <a:rect l="l" t="t" r="r" b="b"/>
            <a:pathLst>
              <a:path w="9156405" h="6706227">
                <a:moveTo>
                  <a:pt x="0" y="0"/>
                </a:moveTo>
                <a:lnTo>
                  <a:pt x="9156405" y="0"/>
                </a:lnTo>
                <a:lnTo>
                  <a:pt x="9156405" y="6706227"/>
                </a:lnTo>
                <a:lnTo>
                  <a:pt x="0" y="67062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dirty="0"/>
          </a:p>
        </p:txBody>
      </p:sp>
      <p:sp>
        <p:nvSpPr>
          <p:cNvPr id="7" name="Freeform 7"/>
          <p:cNvSpPr/>
          <p:nvPr/>
        </p:nvSpPr>
        <p:spPr>
          <a:xfrm>
            <a:off x="5042652" y="1028700"/>
            <a:ext cx="8202696"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3" name="Freeform 13"/>
          <p:cNvSpPr/>
          <p:nvPr/>
        </p:nvSpPr>
        <p:spPr>
          <a:xfrm flipH="1">
            <a:off x="14279257" y="7200900"/>
            <a:ext cx="3594021" cy="4114800"/>
          </a:xfrm>
          <a:custGeom>
            <a:avLst/>
            <a:gdLst/>
            <a:ahLst/>
            <a:cxnLst/>
            <a:rect l="l" t="t" r="r" b="b"/>
            <a:pathLst>
              <a:path w="3594021" h="4114800">
                <a:moveTo>
                  <a:pt x="3594021" y="0"/>
                </a:moveTo>
                <a:lnTo>
                  <a:pt x="0" y="0"/>
                </a:lnTo>
                <a:lnTo>
                  <a:pt x="0" y="4114800"/>
                </a:lnTo>
                <a:lnTo>
                  <a:pt x="3594021" y="4114800"/>
                </a:lnTo>
                <a:lnTo>
                  <a:pt x="359402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TextBox 14"/>
          <p:cNvSpPr txBox="1"/>
          <p:nvPr/>
        </p:nvSpPr>
        <p:spPr>
          <a:xfrm>
            <a:off x="5373844" y="790575"/>
            <a:ext cx="7540312" cy="2066925"/>
          </a:xfrm>
          <a:prstGeom prst="rect">
            <a:avLst/>
          </a:prstGeom>
        </p:spPr>
        <p:txBody>
          <a:bodyPr lIns="0" tIns="0" rIns="0" bIns="0" rtlCol="0" anchor="t">
            <a:spAutoFit/>
          </a:bodyPr>
          <a:lstStyle/>
          <a:p>
            <a:pPr algn="ctr">
              <a:lnSpc>
                <a:spcPts val="16800"/>
              </a:lnSpc>
            </a:pPr>
            <a:r>
              <a:rPr lang="en-US" sz="12000">
                <a:solidFill>
                  <a:srgbClr val="454B64"/>
                </a:solidFill>
                <a:latin typeface="Just Another Hand"/>
              </a:rPr>
              <a:t>Soru 3</a:t>
            </a:r>
          </a:p>
        </p:txBody>
      </p:sp>
      <p:sp>
        <p:nvSpPr>
          <p:cNvPr id="15" name="TextBox 15"/>
          <p:cNvSpPr txBox="1"/>
          <p:nvPr/>
        </p:nvSpPr>
        <p:spPr>
          <a:xfrm>
            <a:off x="4869480" y="3123863"/>
            <a:ext cx="8375868" cy="835094"/>
          </a:xfrm>
          <a:prstGeom prst="rect">
            <a:avLst/>
          </a:prstGeom>
        </p:spPr>
        <p:txBody>
          <a:bodyPr lIns="0" tIns="0" rIns="0" bIns="0" rtlCol="0" anchor="t">
            <a:spAutoFit/>
          </a:bodyPr>
          <a:lstStyle/>
          <a:p>
            <a:pPr>
              <a:lnSpc>
                <a:spcPts val="3321"/>
              </a:lnSpc>
            </a:pPr>
            <a:r>
              <a:rPr lang="en-US" sz="2372">
                <a:solidFill>
                  <a:srgbClr val="454B64"/>
                </a:solidFill>
                <a:latin typeface="Roboto Bold"/>
              </a:rPr>
              <a:t>Aşağıdakilerden hangisi Ahlak Kuramlarını değerlendirmede kullanılacak ölçütler arasında yer almaz?</a:t>
            </a:r>
          </a:p>
        </p:txBody>
      </p:sp>
      <p:sp>
        <p:nvSpPr>
          <p:cNvPr id="16" name="TextBox 16"/>
          <p:cNvSpPr txBox="1"/>
          <p:nvPr/>
        </p:nvSpPr>
        <p:spPr>
          <a:xfrm>
            <a:off x="7030714" y="4235182"/>
            <a:ext cx="3484886" cy="403957"/>
          </a:xfrm>
          <a:prstGeom prst="rect">
            <a:avLst/>
          </a:prstGeom>
        </p:spPr>
        <p:txBody>
          <a:bodyPr wrap="square" lIns="0" tIns="0" rIns="0" bIns="0" rtlCol="0" anchor="t">
            <a:spAutoFit/>
          </a:bodyPr>
          <a:lstStyle/>
          <a:p>
            <a:pPr>
              <a:lnSpc>
                <a:spcPts val="3359"/>
              </a:lnSpc>
            </a:pPr>
            <a:r>
              <a:rPr lang="tr-TR" sz="2400" dirty="0">
                <a:solidFill>
                  <a:srgbClr val="454B64"/>
                </a:solidFill>
                <a:latin typeface="Roboto"/>
              </a:rPr>
              <a:t>A) </a:t>
            </a:r>
            <a:r>
              <a:rPr lang="en-US" sz="2400" dirty="0" err="1">
                <a:solidFill>
                  <a:srgbClr val="454B64"/>
                </a:solidFill>
                <a:latin typeface="Roboto"/>
              </a:rPr>
              <a:t>Geniş</a:t>
            </a:r>
            <a:r>
              <a:rPr lang="en-US" sz="2400" dirty="0">
                <a:solidFill>
                  <a:srgbClr val="454B64"/>
                </a:solidFill>
                <a:latin typeface="Roboto"/>
              </a:rPr>
              <a:t> </a:t>
            </a:r>
            <a:r>
              <a:rPr lang="en-US" sz="2400" dirty="0" err="1">
                <a:solidFill>
                  <a:srgbClr val="454B64"/>
                </a:solidFill>
                <a:latin typeface="Roboto"/>
              </a:rPr>
              <a:t>Kapsamlılık</a:t>
            </a:r>
            <a:endParaRPr lang="en-US" sz="2400" dirty="0">
              <a:solidFill>
                <a:srgbClr val="454B64"/>
              </a:solidFill>
              <a:latin typeface="Roboto"/>
            </a:endParaRPr>
          </a:p>
        </p:txBody>
      </p:sp>
      <p:sp>
        <p:nvSpPr>
          <p:cNvPr id="17" name="TextBox 17"/>
          <p:cNvSpPr txBox="1"/>
          <p:nvPr/>
        </p:nvSpPr>
        <p:spPr>
          <a:xfrm>
            <a:off x="7030714" y="476934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B) </a:t>
            </a:r>
            <a:r>
              <a:rPr lang="en-US" sz="2400" dirty="0" err="1">
                <a:solidFill>
                  <a:srgbClr val="454B64"/>
                </a:solidFill>
                <a:latin typeface="Roboto"/>
              </a:rPr>
              <a:t>Verim</a:t>
            </a:r>
            <a:endParaRPr lang="en-US" sz="2400" dirty="0">
              <a:solidFill>
                <a:srgbClr val="454B64"/>
              </a:solidFill>
              <a:latin typeface="Roboto"/>
            </a:endParaRPr>
          </a:p>
        </p:txBody>
      </p:sp>
      <p:sp>
        <p:nvSpPr>
          <p:cNvPr id="18" name="TextBox 18"/>
          <p:cNvSpPr txBox="1"/>
          <p:nvPr/>
        </p:nvSpPr>
        <p:spPr>
          <a:xfrm>
            <a:off x="7030714" y="529893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C) </a:t>
            </a:r>
            <a:r>
              <a:rPr lang="en-US" sz="2400" dirty="0" err="1">
                <a:solidFill>
                  <a:srgbClr val="454B64"/>
                </a:solidFill>
                <a:latin typeface="Roboto"/>
              </a:rPr>
              <a:t>Tutarlılık</a:t>
            </a:r>
            <a:endParaRPr lang="en-US" sz="2400" dirty="0">
              <a:solidFill>
                <a:srgbClr val="454B64"/>
              </a:solidFill>
              <a:latin typeface="Roboto"/>
            </a:endParaRPr>
          </a:p>
        </p:txBody>
      </p:sp>
      <p:sp>
        <p:nvSpPr>
          <p:cNvPr id="19" name="TextBox 19"/>
          <p:cNvSpPr txBox="1"/>
          <p:nvPr/>
        </p:nvSpPr>
        <p:spPr>
          <a:xfrm>
            <a:off x="7030714" y="5885675"/>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D) </a:t>
            </a:r>
            <a:r>
              <a:rPr lang="en-US" sz="2400" dirty="0" err="1">
                <a:solidFill>
                  <a:srgbClr val="454B64"/>
                </a:solidFill>
                <a:latin typeface="Roboto"/>
              </a:rPr>
              <a:t>Basitlik</a:t>
            </a:r>
            <a:endParaRPr lang="en-US" sz="2400" dirty="0">
              <a:solidFill>
                <a:srgbClr val="454B64"/>
              </a:solidFill>
              <a:latin typeface="Roboto"/>
            </a:endParaRPr>
          </a:p>
        </p:txBody>
      </p:sp>
      <p:sp>
        <p:nvSpPr>
          <p:cNvPr id="20" name="TextBox 20"/>
          <p:cNvSpPr txBox="1"/>
          <p:nvPr/>
        </p:nvSpPr>
        <p:spPr>
          <a:xfrm>
            <a:off x="7030714" y="6419838"/>
            <a:ext cx="2723207" cy="415290"/>
          </a:xfrm>
          <a:prstGeom prst="rect">
            <a:avLst/>
          </a:prstGeom>
        </p:spPr>
        <p:txBody>
          <a:bodyPr lIns="0" tIns="0" rIns="0" bIns="0" rtlCol="0" anchor="t">
            <a:spAutoFit/>
          </a:bodyPr>
          <a:lstStyle/>
          <a:p>
            <a:pPr>
              <a:lnSpc>
                <a:spcPts val="3359"/>
              </a:lnSpc>
            </a:pPr>
            <a:r>
              <a:rPr lang="tr-TR" sz="2400" dirty="0">
                <a:solidFill>
                  <a:srgbClr val="454B64"/>
                </a:solidFill>
                <a:latin typeface="Roboto"/>
              </a:rPr>
              <a:t>E) </a:t>
            </a:r>
            <a:r>
              <a:rPr lang="en-US" sz="2400" dirty="0" err="1">
                <a:solidFill>
                  <a:srgbClr val="454B64"/>
                </a:solidFill>
                <a:latin typeface="Roboto"/>
              </a:rPr>
              <a:t>Özerklik</a:t>
            </a:r>
            <a:endParaRPr lang="en-US" sz="2400" dirty="0">
              <a:solidFill>
                <a:srgbClr val="454B64"/>
              </a:solidFill>
              <a:latin typeface="Roboto"/>
            </a:endParaRPr>
          </a:p>
        </p:txBody>
      </p:sp>
      <p:sp>
        <p:nvSpPr>
          <p:cNvPr id="21" name="Freeform 21"/>
          <p:cNvSpPr/>
          <p:nvPr/>
        </p:nvSpPr>
        <p:spPr>
          <a:xfrm>
            <a:off x="6529827" y="6410348"/>
            <a:ext cx="880783" cy="573610"/>
          </a:xfrm>
          <a:custGeom>
            <a:avLst/>
            <a:gdLst/>
            <a:ahLst/>
            <a:cxnLst/>
            <a:rect l="l" t="t" r="r" b="b"/>
            <a:pathLst>
              <a:path w="880783" h="573610">
                <a:moveTo>
                  <a:pt x="0" y="0"/>
                </a:moveTo>
                <a:lnTo>
                  <a:pt x="880783" y="0"/>
                </a:lnTo>
                <a:lnTo>
                  <a:pt x="880783" y="573611"/>
                </a:lnTo>
                <a:lnTo>
                  <a:pt x="0" y="5736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Tree>
    <p:extLst>
      <p:ext uri="{BB962C8B-B14F-4D97-AF65-F5344CB8AC3E}">
        <p14:creationId xmlns:p14="http://schemas.microsoft.com/office/powerpoint/2010/main" val="1625586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1706123" y="5628050"/>
            <a:ext cx="2332272" cy="1848326"/>
          </a:xfrm>
          <a:custGeom>
            <a:avLst/>
            <a:gdLst/>
            <a:ahLst/>
            <a:cxnLst/>
            <a:rect l="l" t="t" r="r" b="b"/>
            <a:pathLst>
              <a:path w="2332272" h="1848326">
                <a:moveTo>
                  <a:pt x="0" y="0"/>
                </a:moveTo>
                <a:lnTo>
                  <a:pt x="2332272" y="0"/>
                </a:lnTo>
                <a:lnTo>
                  <a:pt x="2332272" y="1848326"/>
                </a:lnTo>
                <a:lnTo>
                  <a:pt x="0" y="18483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4469375" y="5628050"/>
            <a:ext cx="2789925" cy="1848326"/>
          </a:xfrm>
          <a:custGeom>
            <a:avLst/>
            <a:gdLst/>
            <a:ahLst/>
            <a:cxnLst/>
            <a:rect l="l" t="t" r="r" b="b"/>
            <a:pathLst>
              <a:path w="2789925" h="1848326">
                <a:moveTo>
                  <a:pt x="0" y="0"/>
                </a:moveTo>
                <a:lnTo>
                  <a:pt x="2789925" y="0"/>
                </a:lnTo>
                <a:lnTo>
                  <a:pt x="2789925" y="1848326"/>
                </a:lnTo>
                <a:lnTo>
                  <a:pt x="0" y="18483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0654059" y="3295174"/>
            <a:ext cx="1742047" cy="1848326"/>
          </a:xfrm>
          <a:custGeom>
            <a:avLst/>
            <a:gdLst/>
            <a:ahLst/>
            <a:cxnLst/>
            <a:rect l="l" t="t" r="r" b="b"/>
            <a:pathLst>
              <a:path w="1742047" h="1848326">
                <a:moveTo>
                  <a:pt x="0" y="0"/>
                </a:moveTo>
                <a:lnTo>
                  <a:pt x="1742047" y="0"/>
                </a:lnTo>
                <a:lnTo>
                  <a:pt x="1742047" y="1848326"/>
                </a:lnTo>
                <a:lnTo>
                  <a:pt x="0" y="1848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12627459" y="3202822"/>
            <a:ext cx="2821871" cy="1848326"/>
          </a:xfrm>
          <a:custGeom>
            <a:avLst/>
            <a:gdLst/>
            <a:ahLst/>
            <a:cxnLst/>
            <a:rect l="l" t="t" r="r" b="b"/>
            <a:pathLst>
              <a:path w="2821871" h="1848326">
                <a:moveTo>
                  <a:pt x="0" y="0"/>
                </a:moveTo>
                <a:lnTo>
                  <a:pt x="2821871" y="0"/>
                </a:lnTo>
                <a:lnTo>
                  <a:pt x="2821871" y="1848326"/>
                </a:lnTo>
                <a:lnTo>
                  <a:pt x="0" y="18483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Freeform 6"/>
          <p:cNvSpPr/>
          <p:nvPr/>
        </p:nvSpPr>
        <p:spPr>
          <a:xfrm>
            <a:off x="15693579" y="3449236"/>
            <a:ext cx="1827532" cy="1848326"/>
          </a:xfrm>
          <a:custGeom>
            <a:avLst/>
            <a:gdLst/>
            <a:ahLst/>
            <a:cxnLst/>
            <a:rect l="l" t="t" r="r" b="b"/>
            <a:pathLst>
              <a:path w="1827532" h="1848326">
                <a:moveTo>
                  <a:pt x="0" y="0"/>
                </a:moveTo>
                <a:lnTo>
                  <a:pt x="1827532" y="0"/>
                </a:lnTo>
                <a:lnTo>
                  <a:pt x="1827532" y="1848325"/>
                </a:lnTo>
                <a:lnTo>
                  <a:pt x="0" y="18483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7" name="Freeform 7"/>
          <p:cNvSpPr/>
          <p:nvPr/>
        </p:nvSpPr>
        <p:spPr>
          <a:xfrm>
            <a:off x="11840766" y="1028700"/>
            <a:ext cx="1573387" cy="1848326"/>
          </a:xfrm>
          <a:custGeom>
            <a:avLst/>
            <a:gdLst/>
            <a:ahLst/>
            <a:cxnLst/>
            <a:rect l="l" t="t" r="r" b="b"/>
            <a:pathLst>
              <a:path w="1573387" h="1848326">
                <a:moveTo>
                  <a:pt x="0" y="0"/>
                </a:moveTo>
                <a:lnTo>
                  <a:pt x="1573387" y="0"/>
                </a:lnTo>
                <a:lnTo>
                  <a:pt x="1573387" y="1848326"/>
                </a:lnTo>
                <a:lnTo>
                  <a:pt x="0" y="1848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8" name="Freeform 8"/>
          <p:cNvSpPr/>
          <p:nvPr/>
        </p:nvSpPr>
        <p:spPr>
          <a:xfrm>
            <a:off x="13761034" y="991480"/>
            <a:ext cx="1727344" cy="1848326"/>
          </a:xfrm>
          <a:custGeom>
            <a:avLst/>
            <a:gdLst/>
            <a:ahLst/>
            <a:cxnLst/>
            <a:rect l="l" t="t" r="r" b="b"/>
            <a:pathLst>
              <a:path w="1727344" h="1848326">
                <a:moveTo>
                  <a:pt x="0" y="0"/>
                </a:moveTo>
                <a:lnTo>
                  <a:pt x="1727344" y="0"/>
                </a:lnTo>
                <a:lnTo>
                  <a:pt x="1727344" y="1848325"/>
                </a:lnTo>
                <a:lnTo>
                  <a:pt x="0" y="18483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9" name="Freeform 9"/>
          <p:cNvSpPr/>
          <p:nvPr/>
        </p:nvSpPr>
        <p:spPr>
          <a:xfrm>
            <a:off x="15955390" y="991480"/>
            <a:ext cx="1303910" cy="1848326"/>
          </a:xfrm>
          <a:custGeom>
            <a:avLst/>
            <a:gdLst/>
            <a:ahLst/>
            <a:cxnLst/>
            <a:rect l="l" t="t" r="r" b="b"/>
            <a:pathLst>
              <a:path w="1303910" h="1848326">
                <a:moveTo>
                  <a:pt x="0" y="0"/>
                </a:moveTo>
                <a:lnTo>
                  <a:pt x="1303910" y="0"/>
                </a:lnTo>
                <a:lnTo>
                  <a:pt x="1303910" y="1848325"/>
                </a:lnTo>
                <a:lnTo>
                  <a:pt x="0" y="18483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tr-TR"/>
          </a:p>
        </p:txBody>
      </p:sp>
      <p:sp>
        <p:nvSpPr>
          <p:cNvPr id="10" name="Freeform 10"/>
          <p:cNvSpPr/>
          <p:nvPr/>
        </p:nvSpPr>
        <p:spPr>
          <a:xfrm>
            <a:off x="13549824" y="7541902"/>
            <a:ext cx="1839101" cy="1903339"/>
          </a:xfrm>
          <a:custGeom>
            <a:avLst/>
            <a:gdLst/>
            <a:ahLst/>
            <a:cxnLst/>
            <a:rect l="l" t="t" r="r" b="b"/>
            <a:pathLst>
              <a:path w="1839101" h="1903339">
                <a:moveTo>
                  <a:pt x="0" y="0"/>
                </a:moveTo>
                <a:lnTo>
                  <a:pt x="1839101" y="0"/>
                </a:lnTo>
                <a:lnTo>
                  <a:pt x="1839101" y="1903338"/>
                </a:lnTo>
                <a:lnTo>
                  <a:pt x="0" y="190333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tr-TR"/>
          </a:p>
        </p:txBody>
      </p:sp>
      <p:sp>
        <p:nvSpPr>
          <p:cNvPr id="11" name="Freeform 11"/>
          <p:cNvSpPr/>
          <p:nvPr/>
        </p:nvSpPr>
        <p:spPr>
          <a:xfrm>
            <a:off x="8145889" y="2978571"/>
            <a:ext cx="1919724" cy="2072577"/>
          </a:xfrm>
          <a:custGeom>
            <a:avLst/>
            <a:gdLst/>
            <a:ahLst/>
            <a:cxnLst/>
            <a:rect l="l" t="t" r="r" b="b"/>
            <a:pathLst>
              <a:path w="1919724" h="2072577">
                <a:moveTo>
                  <a:pt x="0" y="0"/>
                </a:moveTo>
                <a:lnTo>
                  <a:pt x="1919724" y="0"/>
                </a:lnTo>
                <a:lnTo>
                  <a:pt x="1919724" y="2072577"/>
                </a:lnTo>
                <a:lnTo>
                  <a:pt x="0" y="207257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tr-TR"/>
          </a:p>
        </p:txBody>
      </p:sp>
      <p:sp>
        <p:nvSpPr>
          <p:cNvPr id="12" name="Freeform 12"/>
          <p:cNvSpPr/>
          <p:nvPr/>
        </p:nvSpPr>
        <p:spPr>
          <a:xfrm>
            <a:off x="9864880" y="5562525"/>
            <a:ext cx="1660202" cy="1979377"/>
          </a:xfrm>
          <a:custGeom>
            <a:avLst/>
            <a:gdLst/>
            <a:ahLst/>
            <a:cxnLst/>
            <a:rect l="l" t="t" r="r" b="b"/>
            <a:pathLst>
              <a:path w="1660202" h="1979377">
                <a:moveTo>
                  <a:pt x="0" y="0"/>
                </a:moveTo>
                <a:lnTo>
                  <a:pt x="1660203" y="0"/>
                </a:lnTo>
                <a:lnTo>
                  <a:pt x="1660203" y="1979377"/>
                </a:lnTo>
                <a:lnTo>
                  <a:pt x="0" y="197937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tr-TR"/>
          </a:p>
        </p:txBody>
      </p:sp>
      <p:sp>
        <p:nvSpPr>
          <p:cNvPr id="13" name="Freeform 13"/>
          <p:cNvSpPr/>
          <p:nvPr/>
        </p:nvSpPr>
        <p:spPr>
          <a:xfrm>
            <a:off x="9438154" y="7797867"/>
            <a:ext cx="3591005" cy="1647373"/>
          </a:xfrm>
          <a:custGeom>
            <a:avLst/>
            <a:gdLst/>
            <a:ahLst/>
            <a:cxnLst/>
            <a:rect l="l" t="t" r="r" b="b"/>
            <a:pathLst>
              <a:path w="3591005" h="1647373">
                <a:moveTo>
                  <a:pt x="0" y="0"/>
                </a:moveTo>
                <a:lnTo>
                  <a:pt x="3591005" y="0"/>
                </a:lnTo>
                <a:lnTo>
                  <a:pt x="3591005" y="1647373"/>
                </a:lnTo>
                <a:lnTo>
                  <a:pt x="0" y="164737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tr-TR"/>
          </a:p>
        </p:txBody>
      </p:sp>
      <p:sp>
        <p:nvSpPr>
          <p:cNvPr id="14" name="Freeform 14"/>
          <p:cNvSpPr/>
          <p:nvPr/>
        </p:nvSpPr>
        <p:spPr>
          <a:xfrm>
            <a:off x="9276040" y="1032388"/>
            <a:ext cx="1835333" cy="1766508"/>
          </a:xfrm>
          <a:custGeom>
            <a:avLst/>
            <a:gdLst/>
            <a:ahLst/>
            <a:cxnLst/>
            <a:rect l="l" t="t" r="r" b="b"/>
            <a:pathLst>
              <a:path w="1835333" h="1766508">
                <a:moveTo>
                  <a:pt x="0" y="0"/>
                </a:moveTo>
                <a:lnTo>
                  <a:pt x="1835333" y="0"/>
                </a:lnTo>
                <a:lnTo>
                  <a:pt x="1835333" y="1766509"/>
                </a:lnTo>
                <a:lnTo>
                  <a:pt x="0" y="176650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tr-TR"/>
          </a:p>
        </p:txBody>
      </p:sp>
      <p:grpSp>
        <p:nvGrpSpPr>
          <p:cNvPr id="15" name="Group 15"/>
          <p:cNvGrpSpPr/>
          <p:nvPr/>
        </p:nvGrpSpPr>
        <p:grpSpPr>
          <a:xfrm>
            <a:off x="760323" y="1490019"/>
            <a:ext cx="6292827" cy="2524840"/>
            <a:chOff x="0" y="0"/>
            <a:chExt cx="8390436" cy="3366454"/>
          </a:xfrm>
        </p:grpSpPr>
        <p:sp>
          <p:nvSpPr>
            <p:cNvPr id="16" name="TextBox 16"/>
            <p:cNvSpPr txBox="1"/>
            <p:nvPr/>
          </p:nvSpPr>
          <p:spPr>
            <a:xfrm>
              <a:off x="0" y="-66675"/>
              <a:ext cx="8390436" cy="1154081"/>
            </a:xfrm>
            <a:prstGeom prst="rect">
              <a:avLst/>
            </a:prstGeom>
          </p:spPr>
          <p:txBody>
            <a:bodyPr lIns="0" tIns="0" rIns="0" bIns="0" rtlCol="0" anchor="t">
              <a:spAutoFit/>
            </a:bodyPr>
            <a:lstStyle/>
            <a:p>
              <a:pPr>
                <a:lnSpc>
                  <a:spcPts val="6439"/>
                </a:lnSpc>
              </a:pPr>
              <a:r>
                <a:rPr lang="en-US" sz="5366">
                  <a:solidFill>
                    <a:srgbClr val="142414"/>
                  </a:solidFill>
                  <a:latin typeface="Bryndan Write"/>
                </a:rPr>
                <a:t>Kaynakça</a:t>
              </a:r>
            </a:p>
          </p:txBody>
        </p:sp>
        <p:sp>
          <p:nvSpPr>
            <p:cNvPr id="17" name="TextBox 17"/>
            <p:cNvSpPr txBox="1"/>
            <p:nvPr/>
          </p:nvSpPr>
          <p:spPr>
            <a:xfrm>
              <a:off x="0" y="2794255"/>
              <a:ext cx="8390436" cy="573362"/>
            </a:xfrm>
            <a:prstGeom prst="rect">
              <a:avLst/>
            </a:prstGeom>
          </p:spPr>
          <p:txBody>
            <a:bodyPr lIns="0" tIns="0" rIns="0" bIns="0" rtlCol="0" anchor="t">
              <a:spAutoFit/>
            </a:bodyPr>
            <a:lstStyle/>
            <a:p>
              <a:pPr>
                <a:lnSpc>
                  <a:spcPts val="3507"/>
                </a:lnSpc>
              </a:pPr>
              <a:endParaRPr/>
            </a:p>
          </p:txBody>
        </p:sp>
      </p:grpSp>
      <p:sp>
        <p:nvSpPr>
          <p:cNvPr id="18" name="TextBox 18"/>
          <p:cNvSpPr txBox="1"/>
          <p:nvPr/>
        </p:nvSpPr>
        <p:spPr>
          <a:xfrm>
            <a:off x="0" y="2741747"/>
            <a:ext cx="8145889" cy="167259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142414"/>
                </a:solidFill>
                <a:latin typeface="Roboto"/>
              </a:rPr>
              <a:t>Beauchamp, T. L., Childress, J. F. (2017). Biyomedikal Etik Prensipleri, ( M. Kemal Temel, Çev.). İstanbul: Betim Yayıncılık.</a:t>
            </a:r>
          </a:p>
          <a:p>
            <a:pPr>
              <a:lnSpc>
                <a:spcPts val="3359"/>
              </a:lnSpc>
            </a:pPr>
            <a:endParaRPr lang="en-US" sz="2400">
              <a:solidFill>
                <a:srgbClr val="142414"/>
              </a:solidFill>
              <a:latin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3863822">
            <a:off x="5921744" y="496951"/>
            <a:ext cx="6562293" cy="9293099"/>
          </a:xfrm>
          <a:custGeom>
            <a:avLst/>
            <a:gdLst/>
            <a:ahLst/>
            <a:cxnLst/>
            <a:rect l="l" t="t" r="r" b="b"/>
            <a:pathLst>
              <a:path w="6562293" h="9293099">
                <a:moveTo>
                  <a:pt x="0" y="0"/>
                </a:moveTo>
                <a:lnTo>
                  <a:pt x="6562293" y="0"/>
                </a:lnTo>
                <a:lnTo>
                  <a:pt x="6562293" y="9293098"/>
                </a:lnTo>
                <a:lnTo>
                  <a:pt x="0" y="929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2084374">
            <a:off x="14334585" y="6350004"/>
            <a:ext cx="6161952" cy="6161952"/>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pic>
        <p:nvPicPr>
          <p:cNvPr id="4" name="Picture 4"/>
          <p:cNvPicPr>
            <a:picLocks noChangeAspect="1"/>
          </p:cNvPicPr>
          <p:nvPr/>
        </p:nvPicPr>
        <p:blipFill>
          <a:blip r:embed="rId6"/>
          <a:srcRect/>
          <a:stretch>
            <a:fillRect/>
          </a:stretch>
        </p:blipFill>
        <p:spPr>
          <a:xfrm>
            <a:off x="7100761" y="-883821"/>
            <a:ext cx="14602279" cy="14602279"/>
          </a:xfrm>
          <a:prstGeom prst="rect">
            <a:avLst/>
          </a:prstGeom>
        </p:spPr>
      </p:pic>
      <p:sp>
        <p:nvSpPr>
          <p:cNvPr id="5" name="Freeform 5"/>
          <p:cNvSpPr/>
          <p:nvPr/>
        </p:nvSpPr>
        <p:spPr>
          <a:xfrm flipH="1">
            <a:off x="15218150" y="7944304"/>
            <a:ext cx="3594021" cy="4114800"/>
          </a:xfrm>
          <a:custGeom>
            <a:avLst/>
            <a:gdLst/>
            <a:ahLst/>
            <a:cxnLst/>
            <a:rect l="l" t="t" r="r" b="b"/>
            <a:pathLst>
              <a:path w="3594021" h="4114800">
                <a:moveTo>
                  <a:pt x="3594020" y="0"/>
                </a:moveTo>
                <a:lnTo>
                  <a:pt x="0" y="0"/>
                </a:lnTo>
                <a:lnTo>
                  <a:pt x="0" y="4114800"/>
                </a:lnTo>
                <a:lnTo>
                  <a:pt x="3594020" y="4114800"/>
                </a:lnTo>
                <a:lnTo>
                  <a:pt x="359402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sp>
        <p:nvSpPr>
          <p:cNvPr id="6" name="Freeform 6"/>
          <p:cNvSpPr/>
          <p:nvPr/>
        </p:nvSpPr>
        <p:spPr>
          <a:xfrm>
            <a:off x="-3838970" y="6859419"/>
            <a:ext cx="8620495" cy="8542127"/>
          </a:xfrm>
          <a:custGeom>
            <a:avLst/>
            <a:gdLst/>
            <a:ahLst/>
            <a:cxnLst/>
            <a:rect l="l" t="t" r="r" b="b"/>
            <a:pathLst>
              <a:path w="8620495" h="8542127">
                <a:moveTo>
                  <a:pt x="0" y="0"/>
                </a:moveTo>
                <a:lnTo>
                  <a:pt x="8620495" y="0"/>
                </a:lnTo>
                <a:lnTo>
                  <a:pt x="8620495" y="8542126"/>
                </a:lnTo>
                <a:lnTo>
                  <a:pt x="0" y="85421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7" name="Freeform 7"/>
          <p:cNvSpPr/>
          <p:nvPr/>
        </p:nvSpPr>
        <p:spPr>
          <a:xfrm>
            <a:off x="0" y="7777500"/>
            <a:ext cx="3187632" cy="2961600"/>
          </a:xfrm>
          <a:custGeom>
            <a:avLst/>
            <a:gdLst/>
            <a:ahLst/>
            <a:cxnLst/>
            <a:rect l="l" t="t" r="r" b="b"/>
            <a:pathLst>
              <a:path w="3187632" h="2961600">
                <a:moveTo>
                  <a:pt x="0" y="0"/>
                </a:moveTo>
                <a:lnTo>
                  <a:pt x="3187632" y="0"/>
                </a:lnTo>
                <a:lnTo>
                  <a:pt x="3187632" y="2961600"/>
                </a:lnTo>
                <a:lnTo>
                  <a:pt x="0" y="29616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pic>
        <p:nvPicPr>
          <p:cNvPr id="8" name="Picture 8"/>
          <p:cNvPicPr>
            <a:picLocks noChangeAspect="1"/>
          </p:cNvPicPr>
          <p:nvPr/>
        </p:nvPicPr>
        <p:blipFill>
          <a:blip r:embed="rId6"/>
          <a:srcRect/>
          <a:stretch>
            <a:fillRect/>
          </a:stretch>
        </p:blipFill>
        <p:spPr>
          <a:xfrm>
            <a:off x="-2519615" y="-883821"/>
            <a:ext cx="14602279" cy="14602279"/>
          </a:xfrm>
          <a:prstGeom prst="rect">
            <a:avLst/>
          </a:prstGeom>
        </p:spPr>
      </p:pic>
      <p:sp>
        <p:nvSpPr>
          <p:cNvPr id="9" name="TextBox 9"/>
          <p:cNvSpPr txBox="1"/>
          <p:nvPr/>
        </p:nvSpPr>
        <p:spPr>
          <a:xfrm>
            <a:off x="5384847" y="3455845"/>
            <a:ext cx="7139911" cy="4321655"/>
          </a:xfrm>
          <a:prstGeom prst="rect">
            <a:avLst/>
          </a:prstGeom>
        </p:spPr>
        <p:txBody>
          <a:bodyPr lIns="0" tIns="0" rIns="0" bIns="0" rtlCol="0" anchor="t">
            <a:spAutoFit/>
          </a:bodyPr>
          <a:lstStyle/>
          <a:p>
            <a:pPr algn="ctr">
              <a:lnSpc>
                <a:spcPts val="17273"/>
              </a:lnSpc>
            </a:pPr>
            <a:r>
              <a:rPr lang="en-US" sz="12337">
                <a:solidFill>
                  <a:srgbClr val="454B64"/>
                </a:solidFill>
                <a:latin typeface="Just Another Hand"/>
              </a:rPr>
              <a:t>Dinlediğiniz İçin Teşekkür Ederim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3863822">
            <a:off x="6908108" y="1493849"/>
            <a:ext cx="4471784" cy="6332654"/>
          </a:xfrm>
          <a:custGeom>
            <a:avLst/>
            <a:gdLst/>
            <a:ahLst/>
            <a:cxnLst/>
            <a:rect l="l" t="t" r="r" b="b"/>
            <a:pathLst>
              <a:path w="4471784" h="6332654">
                <a:moveTo>
                  <a:pt x="0" y="0"/>
                </a:moveTo>
                <a:lnTo>
                  <a:pt x="4471784" y="0"/>
                </a:lnTo>
                <a:lnTo>
                  <a:pt x="4471784" y="6332654"/>
                </a:lnTo>
                <a:lnTo>
                  <a:pt x="0" y="63326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2846482" y="4052410"/>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6" name="Freeform 6"/>
          <p:cNvSpPr/>
          <p:nvPr/>
        </p:nvSpPr>
        <p:spPr>
          <a:xfrm>
            <a:off x="6418676" y="7754874"/>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7" name="Freeform 7"/>
          <p:cNvSpPr/>
          <p:nvPr/>
        </p:nvSpPr>
        <p:spPr>
          <a:xfrm>
            <a:off x="12965627" y="1275554"/>
            <a:ext cx="4412818" cy="1492335"/>
          </a:xfrm>
          <a:custGeom>
            <a:avLst/>
            <a:gdLst/>
            <a:ahLst/>
            <a:cxnLst/>
            <a:rect l="l" t="t" r="r" b="b"/>
            <a:pathLst>
              <a:path w="4412818" h="1492335">
                <a:moveTo>
                  <a:pt x="0" y="0"/>
                </a:moveTo>
                <a:lnTo>
                  <a:pt x="4412818" y="0"/>
                </a:lnTo>
                <a:lnTo>
                  <a:pt x="4412818" y="1492334"/>
                </a:lnTo>
                <a:lnTo>
                  <a:pt x="0" y="14923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8" name="Freeform 8"/>
          <p:cNvSpPr/>
          <p:nvPr/>
        </p:nvSpPr>
        <p:spPr>
          <a:xfrm>
            <a:off x="6937140" y="1275554"/>
            <a:ext cx="4412818" cy="1492335"/>
          </a:xfrm>
          <a:custGeom>
            <a:avLst/>
            <a:gdLst/>
            <a:ahLst/>
            <a:cxnLst/>
            <a:rect l="l" t="t" r="r" b="b"/>
            <a:pathLst>
              <a:path w="4412818" h="1492335">
                <a:moveTo>
                  <a:pt x="0" y="0"/>
                </a:moveTo>
                <a:lnTo>
                  <a:pt x="4412818" y="0"/>
                </a:lnTo>
                <a:lnTo>
                  <a:pt x="4412818" y="1492334"/>
                </a:lnTo>
                <a:lnTo>
                  <a:pt x="0" y="14923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9" name="Freeform 9"/>
          <p:cNvSpPr/>
          <p:nvPr/>
        </p:nvSpPr>
        <p:spPr>
          <a:xfrm>
            <a:off x="1213023" y="1275554"/>
            <a:ext cx="4412818" cy="1492335"/>
          </a:xfrm>
          <a:custGeom>
            <a:avLst/>
            <a:gdLst/>
            <a:ahLst/>
            <a:cxnLst/>
            <a:rect l="l" t="t" r="r" b="b"/>
            <a:pathLst>
              <a:path w="4412818" h="1492335">
                <a:moveTo>
                  <a:pt x="0" y="0"/>
                </a:moveTo>
                <a:lnTo>
                  <a:pt x="4412818" y="0"/>
                </a:lnTo>
                <a:lnTo>
                  <a:pt x="4412818" y="1492334"/>
                </a:lnTo>
                <a:lnTo>
                  <a:pt x="0" y="14923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0" name="Freeform 10"/>
          <p:cNvSpPr/>
          <p:nvPr/>
        </p:nvSpPr>
        <p:spPr>
          <a:xfrm>
            <a:off x="809758" y="4052410"/>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1" name="Freeform 11"/>
          <p:cNvSpPr/>
          <p:nvPr/>
        </p:nvSpPr>
        <p:spPr>
          <a:xfrm>
            <a:off x="1028700" y="7592949"/>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2" name="Freeform 12"/>
          <p:cNvSpPr/>
          <p:nvPr/>
        </p:nvSpPr>
        <p:spPr>
          <a:xfrm>
            <a:off x="12674825" y="7592949"/>
            <a:ext cx="4412818" cy="1492335"/>
          </a:xfrm>
          <a:custGeom>
            <a:avLst/>
            <a:gdLst/>
            <a:ahLst/>
            <a:cxnLst/>
            <a:rect l="l" t="t" r="r" b="b"/>
            <a:pathLst>
              <a:path w="4412818" h="1492335">
                <a:moveTo>
                  <a:pt x="0" y="0"/>
                </a:moveTo>
                <a:lnTo>
                  <a:pt x="4412819" y="0"/>
                </a:lnTo>
                <a:lnTo>
                  <a:pt x="4412819" y="1492335"/>
                </a:lnTo>
                <a:lnTo>
                  <a:pt x="0" y="14923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pic>
        <p:nvPicPr>
          <p:cNvPr id="13" name="Picture 13"/>
          <p:cNvPicPr>
            <a:picLocks noChangeAspect="1"/>
          </p:cNvPicPr>
          <p:nvPr/>
        </p:nvPicPr>
        <p:blipFill>
          <a:blip r:embed="rId8"/>
          <a:srcRect/>
          <a:stretch>
            <a:fillRect/>
          </a:stretch>
        </p:blipFill>
        <p:spPr>
          <a:xfrm>
            <a:off x="11092769" y="1581455"/>
            <a:ext cx="2057182" cy="1985180"/>
          </a:xfrm>
          <a:prstGeom prst="rect">
            <a:avLst/>
          </a:prstGeom>
        </p:spPr>
      </p:pic>
      <p:sp>
        <p:nvSpPr>
          <p:cNvPr id="14" name="TextBox 14"/>
          <p:cNvSpPr txBox="1"/>
          <p:nvPr/>
        </p:nvSpPr>
        <p:spPr>
          <a:xfrm>
            <a:off x="1332168" y="1695947"/>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Açıklık</a:t>
            </a:r>
          </a:p>
        </p:txBody>
      </p:sp>
      <p:sp>
        <p:nvSpPr>
          <p:cNvPr id="15" name="TextBox 15"/>
          <p:cNvSpPr txBox="1"/>
          <p:nvPr/>
        </p:nvSpPr>
        <p:spPr>
          <a:xfrm>
            <a:off x="12846482" y="7678674"/>
            <a:ext cx="4109350" cy="1158563"/>
          </a:xfrm>
          <a:prstGeom prst="rect">
            <a:avLst/>
          </a:prstGeom>
        </p:spPr>
        <p:txBody>
          <a:bodyPr lIns="0" tIns="0" rIns="0" bIns="0" rtlCol="0" anchor="t">
            <a:spAutoFit/>
          </a:bodyPr>
          <a:lstStyle/>
          <a:p>
            <a:pPr algn="ctr">
              <a:lnSpc>
                <a:spcPts val="4633"/>
              </a:lnSpc>
            </a:pPr>
            <a:r>
              <a:rPr lang="en-US" sz="3309">
                <a:solidFill>
                  <a:srgbClr val="454B64"/>
                </a:solidFill>
                <a:latin typeface="Roboto"/>
              </a:rPr>
              <a:t>Gerekçelendirme Gücü</a:t>
            </a:r>
          </a:p>
        </p:txBody>
      </p:sp>
      <p:pic>
        <p:nvPicPr>
          <p:cNvPr id="16" name="Picture 16"/>
          <p:cNvPicPr>
            <a:picLocks noChangeAspect="1"/>
          </p:cNvPicPr>
          <p:nvPr/>
        </p:nvPicPr>
        <p:blipFill>
          <a:blip r:embed="rId8"/>
          <a:srcRect/>
          <a:stretch>
            <a:fillRect/>
          </a:stretch>
        </p:blipFill>
        <p:spPr>
          <a:xfrm rot="-6635314" flipH="1" flipV="1">
            <a:off x="11312880" y="5906842"/>
            <a:ext cx="2057182" cy="1985180"/>
          </a:xfrm>
          <a:prstGeom prst="rect">
            <a:avLst/>
          </a:prstGeom>
        </p:spPr>
      </p:pic>
      <p:pic>
        <p:nvPicPr>
          <p:cNvPr id="17" name="Picture 17"/>
          <p:cNvPicPr>
            <a:picLocks noChangeAspect="1"/>
          </p:cNvPicPr>
          <p:nvPr/>
        </p:nvPicPr>
        <p:blipFill>
          <a:blip r:embed="rId8"/>
          <a:srcRect/>
          <a:stretch>
            <a:fillRect/>
          </a:stretch>
        </p:blipFill>
        <p:spPr>
          <a:xfrm rot="-898327" flipH="1">
            <a:off x="4315543" y="2004186"/>
            <a:ext cx="2057182" cy="1985180"/>
          </a:xfrm>
          <a:prstGeom prst="rect">
            <a:avLst/>
          </a:prstGeom>
        </p:spPr>
      </p:pic>
      <p:pic>
        <p:nvPicPr>
          <p:cNvPr id="18" name="Picture 18"/>
          <p:cNvPicPr>
            <a:picLocks noChangeAspect="1"/>
          </p:cNvPicPr>
          <p:nvPr/>
        </p:nvPicPr>
        <p:blipFill>
          <a:blip r:embed="rId8"/>
          <a:srcRect/>
          <a:stretch>
            <a:fillRect/>
          </a:stretch>
        </p:blipFill>
        <p:spPr>
          <a:xfrm rot="-6099616" flipH="1">
            <a:off x="4597251" y="5760129"/>
            <a:ext cx="2057182" cy="1985180"/>
          </a:xfrm>
          <a:prstGeom prst="rect">
            <a:avLst/>
          </a:prstGeom>
        </p:spPr>
      </p:pic>
      <p:pic>
        <p:nvPicPr>
          <p:cNvPr id="19" name="Picture 19"/>
          <p:cNvPicPr>
            <a:picLocks noChangeAspect="1"/>
          </p:cNvPicPr>
          <p:nvPr/>
        </p:nvPicPr>
        <p:blipFill>
          <a:blip r:embed="rId8"/>
          <a:srcRect/>
          <a:stretch>
            <a:fillRect/>
          </a:stretch>
        </p:blipFill>
        <p:spPr>
          <a:xfrm rot="7752758">
            <a:off x="8425080" y="6594862"/>
            <a:ext cx="1484548" cy="1432589"/>
          </a:xfrm>
          <a:prstGeom prst="rect">
            <a:avLst/>
          </a:prstGeom>
        </p:spPr>
      </p:pic>
      <p:sp>
        <p:nvSpPr>
          <p:cNvPr id="20" name="TextBox 20"/>
          <p:cNvSpPr txBox="1"/>
          <p:nvPr/>
        </p:nvSpPr>
        <p:spPr>
          <a:xfrm>
            <a:off x="12998216" y="1695947"/>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Geniş Kapsamlılık</a:t>
            </a:r>
          </a:p>
        </p:txBody>
      </p:sp>
      <p:sp>
        <p:nvSpPr>
          <p:cNvPr id="21" name="TextBox 21"/>
          <p:cNvSpPr txBox="1"/>
          <p:nvPr/>
        </p:nvSpPr>
        <p:spPr>
          <a:xfrm>
            <a:off x="6983419" y="1657847"/>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Tutarlılık</a:t>
            </a:r>
          </a:p>
        </p:txBody>
      </p:sp>
      <p:sp>
        <p:nvSpPr>
          <p:cNvPr id="22" name="TextBox 22"/>
          <p:cNvSpPr txBox="1"/>
          <p:nvPr/>
        </p:nvSpPr>
        <p:spPr>
          <a:xfrm>
            <a:off x="809758" y="4334402"/>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Basitlik</a:t>
            </a:r>
          </a:p>
        </p:txBody>
      </p:sp>
      <p:sp>
        <p:nvSpPr>
          <p:cNvPr id="23" name="TextBox 23"/>
          <p:cNvSpPr txBox="1"/>
          <p:nvPr/>
        </p:nvSpPr>
        <p:spPr>
          <a:xfrm>
            <a:off x="13149950" y="4477647"/>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Açıklama Gücü</a:t>
            </a:r>
          </a:p>
        </p:txBody>
      </p:sp>
      <p:sp>
        <p:nvSpPr>
          <p:cNvPr id="24" name="TextBox 24"/>
          <p:cNvSpPr txBox="1"/>
          <p:nvPr/>
        </p:nvSpPr>
        <p:spPr>
          <a:xfrm>
            <a:off x="6566673" y="8175267"/>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Verim</a:t>
            </a:r>
          </a:p>
        </p:txBody>
      </p:sp>
      <p:sp>
        <p:nvSpPr>
          <p:cNvPr id="25" name="TextBox 25"/>
          <p:cNvSpPr txBox="1"/>
          <p:nvPr/>
        </p:nvSpPr>
        <p:spPr>
          <a:xfrm>
            <a:off x="1332168" y="8013342"/>
            <a:ext cx="4109350" cy="575348"/>
          </a:xfrm>
          <a:prstGeom prst="rect">
            <a:avLst/>
          </a:prstGeom>
        </p:spPr>
        <p:txBody>
          <a:bodyPr lIns="0" tIns="0" rIns="0" bIns="0" rtlCol="0" anchor="t">
            <a:spAutoFit/>
          </a:bodyPr>
          <a:lstStyle/>
          <a:p>
            <a:pPr algn="ctr">
              <a:lnSpc>
                <a:spcPts val="4633"/>
              </a:lnSpc>
            </a:pPr>
            <a:r>
              <a:rPr lang="en-US" sz="3309">
                <a:solidFill>
                  <a:srgbClr val="454B64"/>
                </a:solidFill>
                <a:latin typeface="Roboto"/>
              </a:rPr>
              <a:t>Uygulanabilirlik</a:t>
            </a:r>
          </a:p>
        </p:txBody>
      </p:sp>
      <p:pic>
        <p:nvPicPr>
          <p:cNvPr id="26" name="Picture 26"/>
          <p:cNvPicPr>
            <a:picLocks noChangeAspect="1"/>
          </p:cNvPicPr>
          <p:nvPr/>
        </p:nvPicPr>
        <p:blipFill>
          <a:blip r:embed="rId8"/>
          <a:srcRect/>
          <a:stretch>
            <a:fillRect/>
          </a:stretch>
        </p:blipFill>
        <p:spPr>
          <a:xfrm rot="-3179037">
            <a:off x="8481345" y="2539011"/>
            <a:ext cx="1291961" cy="1246743"/>
          </a:xfrm>
          <a:prstGeom prst="rect">
            <a:avLst/>
          </a:prstGeom>
        </p:spPr>
      </p:pic>
      <p:sp>
        <p:nvSpPr>
          <p:cNvPr id="27" name="Freeform 27"/>
          <p:cNvSpPr/>
          <p:nvPr/>
        </p:nvSpPr>
        <p:spPr>
          <a:xfrm rot="-3863822">
            <a:off x="7047528" y="1658214"/>
            <a:ext cx="4239652" cy="6003924"/>
          </a:xfrm>
          <a:custGeom>
            <a:avLst/>
            <a:gdLst/>
            <a:ahLst/>
            <a:cxnLst/>
            <a:rect l="l" t="t" r="r" b="b"/>
            <a:pathLst>
              <a:path w="4239652" h="6003924">
                <a:moveTo>
                  <a:pt x="0" y="0"/>
                </a:moveTo>
                <a:lnTo>
                  <a:pt x="4239653" y="0"/>
                </a:lnTo>
                <a:lnTo>
                  <a:pt x="4239653" y="6003924"/>
                </a:lnTo>
                <a:lnTo>
                  <a:pt x="0" y="60039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pic>
        <p:nvPicPr>
          <p:cNvPr id="28" name="Picture 28"/>
          <p:cNvPicPr>
            <a:picLocks noChangeAspect="1"/>
          </p:cNvPicPr>
          <p:nvPr/>
        </p:nvPicPr>
        <p:blipFill>
          <a:blip r:embed="rId8"/>
          <a:srcRect/>
          <a:stretch>
            <a:fillRect/>
          </a:stretch>
        </p:blipFill>
        <p:spPr>
          <a:xfrm rot="-7421256">
            <a:off x="4645544" y="4205138"/>
            <a:ext cx="1116815" cy="1077727"/>
          </a:xfrm>
          <a:prstGeom prst="rect">
            <a:avLst/>
          </a:prstGeom>
        </p:spPr>
      </p:pic>
      <p:pic>
        <p:nvPicPr>
          <p:cNvPr id="29" name="Picture 29"/>
          <p:cNvPicPr>
            <a:picLocks noChangeAspect="1"/>
          </p:cNvPicPr>
          <p:nvPr/>
        </p:nvPicPr>
        <p:blipFill>
          <a:blip r:embed="rId8"/>
          <a:srcRect/>
          <a:stretch>
            <a:fillRect/>
          </a:stretch>
        </p:blipFill>
        <p:spPr>
          <a:xfrm rot="-2761222" flipV="1">
            <a:off x="12116418" y="4242357"/>
            <a:ext cx="1116815" cy="1077727"/>
          </a:xfrm>
          <a:prstGeom prst="rect">
            <a:avLst/>
          </a:prstGeom>
        </p:spPr>
      </p:pic>
      <p:sp>
        <p:nvSpPr>
          <p:cNvPr id="30" name="TextBox 30"/>
          <p:cNvSpPr txBox="1"/>
          <p:nvPr/>
        </p:nvSpPr>
        <p:spPr>
          <a:xfrm>
            <a:off x="5322373" y="3938110"/>
            <a:ext cx="7756716" cy="2094836"/>
          </a:xfrm>
          <a:prstGeom prst="rect">
            <a:avLst/>
          </a:prstGeom>
        </p:spPr>
        <p:txBody>
          <a:bodyPr lIns="0" tIns="0" rIns="0" bIns="0" rtlCol="0" anchor="t">
            <a:spAutoFit/>
          </a:bodyPr>
          <a:lstStyle/>
          <a:p>
            <a:pPr algn="ctr">
              <a:lnSpc>
                <a:spcPts val="8397"/>
              </a:lnSpc>
            </a:pPr>
            <a:r>
              <a:rPr lang="en-US" sz="5997">
                <a:solidFill>
                  <a:srgbClr val="454B64"/>
                </a:solidFill>
                <a:latin typeface="Just Another Hand"/>
              </a:rPr>
              <a:t>Ahlak Kuramlarını Değerlendirmede  Kullanılan Ölçütler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150578" y="323482"/>
            <a:ext cx="1548863" cy="3820065"/>
          </a:xfrm>
          <a:custGeom>
            <a:avLst/>
            <a:gdLst/>
            <a:ahLst/>
            <a:cxnLst/>
            <a:rect l="l" t="t" r="r" b="b"/>
            <a:pathLst>
              <a:path w="1548863" h="3820065">
                <a:moveTo>
                  <a:pt x="0" y="0"/>
                </a:moveTo>
                <a:lnTo>
                  <a:pt x="1548862" y="0"/>
                </a:lnTo>
                <a:lnTo>
                  <a:pt x="1548862" y="3820065"/>
                </a:lnTo>
                <a:lnTo>
                  <a:pt x="0" y="38200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5400000">
            <a:off x="3928" y="1683812"/>
            <a:ext cx="5693103" cy="4169676"/>
          </a:xfrm>
          <a:custGeom>
            <a:avLst/>
            <a:gdLst/>
            <a:ahLst/>
            <a:cxnLst/>
            <a:rect l="l" t="t" r="r" b="b"/>
            <a:pathLst>
              <a:path w="5693103" h="4169676">
                <a:moveTo>
                  <a:pt x="0" y="0"/>
                </a:moveTo>
                <a:lnTo>
                  <a:pt x="5693102" y="0"/>
                </a:lnTo>
                <a:lnTo>
                  <a:pt x="5693102" y="4169676"/>
                </a:lnTo>
                <a:lnTo>
                  <a:pt x="0" y="41696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198904" y="779468"/>
            <a:ext cx="2927851" cy="596217"/>
          </a:xfrm>
          <a:custGeom>
            <a:avLst/>
            <a:gdLst/>
            <a:ahLst/>
            <a:cxnLst/>
            <a:rect l="l" t="t" r="r" b="b"/>
            <a:pathLst>
              <a:path w="2927851" h="596217">
                <a:moveTo>
                  <a:pt x="0" y="0"/>
                </a:moveTo>
                <a:lnTo>
                  <a:pt x="2927851" y="0"/>
                </a:lnTo>
                <a:lnTo>
                  <a:pt x="2927851" y="596217"/>
                </a:lnTo>
                <a:lnTo>
                  <a:pt x="0" y="5962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7417302" y="3227888"/>
            <a:ext cx="1540482" cy="3799395"/>
          </a:xfrm>
          <a:custGeom>
            <a:avLst/>
            <a:gdLst/>
            <a:ahLst/>
            <a:cxnLst/>
            <a:rect l="l" t="t" r="r" b="b"/>
            <a:pathLst>
              <a:path w="1540482" h="3799395">
                <a:moveTo>
                  <a:pt x="0" y="0"/>
                </a:moveTo>
                <a:lnTo>
                  <a:pt x="1540482" y="0"/>
                </a:lnTo>
                <a:lnTo>
                  <a:pt x="1540482" y="3799395"/>
                </a:lnTo>
                <a:lnTo>
                  <a:pt x="0" y="37993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6" name="Freeform 6"/>
          <p:cNvSpPr/>
          <p:nvPr/>
        </p:nvSpPr>
        <p:spPr>
          <a:xfrm rot="-5400000">
            <a:off x="4258189" y="4585412"/>
            <a:ext cx="5696342" cy="4172048"/>
          </a:xfrm>
          <a:custGeom>
            <a:avLst/>
            <a:gdLst/>
            <a:ahLst/>
            <a:cxnLst/>
            <a:rect l="l" t="t" r="r" b="b"/>
            <a:pathLst>
              <a:path w="5696342" h="4172048">
                <a:moveTo>
                  <a:pt x="0" y="0"/>
                </a:moveTo>
                <a:lnTo>
                  <a:pt x="5696342" y="0"/>
                </a:lnTo>
                <a:lnTo>
                  <a:pt x="5696342" y="4172048"/>
                </a:lnTo>
                <a:lnTo>
                  <a:pt x="0" y="41720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7" name="Freeform 7"/>
          <p:cNvSpPr/>
          <p:nvPr/>
        </p:nvSpPr>
        <p:spPr>
          <a:xfrm>
            <a:off x="5476189" y="3681406"/>
            <a:ext cx="2912009" cy="592991"/>
          </a:xfrm>
          <a:custGeom>
            <a:avLst/>
            <a:gdLst/>
            <a:ahLst/>
            <a:cxnLst/>
            <a:rect l="l" t="t" r="r" b="b"/>
            <a:pathLst>
              <a:path w="2912009" h="592991">
                <a:moveTo>
                  <a:pt x="0" y="0"/>
                </a:moveTo>
                <a:lnTo>
                  <a:pt x="2912009" y="0"/>
                </a:lnTo>
                <a:lnTo>
                  <a:pt x="2912009" y="592991"/>
                </a:lnTo>
                <a:lnTo>
                  <a:pt x="0" y="5929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8" name="Freeform 8"/>
          <p:cNvSpPr/>
          <p:nvPr/>
        </p:nvSpPr>
        <p:spPr>
          <a:xfrm>
            <a:off x="11722893" y="24397"/>
            <a:ext cx="1572619" cy="3878656"/>
          </a:xfrm>
          <a:custGeom>
            <a:avLst/>
            <a:gdLst/>
            <a:ahLst/>
            <a:cxnLst/>
            <a:rect l="l" t="t" r="r" b="b"/>
            <a:pathLst>
              <a:path w="1572619" h="3878656">
                <a:moveTo>
                  <a:pt x="0" y="0"/>
                </a:moveTo>
                <a:lnTo>
                  <a:pt x="1572619" y="0"/>
                </a:lnTo>
                <a:lnTo>
                  <a:pt x="1572619" y="3878656"/>
                </a:lnTo>
                <a:lnTo>
                  <a:pt x="0" y="38786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9" name="Freeform 9"/>
          <p:cNvSpPr/>
          <p:nvPr/>
        </p:nvSpPr>
        <p:spPr>
          <a:xfrm rot="-5400000">
            <a:off x="8511727" y="1408101"/>
            <a:ext cx="5799186" cy="4247372"/>
          </a:xfrm>
          <a:custGeom>
            <a:avLst/>
            <a:gdLst/>
            <a:ahLst/>
            <a:cxnLst/>
            <a:rect l="l" t="t" r="r" b="b"/>
            <a:pathLst>
              <a:path w="5799186" h="4247372">
                <a:moveTo>
                  <a:pt x="0" y="0"/>
                </a:moveTo>
                <a:lnTo>
                  <a:pt x="5799186" y="0"/>
                </a:lnTo>
                <a:lnTo>
                  <a:pt x="5799186" y="4247372"/>
                </a:lnTo>
                <a:lnTo>
                  <a:pt x="0" y="42473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0" name="Freeform 10"/>
          <p:cNvSpPr/>
          <p:nvPr/>
        </p:nvSpPr>
        <p:spPr>
          <a:xfrm>
            <a:off x="9741285" y="487376"/>
            <a:ext cx="2972758" cy="605362"/>
          </a:xfrm>
          <a:custGeom>
            <a:avLst/>
            <a:gdLst/>
            <a:ahLst/>
            <a:cxnLst/>
            <a:rect l="l" t="t" r="r" b="b"/>
            <a:pathLst>
              <a:path w="2972758" h="605362">
                <a:moveTo>
                  <a:pt x="0" y="0"/>
                </a:moveTo>
                <a:lnTo>
                  <a:pt x="2972758" y="0"/>
                </a:lnTo>
                <a:lnTo>
                  <a:pt x="2972758" y="605361"/>
                </a:lnTo>
                <a:lnTo>
                  <a:pt x="0" y="6053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1" name="Freeform 11"/>
          <p:cNvSpPr/>
          <p:nvPr/>
        </p:nvSpPr>
        <p:spPr>
          <a:xfrm>
            <a:off x="16117130" y="3515515"/>
            <a:ext cx="1503718" cy="3708723"/>
          </a:xfrm>
          <a:custGeom>
            <a:avLst/>
            <a:gdLst/>
            <a:ahLst/>
            <a:cxnLst/>
            <a:rect l="l" t="t" r="r" b="b"/>
            <a:pathLst>
              <a:path w="1503718" h="3708723">
                <a:moveTo>
                  <a:pt x="0" y="0"/>
                </a:moveTo>
                <a:lnTo>
                  <a:pt x="1503718" y="0"/>
                </a:lnTo>
                <a:lnTo>
                  <a:pt x="1503718" y="3708723"/>
                </a:lnTo>
                <a:lnTo>
                  <a:pt x="0" y="3708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12" name="Freeform 12"/>
          <p:cNvSpPr/>
          <p:nvPr/>
        </p:nvSpPr>
        <p:spPr>
          <a:xfrm rot="-5400000">
            <a:off x="12983339" y="4848376"/>
            <a:ext cx="5618203" cy="4114819"/>
          </a:xfrm>
          <a:custGeom>
            <a:avLst/>
            <a:gdLst/>
            <a:ahLst/>
            <a:cxnLst/>
            <a:rect l="l" t="t" r="r" b="b"/>
            <a:pathLst>
              <a:path w="5618203" h="4114819">
                <a:moveTo>
                  <a:pt x="0" y="0"/>
                </a:moveTo>
                <a:lnTo>
                  <a:pt x="5618203" y="0"/>
                </a:lnTo>
                <a:lnTo>
                  <a:pt x="5618203" y="4114819"/>
                </a:lnTo>
                <a:lnTo>
                  <a:pt x="0" y="4114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3" name="Freeform 13"/>
          <p:cNvSpPr/>
          <p:nvPr/>
        </p:nvSpPr>
        <p:spPr>
          <a:xfrm>
            <a:off x="14222341" y="3958210"/>
            <a:ext cx="2842514" cy="578839"/>
          </a:xfrm>
          <a:custGeom>
            <a:avLst/>
            <a:gdLst/>
            <a:ahLst/>
            <a:cxnLst/>
            <a:rect l="l" t="t" r="r" b="b"/>
            <a:pathLst>
              <a:path w="2842514" h="578839">
                <a:moveTo>
                  <a:pt x="0" y="0"/>
                </a:moveTo>
                <a:lnTo>
                  <a:pt x="2842514" y="0"/>
                </a:lnTo>
                <a:lnTo>
                  <a:pt x="2842514" y="578839"/>
                </a:lnTo>
                <a:lnTo>
                  <a:pt x="0" y="5788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Freeform 14"/>
          <p:cNvSpPr/>
          <p:nvPr/>
        </p:nvSpPr>
        <p:spPr>
          <a:xfrm>
            <a:off x="-1054572" y="7224238"/>
            <a:ext cx="4166544" cy="4114800"/>
          </a:xfrm>
          <a:custGeom>
            <a:avLst/>
            <a:gdLst/>
            <a:ahLst/>
            <a:cxnLst/>
            <a:rect l="l" t="t" r="r" b="b"/>
            <a:pathLst>
              <a:path w="4166544" h="4114800">
                <a:moveTo>
                  <a:pt x="0" y="0"/>
                </a:moveTo>
                <a:lnTo>
                  <a:pt x="4166544" y="0"/>
                </a:lnTo>
                <a:lnTo>
                  <a:pt x="416654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15" name="Freeform 15"/>
          <p:cNvSpPr/>
          <p:nvPr/>
        </p:nvSpPr>
        <p:spPr>
          <a:xfrm flipH="1">
            <a:off x="-294396" y="7664962"/>
            <a:ext cx="3940357" cy="2289785"/>
          </a:xfrm>
          <a:custGeom>
            <a:avLst/>
            <a:gdLst/>
            <a:ahLst/>
            <a:cxnLst/>
            <a:rect l="l" t="t" r="r" b="b"/>
            <a:pathLst>
              <a:path w="3940357" h="2289785">
                <a:moveTo>
                  <a:pt x="3940356" y="0"/>
                </a:moveTo>
                <a:lnTo>
                  <a:pt x="0" y="0"/>
                </a:lnTo>
                <a:lnTo>
                  <a:pt x="0" y="2289785"/>
                </a:lnTo>
                <a:lnTo>
                  <a:pt x="3940356" y="2289785"/>
                </a:lnTo>
                <a:lnTo>
                  <a:pt x="3940356"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tr-TR"/>
          </a:p>
        </p:txBody>
      </p:sp>
      <p:sp>
        <p:nvSpPr>
          <p:cNvPr id="16" name="Freeform 16"/>
          <p:cNvSpPr/>
          <p:nvPr/>
        </p:nvSpPr>
        <p:spPr>
          <a:xfrm>
            <a:off x="-559930" y="7641159"/>
            <a:ext cx="3671902" cy="3234282"/>
          </a:xfrm>
          <a:custGeom>
            <a:avLst/>
            <a:gdLst/>
            <a:ahLst/>
            <a:cxnLst/>
            <a:rect l="l" t="t" r="r" b="b"/>
            <a:pathLst>
              <a:path w="3671902" h="3234282">
                <a:moveTo>
                  <a:pt x="0" y="0"/>
                </a:moveTo>
                <a:lnTo>
                  <a:pt x="3671902" y="0"/>
                </a:lnTo>
                <a:lnTo>
                  <a:pt x="3671902" y="3234282"/>
                </a:lnTo>
                <a:lnTo>
                  <a:pt x="0" y="32342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tr-TR"/>
          </a:p>
        </p:txBody>
      </p:sp>
      <p:sp>
        <p:nvSpPr>
          <p:cNvPr id="17" name="Freeform 17"/>
          <p:cNvSpPr/>
          <p:nvPr/>
        </p:nvSpPr>
        <p:spPr>
          <a:xfrm>
            <a:off x="15804061" y="-1816013"/>
            <a:ext cx="4091579" cy="4114800"/>
          </a:xfrm>
          <a:custGeom>
            <a:avLst/>
            <a:gdLst/>
            <a:ahLst/>
            <a:cxnLst/>
            <a:rect l="l" t="t" r="r" b="b"/>
            <a:pathLst>
              <a:path w="4091579" h="4114800">
                <a:moveTo>
                  <a:pt x="0" y="0"/>
                </a:moveTo>
                <a:lnTo>
                  <a:pt x="4091578" y="0"/>
                </a:lnTo>
                <a:lnTo>
                  <a:pt x="4091578"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tr-TR"/>
          </a:p>
        </p:txBody>
      </p:sp>
      <p:sp>
        <p:nvSpPr>
          <p:cNvPr id="18" name="Freeform 18"/>
          <p:cNvSpPr/>
          <p:nvPr/>
        </p:nvSpPr>
        <p:spPr>
          <a:xfrm rot="-3132222">
            <a:off x="16571580" y="-410949"/>
            <a:ext cx="1416671" cy="2666095"/>
          </a:xfrm>
          <a:custGeom>
            <a:avLst/>
            <a:gdLst/>
            <a:ahLst/>
            <a:cxnLst/>
            <a:rect l="l" t="t" r="r" b="b"/>
            <a:pathLst>
              <a:path w="1416671" h="2666095">
                <a:moveTo>
                  <a:pt x="0" y="0"/>
                </a:moveTo>
                <a:lnTo>
                  <a:pt x="1416671" y="0"/>
                </a:lnTo>
                <a:lnTo>
                  <a:pt x="1416671" y="2666095"/>
                </a:lnTo>
                <a:lnTo>
                  <a:pt x="0" y="266609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tr-TR"/>
          </a:p>
        </p:txBody>
      </p:sp>
      <p:sp>
        <p:nvSpPr>
          <p:cNvPr id="19" name="TextBox 19"/>
          <p:cNvSpPr txBox="1"/>
          <p:nvPr/>
        </p:nvSpPr>
        <p:spPr>
          <a:xfrm>
            <a:off x="909711" y="1674964"/>
            <a:ext cx="3789729" cy="1748236"/>
          </a:xfrm>
          <a:prstGeom prst="rect">
            <a:avLst/>
          </a:prstGeom>
        </p:spPr>
        <p:txBody>
          <a:bodyPr lIns="0" tIns="0" rIns="0" bIns="0" rtlCol="0" anchor="t">
            <a:spAutoFit/>
          </a:bodyPr>
          <a:lstStyle/>
          <a:p>
            <a:pPr algn="ctr">
              <a:lnSpc>
                <a:spcPts val="2281"/>
              </a:lnSpc>
            </a:pPr>
            <a:r>
              <a:rPr lang="en-US" sz="1629" dirty="0">
                <a:solidFill>
                  <a:srgbClr val="454B64"/>
                </a:solidFill>
                <a:latin typeface="Roboto"/>
              </a:rPr>
              <a:t>Bir </a:t>
            </a:r>
            <a:r>
              <a:rPr lang="en-US" sz="1629" dirty="0" err="1">
                <a:solidFill>
                  <a:srgbClr val="454B64"/>
                </a:solidFill>
                <a:latin typeface="Roboto"/>
              </a:rPr>
              <a:t>kuram</a:t>
            </a:r>
            <a:r>
              <a:rPr lang="en-US" sz="1629" dirty="0">
                <a:solidFill>
                  <a:srgbClr val="454B64"/>
                </a:solidFill>
                <a:latin typeface="Roboto"/>
              </a:rPr>
              <a:t> </a:t>
            </a:r>
            <a:r>
              <a:rPr lang="en-US" sz="1629" dirty="0" err="1">
                <a:solidFill>
                  <a:srgbClr val="454B64"/>
                </a:solidFill>
                <a:latin typeface="Roboto"/>
              </a:rPr>
              <a:t>gerek</a:t>
            </a:r>
            <a:r>
              <a:rPr lang="en-US" sz="1629" dirty="0">
                <a:solidFill>
                  <a:srgbClr val="454B64"/>
                </a:solidFill>
                <a:latin typeface="Roboto"/>
              </a:rPr>
              <a:t> </a:t>
            </a:r>
            <a:r>
              <a:rPr lang="en-US" sz="1629" dirty="0" err="1">
                <a:solidFill>
                  <a:srgbClr val="454B64"/>
                </a:solidFill>
                <a:latin typeface="Roboto"/>
              </a:rPr>
              <a:t>bütünü</a:t>
            </a:r>
            <a:r>
              <a:rPr lang="en-US" sz="1629" dirty="0">
                <a:solidFill>
                  <a:srgbClr val="454B64"/>
                </a:solidFill>
                <a:latin typeface="Roboto"/>
              </a:rPr>
              <a:t>, </a:t>
            </a:r>
            <a:r>
              <a:rPr lang="en-US" sz="1629" dirty="0" err="1">
                <a:solidFill>
                  <a:srgbClr val="454B64"/>
                </a:solidFill>
                <a:latin typeface="Roboto"/>
              </a:rPr>
              <a:t>gerekse</a:t>
            </a:r>
            <a:r>
              <a:rPr lang="en-US" sz="1629" dirty="0">
                <a:solidFill>
                  <a:srgbClr val="454B64"/>
                </a:solidFill>
                <a:latin typeface="Roboto"/>
              </a:rPr>
              <a:t> </a:t>
            </a:r>
            <a:r>
              <a:rPr lang="en-US" sz="1629" dirty="0" err="1">
                <a:solidFill>
                  <a:srgbClr val="454B64"/>
                </a:solidFill>
                <a:latin typeface="Roboto"/>
              </a:rPr>
              <a:t>parçaları</a:t>
            </a:r>
            <a:r>
              <a:rPr lang="en-US" sz="1629" dirty="0">
                <a:solidFill>
                  <a:srgbClr val="454B64"/>
                </a:solidFill>
                <a:latin typeface="Roboto"/>
              </a:rPr>
              <a:t> </a:t>
            </a:r>
            <a:r>
              <a:rPr lang="en-US" sz="1629" dirty="0" err="1">
                <a:solidFill>
                  <a:srgbClr val="454B64"/>
                </a:solidFill>
                <a:latin typeface="Roboto"/>
              </a:rPr>
              <a:t>itibarı</a:t>
            </a:r>
            <a:r>
              <a:rPr lang="en-US" sz="1629" dirty="0">
                <a:solidFill>
                  <a:srgbClr val="454B64"/>
                </a:solidFill>
                <a:latin typeface="Roboto"/>
              </a:rPr>
              <a:t> </a:t>
            </a:r>
            <a:r>
              <a:rPr lang="en-US" sz="1629" dirty="0" err="1">
                <a:solidFill>
                  <a:srgbClr val="454B64"/>
                </a:solidFill>
                <a:latin typeface="Roboto"/>
              </a:rPr>
              <a:t>ile</a:t>
            </a:r>
            <a:r>
              <a:rPr lang="en-US" sz="1629" dirty="0">
                <a:solidFill>
                  <a:srgbClr val="454B64"/>
                </a:solidFill>
                <a:latin typeface="Roboto"/>
              </a:rPr>
              <a:t> </a:t>
            </a:r>
            <a:r>
              <a:rPr lang="en-US" sz="1629" dirty="0" err="1">
                <a:solidFill>
                  <a:srgbClr val="454B64"/>
                </a:solidFill>
                <a:latin typeface="Roboto"/>
              </a:rPr>
              <a:t>olabildiğince</a:t>
            </a:r>
            <a:r>
              <a:rPr lang="en-US" sz="1629" dirty="0">
                <a:solidFill>
                  <a:srgbClr val="454B64"/>
                </a:solidFill>
                <a:latin typeface="Roboto"/>
              </a:rPr>
              <a:t> net </a:t>
            </a:r>
            <a:r>
              <a:rPr lang="en-US" sz="1629" dirty="0" err="1">
                <a:solidFill>
                  <a:srgbClr val="454B64"/>
                </a:solidFill>
                <a:latin typeface="Roboto"/>
              </a:rPr>
              <a:t>olmalıdır</a:t>
            </a:r>
            <a:r>
              <a:rPr lang="en-US" sz="1629" dirty="0">
                <a:solidFill>
                  <a:srgbClr val="454B64"/>
                </a:solidFill>
                <a:latin typeface="Roboto"/>
              </a:rPr>
              <a:t>. </a:t>
            </a:r>
            <a:r>
              <a:rPr lang="en-US" sz="1629" dirty="0" err="1">
                <a:solidFill>
                  <a:srgbClr val="454B64"/>
                </a:solidFill>
                <a:latin typeface="Roboto"/>
              </a:rPr>
              <a:t>Ancak</a:t>
            </a:r>
            <a:r>
              <a:rPr lang="en-US" sz="1629" dirty="0">
                <a:solidFill>
                  <a:srgbClr val="454B64"/>
                </a:solidFill>
                <a:latin typeface="Roboto"/>
              </a:rPr>
              <a:t> </a:t>
            </a:r>
            <a:r>
              <a:rPr lang="en-US" sz="1629" dirty="0" err="1">
                <a:solidFill>
                  <a:srgbClr val="454B64"/>
                </a:solidFill>
                <a:latin typeface="Roboto"/>
              </a:rPr>
              <a:t>ahlak</a:t>
            </a:r>
            <a:r>
              <a:rPr lang="en-US" sz="1629" dirty="0">
                <a:solidFill>
                  <a:srgbClr val="454B64"/>
                </a:solidFill>
                <a:latin typeface="Roboto"/>
              </a:rPr>
              <a:t> </a:t>
            </a:r>
            <a:r>
              <a:rPr lang="en-US" sz="1629" dirty="0" err="1">
                <a:solidFill>
                  <a:srgbClr val="454B64"/>
                </a:solidFill>
                <a:latin typeface="Roboto"/>
              </a:rPr>
              <a:t>kuramlarına</a:t>
            </a:r>
            <a:r>
              <a:rPr lang="en-US" sz="1629" dirty="0">
                <a:solidFill>
                  <a:srgbClr val="454B64"/>
                </a:solidFill>
                <a:latin typeface="Roboto"/>
              </a:rPr>
              <a:t> </a:t>
            </a:r>
            <a:r>
              <a:rPr lang="en-US" sz="1629" dirty="0" err="1">
                <a:solidFill>
                  <a:srgbClr val="454B64"/>
                </a:solidFill>
                <a:latin typeface="Roboto"/>
              </a:rPr>
              <a:t>ve</a:t>
            </a:r>
            <a:r>
              <a:rPr lang="en-US" sz="1629" dirty="0">
                <a:solidFill>
                  <a:srgbClr val="454B64"/>
                </a:solidFill>
                <a:latin typeface="Roboto"/>
              </a:rPr>
              <a:t> </a:t>
            </a:r>
            <a:r>
              <a:rPr lang="en-US" sz="1629" dirty="0" err="1">
                <a:solidFill>
                  <a:srgbClr val="454B64"/>
                </a:solidFill>
                <a:latin typeface="Roboto"/>
              </a:rPr>
              <a:t>biyoetiğe</a:t>
            </a:r>
            <a:r>
              <a:rPr lang="en-US" sz="1629" dirty="0">
                <a:solidFill>
                  <a:srgbClr val="454B64"/>
                </a:solidFill>
                <a:latin typeface="Roboto"/>
              </a:rPr>
              <a:t> </a:t>
            </a:r>
            <a:r>
              <a:rPr lang="en-US" sz="1629" dirty="0" err="1">
                <a:solidFill>
                  <a:srgbClr val="454B64"/>
                </a:solidFill>
                <a:latin typeface="Roboto"/>
              </a:rPr>
              <a:t>dair</a:t>
            </a:r>
            <a:r>
              <a:rPr lang="en-US" sz="1629" dirty="0">
                <a:solidFill>
                  <a:srgbClr val="454B64"/>
                </a:solidFill>
                <a:latin typeface="Roboto"/>
              </a:rPr>
              <a:t> </a:t>
            </a:r>
            <a:r>
              <a:rPr lang="en-US" sz="1629" dirty="0" err="1">
                <a:solidFill>
                  <a:srgbClr val="454B64"/>
                </a:solidFill>
                <a:latin typeface="Roboto"/>
              </a:rPr>
              <a:t>literatürde</a:t>
            </a:r>
            <a:r>
              <a:rPr lang="en-US" sz="1629" dirty="0">
                <a:solidFill>
                  <a:srgbClr val="454B64"/>
                </a:solidFill>
                <a:latin typeface="Roboto"/>
              </a:rPr>
              <a:t> </a:t>
            </a:r>
            <a:r>
              <a:rPr lang="en-US" sz="1629" dirty="0" err="1">
                <a:solidFill>
                  <a:srgbClr val="454B64"/>
                </a:solidFill>
                <a:latin typeface="Roboto"/>
              </a:rPr>
              <a:t>olması</a:t>
            </a:r>
            <a:r>
              <a:rPr lang="en-US" sz="1629" dirty="0">
                <a:solidFill>
                  <a:srgbClr val="454B64"/>
                </a:solidFill>
                <a:latin typeface="Roboto"/>
              </a:rPr>
              <a:t> </a:t>
            </a:r>
            <a:r>
              <a:rPr lang="en-US" sz="1629" dirty="0" err="1">
                <a:solidFill>
                  <a:srgbClr val="454B64"/>
                </a:solidFill>
                <a:latin typeface="Roboto"/>
              </a:rPr>
              <a:t>gerekenden</a:t>
            </a:r>
            <a:r>
              <a:rPr lang="en-US" sz="1629" dirty="0">
                <a:solidFill>
                  <a:srgbClr val="454B64"/>
                </a:solidFill>
                <a:latin typeface="Roboto"/>
              </a:rPr>
              <a:t> </a:t>
            </a:r>
            <a:r>
              <a:rPr lang="en-US" sz="1629" dirty="0" err="1">
                <a:solidFill>
                  <a:srgbClr val="454B64"/>
                </a:solidFill>
                <a:latin typeface="Roboto"/>
              </a:rPr>
              <a:t>daha</a:t>
            </a:r>
            <a:r>
              <a:rPr lang="en-US" sz="1629" dirty="0">
                <a:solidFill>
                  <a:srgbClr val="454B64"/>
                </a:solidFill>
                <a:latin typeface="Roboto"/>
              </a:rPr>
              <a:t> </a:t>
            </a:r>
            <a:r>
              <a:rPr lang="en-US" sz="1629" dirty="0" err="1">
                <a:solidFill>
                  <a:srgbClr val="454B64"/>
                </a:solidFill>
                <a:latin typeface="Roboto"/>
              </a:rPr>
              <a:t>fazla</a:t>
            </a:r>
            <a:r>
              <a:rPr lang="en-US" sz="1629" dirty="0">
                <a:solidFill>
                  <a:srgbClr val="454B64"/>
                </a:solidFill>
                <a:latin typeface="Roboto"/>
              </a:rPr>
              <a:t> </a:t>
            </a:r>
            <a:r>
              <a:rPr lang="en-US" sz="1629" dirty="0" err="1">
                <a:solidFill>
                  <a:srgbClr val="454B64"/>
                </a:solidFill>
                <a:latin typeface="Roboto"/>
              </a:rPr>
              <a:t>bulanıklık</a:t>
            </a:r>
            <a:r>
              <a:rPr lang="en-US" sz="1629" dirty="0">
                <a:solidFill>
                  <a:srgbClr val="454B64"/>
                </a:solidFill>
                <a:latin typeface="Roboto"/>
              </a:rPr>
              <a:t> </a:t>
            </a:r>
            <a:r>
              <a:rPr lang="en-US" sz="1629" dirty="0" err="1">
                <a:solidFill>
                  <a:srgbClr val="454B64"/>
                </a:solidFill>
                <a:latin typeface="Roboto"/>
              </a:rPr>
              <a:t>vardır</a:t>
            </a:r>
            <a:r>
              <a:rPr lang="en-US" sz="1629" dirty="0">
                <a:solidFill>
                  <a:srgbClr val="454B64"/>
                </a:solidFill>
                <a:latin typeface="Roboto"/>
              </a:rPr>
              <a:t>.</a:t>
            </a:r>
          </a:p>
          <a:p>
            <a:pPr algn="ctr">
              <a:lnSpc>
                <a:spcPts val="2281"/>
              </a:lnSpc>
            </a:pPr>
            <a:endParaRPr lang="en-US" sz="1629" dirty="0">
              <a:solidFill>
                <a:srgbClr val="454B64"/>
              </a:solidFill>
              <a:latin typeface="Roboto"/>
            </a:endParaRPr>
          </a:p>
        </p:txBody>
      </p:sp>
      <p:sp>
        <p:nvSpPr>
          <p:cNvPr id="20" name="TextBox 20"/>
          <p:cNvSpPr txBox="1"/>
          <p:nvPr/>
        </p:nvSpPr>
        <p:spPr>
          <a:xfrm>
            <a:off x="1947067" y="677075"/>
            <a:ext cx="1431525" cy="799722"/>
          </a:xfrm>
          <a:prstGeom prst="rect">
            <a:avLst/>
          </a:prstGeom>
        </p:spPr>
        <p:txBody>
          <a:bodyPr lIns="0" tIns="0" rIns="0" bIns="0" rtlCol="0" anchor="t">
            <a:spAutoFit/>
          </a:bodyPr>
          <a:lstStyle/>
          <a:p>
            <a:pPr algn="ctr">
              <a:lnSpc>
                <a:spcPts val="6498"/>
              </a:lnSpc>
            </a:pPr>
            <a:r>
              <a:rPr lang="en-US" sz="4641">
                <a:solidFill>
                  <a:srgbClr val="454B64"/>
                </a:solidFill>
                <a:latin typeface="Just Another Hand"/>
              </a:rPr>
              <a:t>Açıklık</a:t>
            </a:r>
          </a:p>
        </p:txBody>
      </p:sp>
      <p:sp>
        <p:nvSpPr>
          <p:cNvPr id="21" name="TextBox 21"/>
          <p:cNvSpPr txBox="1"/>
          <p:nvPr/>
        </p:nvSpPr>
        <p:spPr>
          <a:xfrm>
            <a:off x="6220303" y="3579052"/>
            <a:ext cx="1423780" cy="795910"/>
          </a:xfrm>
          <a:prstGeom prst="rect">
            <a:avLst/>
          </a:prstGeom>
        </p:spPr>
        <p:txBody>
          <a:bodyPr lIns="0" tIns="0" rIns="0" bIns="0" rtlCol="0" anchor="t">
            <a:spAutoFit/>
          </a:bodyPr>
          <a:lstStyle/>
          <a:p>
            <a:pPr algn="ctr">
              <a:lnSpc>
                <a:spcPts val="6463"/>
              </a:lnSpc>
            </a:pPr>
            <a:r>
              <a:rPr lang="en-US" sz="4616">
                <a:solidFill>
                  <a:srgbClr val="454B64"/>
                </a:solidFill>
                <a:latin typeface="Just Another Hand"/>
              </a:rPr>
              <a:t>Tutarlılık</a:t>
            </a:r>
          </a:p>
        </p:txBody>
      </p:sp>
      <p:sp>
        <p:nvSpPr>
          <p:cNvPr id="22" name="TextBox 22"/>
          <p:cNvSpPr txBox="1"/>
          <p:nvPr/>
        </p:nvSpPr>
        <p:spPr>
          <a:xfrm>
            <a:off x="9765788" y="350008"/>
            <a:ext cx="2794589" cy="810527"/>
          </a:xfrm>
          <a:prstGeom prst="rect">
            <a:avLst/>
          </a:prstGeom>
        </p:spPr>
        <p:txBody>
          <a:bodyPr lIns="0" tIns="0" rIns="0" bIns="0" rtlCol="0" anchor="t">
            <a:spAutoFit/>
          </a:bodyPr>
          <a:lstStyle/>
          <a:p>
            <a:pPr algn="ctr">
              <a:lnSpc>
                <a:spcPts val="6598"/>
              </a:lnSpc>
            </a:pPr>
            <a:r>
              <a:rPr lang="en-US" sz="4713">
                <a:solidFill>
                  <a:srgbClr val="454B64"/>
                </a:solidFill>
                <a:latin typeface="Just Another Hand"/>
              </a:rPr>
              <a:t>Geniş Kapsamlılık</a:t>
            </a:r>
          </a:p>
        </p:txBody>
      </p:sp>
      <p:sp>
        <p:nvSpPr>
          <p:cNvPr id="23" name="TextBox 23"/>
          <p:cNvSpPr txBox="1"/>
          <p:nvPr/>
        </p:nvSpPr>
        <p:spPr>
          <a:xfrm>
            <a:off x="14948697" y="3856025"/>
            <a:ext cx="1389801" cy="779189"/>
          </a:xfrm>
          <a:prstGeom prst="rect">
            <a:avLst/>
          </a:prstGeom>
        </p:spPr>
        <p:txBody>
          <a:bodyPr lIns="0" tIns="0" rIns="0" bIns="0" rtlCol="0" anchor="t">
            <a:spAutoFit/>
          </a:bodyPr>
          <a:lstStyle/>
          <a:p>
            <a:pPr algn="ctr">
              <a:lnSpc>
                <a:spcPts val="6309"/>
              </a:lnSpc>
            </a:pPr>
            <a:r>
              <a:rPr lang="en-US" sz="4506">
                <a:solidFill>
                  <a:srgbClr val="454B64"/>
                </a:solidFill>
                <a:latin typeface="Just Another Hand"/>
              </a:rPr>
              <a:t>Basitlik</a:t>
            </a:r>
          </a:p>
        </p:txBody>
      </p:sp>
      <p:sp>
        <p:nvSpPr>
          <p:cNvPr id="24" name="TextBox 24"/>
          <p:cNvSpPr txBox="1"/>
          <p:nvPr/>
        </p:nvSpPr>
        <p:spPr>
          <a:xfrm>
            <a:off x="5317831" y="4445584"/>
            <a:ext cx="3773290" cy="2338076"/>
          </a:xfrm>
          <a:prstGeom prst="rect">
            <a:avLst/>
          </a:prstGeom>
        </p:spPr>
        <p:txBody>
          <a:bodyPr lIns="0" tIns="0" rIns="0" bIns="0" rtlCol="0" anchor="t">
            <a:spAutoFit/>
          </a:bodyPr>
          <a:lstStyle/>
          <a:p>
            <a:pPr algn="ctr">
              <a:lnSpc>
                <a:spcPts val="2279"/>
              </a:lnSpc>
            </a:pPr>
            <a:r>
              <a:rPr lang="en-US" sz="1628" dirty="0">
                <a:solidFill>
                  <a:srgbClr val="454B64"/>
                </a:solidFill>
                <a:latin typeface="Roboto"/>
              </a:rPr>
              <a:t>Bir </a:t>
            </a:r>
            <a:r>
              <a:rPr lang="en-US" sz="1628" dirty="0" err="1">
                <a:solidFill>
                  <a:srgbClr val="454B64"/>
                </a:solidFill>
                <a:latin typeface="Roboto"/>
              </a:rPr>
              <a:t>ahlak</a:t>
            </a:r>
            <a:r>
              <a:rPr lang="en-US" sz="1628" dirty="0">
                <a:solidFill>
                  <a:srgbClr val="454B64"/>
                </a:solidFill>
                <a:latin typeface="Roboto"/>
              </a:rPr>
              <a:t> </a:t>
            </a:r>
            <a:r>
              <a:rPr lang="en-US" sz="1628" dirty="0" err="1">
                <a:solidFill>
                  <a:srgbClr val="454B64"/>
                </a:solidFill>
                <a:latin typeface="Roboto"/>
              </a:rPr>
              <a:t>kuramının</a:t>
            </a:r>
            <a:r>
              <a:rPr lang="en-US" sz="1628" dirty="0">
                <a:solidFill>
                  <a:srgbClr val="454B64"/>
                </a:solidFill>
                <a:latin typeface="Roboto"/>
              </a:rPr>
              <a:t> </a:t>
            </a:r>
            <a:r>
              <a:rPr lang="en-US" sz="1628" dirty="0" err="1">
                <a:solidFill>
                  <a:srgbClr val="454B64"/>
                </a:solidFill>
                <a:latin typeface="Roboto"/>
              </a:rPr>
              <a:t>kendi</a:t>
            </a:r>
            <a:r>
              <a:rPr lang="en-US" sz="1628" dirty="0">
                <a:solidFill>
                  <a:srgbClr val="454B64"/>
                </a:solidFill>
                <a:latin typeface="Roboto"/>
              </a:rPr>
              <a:t> </a:t>
            </a:r>
            <a:r>
              <a:rPr lang="en-US" sz="1628" dirty="0" err="1">
                <a:solidFill>
                  <a:srgbClr val="454B64"/>
                </a:solidFill>
                <a:latin typeface="Roboto"/>
              </a:rPr>
              <a:t>içerisinde</a:t>
            </a:r>
            <a:r>
              <a:rPr lang="en-US" sz="1628" dirty="0">
                <a:solidFill>
                  <a:srgbClr val="454B64"/>
                </a:solidFill>
                <a:latin typeface="Roboto"/>
              </a:rPr>
              <a:t> </a:t>
            </a:r>
            <a:r>
              <a:rPr lang="en-US" sz="1628" dirty="0" err="1">
                <a:solidFill>
                  <a:srgbClr val="454B64"/>
                </a:solidFill>
                <a:latin typeface="Roboto"/>
              </a:rPr>
              <a:t>tutarlı</a:t>
            </a:r>
            <a:r>
              <a:rPr lang="en-US" sz="1628" dirty="0">
                <a:solidFill>
                  <a:srgbClr val="454B64"/>
                </a:solidFill>
                <a:latin typeface="Roboto"/>
              </a:rPr>
              <a:t> </a:t>
            </a:r>
            <a:r>
              <a:rPr lang="en-US" sz="1628" dirty="0" err="1">
                <a:solidFill>
                  <a:srgbClr val="454B64"/>
                </a:solidFill>
                <a:latin typeface="Roboto"/>
              </a:rPr>
              <a:t>olması</a:t>
            </a:r>
            <a:r>
              <a:rPr lang="en-US" sz="1628" dirty="0">
                <a:solidFill>
                  <a:srgbClr val="454B64"/>
                </a:solidFill>
                <a:latin typeface="Roboto"/>
              </a:rPr>
              <a:t> </a:t>
            </a:r>
            <a:r>
              <a:rPr lang="en-US" sz="1628" dirty="0" err="1">
                <a:solidFill>
                  <a:srgbClr val="454B64"/>
                </a:solidFill>
                <a:latin typeface="Roboto"/>
              </a:rPr>
              <a:t>gerekmektedir</a:t>
            </a:r>
            <a:r>
              <a:rPr lang="en-US" sz="1628" dirty="0">
                <a:solidFill>
                  <a:srgbClr val="454B64"/>
                </a:solidFill>
                <a:latin typeface="Roboto"/>
              </a:rPr>
              <a:t>. </a:t>
            </a:r>
            <a:r>
              <a:rPr lang="en-US" sz="1628" dirty="0" err="1">
                <a:solidFill>
                  <a:srgbClr val="454B64"/>
                </a:solidFill>
                <a:latin typeface="Roboto"/>
              </a:rPr>
              <a:t>Yani</a:t>
            </a:r>
            <a:r>
              <a:rPr lang="en-US" sz="1628" dirty="0">
                <a:solidFill>
                  <a:srgbClr val="454B64"/>
                </a:solidFill>
                <a:latin typeface="Roboto"/>
              </a:rPr>
              <a:t> </a:t>
            </a:r>
            <a:r>
              <a:rPr lang="en-US" sz="1628" dirty="0" err="1">
                <a:solidFill>
                  <a:srgbClr val="454B64"/>
                </a:solidFill>
                <a:latin typeface="Roboto"/>
              </a:rPr>
              <a:t>kavramsal</a:t>
            </a:r>
            <a:r>
              <a:rPr lang="en-US" sz="1628" dirty="0">
                <a:solidFill>
                  <a:srgbClr val="454B64"/>
                </a:solidFill>
                <a:latin typeface="Roboto"/>
              </a:rPr>
              <a:t> </a:t>
            </a:r>
            <a:r>
              <a:rPr lang="en-US" sz="1628" dirty="0" err="1">
                <a:solidFill>
                  <a:srgbClr val="454B64"/>
                </a:solidFill>
                <a:latin typeface="Roboto"/>
              </a:rPr>
              <a:t>tutarsızlıklar</a:t>
            </a:r>
            <a:r>
              <a:rPr lang="en-US" sz="1628" dirty="0">
                <a:solidFill>
                  <a:srgbClr val="454B64"/>
                </a:solidFill>
                <a:latin typeface="Roboto"/>
              </a:rPr>
              <a:t> </a:t>
            </a:r>
            <a:r>
              <a:rPr lang="en-US" sz="1628" dirty="0" err="1">
                <a:solidFill>
                  <a:srgbClr val="454B64"/>
                </a:solidFill>
                <a:latin typeface="Roboto"/>
              </a:rPr>
              <a:t>veya</a:t>
            </a:r>
            <a:r>
              <a:rPr lang="en-US" sz="1628" dirty="0">
                <a:solidFill>
                  <a:srgbClr val="454B64"/>
                </a:solidFill>
                <a:latin typeface="Roboto"/>
              </a:rPr>
              <a:t> </a:t>
            </a:r>
            <a:r>
              <a:rPr lang="en-US" sz="1628" dirty="0" err="1">
                <a:solidFill>
                  <a:srgbClr val="454B64"/>
                </a:solidFill>
                <a:latin typeface="Roboto"/>
              </a:rPr>
              <a:t>birbirine</a:t>
            </a:r>
            <a:r>
              <a:rPr lang="en-US" sz="1628" dirty="0">
                <a:solidFill>
                  <a:srgbClr val="454B64"/>
                </a:solidFill>
                <a:latin typeface="Roboto"/>
              </a:rPr>
              <a:t> </a:t>
            </a:r>
            <a:r>
              <a:rPr lang="en-US" sz="1628" dirty="0" err="1">
                <a:solidFill>
                  <a:srgbClr val="454B64"/>
                </a:solidFill>
                <a:latin typeface="Roboto"/>
              </a:rPr>
              <a:t>karşıt</a:t>
            </a:r>
            <a:r>
              <a:rPr lang="en-US" sz="1628" dirty="0">
                <a:solidFill>
                  <a:srgbClr val="454B64"/>
                </a:solidFill>
                <a:latin typeface="Roboto"/>
              </a:rPr>
              <a:t> </a:t>
            </a:r>
            <a:r>
              <a:rPr lang="en-US" sz="1628" dirty="0" err="1">
                <a:solidFill>
                  <a:srgbClr val="454B64"/>
                </a:solidFill>
                <a:latin typeface="Roboto"/>
              </a:rPr>
              <a:t>ifadeler</a:t>
            </a:r>
            <a:r>
              <a:rPr lang="en-US" sz="1628" dirty="0">
                <a:solidFill>
                  <a:srgbClr val="454B64"/>
                </a:solidFill>
                <a:latin typeface="Roboto"/>
              </a:rPr>
              <a:t> </a:t>
            </a:r>
            <a:r>
              <a:rPr lang="en-US" sz="1628" dirty="0" err="1">
                <a:solidFill>
                  <a:srgbClr val="454B64"/>
                </a:solidFill>
                <a:latin typeface="Roboto"/>
              </a:rPr>
              <a:t>içermemelidir</a:t>
            </a:r>
            <a:r>
              <a:rPr lang="en-US" sz="1628" dirty="0">
                <a:solidFill>
                  <a:srgbClr val="454B64"/>
                </a:solidFill>
                <a:latin typeface="Roboto"/>
              </a:rPr>
              <a:t>. </a:t>
            </a:r>
            <a:r>
              <a:rPr lang="en-US" sz="1628" dirty="0" err="1">
                <a:solidFill>
                  <a:srgbClr val="454B64"/>
                </a:solidFill>
                <a:latin typeface="Roboto"/>
              </a:rPr>
              <a:t>Eğer</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kuramın</a:t>
            </a:r>
            <a:r>
              <a:rPr lang="en-US" sz="1628" dirty="0">
                <a:solidFill>
                  <a:srgbClr val="454B64"/>
                </a:solidFill>
                <a:latin typeface="Roboto"/>
              </a:rPr>
              <a:t> </a:t>
            </a:r>
            <a:r>
              <a:rPr lang="en-US" sz="1628" dirty="0" err="1">
                <a:solidFill>
                  <a:srgbClr val="454B64"/>
                </a:solidFill>
                <a:latin typeface="Roboto"/>
              </a:rPr>
              <a:t>içerisinde</a:t>
            </a:r>
            <a:r>
              <a:rPr lang="en-US" sz="1628" dirty="0">
                <a:solidFill>
                  <a:srgbClr val="454B64"/>
                </a:solidFill>
                <a:latin typeface="Roboto"/>
              </a:rPr>
              <a:t> </a:t>
            </a:r>
            <a:r>
              <a:rPr lang="en-US" sz="1628" dirty="0" err="1">
                <a:solidFill>
                  <a:srgbClr val="454B64"/>
                </a:solidFill>
                <a:latin typeface="Roboto"/>
              </a:rPr>
              <a:t>tutarsız</a:t>
            </a:r>
            <a:r>
              <a:rPr lang="en-US" sz="1628" dirty="0">
                <a:solidFill>
                  <a:srgbClr val="454B64"/>
                </a:solidFill>
                <a:latin typeface="Roboto"/>
              </a:rPr>
              <a:t> </a:t>
            </a:r>
            <a:r>
              <a:rPr lang="en-US" sz="1628" dirty="0" err="1">
                <a:solidFill>
                  <a:srgbClr val="454B64"/>
                </a:solidFill>
                <a:latin typeface="Roboto"/>
              </a:rPr>
              <a:t>bölümler</a:t>
            </a:r>
            <a:r>
              <a:rPr lang="en-US" sz="1628" dirty="0">
                <a:solidFill>
                  <a:srgbClr val="454B64"/>
                </a:solidFill>
                <a:latin typeface="Roboto"/>
              </a:rPr>
              <a:t> </a:t>
            </a:r>
            <a:r>
              <a:rPr lang="en-US" sz="1628" dirty="0" err="1">
                <a:solidFill>
                  <a:srgbClr val="454B64"/>
                </a:solidFill>
                <a:latin typeface="Roboto"/>
              </a:rPr>
              <a:t>bulunuyorsa</a:t>
            </a:r>
            <a:r>
              <a:rPr lang="en-US" sz="1628" dirty="0">
                <a:solidFill>
                  <a:srgbClr val="454B64"/>
                </a:solidFill>
                <a:latin typeface="Roboto"/>
              </a:rPr>
              <a:t> </a:t>
            </a:r>
            <a:r>
              <a:rPr lang="en-US" sz="1628" dirty="0" err="1">
                <a:solidFill>
                  <a:srgbClr val="454B64"/>
                </a:solidFill>
                <a:latin typeface="Roboto"/>
              </a:rPr>
              <a:t>bu</a:t>
            </a:r>
            <a:r>
              <a:rPr lang="en-US" sz="1628" dirty="0">
                <a:solidFill>
                  <a:srgbClr val="454B64"/>
                </a:solidFill>
                <a:latin typeface="Roboto"/>
              </a:rPr>
              <a:t> </a:t>
            </a:r>
            <a:r>
              <a:rPr lang="en-US" sz="1628" dirty="0" err="1">
                <a:solidFill>
                  <a:srgbClr val="454B64"/>
                </a:solidFill>
                <a:latin typeface="Roboto"/>
              </a:rPr>
              <a:t>kuramın</a:t>
            </a:r>
            <a:r>
              <a:rPr lang="en-US" sz="1628" dirty="0">
                <a:solidFill>
                  <a:srgbClr val="454B64"/>
                </a:solidFill>
                <a:latin typeface="Roboto"/>
              </a:rPr>
              <a:t> yeni </a:t>
            </a:r>
            <a:r>
              <a:rPr lang="en-US" sz="1628" dirty="0" err="1">
                <a:solidFill>
                  <a:srgbClr val="454B64"/>
                </a:solidFill>
                <a:latin typeface="Roboto"/>
              </a:rPr>
              <a:t>tutarsızlıklar</a:t>
            </a:r>
            <a:r>
              <a:rPr lang="en-US" sz="1628" dirty="0">
                <a:solidFill>
                  <a:srgbClr val="454B64"/>
                </a:solidFill>
                <a:latin typeface="Roboto"/>
              </a:rPr>
              <a:t> </a:t>
            </a:r>
            <a:r>
              <a:rPr lang="en-US" sz="1628" dirty="0" err="1">
                <a:solidFill>
                  <a:srgbClr val="454B64"/>
                </a:solidFill>
                <a:latin typeface="Roboto"/>
              </a:rPr>
              <a:t>yaratmayacak</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şekilde</a:t>
            </a:r>
            <a:r>
              <a:rPr lang="en-US" sz="1628" dirty="0">
                <a:solidFill>
                  <a:srgbClr val="454B64"/>
                </a:solidFill>
                <a:latin typeface="Roboto"/>
              </a:rPr>
              <a:t> </a:t>
            </a:r>
            <a:r>
              <a:rPr lang="en-US" sz="1628" dirty="0" err="1">
                <a:solidFill>
                  <a:srgbClr val="454B64"/>
                </a:solidFill>
                <a:latin typeface="Roboto"/>
              </a:rPr>
              <a:t>değiştirilmesi</a:t>
            </a:r>
            <a:r>
              <a:rPr lang="en-US" sz="1628" dirty="0">
                <a:solidFill>
                  <a:srgbClr val="454B64"/>
                </a:solidFill>
                <a:latin typeface="Roboto"/>
              </a:rPr>
              <a:t> </a:t>
            </a:r>
            <a:r>
              <a:rPr lang="en-US" sz="1628" dirty="0" err="1">
                <a:solidFill>
                  <a:srgbClr val="454B64"/>
                </a:solidFill>
                <a:latin typeface="Roboto"/>
              </a:rPr>
              <a:t>gerekmektedir</a:t>
            </a:r>
            <a:r>
              <a:rPr lang="en-US" sz="1628" dirty="0">
                <a:solidFill>
                  <a:srgbClr val="454B64"/>
                </a:solidFill>
                <a:latin typeface="Roboto"/>
              </a:rPr>
              <a:t>.</a:t>
            </a:r>
          </a:p>
        </p:txBody>
      </p:sp>
      <p:sp>
        <p:nvSpPr>
          <p:cNvPr id="25" name="TextBox 25"/>
          <p:cNvSpPr txBox="1"/>
          <p:nvPr/>
        </p:nvSpPr>
        <p:spPr>
          <a:xfrm>
            <a:off x="9394871" y="1313607"/>
            <a:ext cx="4046641" cy="3997246"/>
          </a:xfrm>
          <a:prstGeom prst="rect">
            <a:avLst/>
          </a:prstGeom>
        </p:spPr>
        <p:txBody>
          <a:bodyPr lIns="0" tIns="0" rIns="0" bIns="0" rtlCol="0" anchor="t">
            <a:spAutoFit/>
          </a:bodyPr>
          <a:lstStyle/>
          <a:p>
            <a:pPr algn="ctr">
              <a:lnSpc>
                <a:spcPts val="2279"/>
              </a:lnSpc>
            </a:pPr>
            <a:r>
              <a:rPr lang="en-US" sz="1628" dirty="0">
                <a:solidFill>
                  <a:srgbClr val="454B64"/>
                </a:solidFill>
                <a:latin typeface="Roboto"/>
              </a:rPr>
              <a:t>Bir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olabildiğince</a:t>
            </a:r>
            <a:r>
              <a:rPr lang="en-US" sz="1628" dirty="0">
                <a:solidFill>
                  <a:srgbClr val="454B64"/>
                </a:solidFill>
                <a:latin typeface="Roboto"/>
              </a:rPr>
              <a:t> </a:t>
            </a:r>
            <a:r>
              <a:rPr lang="en-US" sz="1628" dirty="0" err="1">
                <a:solidFill>
                  <a:srgbClr val="454B64"/>
                </a:solidFill>
                <a:latin typeface="Roboto"/>
              </a:rPr>
              <a:t>kapsamlı</a:t>
            </a:r>
            <a:r>
              <a:rPr lang="en-US" sz="1628" dirty="0">
                <a:solidFill>
                  <a:srgbClr val="454B64"/>
                </a:solidFill>
                <a:latin typeface="Roboto"/>
              </a:rPr>
              <a:t> </a:t>
            </a:r>
            <a:r>
              <a:rPr lang="en-US" sz="1628" dirty="0" err="1">
                <a:solidFill>
                  <a:srgbClr val="454B64"/>
                </a:solidFill>
                <a:latin typeface="Roboto"/>
              </a:rPr>
              <a:t>olmalıdır</a:t>
            </a:r>
            <a:r>
              <a:rPr lang="en-US" sz="1628" dirty="0">
                <a:solidFill>
                  <a:srgbClr val="454B64"/>
                </a:solidFill>
                <a:latin typeface="Roboto"/>
              </a:rPr>
              <a:t>. </a:t>
            </a:r>
            <a:r>
              <a:rPr lang="en-US" sz="1628" dirty="0" err="1">
                <a:solidFill>
                  <a:srgbClr val="454B64"/>
                </a:solidFill>
                <a:latin typeface="Roboto"/>
              </a:rPr>
              <a:t>Eğer</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her </a:t>
            </a:r>
            <a:r>
              <a:rPr lang="en-US" sz="1628" dirty="0" err="1">
                <a:solidFill>
                  <a:srgbClr val="454B64"/>
                </a:solidFill>
                <a:latin typeface="Roboto"/>
              </a:rPr>
              <a:t>meşru</a:t>
            </a:r>
            <a:r>
              <a:rPr lang="en-US" sz="1628" dirty="0">
                <a:solidFill>
                  <a:srgbClr val="454B64"/>
                </a:solidFill>
                <a:latin typeface="Roboto"/>
              </a:rPr>
              <a:t> norm </a:t>
            </a:r>
            <a:r>
              <a:rPr lang="en-US" sz="1628" dirty="0" err="1">
                <a:solidFill>
                  <a:srgbClr val="454B64"/>
                </a:solidFill>
                <a:latin typeface="Roboto"/>
              </a:rPr>
              <a:t>ve</a:t>
            </a:r>
            <a:r>
              <a:rPr lang="en-US" sz="1628" dirty="0">
                <a:solidFill>
                  <a:srgbClr val="454B64"/>
                </a:solidFill>
                <a:latin typeface="Roboto"/>
              </a:rPr>
              <a:t> </a:t>
            </a:r>
            <a:r>
              <a:rPr lang="en-US" sz="1628" dirty="0" err="1">
                <a:solidFill>
                  <a:srgbClr val="454B64"/>
                </a:solidFill>
                <a:latin typeface="Roboto"/>
              </a:rPr>
              <a:t>yargı</a:t>
            </a:r>
            <a:r>
              <a:rPr lang="en-US" sz="1628" dirty="0">
                <a:solidFill>
                  <a:srgbClr val="454B64"/>
                </a:solidFill>
                <a:latin typeface="Roboto"/>
              </a:rPr>
              <a:t> </a:t>
            </a:r>
            <a:r>
              <a:rPr lang="en-US" sz="1628" dirty="0" err="1">
                <a:solidFill>
                  <a:srgbClr val="454B64"/>
                </a:solidFill>
                <a:latin typeface="Roboto"/>
              </a:rPr>
              <a:t>için</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açıklama</a:t>
            </a:r>
            <a:r>
              <a:rPr lang="en-US" sz="1628" dirty="0">
                <a:solidFill>
                  <a:srgbClr val="454B64"/>
                </a:solidFill>
                <a:latin typeface="Roboto"/>
              </a:rPr>
              <a:t> </a:t>
            </a:r>
            <a:r>
              <a:rPr lang="en-US" sz="1628" dirty="0" err="1">
                <a:solidFill>
                  <a:srgbClr val="454B64"/>
                </a:solidFill>
                <a:latin typeface="Roboto"/>
              </a:rPr>
              <a:t>getirebiliyorsa</a:t>
            </a:r>
            <a:r>
              <a:rPr lang="en-US" sz="1628" dirty="0">
                <a:solidFill>
                  <a:srgbClr val="454B64"/>
                </a:solidFill>
                <a:latin typeface="Roboto"/>
              </a:rPr>
              <a:t> her </a:t>
            </a:r>
            <a:r>
              <a:rPr lang="en-US" sz="1628" dirty="0" err="1">
                <a:solidFill>
                  <a:srgbClr val="454B64"/>
                </a:solidFill>
                <a:latin typeface="Roboto"/>
              </a:rPr>
              <a:t>şeyi</a:t>
            </a:r>
            <a:r>
              <a:rPr lang="en-US" sz="1628" dirty="0">
                <a:solidFill>
                  <a:srgbClr val="454B64"/>
                </a:solidFill>
                <a:latin typeface="Roboto"/>
              </a:rPr>
              <a:t> </a:t>
            </a:r>
            <a:r>
              <a:rPr lang="en-US" sz="1628" dirty="0" err="1">
                <a:solidFill>
                  <a:srgbClr val="454B64"/>
                </a:solidFill>
                <a:latin typeface="Roboto"/>
              </a:rPr>
              <a:t>kapsıyor</a:t>
            </a:r>
            <a:r>
              <a:rPr lang="en-US" sz="1628" dirty="0">
                <a:solidFill>
                  <a:srgbClr val="454B64"/>
                </a:solidFill>
                <a:latin typeface="Roboto"/>
              </a:rPr>
              <a:t> </a:t>
            </a:r>
            <a:r>
              <a:rPr lang="en-US" sz="1628" dirty="0" err="1">
                <a:solidFill>
                  <a:srgbClr val="454B64"/>
                </a:solidFill>
                <a:latin typeface="Roboto"/>
              </a:rPr>
              <a:t>demektir</a:t>
            </a:r>
            <a:r>
              <a:rPr lang="en-US" sz="1628" dirty="0">
                <a:solidFill>
                  <a:srgbClr val="454B64"/>
                </a:solidFill>
                <a:latin typeface="Roboto"/>
              </a:rPr>
              <a:t>. </a:t>
            </a:r>
            <a:r>
              <a:rPr lang="en-US" sz="1628" dirty="0" err="1">
                <a:solidFill>
                  <a:srgbClr val="454B64"/>
                </a:solidFill>
                <a:latin typeface="Roboto"/>
              </a:rPr>
              <a:t>Örneğin</a:t>
            </a:r>
            <a:r>
              <a:rPr lang="en-US" sz="1628" dirty="0">
                <a:solidFill>
                  <a:srgbClr val="454B64"/>
                </a:solidFill>
                <a:latin typeface="Roboto"/>
              </a:rPr>
              <a:t> </a:t>
            </a:r>
            <a:r>
              <a:rPr lang="en-US" sz="1628" dirty="0" err="1">
                <a:solidFill>
                  <a:srgbClr val="454B64"/>
                </a:solidFill>
                <a:latin typeface="Roboto"/>
              </a:rPr>
              <a:t>özerkliğe</a:t>
            </a:r>
            <a:r>
              <a:rPr lang="en-US" sz="1628" dirty="0">
                <a:solidFill>
                  <a:srgbClr val="454B64"/>
                </a:solidFill>
                <a:latin typeface="Roboto"/>
              </a:rPr>
              <a:t> </a:t>
            </a:r>
            <a:r>
              <a:rPr lang="en-US" sz="1628" dirty="0" err="1">
                <a:solidFill>
                  <a:srgbClr val="454B64"/>
                </a:solidFill>
                <a:latin typeface="Roboto"/>
              </a:rPr>
              <a:t>saygı</a:t>
            </a:r>
            <a:r>
              <a:rPr lang="en-US" sz="1628" dirty="0">
                <a:solidFill>
                  <a:srgbClr val="454B64"/>
                </a:solidFill>
                <a:latin typeface="Roboto"/>
              </a:rPr>
              <a:t>, </a:t>
            </a:r>
            <a:r>
              <a:rPr lang="en-US" sz="1628" dirty="0" err="1">
                <a:solidFill>
                  <a:srgbClr val="454B64"/>
                </a:solidFill>
                <a:latin typeface="Roboto"/>
              </a:rPr>
              <a:t>zararsızlık</a:t>
            </a:r>
            <a:r>
              <a:rPr lang="en-US" sz="1628" dirty="0">
                <a:solidFill>
                  <a:srgbClr val="454B64"/>
                </a:solidFill>
                <a:latin typeface="Roboto"/>
              </a:rPr>
              <a:t>, </a:t>
            </a:r>
            <a:r>
              <a:rPr lang="en-US" sz="1628" dirty="0" err="1">
                <a:solidFill>
                  <a:srgbClr val="454B64"/>
                </a:solidFill>
                <a:latin typeface="Roboto"/>
              </a:rPr>
              <a:t>yararlılık</a:t>
            </a:r>
            <a:r>
              <a:rPr lang="en-US" sz="1628" dirty="0">
                <a:solidFill>
                  <a:srgbClr val="454B64"/>
                </a:solidFill>
                <a:latin typeface="Roboto"/>
              </a:rPr>
              <a:t> </a:t>
            </a:r>
            <a:r>
              <a:rPr lang="en-US" sz="1628" dirty="0" err="1">
                <a:solidFill>
                  <a:srgbClr val="454B64"/>
                </a:solidFill>
                <a:latin typeface="Roboto"/>
              </a:rPr>
              <a:t>ve</a:t>
            </a:r>
            <a:r>
              <a:rPr lang="en-US" sz="1628" dirty="0">
                <a:solidFill>
                  <a:srgbClr val="454B64"/>
                </a:solidFill>
                <a:latin typeface="Roboto"/>
              </a:rPr>
              <a:t> </a:t>
            </a:r>
            <a:r>
              <a:rPr lang="en-US" sz="1628" dirty="0" err="1">
                <a:solidFill>
                  <a:srgbClr val="454B64"/>
                </a:solidFill>
                <a:latin typeface="Roboto"/>
              </a:rPr>
              <a:t>adalet</a:t>
            </a:r>
            <a:r>
              <a:rPr lang="en-US" sz="1628" dirty="0">
                <a:solidFill>
                  <a:srgbClr val="454B64"/>
                </a:solidFill>
                <a:latin typeface="Roboto"/>
              </a:rPr>
              <a:t> </a:t>
            </a:r>
            <a:r>
              <a:rPr lang="en-US" sz="1628" dirty="0" err="1">
                <a:solidFill>
                  <a:srgbClr val="454B64"/>
                </a:solidFill>
                <a:latin typeface="Roboto"/>
              </a:rPr>
              <a:t>başlıkları</a:t>
            </a:r>
            <a:r>
              <a:rPr lang="en-US" sz="1628" dirty="0">
                <a:solidFill>
                  <a:srgbClr val="454B64"/>
                </a:solidFill>
                <a:latin typeface="Roboto"/>
              </a:rPr>
              <a:t> </a:t>
            </a:r>
            <a:r>
              <a:rPr lang="en-US" sz="1628" dirty="0" err="1">
                <a:solidFill>
                  <a:srgbClr val="454B64"/>
                </a:solidFill>
                <a:latin typeface="Roboto"/>
              </a:rPr>
              <a:t>altında</a:t>
            </a:r>
            <a:r>
              <a:rPr lang="en-US" sz="1628" dirty="0">
                <a:solidFill>
                  <a:srgbClr val="454B64"/>
                </a:solidFill>
                <a:latin typeface="Roboto"/>
              </a:rPr>
              <a:t> </a:t>
            </a:r>
            <a:r>
              <a:rPr lang="en-US" sz="1628" dirty="0" err="1">
                <a:solidFill>
                  <a:srgbClr val="454B64"/>
                </a:solidFill>
                <a:latin typeface="Roboto"/>
              </a:rPr>
              <a:t>sunulan</a:t>
            </a:r>
            <a:r>
              <a:rPr lang="en-US" sz="1628" dirty="0">
                <a:solidFill>
                  <a:srgbClr val="454B64"/>
                </a:solidFill>
                <a:latin typeface="Roboto"/>
              </a:rPr>
              <a:t> </a:t>
            </a:r>
            <a:r>
              <a:rPr lang="en-US" sz="1628" dirty="0" err="1">
                <a:solidFill>
                  <a:srgbClr val="454B64"/>
                </a:solidFill>
                <a:latin typeface="Roboto"/>
              </a:rPr>
              <a:t>prensipler</a:t>
            </a:r>
            <a:r>
              <a:rPr lang="en-US" sz="1628" dirty="0">
                <a:solidFill>
                  <a:srgbClr val="454B64"/>
                </a:solidFill>
                <a:latin typeface="Roboto"/>
              </a:rPr>
              <a:t> her ne </a:t>
            </a:r>
            <a:r>
              <a:rPr lang="en-US" sz="1628" dirty="0" err="1">
                <a:solidFill>
                  <a:srgbClr val="454B64"/>
                </a:solidFill>
                <a:latin typeface="Roboto"/>
              </a:rPr>
              <a:t>kadar</a:t>
            </a:r>
            <a:r>
              <a:rPr lang="en-US" sz="1628" dirty="0">
                <a:solidFill>
                  <a:srgbClr val="454B64"/>
                </a:solidFill>
                <a:latin typeface="Roboto"/>
              </a:rPr>
              <a:t> </a:t>
            </a:r>
            <a:r>
              <a:rPr lang="en-US" sz="1628" dirty="0" err="1">
                <a:solidFill>
                  <a:srgbClr val="454B64"/>
                </a:solidFill>
                <a:latin typeface="Roboto"/>
              </a:rPr>
              <a:t>genel</a:t>
            </a:r>
            <a:r>
              <a:rPr lang="en-US" sz="1628" dirty="0">
                <a:solidFill>
                  <a:srgbClr val="454B64"/>
                </a:solidFill>
                <a:latin typeface="Roboto"/>
              </a:rPr>
              <a:t> </a:t>
            </a:r>
            <a:r>
              <a:rPr lang="en-US" sz="1628" dirty="0" err="1">
                <a:solidFill>
                  <a:srgbClr val="454B64"/>
                </a:solidFill>
                <a:latin typeface="Roboto"/>
              </a:rPr>
              <a:t>normatif</a:t>
            </a:r>
            <a:r>
              <a:rPr lang="en-US" sz="1628" dirty="0">
                <a:solidFill>
                  <a:srgbClr val="454B64"/>
                </a:solidFill>
                <a:latin typeface="Roboto"/>
              </a:rPr>
              <a:t> </a:t>
            </a:r>
            <a:r>
              <a:rPr lang="en-US" sz="1628" dirty="0" err="1">
                <a:solidFill>
                  <a:srgbClr val="454B64"/>
                </a:solidFill>
                <a:latin typeface="Roboto"/>
              </a:rPr>
              <a:t>etik</a:t>
            </a:r>
            <a:r>
              <a:rPr lang="en-US" sz="1628" dirty="0">
                <a:solidFill>
                  <a:srgbClr val="454B64"/>
                </a:solidFill>
                <a:latin typeface="Roboto"/>
              </a:rPr>
              <a:t> </a:t>
            </a:r>
            <a:r>
              <a:rPr lang="en-US" sz="1628" dirty="0" err="1">
                <a:solidFill>
                  <a:srgbClr val="454B64"/>
                </a:solidFill>
                <a:latin typeface="Roboto"/>
              </a:rPr>
              <a:t>için</a:t>
            </a:r>
            <a:r>
              <a:rPr lang="en-US" sz="1628" dirty="0">
                <a:solidFill>
                  <a:srgbClr val="454B64"/>
                </a:solidFill>
                <a:latin typeface="Roboto"/>
              </a:rPr>
              <a:t> </a:t>
            </a:r>
            <a:r>
              <a:rPr lang="en-US" sz="1628" dirty="0" err="1">
                <a:solidFill>
                  <a:srgbClr val="454B64"/>
                </a:solidFill>
                <a:latin typeface="Roboto"/>
              </a:rPr>
              <a:t>eksiksiz</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sistem</a:t>
            </a:r>
            <a:r>
              <a:rPr lang="en-US" sz="1628" dirty="0">
                <a:solidFill>
                  <a:srgbClr val="454B64"/>
                </a:solidFill>
                <a:latin typeface="Roboto"/>
              </a:rPr>
              <a:t> </a:t>
            </a:r>
            <a:r>
              <a:rPr lang="en-US" sz="1628" dirty="0" err="1">
                <a:solidFill>
                  <a:srgbClr val="454B64"/>
                </a:solidFill>
                <a:latin typeface="Roboto"/>
              </a:rPr>
              <a:t>oluşturamasa</a:t>
            </a:r>
            <a:r>
              <a:rPr lang="en-US" sz="1628" dirty="0">
                <a:solidFill>
                  <a:srgbClr val="454B64"/>
                </a:solidFill>
                <a:latin typeface="Roboto"/>
              </a:rPr>
              <a:t> da, </a:t>
            </a:r>
            <a:r>
              <a:rPr lang="en-US" sz="1628" dirty="0" err="1">
                <a:solidFill>
                  <a:srgbClr val="454B64"/>
                </a:solidFill>
                <a:latin typeface="Roboto"/>
              </a:rPr>
              <a:t>biyomedikal</a:t>
            </a:r>
            <a:r>
              <a:rPr lang="en-US" sz="1628" dirty="0">
                <a:solidFill>
                  <a:srgbClr val="454B64"/>
                </a:solidFill>
                <a:latin typeface="Roboto"/>
              </a:rPr>
              <a:t> </a:t>
            </a:r>
            <a:r>
              <a:rPr lang="en-US" sz="1628" dirty="0" err="1">
                <a:solidFill>
                  <a:srgbClr val="454B64"/>
                </a:solidFill>
                <a:latin typeface="Roboto"/>
              </a:rPr>
              <a:t>etikteki</a:t>
            </a:r>
            <a:r>
              <a:rPr lang="en-US" sz="1628" dirty="0">
                <a:solidFill>
                  <a:srgbClr val="454B64"/>
                </a:solidFill>
                <a:latin typeface="Roboto"/>
              </a:rPr>
              <a:t> </a:t>
            </a:r>
            <a:r>
              <a:rPr lang="en-US" sz="1628" dirty="0" err="1">
                <a:solidFill>
                  <a:srgbClr val="454B64"/>
                </a:solidFill>
                <a:latin typeface="Roboto"/>
              </a:rPr>
              <a:t>uygulamalar</a:t>
            </a:r>
            <a:r>
              <a:rPr lang="en-US" sz="1628" dirty="0">
                <a:solidFill>
                  <a:srgbClr val="454B64"/>
                </a:solidFill>
                <a:latin typeface="Roboto"/>
              </a:rPr>
              <a:t> </a:t>
            </a:r>
            <a:r>
              <a:rPr lang="en-US" sz="1628" dirty="0" err="1">
                <a:solidFill>
                  <a:srgbClr val="454B64"/>
                </a:solidFill>
                <a:latin typeface="Roboto"/>
              </a:rPr>
              <a:t>için</a:t>
            </a:r>
            <a:r>
              <a:rPr lang="en-US" sz="1628" dirty="0">
                <a:solidFill>
                  <a:srgbClr val="454B64"/>
                </a:solidFill>
                <a:latin typeface="Roboto"/>
              </a:rPr>
              <a:t> </a:t>
            </a:r>
            <a:r>
              <a:rPr lang="en-US" sz="1628" dirty="0" err="1">
                <a:solidFill>
                  <a:srgbClr val="454B64"/>
                </a:solidFill>
                <a:latin typeface="Roboto"/>
              </a:rPr>
              <a:t>kapsamlı</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genel</a:t>
            </a:r>
            <a:r>
              <a:rPr lang="en-US" sz="1628" dirty="0">
                <a:solidFill>
                  <a:srgbClr val="454B64"/>
                </a:solidFill>
                <a:latin typeface="Roboto"/>
              </a:rPr>
              <a:t> </a:t>
            </a:r>
            <a:r>
              <a:rPr lang="en-US" sz="1628" dirty="0" err="1">
                <a:solidFill>
                  <a:srgbClr val="454B64"/>
                </a:solidFill>
                <a:latin typeface="Roboto"/>
              </a:rPr>
              <a:t>çerçeve</a:t>
            </a:r>
            <a:r>
              <a:rPr lang="en-US" sz="1628" dirty="0">
                <a:solidFill>
                  <a:srgbClr val="454B64"/>
                </a:solidFill>
                <a:latin typeface="Roboto"/>
              </a:rPr>
              <a:t> </a:t>
            </a:r>
            <a:r>
              <a:rPr lang="en-US" sz="1628" dirty="0" err="1">
                <a:solidFill>
                  <a:srgbClr val="454B64"/>
                </a:solidFill>
                <a:latin typeface="Roboto"/>
              </a:rPr>
              <a:t>çizmektedir</a:t>
            </a:r>
            <a:r>
              <a:rPr lang="en-US" sz="1628" dirty="0">
                <a:solidFill>
                  <a:srgbClr val="454B64"/>
                </a:solidFill>
                <a:latin typeface="Roboto"/>
              </a:rPr>
              <a:t>. </a:t>
            </a:r>
            <a:r>
              <a:rPr lang="en-US" sz="1628" dirty="0" err="1">
                <a:solidFill>
                  <a:srgbClr val="454B64"/>
                </a:solidFill>
                <a:latin typeface="Roboto"/>
              </a:rPr>
              <a:t>Nitekim</a:t>
            </a:r>
            <a:r>
              <a:rPr lang="en-US" sz="1628" dirty="0">
                <a:solidFill>
                  <a:srgbClr val="454B64"/>
                </a:solidFill>
                <a:latin typeface="Roboto"/>
              </a:rPr>
              <a:t> </a:t>
            </a:r>
            <a:r>
              <a:rPr lang="en-US" sz="1628" dirty="0" err="1">
                <a:solidFill>
                  <a:srgbClr val="454B64"/>
                </a:solidFill>
                <a:latin typeface="Roboto"/>
              </a:rPr>
              <a:t>bu</a:t>
            </a:r>
            <a:r>
              <a:rPr lang="en-US" sz="1628" dirty="0">
                <a:solidFill>
                  <a:srgbClr val="454B64"/>
                </a:solidFill>
                <a:latin typeface="Roboto"/>
              </a:rPr>
              <a:t> </a:t>
            </a:r>
            <a:r>
              <a:rPr lang="en-US" sz="1628" dirty="0" err="1">
                <a:solidFill>
                  <a:srgbClr val="454B64"/>
                </a:solidFill>
                <a:latin typeface="Roboto"/>
              </a:rPr>
              <a:t>çerçeve</a:t>
            </a:r>
            <a:r>
              <a:rPr lang="en-US" sz="1628" dirty="0">
                <a:solidFill>
                  <a:srgbClr val="454B64"/>
                </a:solidFill>
                <a:latin typeface="Roboto"/>
              </a:rPr>
              <a:t> </a:t>
            </a:r>
            <a:r>
              <a:rPr lang="en-US" sz="1628" dirty="0" err="1">
                <a:solidFill>
                  <a:srgbClr val="454B64"/>
                </a:solidFill>
                <a:latin typeface="Roboto"/>
              </a:rPr>
              <a:t>için</a:t>
            </a:r>
            <a:r>
              <a:rPr lang="en-US" sz="1628" dirty="0">
                <a:solidFill>
                  <a:srgbClr val="454B64"/>
                </a:solidFill>
                <a:latin typeface="Roboto"/>
              </a:rPr>
              <a:t> </a:t>
            </a:r>
            <a:r>
              <a:rPr lang="en-US" sz="1628" dirty="0" err="1">
                <a:solidFill>
                  <a:srgbClr val="454B64"/>
                </a:solidFill>
                <a:latin typeface="Roboto"/>
              </a:rPr>
              <a:t>artık</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başka</a:t>
            </a:r>
            <a:r>
              <a:rPr lang="en-US" sz="1628" dirty="0">
                <a:solidFill>
                  <a:srgbClr val="454B64"/>
                </a:solidFill>
                <a:latin typeface="Roboto"/>
              </a:rPr>
              <a:t> </a:t>
            </a:r>
            <a:r>
              <a:rPr lang="en-US" sz="1628" dirty="0" err="1">
                <a:solidFill>
                  <a:srgbClr val="454B64"/>
                </a:solidFill>
                <a:latin typeface="Roboto"/>
              </a:rPr>
              <a:t>genel</a:t>
            </a:r>
            <a:r>
              <a:rPr lang="en-US" sz="1628" dirty="0">
                <a:solidFill>
                  <a:srgbClr val="454B64"/>
                </a:solidFill>
                <a:latin typeface="Roboto"/>
              </a:rPr>
              <a:t> </a:t>
            </a:r>
            <a:r>
              <a:rPr lang="en-US" sz="1628" dirty="0" err="1">
                <a:solidFill>
                  <a:srgbClr val="454B64"/>
                </a:solidFill>
                <a:latin typeface="Roboto"/>
              </a:rPr>
              <a:t>prensibe</a:t>
            </a:r>
            <a:r>
              <a:rPr lang="en-US" sz="1628" dirty="0">
                <a:solidFill>
                  <a:srgbClr val="454B64"/>
                </a:solidFill>
                <a:latin typeface="Roboto"/>
              </a:rPr>
              <a:t> </a:t>
            </a:r>
            <a:r>
              <a:rPr lang="en-US" sz="1628" dirty="0" err="1">
                <a:solidFill>
                  <a:srgbClr val="454B64"/>
                </a:solidFill>
                <a:latin typeface="Roboto"/>
              </a:rPr>
              <a:t>gereksinim</a:t>
            </a:r>
            <a:r>
              <a:rPr lang="en-US" sz="1628" dirty="0">
                <a:solidFill>
                  <a:srgbClr val="454B64"/>
                </a:solidFill>
                <a:latin typeface="Roboto"/>
              </a:rPr>
              <a:t> </a:t>
            </a:r>
            <a:r>
              <a:rPr lang="en-US" sz="1628" dirty="0" err="1">
                <a:solidFill>
                  <a:srgbClr val="454B64"/>
                </a:solidFill>
                <a:latin typeface="Roboto"/>
              </a:rPr>
              <a:t>yoktur</a:t>
            </a:r>
            <a:r>
              <a:rPr lang="en-US" sz="1628" dirty="0">
                <a:solidFill>
                  <a:srgbClr val="454B64"/>
                </a:solidFill>
                <a:latin typeface="Roboto"/>
              </a:rPr>
              <a:t>. </a:t>
            </a:r>
            <a:r>
              <a:rPr lang="en-US" sz="1628" dirty="0" err="1">
                <a:solidFill>
                  <a:srgbClr val="454B64"/>
                </a:solidFill>
                <a:latin typeface="Roboto"/>
              </a:rPr>
              <a:t>Ancak</a:t>
            </a:r>
            <a:r>
              <a:rPr lang="en-US" sz="1628" dirty="0">
                <a:solidFill>
                  <a:srgbClr val="454B64"/>
                </a:solidFill>
                <a:latin typeface="Roboto"/>
              </a:rPr>
              <a:t> </a:t>
            </a:r>
            <a:r>
              <a:rPr lang="en-US" sz="1628" dirty="0" err="1">
                <a:solidFill>
                  <a:srgbClr val="454B64"/>
                </a:solidFill>
                <a:latin typeface="Roboto"/>
              </a:rPr>
              <a:t>bu</a:t>
            </a:r>
            <a:r>
              <a:rPr lang="en-US" sz="1628" dirty="0">
                <a:solidFill>
                  <a:srgbClr val="454B64"/>
                </a:solidFill>
                <a:latin typeface="Roboto"/>
              </a:rPr>
              <a:t> </a:t>
            </a:r>
            <a:r>
              <a:rPr lang="en-US" sz="1628" dirty="0" err="1">
                <a:solidFill>
                  <a:srgbClr val="454B64"/>
                </a:solidFill>
                <a:latin typeface="Roboto"/>
              </a:rPr>
              <a:t>dört</a:t>
            </a:r>
            <a:r>
              <a:rPr lang="en-US" sz="1628" dirty="0">
                <a:solidFill>
                  <a:srgbClr val="454B64"/>
                </a:solidFill>
                <a:latin typeface="Roboto"/>
              </a:rPr>
              <a:t> </a:t>
            </a:r>
            <a:r>
              <a:rPr lang="en-US" sz="1628" dirty="0" err="1">
                <a:solidFill>
                  <a:srgbClr val="454B64"/>
                </a:solidFill>
                <a:latin typeface="Roboto"/>
              </a:rPr>
              <a:t>prensibe</a:t>
            </a:r>
            <a:r>
              <a:rPr lang="en-US" sz="1628" dirty="0">
                <a:solidFill>
                  <a:srgbClr val="454B64"/>
                </a:solidFill>
                <a:latin typeface="Roboto"/>
              </a:rPr>
              <a:t> </a:t>
            </a:r>
            <a:r>
              <a:rPr lang="en-US" sz="1628" dirty="0" err="1">
                <a:solidFill>
                  <a:srgbClr val="454B64"/>
                </a:solidFill>
                <a:latin typeface="Roboto"/>
              </a:rPr>
              <a:t>ayrıntılar</a:t>
            </a:r>
            <a:r>
              <a:rPr lang="en-US" sz="1628" dirty="0">
                <a:solidFill>
                  <a:srgbClr val="454B64"/>
                </a:solidFill>
                <a:latin typeface="Roboto"/>
              </a:rPr>
              <a:t> </a:t>
            </a:r>
            <a:r>
              <a:rPr lang="en-US" sz="1628" dirty="0" err="1">
                <a:solidFill>
                  <a:srgbClr val="454B64"/>
                </a:solidFill>
                <a:latin typeface="Roboto"/>
              </a:rPr>
              <a:t>getirilerek</a:t>
            </a:r>
            <a:r>
              <a:rPr lang="en-US" sz="1628" dirty="0">
                <a:solidFill>
                  <a:srgbClr val="454B64"/>
                </a:solidFill>
                <a:latin typeface="Roboto"/>
              </a:rPr>
              <a:t>, alt </a:t>
            </a:r>
            <a:r>
              <a:rPr lang="en-US" sz="1628" dirty="0" err="1">
                <a:solidFill>
                  <a:srgbClr val="454B64"/>
                </a:solidFill>
                <a:latin typeface="Roboto"/>
              </a:rPr>
              <a:t>kurallar</a:t>
            </a:r>
            <a:r>
              <a:rPr lang="en-US" sz="1628" dirty="0">
                <a:solidFill>
                  <a:srgbClr val="454B64"/>
                </a:solidFill>
                <a:latin typeface="Roboto"/>
              </a:rPr>
              <a:t> </a:t>
            </a:r>
            <a:r>
              <a:rPr lang="en-US" sz="1628" dirty="0" err="1">
                <a:solidFill>
                  <a:srgbClr val="454B64"/>
                </a:solidFill>
                <a:latin typeface="Roboto"/>
              </a:rPr>
              <a:t>üretilmektedir</a:t>
            </a:r>
            <a:r>
              <a:rPr lang="en-US" sz="1628" dirty="0">
                <a:solidFill>
                  <a:srgbClr val="454B64"/>
                </a:solidFill>
                <a:latin typeface="Roboto"/>
              </a:rPr>
              <a:t>. Bu </a:t>
            </a:r>
            <a:r>
              <a:rPr lang="en-US" sz="1628" dirty="0" err="1">
                <a:solidFill>
                  <a:srgbClr val="454B64"/>
                </a:solidFill>
                <a:latin typeface="Roboto"/>
              </a:rPr>
              <a:t>şekilde</a:t>
            </a:r>
            <a:r>
              <a:rPr lang="en-US" sz="1628" dirty="0">
                <a:solidFill>
                  <a:srgbClr val="454B64"/>
                </a:solidFill>
                <a:latin typeface="Roboto"/>
              </a:rPr>
              <a:t> </a:t>
            </a:r>
            <a:r>
              <a:rPr lang="en-US" sz="1628" dirty="0" err="1">
                <a:solidFill>
                  <a:srgbClr val="454B64"/>
                </a:solidFill>
                <a:latin typeface="Roboto"/>
              </a:rPr>
              <a:t>bu</a:t>
            </a:r>
            <a:r>
              <a:rPr lang="en-US" sz="1628" dirty="0">
                <a:solidFill>
                  <a:srgbClr val="454B64"/>
                </a:solidFill>
                <a:latin typeface="Roboto"/>
              </a:rPr>
              <a:t> </a:t>
            </a:r>
            <a:r>
              <a:rPr lang="en-US" sz="1628" dirty="0" err="1">
                <a:solidFill>
                  <a:srgbClr val="454B64"/>
                </a:solidFill>
                <a:latin typeface="Roboto"/>
              </a:rPr>
              <a:t>kuramın</a:t>
            </a:r>
            <a:r>
              <a:rPr lang="en-US" sz="1628" dirty="0">
                <a:solidFill>
                  <a:srgbClr val="454B64"/>
                </a:solidFill>
                <a:latin typeface="Roboto"/>
              </a:rPr>
              <a:t> </a:t>
            </a:r>
            <a:r>
              <a:rPr lang="en-US" sz="1628" dirty="0" err="1">
                <a:solidFill>
                  <a:srgbClr val="454B64"/>
                </a:solidFill>
                <a:latin typeface="Roboto"/>
              </a:rPr>
              <a:t>kapsayıcılığı</a:t>
            </a:r>
            <a:r>
              <a:rPr lang="en-US" sz="1628" dirty="0">
                <a:solidFill>
                  <a:srgbClr val="454B64"/>
                </a:solidFill>
                <a:latin typeface="Roboto"/>
              </a:rPr>
              <a:t> </a:t>
            </a:r>
            <a:r>
              <a:rPr lang="en-US" sz="1628" dirty="0" err="1">
                <a:solidFill>
                  <a:srgbClr val="454B64"/>
                </a:solidFill>
                <a:latin typeface="Roboto"/>
              </a:rPr>
              <a:t>arttırılmaktadır</a:t>
            </a:r>
            <a:r>
              <a:rPr lang="en-US" sz="1628" dirty="0">
                <a:solidFill>
                  <a:srgbClr val="454B64"/>
                </a:solidFill>
                <a:latin typeface="Roboto"/>
              </a:rPr>
              <a:t>.</a:t>
            </a:r>
          </a:p>
        </p:txBody>
      </p:sp>
      <p:sp>
        <p:nvSpPr>
          <p:cNvPr id="26" name="TextBox 26"/>
          <p:cNvSpPr txBox="1"/>
          <p:nvPr/>
        </p:nvSpPr>
        <p:spPr>
          <a:xfrm>
            <a:off x="13811231" y="4784699"/>
            <a:ext cx="3928881" cy="3139996"/>
          </a:xfrm>
          <a:prstGeom prst="rect">
            <a:avLst/>
          </a:prstGeom>
        </p:spPr>
        <p:txBody>
          <a:bodyPr lIns="0" tIns="0" rIns="0" bIns="0" rtlCol="0" anchor="t">
            <a:spAutoFit/>
          </a:bodyPr>
          <a:lstStyle/>
          <a:p>
            <a:pPr algn="ctr">
              <a:lnSpc>
                <a:spcPts val="2279"/>
              </a:lnSpc>
            </a:pPr>
            <a:r>
              <a:rPr lang="en-US" sz="1628" dirty="0">
                <a:solidFill>
                  <a:srgbClr val="454B64"/>
                </a:solidFill>
                <a:latin typeface="Roboto"/>
              </a:rPr>
              <a:t>Bir </a:t>
            </a:r>
            <a:r>
              <a:rPr lang="en-US" sz="1628" dirty="0" err="1">
                <a:solidFill>
                  <a:srgbClr val="454B64"/>
                </a:solidFill>
                <a:latin typeface="Roboto"/>
              </a:rPr>
              <a:t>kuramın</a:t>
            </a:r>
            <a:r>
              <a:rPr lang="en-US" sz="1628" dirty="0">
                <a:solidFill>
                  <a:srgbClr val="454B64"/>
                </a:solidFill>
                <a:latin typeface="Roboto"/>
              </a:rPr>
              <a:t>, </a:t>
            </a:r>
            <a:r>
              <a:rPr lang="en-US" sz="1628" dirty="0" err="1">
                <a:solidFill>
                  <a:srgbClr val="454B64"/>
                </a:solidFill>
                <a:latin typeface="Roboto"/>
              </a:rPr>
              <a:t>karışıklıklar</a:t>
            </a:r>
            <a:r>
              <a:rPr lang="en-US" sz="1628" dirty="0">
                <a:solidFill>
                  <a:srgbClr val="454B64"/>
                </a:solidFill>
                <a:latin typeface="Roboto"/>
              </a:rPr>
              <a:t> </a:t>
            </a:r>
            <a:r>
              <a:rPr lang="en-US" sz="1628" dirty="0" err="1">
                <a:solidFill>
                  <a:srgbClr val="454B64"/>
                </a:solidFill>
                <a:latin typeface="Roboto"/>
              </a:rPr>
              <a:t>yaratmayacak</a:t>
            </a:r>
            <a:r>
              <a:rPr lang="en-US" sz="1628" dirty="0">
                <a:solidFill>
                  <a:srgbClr val="454B64"/>
                </a:solidFill>
                <a:latin typeface="Roboto"/>
              </a:rPr>
              <a:t> </a:t>
            </a:r>
            <a:r>
              <a:rPr lang="en-US" sz="1628" dirty="0" err="1">
                <a:solidFill>
                  <a:srgbClr val="454B64"/>
                </a:solidFill>
                <a:latin typeface="Roboto"/>
              </a:rPr>
              <a:t>şekilde</a:t>
            </a:r>
            <a:r>
              <a:rPr lang="en-US" sz="1628" dirty="0">
                <a:solidFill>
                  <a:srgbClr val="454B64"/>
                </a:solidFill>
                <a:latin typeface="Roboto"/>
              </a:rPr>
              <a:t> </a:t>
            </a:r>
            <a:r>
              <a:rPr lang="en-US" sz="1628" dirty="0" err="1">
                <a:solidFill>
                  <a:srgbClr val="454B64"/>
                </a:solidFill>
                <a:latin typeface="Roboto"/>
              </a:rPr>
              <a:t>olabildiğince</a:t>
            </a:r>
            <a:r>
              <a:rPr lang="en-US" sz="1628" dirty="0">
                <a:solidFill>
                  <a:srgbClr val="454B64"/>
                </a:solidFill>
                <a:latin typeface="Roboto"/>
              </a:rPr>
              <a:t> </a:t>
            </a:r>
            <a:r>
              <a:rPr lang="en-US" sz="1628" dirty="0" err="1">
                <a:solidFill>
                  <a:srgbClr val="454B64"/>
                </a:solidFill>
                <a:latin typeface="Roboto"/>
              </a:rPr>
              <a:t>az</a:t>
            </a:r>
            <a:r>
              <a:rPr lang="en-US" sz="1628" dirty="0">
                <a:solidFill>
                  <a:srgbClr val="454B64"/>
                </a:solidFill>
                <a:latin typeface="Roboto"/>
              </a:rPr>
              <a:t> </a:t>
            </a:r>
            <a:r>
              <a:rPr lang="en-US" sz="1628" dirty="0" err="1">
                <a:solidFill>
                  <a:srgbClr val="454B64"/>
                </a:solidFill>
                <a:latin typeface="Roboto"/>
              </a:rPr>
              <a:t>sayıda</a:t>
            </a:r>
            <a:r>
              <a:rPr lang="en-US" sz="1628" dirty="0">
                <a:solidFill>
                  <a:srgbClr val="454B64"/>
                </a:solidFill>
                <a:latin typeface="Roboto"/>
              </a:rPr>
              <a:t> </a:t>
            </a:r>
            <a:r>
              <a:rPr lang="en-US" sz="1628" dirty="0" err="1">
                <a:solidFill>
                  <a:srgbClr val="454B64"/>
                </a:solidFill>
                <a:latin typeface="Roboto"/>
              </a:rPr>
              <a:t>ahlaki</a:t>
            </a:r>
            <a:r>
              <a:rPr lang="en-US" sz="1628" dirty="0">
                <a:solidFill>
                  <a:srgbClr val="454B64"/>
                </a:solidFill>
                <a:latin typeface="Roboto"/>
              </a:rPr>
              <a:t> norm </a:t>
            </a:r>
            <a:r>
              <a:rPr lang="en-US" sz="1628" dirty="0" err="1">
                <a:solidFill>
                  <a:srgbClr val="454B64"/>
                </a:solidFill>
                <a:latin typeface="Roboto"/>
              </a:rPr>
              <a:t>içermesi</a:t>
            </a:r>
            <a:r>
              <a:rPr lang="en-US" sz="1628" dirty="0">
                <a:solidFill>
                  <a:srgbClr val="454B64"/>
                </a:solidFill>
                <a:latin typeface="Roboto"/>
              </a:rPr>
              <a:t> </a:t>
            </a:r>
            <a:r>
              <a:rPr lang="en-US" sz="1628" dirty="0" err="1">
                <a:solidFill>
                  <a:srgbClr val="454B64"/>
                </a:solidFill>
                <a:latin typeface="Roboto"/>
              </a:rPr>
              <a:t>tercih</a:t>
            </a:r>
            <a:r>
              <a:rPr lang="en-US" sz="1628" dirty="0">
                <a:solidFill>
                  <a:srgbClr val="454B64"/>
                </a:solidFill>
                <a:latin typeface="Roboto"/>
              </a:rPr>
              <a:t> </a:t>
            </a:r>
            <a:r>
              <a:rPr lang="en-US" sz="1628" dirty="0" err="1">
                <a:solidFill>
                  <a:srgbClr val="454B64"/>
                </a:solidFill>
                <a:latin typeface="Roboto"/>
              </a:rPr>
              <a:t>edilir</a:t>
            </a:r>
            <a:r>
              <a:rPr lang="en-US" sz="1628" dirty="0">
                <a:solidFill>
                  <a:srgbClr val="454B64"/>
                </a:solidFill>
                <a:latin typeface="Roboto"/>
              </a:rPr>
              <a:t>. </a:t>
            </a:r>
            <a:r>
              <a:rPr lang="en-US" sz="1628" dirty="0" err="1">
                <a:solidFill>
                  <a:srgbClr val="454B64"/>
                </a:solidFill>
                <a:latin typeface="Roboto"/>
              </a:rPr>
              <a:t>Ancak</a:t>
            </a:r>
            <a:r>
              <a:rPr lang="en-US" sz="1628" dirty="0">
                <a:solidFill>
                  <a:srgbClr val="454B64"/>
                </a:solidFill>
                <a:latin typeface="Roboto"/>
              </a:rPr>
              <a:t> </a:t>
            </a:r>
            <a:r>
              <a:rPr lang="en-US" sz="1628" dirty="0" err="1">
                <a:solidFill>
                  <a:srgbClr val="454B64"/>
                </a:solidFill>
                <a:latin typeface="Roboto"/>
              </a:rPr>
              <a:t>ahlak</a:t>
            </a:r>
            <a:r>
              <a:rPr lang="en-US" sz="1628" dirty="0">
                <a:solidFill>
                  <a:srgbClr val="454B64"/>
                </a:solidFill>
                <a:latin typeface="Roboto"/>
              </a:rPr>
              <a:t> </a:t>
            </a:r>
            <a:r>
              <a:rPr lang="en-US" sz="1628" dirty="0" err="1">
                <a:solidFill>
                  <a:srgbClr val="454B64"/>
                </a:solidFill>
                <a:latin typeface="Roboto"/>
              </a:rPr>
              <a:t>gerek</a:t>
            </a:r>
            <a:r>
              <a:rPr lang="en-US" sz="1628" dirty="0">
                <a:solidFill>
                  <a:srgbClr val="454B64"/>
                </a:solidFill>
                <a:latin typeface="Roboto"/>
              </a:rPr>
              <a:t> </a:t>
            </a:r>
            <a:r>
              <a:rPr lang="en-US" sz="1628" dirty="0" err="1">
                <a:solidFill>
                  <a:srgbClr val="454B64"/>
                </a:solidFill>
                <a:latin typeface="Roboto"/>
              </a:rPr>
              <a:t>teorik</a:t>
            </a:r>
            <a:r>
              <a:rPr lang="en-US" sz="1628" dirty="0">
                <a:solidFill>
                  <a:srgbClr val="454B64"/>
                </a:solidFill>
                <a:latin typeface="Roboto"/>
              </a:rPr>
              <a:t> </a:t>
            </a:r>
            <a:r>
              <a:rPr lang="en-US" sz="1628" dirty="0" err="1">
                <a:solidFill>
                  <a:srgbClr val="454B64"/>
                </a:solidFill>
                <a:latin typeface="Roboto"/>
              </a:rPr>
              <a:t>gerekse</a:t>
            </a:r>
            <a:r>
              <a:rPr lang="en-US" sz="1628" dirty="0">
                <a:solidFill>
                  <a:srgbClr val="454B64"/>
                </a:solidFill>
                <a:latin typeface="Roboto"/>
              </a:rPr>
              <a:t> </a:t>
            </a:r>
            <a:r>
              <a:rPr lang="en-US" sz="1628" dirty="0" err="1">
                <a:solidFill>
                  <a:srgbClr val="454B64"/>
                </a:solidFill>
                <a:latin typeface="Roboto"/>
              </a:rPr>
              <a:t>pratik</a:t>
            </a:r>
            <a:r>
              <a:rPr lang="en-US" sz="1628" dirty="0">
                <a:solidFill>
                  <a:srgbClr val="454B64"/>
                </a:solidFill>
                <a:latin typeface="Roboto"/>
              </a:rPr>
              <a:t> </a:t>
            </a:r>
            <a:r>
              <a:rPr lang="en-US" sz="1628" dirty="0" err="1">
                <a:solidFill>
                  <a:srgbClr val="454B64"/>
                </a:solidFill>
                <a:latin typeface="Roboto"/>
              </a:rPr>
              <a:t>açıdan</a:t>
            </a:r>
            <a:r>
              <a:rPr lang="en-US" sz="1628" dirty="0">
                <a:solidFill>
                  <a:srgbClr val="454B64"/>
                </a:solidFill>
                <a:latin typeface="Roboto"/>
              </a:rPr>
              <a:t> </a:t>
            </a:r>
            <a:r>
              <a:rPr lang="en-US" sz="1628" dirty="0" err="1">
                <a:solidFill>
                  <a:srgbClr val="454B64"/>
                </a:solidFill>
                <a:latin typeface="Roboto"/>
              </a:rPr>
              <a:t>karmaşık</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kavram</a:t>
            </a:r>
            <a:r>
              <a:rPr lang="en-US" sz="1628" dirty="0">
                <a:solidFill>
                  <a:srgbClr val="454B64"/>
                </a:solidFill>
                <a:latin typeface="Roboto"/>
              </a:rPr>
              <a:t> </a:t>
            </a:r>
            <a:r>
              <a:rPr lang="en-US" sz="1628" dirty="0" err="1">
                <a:solidFill>
                  <a:srgbClr val="454B64"/>
                </a:solidFill>
                <a:latin typeface="Roboto"/>
              </a:rPr>
              <a:t>olduğundan</a:t>
            </a:r>
            <a:r>
              <a:rPr lang="en-US" sz="1628" dirty="0">
                <a:solidFill>
                  <a:srgbClr val="454B64"/>
                </a:solidFill>
                <a:latin typeface="Roboto"/>
              </a:rPr>
              <a:t> </a:t>
            </a:r>
            <a:r>
              <a:rPr lang="en-US" sz="1628" dirty="0" err="1">
                <a:solidFill>
                  <a:srgbClr val="454B64"/>
                </a:solidFill>
                <a:latin typeface="Roboto"/>
              </a:rPr>
              <a:t>daha</a:t>
            </a:r>
            <a:r>
              <a:rPr lang="en-US" sz="1628" dirty="0">
                <a:solidFill>
                  <a:srgbClr val="454B64"/>
                </a:solidFill>
                <a:latin typeface="Roboto"/>
              </a:rPr>
              <a:t> </a:t>
            </a:r>
            <a:r>
              <a:rPr lang="en-US" sz="1628" dirty="0" err="1">
                <a:solidFill>
                  <a:srgbClr val="454B64"/>
                </a:solidFill>
                <a:latin typeface="Roboto"/>
              </a:rPr>
              <a:t>kapsamlı</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ahlak</a:t>
            </a:r>
            <a:r>
              <a:rPr lang="en-US" sz="1628" dirty="0">
                <a:solidFill>
                  <a:srgbClr val="454B64"/>
                </a:solidFill>
                <a:latin typeface="Roboto"/>
              </a:rPr>
              <a:t> </a:t>
            </a:r>
            <a:r>
              <a:rPr lang="en-US" sz="1628" dirty="0" err="1">
                <a:solidFill>
                  <a:srgbClr val="454B64"/>
                </a:solidFill>
                <a:latin typeface="Roboto"/>
              </a:rPr>
              <a:t>kuramının</a:t>
            </a:r>
            <a:r>
              <a:rPr lang="en-US" sz="1628" dirty="0">
                <a:solidFill>
                  <a:srgbClr val="454B64"/>
                </a:solidFill>
                <a:latin typeface="Roboto"/>
              </a:rPr>
              <a:t> </a:t>
            </a:r>
            <a:r>
              <a:rPr lang="en-US" sz="1628" dirty="0" err="1">
                <a:solidFill>
                  <a:srgbClr val="454B64"/>
                </a:solidFill>
                <a:latin typeface="Roboto"/>
              </a:rPr>
              <a:t>daha</a:t>
            </a:r>
            <a:r>
              <a:rPr lang="en-US" sz="1628" dirty="0">
                <a:solidFill>
                  <a:srgbClr val="454B64"/>
                </a:solidFill>
                <a:latin typeface="Roboto"/>
              </a:rPr>
              <a:t> </a:t>
            </a:r>
            <a:r>
              <a:rPr lang="en-US" sz="1628" dirty="0" err="1">
                <a:solidFill>
                  <a:srgbClr val="454B64"/>
                </a:solidFill>
                <a:latin typeface="Roboto"/>
              </a:rPr>
              <a:t>karmaşık</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içeriği</a:t>
            </a:r>
            <a:r>
              <a:rPr lang="en-US" sz="1628" dirty="0">
                <a:solidFill>
                  <a:srgbClr val="454B64"/>
                </a:solidFill>
                <a:latin typeface="Roboto"/>
              </a:rPr>
              <a:t> </a:t>
            </a:r>
            <a:r>
              <a:rPr lang="en-US" sz="1628" dirty="0" err="1">
                <a:solidFill>
                  <a:srgbClr val="454B64"/>
                </a:solidFill>
                <a:latin typeface="Roboto"/>
              </a:rPr>
              <a:t>olacağı</a:t>
            </a:r>
            <a:r>
              <a:rPr lang="en-US" sz="1628" dirty="0">
                <a:solidFill>
                  <a:srgbClr val="454B64"/>
                </a:solidFill>
                <a:latin typeface="Roboto"/>
              </a:rPr>
              <a:t> da </a:t>
            </a:r>
            <a:r>
              <a:rPr lang="en-US" sz="1628" dirty="0" err="1">
                <a:solidFill>
                  <a:srgbClr val="454B64"/>
                </a:solidFill>
                <a:latin typeface="Roboto"/>
              </a:rPr>
              <a:t>kesindir</a:t>
            </a:r>
            <a:r>
              <a:rPr lang="en-US" sz="1628" dirty="0">
                <a:solidFill>
                  <a:srgbClr val="454B64"/>
                </a:solidFill>
                <a:latin typeface="Roboto"/>
              </a:rPr>
              <a:t>. </a:t>
            </a:r>
            <a:r>
              <a:rPr lang="en-US" sz="1628" dirty="0" err="1">
                <a:solidFill>
                  <a:srgbClr val="454B64"/>
                </a:solidFill>
                <a:latin typeface="Roboto"/>
              </a:rPr>
              <a:t>Ahlakın</a:t>
            </a:r>
            <a:r>
              <a:rPr lang="en-US" sz="1628" dirty="0">
                <a:solidFill>
                  <a:srgbClr val="454B64"/>
                </a:solidFill>
                <a:latin typeface="Roboto"/>
              </a:rPr>
              <a:t> </a:t>
            </a:r>
            <a:r>
              <a:rPr lang="en-US" sz="1628" dirty="0" err="1">
                <a:solidFill>
                  <a:srgbClr val="454B64"/>
                </a:solidFill>
                <a:latin typeface="Roboto"/>
              </a:rPr>
              <a:t>karmaşık</a:t>
            </a:r>
            <a:r>
              <a:rPr lang="en-US" sz="1628" dirty="0">
                <a:solidFill>
                  <a:srgbClr val="454B64"/>
                </a:solidFill>
                <a:latin typeface="Roboto"/>
              </a:rPr>
              <a:t> </a:t>
            </a:r>
            <a:r>
              <a:rPr lang="en-US" sz="1628" dirty="0" err="1">
                <a:solidFill>
                  <a:srgbClr val="454B64"/>
                </a:solidFill>
                <a:latin typeface="Roboto"/>
              </a:rPr>
              <a:t>doğası</a:t>
            </a:r>
            <a:r>
              <a:rPr lang="en-US" sz="1628" dirty="0">
                <a:solidFill>
                  <a:srgbClr val="454B64"/>
                </a:solidFill>
                <a:latin typeface="Roboto"/>
              </a:rPr>
              <a:t> </a:t>
            </a:r>
            <a:r>
              <a:rPr lang="en-US" sz="1628" dirty="0" err="1">
                <a:solidFill>
                  <a:srgbClr val="454B64"/>
                </a:solidFill>
                <a:latin typeface="Roboto"/>
              </a:rPr>
              <a:t>uygulanamayacak</a:t>
            </a:r>
            <a:r>
              <a:rPr lang="en-US" sz="1628" dirty="0">
                <a:solidFill>
                  <a:srgbClr val="454B64"/>
                </a:solidFill>
                <a:latin typeface="Roboto"/>
              </a:rPr>
              <a:t> </a:t>
            </a:r>
            <a:r>
              <a:rPr lang="en-US" sz="1628" dirty="0" err="1">
                <a:solidFill>
                  <a:srgbClr val="454B64"/>
                </a:solidFill>
                <a:latin typeface="Roboto"/>
              </a:rPr>
              <a:t>kadar</a:t>
            </a:r>
            <a:r>
              <a:rPr lang="en-US" sz="1628" dirty="0">
                <a:solidFill>
                  <a:srgbClr val="454B64"/>
                </a:solidFill>
                <a:latin typeface="Roboto"/>
              </a:rPr>
              <a:t> </a:t>
            </a:r>
            <a:r>
              <a:rPr lang="en-US" sz="1628" dirty="0" err="1">
                <a:solidFill>
                  <a:srgbClr val="454B64"/>
                </a:solidFill>
                <a:latin typeface="Roboto"/>
              </a:rPr>
              <a:t>karmaşık</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geliştirmeyi</a:t>
            </a:r>
            <a:r>
              <a:rPr lang="en-US" sz="1628" dirty="0">
                <a:solidFill>
                  <a:srgbClr val="454B64"/>
                </a:solidFill>
                <a:latin typeface="Roboto"/>
              </a:rPr>
              <a:t> </a:t>
            </a:r>
            <a:r>
              <a:rPr lang="en-US" sz="1628" dirty="0" err="1">
                <a:solidFill>
                  <a:srgbClr val="454B64"/>
                </a:solidFill>
                <a:latin typeface="Roboto"/>
              </a:rPr>
              <a:t>gerektirdiyse</a:t>
            </a:r>
            <a:r>
              <a:rPr lang="en-US" sz="1628" dirty="0">
                <a:solidFill>
                  <a:srgbClr val="454B64"/>
                </a:solidFill>
                <a:latin typeface="Roboto"/>
              </a:rPr>
              <a:t>, </a:t>
            </a:r>
            <a:r>
              <a:rPr lang="en-US" sz="1628" dirty="0" err="1">
                <a:solidFill>
                  <a:srgbClr val="454B64"/>
                </a:solidFill>
                <a:latin typeface="Roboto"/>
              </a:rPr>
              <a:t>söz</a:t>
            </a:r>
            <a:r>
              <a:rPr lang="en-US" sz="1628" dirty="0">
                <a:solidFill>
                  <a:srgbClr val="454B64"/>
                </a:solidFill>
                <a:latin typeface="Roboto"/>
              </a:rPr>
              <a:t> </a:t>
            </a:r>
            <a:r>
              <a:rPr lang="en-US" sz="1628" dirty="0" err="1">
                <a:solidFill>
                  <a:srgbClr val="454B64"/>
                </a:solidFill>
                <a:latin typeface="Roboto"/>
              </a:rPr>
              <a:t>konusu</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sırf</a:t>
            </a:r>
            <a:r>
              <a:rPr lang="en-US" sz="1628" dirty="0">
                <a:solidFill>
                  <a:srgbClr val="454B64"/>
                </a:solidFill>
                <a:latin typeface="Roboto"/>
              </a:rPr>
              <a:t> </a:t>
            </a:r>
            <a:r>
              <a:rPr lang="en-US" sz="1628" dirty="0" err="1">
                <a:solidFill>
                  <a:srgbClr val="454B64"/>
                </a:solidFill>
                <a:latin typeface="Roboto"/>
              </a:rPr>
              <a:t>bu</a:t>
            </a:r>
            <a:r>
              <a:rPr lang="en-US" sz="1628" dirty="0">
                <a:solidFill>
                  <a:srgbClr val="454B64"/>
                </a:solidFill>
                <a:latin typeface="Roboto"/>
              </a:rPr>
              <a:t> </a:t>
            </a:r>
            <a:r>
              <a:rPr lang="en-US" sz="1628" dirty="0" err="1">
                <a:solidFill>
                  <a:srgbClr val="454B64"/>
                </a:solidFill>
                <a:latin typeface="Roboto"/>
              </a:rPr>
              <a:t>özelliğinden</a:t>
            </a:r>
            <a:r>
              <a:rPr lang="en-US" sz="1628" dirty="0">
                <a:solidFill>
                  <a:srgbClr val="454B64"/>
                </a:solidFill>
                <a:latin typeface="Roboto"/>
              </a:rPr>
              <a:t> </a:t>
            </a:r>
            <a:r>
              <a:rPr lang="en-US" sz="1628" dirty="0" err="1">
                <a:solidFill>
                  <a:srgbClr val="454B64"/>
                </a:solidFill>
                <a:latin typeface="Roboto"/>
              </a:rPr>
              <a:t>ötürü</a:t>
            </a:r>
            <a:r>
              <a:rPr lang="en-US" sz="1628" dirty="0">
                <a:solidFill>
                  <a:srgbClr val="454B64"/>
                </a:solidFill>
                <a:latin typeface="Roboto"/>
              </a:rPr>
              <a:t> </a:t>
            </a:r>
            <a:r>
              <a:rPr lang="en-US" sz="1628" dirty="0" err="1">
                <a:solidFill>
                  <a:srgbClr val="454B64"/>
                </a:solidFill>
                <a:latin typeface="Roboto"/>
              </a:rPr>
              <a:t>kusurlu</a:t>
            </a:r>
            <a:r>
              <a:rPr lang="en-US" sz="1628" dirty="0">
                <a:solidFill>
                  <a:srgbClr val="454B64"/>
                </a:solidFill>
                <a:latin typeface="Roboto"/>
              </a:rPr>
              <a:t> </a:t>
            </a:r>
            <a:r>
              <a:rPr lang="en-US" sz="1628" dirty="0" err="1">
                <a:solidFill>
                  <a:srgbClr val="454B64"/>
                </a:solidFill>
                <a:latin typeface="Roboto"/>
              </a:rPr>
              <a:t>sayılamaz</a:t>
            </a:r>
            <a:r>
              <a:rPr lang="en-US" sz="1628" dirty="0">
                <a:solidFill>
                  <a:srgbClr val="454B64"/>
                </a:solidFill>
                <a:latin typeface="Roboto"/>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150578" y="323482"/>
            <a:ext cx="1548863" cy="3820065"/>
          </a:xfrm>
          <a:custGeom>
            <a:avLst/>
            <a:gdLst/>
            <a:ahLst/>
            <a:cxnLst/>
            <a:rect l="l" t="t" r="r" b="b"/>
            <a:pathLst>
              <a:path w="1548863" h="3820065">
                <a:moveTo>
                  <a:pt x="0" y="0"/>
                </a:moveTo>
                <a:lnTo>
                  <a:pt x="1548862" y="0"/>
                </a:lnTo>
                <a:lnTo>
                  <a:pt x="1548862" y="3820065"/>
                </a:lnTo>
                <a:lnTo>
                  <a:pt x="0" y="38200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5400000">
            <a:off x="3928" y="1683812"/>
            <a:ext cx="5693103" cy="4169676"/>
          </a:xfrm>
          <a:custGeom>
            <a:avLst/>
            <a:gdLst/>
            <a:ahLst/>
            <a:cxnLst/>
            <a:rect l="l" t="t" r="r" b="b"/>
            <a:pathLst>
              <a:path w="5693103" h="4169676">
                <a:moveTo>
                  <a:pt x="0" y="0"/>
                </a:moveTo>
                <a:lnTo>
                  <a:pt x="5693102" y="0"/>
                </a:lnTo>
                <a:lnTo>
                  <a:pt x="5693102" y="4169676"/>
                </a:lnTo>
                <a:lnTo>
                  <a:pt x="0" y="41696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198904" y="779468"/>
            <a:ext cx="2927851" cy="596217"/>
          </a:xfrm>
          <a:custGeom>
            <a:avLst/>
            <a:gdLst/>
            <a:ahLst/>
            <a:cxnLst/>
            <a:rect l="l" t="t" r="r" b="b"/>
            <a:pathLst>
              <a:path w="2927851" h="596217">
                <a:moveTo>
                  <a:pt x="0" y="0"/>
                </a:moveTo>
                <a:lnTo>
                  <a:pt x="2927851" y="0"/>
                </a:lnTo>
                <a:lnTo>
                  <a:pt x="2927851" y="596217"/>
                </a:lnTo>
                <a:lnTo>
                  <a:pt x="0" y="5962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7417302" y="3227888"/>
            <a:ext cx="1540482" cy="3799395"/>
          </a:xfrm>
          <a:custGeom>
            <a:avLst/>
            <a:gdLst/>
            <a:ahLst/>
            <a:cxnLst/>
            <a:rect l="l" t="t" r="r" b="b"/>
            <a:pathLst>
              <a:path w="1540482" h="3799395">
                <a:moveTo>
                  <a:pt x="0" y="0"/>
                </a:moveTo>
                <a:lnTo>
                  <a:pt x="1540482" y="0"/>
                </a:lnTo>
                <a:lnTo>
                  <a:pt x="1540482" y="3799395"/>
                </a:lnTo>
                <a:lnTo>
                  <a:pt x="0" y="37993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6" name="Freeform 6"/>
          <p:cNvSpPr/>
          <p:nvPr/>
        </p:nvSpPr>
        <p:spPr>
          <a:xfrm rot="-5400000">
            <a:off x="4258189" y="4585412"/>
            <a:ext cx="5696342" cy="4172048"/>
          </a:xfrm>
          <a:custGeom>
            <a:avLst/>
            <a:gdLst/>
            <a:ahLst/>
            <a:cxnLst/>
            <a:rect l="l" t="t" r="r" b="b"/>
            <a:pathLst>
              <a:path w="5696342" h="4172048">
                <a:moveTo>
                  <a:pt x="0" y="0"/>
                </a:moveTo>
                <a:lnTo>
                  <a:pt x="5696342" y="0"/>
                </a:lnTo>
                <a:lnTo>
                  <a:pt x="5696342" y="4172048"/>
                </a:lnTo>
                <a:lnTo>
                  <a:pt x="0" y="41720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7" name="Freeform 7"/>
          <p:cNvSpPr/>
          <p:nvPr/>
        </p:nvSpPr>
        <p:spPr>
          <a:xfrm>
            <a:off x="5476189" y="3681406"/>
            <a:ext cx="2912009" cy="592991"/>
          </a:xfrm>
          <a:custGeom>
            <a:avLst/>
            <a:gdLst/>
            <a:ahLst/>
            <a:cxnLst/>
            <a:rect l="l" t="t" r="r" b="b"/>
            <a:pathLst>
              <a:path w="2912009" h="592991">
                <a:moveTo>
                  <a:pt x="0" y="0"/>
                </a:moveTo>
                <a:lnTo>
                  <a:pt x="2912009" y="0"/>
                </a:lnTo>
                <a:lnTo>
                  <a:pt x="2912009" y="592991"/>
                </a:lnTo>
                <a:lnTo>
                  <a:pt x="0" y="5929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8" name="Freeform 8"/>
          <p:cNvSpPr/>
          <p:nvPr/>
        </p:nvSpPr>
        <p:spPr>
          <a:xfrm>
            <a:off x="11722893" y="24397"/>
            <a:ext cx="1572619" cy="3878656"/>
          </a:xfrm>
          <a:custGeom>
            <a:avLst/>
            <a:gdLst/>
            <a:ahLst/>
            <a:cxnLst/>
            <a:rect l="l" t="t" r="r" b="b"/>
            <a:pathLst>
              <a:path w="1572619" h="3878656">
                <a:moveTo>
                  <a:pt x="0" y="0"/>
                </a:moveTo>
                <a:lnTo>
                  <a:pt x="1572619" y="0"/>
                </a:lnTo>
                <a:lnTo>
                  <a:pt x="1572619" y="3878656"/>
                </a:lnTo>
                <a:lnTo>
                  <a:pt x="0" y="38786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9" name="Freeform 9"/>
          <p:cNvSpPr/>
          <p:nvPr/>
        </p:nvSpPr>
        <p:spPr>
          <a:xfrm rot="-5400000">
            <a:off x="8511727" y="1408101"/>
            <a:ext cx="5799186" cy="4247372"/>
          </a:xfrm>
          <a:custGeom>
            <a:avLst/>
            <a:gdLst/>
            <a:ahLst/>
            <a:cxnLst/>
            <a:rect l="l" t="t" r="r" b="b"/>
            <a:pathLst>
              <a:path w="5799186" h="4247372">
                <a:moveTo>
                  <a:pt x="0" y="0"/>
                </a:moveTo>
                <a:lnTo>
                  <a:pt x="5799186" y="0"/>
                </a:lnTo>
                <a:lnTo>
                  <a:pt x="5799186" y="4247372"/>
                </a:lnTo>
                <a:lnTo>
                  <a:pt x="0" y="42473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0" name="Freeform 10"/>
          <p:cNvSpPr/>
          <p:nvPr/>
        </p:nvSpPr>
        <p:spPr>
          <a:xfrm>
            <a:off x="9741285" y="487376"/>
            <a:ext cx="2972758" cy="605362"/>
          </a:xfrm>
          <a:custGeom>
            <a:avLst/>
            <a:gdLst/>
            <a:ahLst/>
            <a:cxnLst/>
            <a:rect l="l" t="t" r="r" b="b"/>
            <a:pathLst>
              <a:path w="2972758" h="605362">
                <a:moveTo>
                  <a:pt x="0" y="0"/>
                </a:moveTo>
                <a:lnTo>
                  <a:pt x="2972758" y="0"/>
                </a:lnTo>
                <a:lnTo>
                  <a:pt x="2972758" y="605361"/>
                </a:lnTo>
                <a:lnTo>
                  <a:pt x="0" y="6053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1" name="Freeform 11"/>
          <p:cNvSpPr/>
          <p:nvPr/>
        </p:nvSpPr>
        <p:spPr>
          <a:xfrm>
            <a:off x="16117130" y="3515515"/>
            <a:ext cx="1503718" cy="3708723"/>
          </a:xfrm>
          <a:custGeom>
            <a:avLst/>
            <a:gdLst/>
            <a:ahLst/>
            <a:cxnLst/>
            <a:rect l="l" t="t" r="r" b="b"/>
            <a:pathLst>
              <a:path w="1503718" h="3708723">
                <a:moveTo>
                  <a:pt x="0" y="0"/>
                </a:moveTo>
                <a:lnTo>
                  <a:pt x="1503718" y="0"/>
                </a:lnTo>
                <a:lnTo>
                  <a:pt x="1503718" y="3708723"/>
                </a:lnTo>
                <a:lnTo>
                  <a:pt x="0" y="3708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12" name="Freeform 12"/>
          <p:cNvSpPr/>
          <p:nvPr/>
        </p:nvSpPr>
        <p:spPr>
          <a:xfrm rot="-5400000">
            <a:off x="12983339" y="4848376"/>
            <a:ext cx="5618203" cy="4114819"/>
          </a:xfrm>
          <a:custGeom>
            <a:avLst/>
            <a:gdLst/>
            <a:ahLst/>
            <a:cxnLst/>
            <a:rect l="l" t="t" r="r" b="b"/>
            <a:pathLst>
              <a:path w="5618203" h="4114819">
                <a:moveTo>
                  <a:pt x="0" y="0"/>
                </a:moveTo>
                <a:lnTo>
                  <a:pt x="5618203" y="0"/>
                </a:lnTo>
                <a:lnTo>
                  <a:pt x="5618203" y="4114819"/>
                </a:lnTo>
                <a:lnTo>
                  <a:pt x="0" y="4114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3" name="Freeform 13"/>
          <p:cNvSpPr/>
          <p:nvPr/>
        </p:nvSpPr>
        <p:spPr>
          <a:xfrm>
            <a:off x="14222341" y="3958210"/>
            <a:ext cx="2842514" cy="578839"/>
          </a:xfrm>
          <a:custGeom>
            <a:avLst/>
            <a:gdLst/>
            <a:ahLst/>
            <a:cxnLst/>
            <a:rect l="l" t="t" r="r" b="b"/>
            <a:pathLst>
              <a:path w="2842514" h="578839">
                <a:moveTo>
                  <a:pt x="0" y="0"/>
                </a:moveTo>
                <a:lnTo>
                  <a:pt x="2842514" y="0"/>
                </a:lnTo>
                <a:lnTo>
                  <a:pt x="2842514" y="578839"/>
                </a:lnTo>
                <a:lnTo>
                  <a:pt x="0" y="5788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tr-TR"/>
          </a:p>
        </p:txBody>
      </p:sp>
      <p:sp>
        <p:nvSpPr>
          <p:cNvPr id="14" name="Freeform 14"/>
          <p:cNvSpPr/>
          <p:nvPr/>
        </p:nvSpPr>
        <p:spPr>
          <a:xfrm>
            <a:off x="-1054572" y="7224238"/>
            <a:ext cx="4166544" cy="4114800"/>
          </a:xfrm>
          <a:custGeom>
            <a:avLst/>
            <a:gdLst/>
            <a:ahLst/>
            <a:cxnLst/>
            <a:rect l="l" t="t" r="r" b="b"/>
            <a:pathLst>
              <a:path w="4166544" h="4114800">
                <a:moveTo>
                  <a:pt x="0" y="0"/>
                </a:moveTo>
                <a:lnTo>
                  <a:pt x="4166544" y="0"/>
                </a:lnTo>
                <a:lnTo>
                  <a:pt x="416654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15" name="Freeform 15"/>
          <p:cNvSpPr/>
          <p:nvPr/>
        </p:nvSpPr>
        <p:spPr>
          <a:xfrm flipH="1">
            <a:off x="-294396" y="7664962"/>
            <a:ext cx="3940357" cy="2289785"/>
          </a:xfrm>
          <a:custGeom>
            <a:avLst/>
            <a:gdLst/>
            <a:ahLst/>
            <a:cxnLst/>
            <a:rect l="l" t="t" r="r" b="b"/>
            <a:pathLst>
              <a:path w="3940357" h="2289785">
                <a:moveTo>
                  <a:pt x="3940356" y="0"/>
                </a:moveTo>
                <a:lnTo>
                  <a:pt x="0" y="0"/>
                </a:lnTo>
                <a:lnTo>
                  <a:pt x="0" y="2289785"/>
                </a:lnTo>
                <a:lnTo>
                  <a:pt x="3940356" y="2289785"/>
                </a:lnTo>
                <a:lnTo>
                  <a:pt x="3940356"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tr-TR"/>
          </a:p>
        </p:txBody>
      </p:sp>
      <p:sp>
        <p:nvSpPr>
          <p:cNvPr id="16" name="Freeform 16"/>
          <p:cNvSpPr/>
          <p:nvPr/>
        </p:nvSpPr>
        <p:spPr>
          <a:xfrm>
            <a:off x="-559930" y="7641159"/>
            <a:ext cx="3671902" cy="3234282"/>
          </a:xfrm>
          <a:custGeom>
            <a:avLst/>
            <a:gdLst/>
            <a:ahLst/>
            <a:cxnLst/>
            <a:rect l="l" t="t" r="r" b="b"/>
            <a:pathLst>
              <a:path w="3671902" h="3234282">
                <a:moveTo>
                  <a:pt x="0" y="0"/>
                </a:moveTo>
                <a:lnTo>
                  <a:pt x="3671902" y="0"/>
                </a:lnTo>
                <a:lnTo>
                  <a:pt x="3671902" y="3234282"/>
                </a:lnTo>
                <a:lnTo>
                  <a:pt x="0" y="32342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tr-TR"/>
          </a:p>
        </p:txBody>
      </p:sp>
      <p:sp>
        <p:nvSpPr>
          <p:cNvPr id="17" name="Freeform 17"/>
          <p:cNvSpPr/>
          <p:nvPr/>
        </p:nvSpPr>
        <p:spPr>
          <a:xfrm>
            <a:off x="15804061" y="-1816013"/>
            <a:ext cx="4091579" cy="4114800"/>
          </a:xfrm>
          <a:custGeom>
            <a:avLst/>
            <a:gdLst/>
            <a:ahLst/>
            <a:cxnLst/>
            <a:rect l="l" t="t" r="r" b="b"/>
            <a:pathLst>
              <a:path w="4091579" h="4114800">
                <a:moveTo>
                  <a:pt x="0" y="0"/>
                </a:moveTo>
                <a:lnTo>
                  <a:pt x="4091578" y="0"/>
                </a:lnTo>
                <a:lnTo>
                  <a:pt x="4091578"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tr-TR"/>
          </a:p>
        </p:txBody>
      </p:sp>
      <p:sp>
        <p:nvSpPr>
          <p:cNvPr id="18" name="Freeform 18"/>
          <p:cNvSpPr/>
          <p:nvPr/>
        </p:nvSpPr>
        <p:spPr>
          <a:xfrm rot="-3132222">
            <a:off x="16571580" y="-410949"/>
            <a:ext cx="1416671" cy="2666095"/>
          </a:xfrm>
          <a:custGeom>
            <a:avLst/>
            <a:gdLst/>
            <a:ahLst/>
            <a:cxnLst/>
            <a:rect l="l" t="t" r="r" b="b"/>
            <a:pathLst>
              <a:path w="1416671" h="2666095">
                <a:moveTo>
                  <a:pt x="0" y="0"/>
                </a:moveTo>
                <a:lnTo>
                  <a:pt x="1416671" y="0"/>
                </a:lnTo>
                <a:lnTo>
                  <a:pt x="1416671" y="2666095"/>
                </a:lnTo>
                <a:lnTo>
                  <a:pt x="0" y="266609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tr-TR"/>
          </a:p>
        </p:txBody>
      </p:sp>
      <p:sp>
        <p:nvSpPr>
          <p:cNvPr id="19" name="TextBox 19"/>
          <p:cNvSpPr txBox="1"/>
          <p:nvPr/>
        </p:nvSpPr>
        <p:spPr>
          <a:xfrm>
            <a:off x="909711" y="1674964"/>
            <a:ext cx="3789729" cy="1711198"/>
          </a:xfrm>
          <a:prstGeom prst="rect">
            <a:avLst/>
          </a:prstGeom>
        </p:spPr>
        <p:txBody>
          <a:bodyPr lIns="0" tIns="0" rIns="0" bIns="0" rtlCol="0" anchor="t">
            <a:spAutoFit/>
          </a:bodyPr>
          <a:lstStyle/>
          <a:p>
            <a:pPr algn="ctr">
              <a:lnSpc>
                <a:spcPts val="2281"/>
              </a:lnSpc>
            </a:pPr>
            <a:r>
              <a:rPr lang="en-US" sz="1629">
                <a:solidFill>
                  <a:srgbClr val="454B64"/>
                </a:solidFill>
                <a:latin typeface="Roboto"/>
              </a:rPr>
              <a:t>Ahlakı yani ahlakın amacını, nesnel ya da öznel oluşunu, haklar ile yükümlülükler arasındaki bağlantılar gibi meseleleri yeterince anlamamıza yardımcı olan bir kuram, meseleleri açıklama gücüne sahip demektir.</a:t>
            </a:r>
          </a:p>
        </p:txBody>
      </p:sp>
      <p:sp>
        <p:nvSpPr>
          <p:cNvPr id="20" name="TextBox 20"/>
          <p:cNvSpPr txBox="1"/>
          <p:nvPr/>
        </p:nvSpPr>
        <p:spPr>
          <a:xfrm>
            <a:off x="1572986" y="645252"/>
            <a:ext cx="2179688" cy="799722"/>
          </a:xfrm>
          <a:prstGeom prst="rect">
            <a:avLst/>
          </a:prstGeom>
        </p:spPr>
        <p:txBody>
          <a:bodyPr lIns="0" tIns="0" rIns="0" bIns="0" rtlCol="0" anchor="t">
            <a:spAutoFit/>
          </a:bodyPr>
          <a:lstStyle/>
          <a:p>
            <a:pPr algn="ctr">
              <a:lnSpc>
                <a:spcPts val="6498"/>
              </a:lnSpc>
            </a:pPr>
            <a:r>
              <a:rPr lang="en-US" sz="4641">
                <a:solidFill>
                  <a:srgbClr val="454B64"/>
                </a:solidFill>
                <a:latin typeface="Just Another Hand"/>
              </a:rPr>
              <a:t>Açıklama Gücü </a:t>
            </a:r>
          </a:p>
        </p:txBody>
      </p:sp>
      <p:sp>
        <p:nvSpPr>
          <p:cNvPr id="21" name="TextBox 21"/>
          <p:cNvSpPr txBox="1"/>
          <p:nvPr/>
        </p:nvSpPr>
        <p:spPr>
          <a:xfrm>
            <a:off x="5860490" y="3505695"/>
            <a:ext cx="2143406" cy="795910"/>
          </a:xfrm>
          <a:prstGeom prst="rect">
            <a:avLst/>
          </a:prstGeom>
        </p:spPr>
        <p:txBody>
          <a:bodyPr lIns="0" tIns="0" rIns="0" bIns="0" rtlCol="0" anchor="t">
            <a:spAutoFit/>
          </a:bodyPr>
          <a:lstStyle/>
          <a:p>
            <a:pPr algn="ctr">
              <a:lnSpc>
                <a:spcPts val="6463"/>
              </a:lnSpc>
            </a:pPr>
            <a:r>
              <a:rPr lang="en-US" sz="4616">
                <a:solidFill>
                  <a:srgbClr val="454B64"/>
                </a:solidFill>
                <a:latin typeface="Just Another Hand"/>
              </a:rPr>
              <a:t>Uygulanabilirlik</a:t>
            </a:r>
          </a:p>
        </p:txBody>
      </p:sp>
      <p:sp>
        <p:nvSpPr>
          <p:cNvPr id="22" name="TextBox 22"/>
          <p:cNvSpPr txBox="1"/>
          <p:nvPr/>
        </p:nvSpPr>
        <p:spPr>
          <a:xfrm>
            <a:off x="9765788" y="350008"/>
            <a:ext cx="2794589" cy="810527"/>
          </a:xfrm>
          <a:prstGeom prst="rect">
            <a:avLst/>
          </a:prstGeom>
        </p:spPr>
        <p:txBody>
          <a:bodyPr lIns="0" tIns="0" rIns="0" bIns="0" rtlCol="0" anchor="t">
            <a:spAutoFit/>
          </a:bodyPr>
          <a:lstStyle/>
          <a:p>
            <a:pPr algn="ctr">
              <a:lnSpc>
                <a:spcPts val="6598"/>
              </a:lnSpc>
            </a:pPr>
            <a:r>
              <a:rPr lang="en-US" sz="4713">
                <a:solidFill>
                  <a:srgbClr val="454B64"/>
                </a:solidFill>
                <a:latin typeface="Just Another Hand"/>
              </a:rPr>
              <a:t>Verim</a:t>
            </a:r>
          </a:p>
        </p:txBody>
      </p:sp>
      <p:sp>
        <p:nvSpPr>
          <p:cNvPr id="23" name="TextBox 23"/>
          <p:cNvSpPr txBox="1"/>
          <p:nvPr/>
        </p:nvSpPr>
        <p:spPr>
          <a:xfrm>
            <a:off x="14316056" y="3810410"/>
            <a:ext cx="2901153" cy="779189"/>
          </a:xfrm>
          <a:prstGeom prst="rect">
            <a:avLst/>
          </a:prstGeom>
        </p:spPr>
        <p:txBody>
          <a:bodyPr lIns="0" tIns="0" rIns="0" bIns="0" rtlCol="0" anchor="t">
            <a:spAutoFit/>
          </a:bodyPr>
          <a:lstStyle/>
          <a:p>
            <a:pPr algn="ctr">
              <a:lnSpc>
                <a:spcPts val="6309"/>
              </a:lnSpc>
            </a:pPr>
            <a:r>
              <a:rPr lang="en-US" sz="4506">
                <a:solidFill>
                  <a:srgbClr val="454B64"/>
                </a:solidFill>
                <a:latin typeface="Just Another Hand"/>
              </a:rPr>
              <a:t>Gerekçelendirme Gücü</a:t>
            </a:r>
          </a:p>
        </p:txBody>
      </p:sp>
      <p:sp>
        <p:nvSpPr>
          <p:cNvPr id="24" name="TextBox 24"/>
          <p:cNvSpPr txBox="1"/>
          <p:nvPr/>
        </p:nvSpPr>
        <p:spPr>
          <a:xfrm>
            <a:off x="5317831" y="4445584"/>
            <a:ext cx="3773290" cy="2338076"/>
          </a:xfrm>
          <a:prstGeom prst="rect">
            <a:avLst/>
          </a:prstGeom>
        </p:spPr>
        <p:txBody>
          <a:bodyPr lIns="0" tIns="0" rIns="0" bIns="0" rtlCol="0" anchor="t">
            <a:spAutoFit/>
          </a:bodyPr>
          <a:lstStyle/>
          <a:p>
            <a:pPr algn="ctr">
              <a:lnSpc>
                <a:spcPts val="2279"/>
              </a:lnSpc>
            </a:pPr>
            <a:r>
              <a:rPr lang="en-US" sz="1628" dirty="0" err="1">
                <a:solidFill>
                  <a:srgbClr val="454B64"/>
                </a:solidFill>
                <a:latin typeface="Roboto"/>
              </a:rPr>
              <a:t>Uygulamada</a:t>
            </a:r>
            <a:r>
              <a:rPr lang="en-US" sz="1628" dirty="0">
                <a:solidFill>
                  <a:srgbClr val="454B64"/>
                </a:solidFill>
                <a:latin typeface="Roboto"/>
              </a:rPr>
              <a:t> </a:t>
            </a:r>
            <a:r>
              <a:rPr lang="en-US" sz="1628" dirty="0" err="1">
                <a:solidFill>
                  <a:srgbClr val="454B64"/>
                </a:solidFill>
                <a:latin typeface="Roboto"/>
              </a:rPr>
              <a:t>yalnızca</a:t>
            </a:r>
            <a:r>
              <a:rPr lang="en-US" sz="1628" dirty="0">
                <a:solidFill>
                  <a:srgbClr val="454B64"/>
                </a:solidFill>
                <a:latin typeface="Roboto"/>
              </a:rPr>
              <a:t> </a:t>
            </a:r>
            <a:r>
              <a:rPr lang="en-US" sz="1628" dirty="0" err="1">
                <a:solidFill>
                  <a:srgbClr val="454B64"/>
                </a:solidFill>
                <a:latin typeface="Roboto"/>
              </a:rPr>
              <a:t>birkaç</a:t>
            </a:r>
            <a:r>
              <a:rPr lang="en-US" sz="1628" dirty="0">
                <a:solidFill>
                  <a:srgbClr val="454B64"/>
                </a:solidFill>
                <a:latin typeface="Roboto"/>
              </a:rPr>
              <a:t> </a:t>
            </a:r>
            <a:r>
              <a:rPr lang="en-US" sz="1628" dirty="0" err="1">
                <a:solidFill>
                  <a:srgbClr val="454B64"/>
                </a:solidFill>
                <a:latin typeface="Roboto"/>
              </a:rPr>
              <a:t>olağanüstü</a:t>
            </a:r>
            <a:r>
              <a:rPr lang="en-US" sz="1628" dirty="0">
                <a:solidFill>
                  <a:srgbClr val="454B64"/>
                </a:solidFill>
                <a:latin typeface="Roboto"/>
              </a:rPr>
              <a:t> </a:t>
            </a:r>
            <a:r>
              <a:rPr lang="en-US" sz="1628" dirty="0" err="1">
                <a:solidFill>
                  <a:srgbClr val="454B64"/>
                </a:solidFill>
                <a:latin typeface="Roboto"/>
              </a:rPr>
              <a:t>kişi</a:t>
            </a:r>
            <a:r>
              <a:rPr lang="en-US" sz="1628" dirty="0">
                <a:solidFill>
                  <a:srgbClr val="454B64"/>
                </a:solidFill>
                <a:latin typeface="Roboto"/>
              </a:rPr>
              <a:t> </a:t>
            </a:r>
            <a:r>
              <a:rPr lang="en-US" sz="1628" dirty="0" err="1">
                <a:solidFill>
                  <a:srgbClr val="454B64"/>
                </a:solidFill>
                <a:latin typeface="Roboto"/>
              </a:rPr>
              <a:t>ya</a:t>
            </a:r>
            <a:r>
              <a:rPr lang="en-US" sz="1628" dirty="0">
                <a:solidFill>
                  <a:srgbClr val="454B64"/>
                </a:solidFill>
                <a:latin typeface="Roboto"/>
              </a:rPr>
              <a:t> da </a:t>
            </a:r>
            <a:r>
              <a:rPr lang="en-US" sz="1628" dirty="0" err="1">
                <a:solidFill>
                  <a:srgbClr val="454B64"/>
                </a:solidFill>
                <a:latin typeface="Roboto"/>
              </a:rPr>
              <a:t>topluluk</a:t>
            </a:r>
            <a:r>
              <a:rPr lang="en-US" sz="1628" dirty="0">
                <a:solidFill>
                  <a:srgbClr val="454B64"/>
                </a:solidFill>
                <a:latin typeface="Roboto"/>
              </a:rPr>
              <a:t> </a:t>
            </a:r>
            <a:r>
              <a:rPr lang="en-US" sz="1628" dirty="0" err="1">
                <a:solidFill>
                  <a:srgbClr val="454B64"/>
                </a:solidFill>
                <a:latin typeface="Roboto"/>
              </a:rPr>
              <a:t>tarafından</a:t>
            </a:r>
            <a:r>
              <a:rPr lang="en-US" sz="1628" dirty="0">
                <a:solidFill>
                  <a:srgbClr val="454B64"/>
                </a:solidFill>
                <a:latin typeface="Roboto"/>
              </a:rPr>
              <a:t> </a:t>
            </a:r>
            <a:r>
              <a:rPr lang="en-US" sz="1628" dirty="0" err="1">
                <a:solidFill>
                  <a:srgbClr val="454B64"/>
                </a:solidFill>
                <a:latin typeface="Roboto"/>
              </a:rPr>
              <a:t>uyulabilecek</a:t>
            </a:r>
            <a:r>
              <a:rPr lang="en-US" sz="1628" dirty="0">
                <a:solidFill>
                  <a:srgbClr val="454B64"/>
                </a:solidFill>
                <a:latin typeface="Roboto"/>
              </a:rPr>
              <a:t> </a:t>
            </a:r>
            <a:r>
              <a:rPr lang="en-US" sz="1628" dirty="0" err="1">
                <a:solidFill>
                  <a:srgbClr val="454B64"/>
                </a:solidFill>
                <a:latin typeface="Roboto"/>
              </a:rPr>
              <a:t>kadar</a:t>
            </a:r>
            <a:r>
              <a:rPr lang="en-US" sz="1628" dirty="0">
                <a:solidFill>
                  <a:srgbClr val="454B64"/>
                </a:solidFill>
                <a:latin typeface="Roboto"/>
              </a:rPr>
              <a:t> </a:t>
            </a:r>
            <a:r>
              <a:rPr lang="en-US" sz="1628" dirty="0" err="1">
                <a:solidFill>
                  <a:srgbClr val="454B64"/>
                </a:solidFill>
                <a:latin typeface="Roboto"/>
              </a:rPr>
              <a:t>talepkar</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kabul</a:t>
            </a:r>
            <a:r>
              <a:rPr lang="en-US" sz="1628" dirty="0">
                <a:solidFill>
                  <a:srgbClr val="454B64"/>
                </a:solidFill>
                <a:latin typeface="Roboto"/>
              </a:rPr>
              <a:t> </a:t>
            </a:r>
            <a:r>
              <a:rPr lang="en-US" sz="1628" dirty="0" err="1">
                <a:solidFill>
                  <a:srgbClr val="454B64"/>
                </a:solidFill>
                <a:latin typeface="Roboto"/>
              </a:rPr>
              <a:t>edilemez</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kuramdır</a:t>
            </a:r>
            <a:r>
              <a:rPr lang="en-US" sz="1628" dirty="0">
                <a:solidFill>
                  <a:srgbClr val="454B64"/>
                </a:solidFill>
                <a:latin typeface="Roboto"/>
              </a:rPr>
              <a:t>. </a:t>
            </a:r>
            <a:r>
              <a:rPr lang="en-US" sz="1628" dirty="0" err="1">
                <a:solidFill>
                  <a:srgbClr val="454B64"/>
                </a:solidFill>
                <a:latin typeface="Roboto"/>
              </a:rPr>
              <a:t>Ütopik</a:t>
            </a:r>
            <a:r>
              <a:rPr lang="en-US" sz="1628" dirty="0">
                <a:solidFill>
                  <a:srgbClr val="454B64"/>
                </a:solidFill>
                <a:latin typeface="Roboto"/>
              </a:rPr>
              <a:t> </a:t>
            </a:r>
            <a:r>
              <a:rPr lang="en-US" sz="1628" dirty="0" err="1">
                <a:solidFill>
                  <a:srgbClr val="454B64"/>
                </a:solidFill>
                <a:latin typeface="Roboto"/>
              </a:rPr>
              <a:t>idealler</a:t>
            </a:r>
            <a:r>
              <a:rPr lang="en-US" sz="1628" dirty="0">
                <a:solidFill>
                  <a:srgbClr val="454B64"/>
                </a:solidFill>
                <a:latin typeface="Roboto"/>
              </a:rPr>
              <a:t> </a:t>
            </a:r>
            <a:r>
              <a:rPr lang="en-US" sz="1628" dirty="0" err="1">
                <a:solidFill>
                  <a:srgbClr val="454B64"/>
                </a:solidFill>
                <a:latin typeface="Roboto"/>
              </a:rPr>
              <a:t>ya</a:t>
            </a:r>
            <a:r>
              <a:rPr lang="en-US" sz="1628" dirty="0">
                <a:solidFill>
                  <a:srgbClr val="454B64"/>
                </a:solidFill>
                <a:latin typeface="Roboto"/>
              </a:rPr>
              <a:t> da </a:t>
            </a:r>
            <a:r>
              <a:rPr lang="en-US" sz="1628" dirty="0" err="1">
                <a:solidFill>
                  <a:srgbClr val="454B64"/>
                </a:solidFill>
                <a:latin typeface="Roboto"/>
              </a:rPr>
              <a:t>gerçekleştirilemeyecek</a:t>
            </a:r>
            <a:r>
              <a:rPr lang="en-US" sz="1628" dirty="0">
                <a:solidFill>
                  <a:srgbClr val="454B64"/>
                </a:solidFill>
                <a:latin typeface="Roboto"/>
              </a:rPr>
              <a:t> </a:t>
            </a:r>
            <a:r>
              <a:rPr lang="en-US" sz="1628" dirty="0" err="1">
                <a:solidFill>
                  <a:srgbClr val="454B64"/>
                </a:solidFill>
                <a:latin typeface="Roboto"/>
              </a:rPr>
              <a:t>türden</a:t>
            </a:r>
            <a:r>
              <a:rPr lang="en-US" sz="1628" dirty="0">
                <a:solidFill>
                  <a:srgbClr val="454B64"/>
                </a:solidFill>
                <a:latin typeface="Roboto"/>
              </a:rPr>
              <a:t> </a:t>
            </a:r>
            <a:r>
              <a:rPr lang="en-US" sz="1628" dirty="0" err="1">
                <a:solidFill>
                  <a:srgbClr val="454B64"/>
                </a:solidFill>
                <a:latin typeface="Roboto"/>
              </a:rPr>
              <a:t>öneriler</a:t>
            </a:r>
            <a:r>
              <a:rPr lang="en-US" sz="1628" dirty="0">
                <a:solidFill>
                  <a:srgbClr val="454B64"/>
                </a:solidFill>
                <a:latin typeface="Roboto"/>
              </a:rPr>
              <a:t> </a:t>
            </a:r>
            <a:r>
              <a:rPr lang="en-US" sz="1628" dirty="0" err="1">
                <a:solidFill>
                  <a:srgbClr val="454B64"/>
                </a:solidFill>
                <a:latin typeface="Roboto"/>
              </a:rPr>
              <a:t>içeren</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uygulanabilirlik</a:t>
            </a:r>
            <a:r>
              <a:rPr lang="en-US" sz="1628" dirty="0">
                <a:solidFill>
                  <a:srgbClr val="454B64"/>
                </a:solidFill>
                <a:latin typeface="Roboto"/>
              </a:rPr>
              <a:t> </a:t>
            </a:r>
            <a:r>
              <a:rPr lang="en-US" sz="1628" dirty="0" err="1">
                <a:solidFill>
                  <a:srgbClr val="454B64"/>
                </a:solidFill>
                <a:latin typeface="Roboto"/>
              </a:rPr>
              <a:t>ölçütü</a:t>
            </a:r>
            <a:r>
              <a:rPr lang="en-US" sz="1628" dirty="0">
                <a:solidFill>
                  <a:srgbClr val="454B64"/>
                </a:solidFill>
                <a:latin typeface="Roboto"/>
              </a:rPr>
              <a:t> </a:t>
            </a:r>
            <a:r>
              <a:rPr lang="en-US" sz="1628" dirty="0" err="1">
                <a:solidFill>
                  <a:srgbClr val="454B64"/>
                </a:solidFill>
                <a:latin typeface="Roboto"/>
              </a:rPr>
              <a:t>bakımından</a:t>
            </a:r>
            <a:r>
              <a:rPr lang="en-US" sz="1628" dirty="0">
                <a:solidFill>
                  <a:srgbClr val="454B64"/>
                </a:solidFill>
                <a:latin typeface="Roboto"/>
              </a:rPr>
              <a:t> </a:t>
            </a:r>
            <a:r>
              <a:rPr lang="en-US" sz="1628" dirty="0" err="1">
                <a:solidFill>
                  <a:srgbClr val="454B64"/>
                </a:solidFill>
                <a:latin typeface="Roboto"/>
              </a:rPr>
              <a:t>başarısızdır</a:t>
            </a:r>
            <a:r>
              <a:rPr lang="en-US" sz="1628" dirty="0">
                <a:solidFill>
                  <a:srgbClr val="454B64"/>
                </a:solidFill>
                <a:latin typeface="Roboto"/>
              </a:rPr>
              <a:t>. </a:t>
            </a:r>
          </a:p>
        </p:txBody>
      </p:sp>
      <p:sp>
        <p:nvSpPr>
          <p:cNvPr id="25" name="TextBox 25"/>
          <p:cNvSpPr txBox="1"/>
          <p:nvPr/>
        </p:nvSpPr>
        <p:spPr>
          <a:xfrm>
            <a:off x="9387373" y="1555717"/>
            <a:ext cx="4046641" cy="1453218"/>
          </a:xfrm>
          <a:prstGeom prst="rect">
            <a:avLst/>
          </a:prstGeom>
        </p:spPr>
        <p:txBody>
          <a:bodyPr lIns="0" tIns="0" rIns="0" bIns="0" rtlCol="0" anchor="t">
            <a:spAutoFit/>
          </a:bodyPr>
          <a:lstStyle/>
          <a:p>
            <a:pPr algn="ctr">
              <a:lnSpc>
                <a:spcPts val="2279"/>
              </a:lnSpc>
            </a:pPr>
            <a:r>
              <a:rPr lang="en-US" sz="1628" dirty="0">
                <a:solidFill>
                  <a:srgbClr val="454B64"/>
                </a:solidFill>
                <a:latin typeface="Roboto"/>
              </a:rPr>
              <a:t>Bir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sonucunda</a:t>
            </a:r>
            <a:r>
              <a:rPr lang="en-US" sz="1628" dirty="0">
                <a:solidFill>
                  <a:srgbClr val="454B64"/>
                </a:solidFill>
                <a:latin typeface="Roboto"/>
              </a:rPr>
              <a:t> </a:t>
            </a:r>
            <a:r>
              <a:rPr lang="en-US" sz="1628" dirty="0" err="1">
                <a:solidFill>
                  <a:srgbClr val="454B64"/>
                </a:solidFill>
                <a:latin typeface="Roboto"/>
              </a:rPr>
              <a:t>ortaya</a:t>
            </a:r>
            <a:r>
              <a:rPr lang="en-US" sz="1628" dirty="0">
                <a:solidFill>
                  <a:srgbClr val="454B64"/>
                </a:solidFill>
                <a:latin typeface="Roboto"/>
              </a:rPr>
              <a:t>, </a:t>
            </a:r>
            <a:r>
              <a:rPr lang="en-US" sz="1628" dirty="0" err="1">
                <a:solidFill>
                  <a:srgbClr val="454B64"/>
                </a:solidFill>
                <a:latin typeface="Roboto"/>
              </a:rPr>
              <a:t>incelemeye</a:t>
            </a:r>
            <a:r>
              <a:rPr lang="en-US" sz="1628" dirty="0">
                <a:solidFill>
                  <a:srgbClr val="454B64"/>
                </a:solidFill>
                <a:latin typeface="Roboto"/>
              </a:rPr>
              <a:t> </a:t>
            </a:r>
            <a:r>
              <a:rPr lang="en-US" sz="1628" dirty="0" err="1">
                <a:solidFill>
                  <a:srgbClr val="454B64"/>
                </a:solidFill>
                <a:latin typeface="Roboto"/>
              </a:rPr>
              <a:t>alınan</a:t>
            </a:r>
            <a:r>
              <a:rPr lang="en-US" sz="1628" dirty="0">
                <a:solidFill>
                  <a:srgbClr val="454B64"/>
                </a:solidFill>
                <a:latin typeface="Roboto"/>
              </a:rPr>
              <a:t> </a:t>
            </a:r>
            <a:r>
              <a:rPr lang="en-US" sz="1628" dirty="0" err="1">
                <a:solidFill>
                  <a:srgbClr val="454B64"/>
                </a:solidFill>
                <a:latin typeface="Roboto"/>
              </a:rPr>
              <a:t>ve</a:t>
            </a:r>
            <a:r>
              <a:rPr lang="en-US" sz="1628" dirty="0">
                <a:solidFill>
                  <a:srgbClr val="454B64"/>
                </a:solidFill>
                <a:latin typeface="Roboto"/>
              </a:rPr>
              <a:t> </a:t>
            </a:r>
            <a:r>
              <a:rPr lang="en-US" sz="1628" dirty="0" err="1">
                <a:solidFill>
                  <a:srgbClr val="454B64"/>
                </a:solidFill>
                <a:latin typeface="Roboto"/>
              </a:rPr>
              <a:t>böylece</a:t>
            </a:r>
            <a:r>
              <a:rPr lang="en-US" sz="1628" dirty="0">
                <a:solidFill>
                  <a:srgbClr val="454B64"/>
                </a:solidFill>
                <a:latin typeface="Roboto"/>
              </a:rPr>
              <a:t> </a:t>
            </a:r>
            <a:r>
              <a:rPr lang="en-US" sz="1628" dirty="0" err="1">
                <a:solidFill>
                  <a:srgbClr val="454B64"/>
                </a:solidFill>
                <a:latin typeface="Roboto"/>
              </a:rPr>
              <a:t>kuramın</a:t>
            </a:r>
            <a:r>
              <a:rPr lang="en-US" sz="1628" dirty="0">
                <a:solidFill>
                  <a:srgbClr val="454B64"/>
                </a:solidFill>
                <a:latin typeface="Roboto"/>
              </a:rPr>
              <a:t> </a:t>
            </a:r>
            <a:r>
              <a:rPr lang="en-US" sz="1628" dirty="0" err="1">
                <a:solidFill>
                  <a:srgbClr val="454B64"/>
                </a:solidFill>
                <a:latin typeface="Roboto"/>
              </a:rPr>
              <a:t>temelini</a:t>
            </a:r>
            <a:r>
              <a:rPr lang="en-US" sz="1628" dirty="0">
                <a:solidFill>
                  <a:srgbClr val="454B64"/>
                </a:solidFill>
                <a:latin typeface="Roboto"/>
              </a:rPr>
              <a:t> </a:t>
            </a:r>
            <a:r>
              <a:rPr lang="en-US" sz="1628" dirty="0" err="1">
                <a:solidFill>
                  <a:srgbClr val="454B64"/>
                </a:solidFill>
                <a:latin typeface="Roboto"/>
              </a:rPr>
              <a:t>oluşturan</a:t>
            </a:r>
            <a:r>
              <a:rPr lang="en-US" sz="1628" dirty="0">
                <a:solidFill>
                  <a:srgbClr val="454B64"/>
                </a:solidFill>
                <a:latin typeface="Roboto"/>
              </a:rPr>
              <a:t> </a:t>
            </a:r>
            <a:r>
              <a:rPr lang="en-US" sz="1628" dirty="0" err="1">
                <a:solidFill>
                  <a:srgbClr val="454B64"/>
                </a:solidFill>
                <a:latin typeface="Roboto"/>
              </a:rPr>
              <a:t>başlangıçtaki</a:t>
            </a:r>
            <a:r>
              <a:rPr lang="en-US" sz="1628" dirty="0">
                <a:solidFill>
                  <a:srgbClr val="454B64"/>
                </a:solidFill>
                <a:latin typeface="Roboto"/>
              </a:rPr>
              <a:t> </a:t>
            </a:r>
            <a:r>
              <a:rPr lang="en-US" sz="1628" dirty="0" err="1">
                <a:solidFill>
                  <a:srgbClr val="454B64"/>
                </a:solidFill>
                <a:latin typeface="Roboto"/>
              </a:rPr>
              <a:t>ahlaki</a:t>
            </a:r>
            <a:r>
              <a:rPr lang="en-US" sz="1628" dirty="0">
                <a:solidFill>
                  <a:srgbClr val="454B64"/>
                </a:solidFill>
                <a:latin typeface="Roboto"/>
              </a:rPr>
              <a:t> </a:t>
            </a:r>
            <a:r>
              <a:rPr lang="en-US" sz="1628" dirty="0" err="1">
                <a:solidFill>
                  <a:srgbClr val="454B64"/>
                </a:solidFill>
                <a:latin typeface="Roboto"/>
              </a:rPr>
              <a:t>yargıların</a:t>
            </a:r>
            <a:r>
              <a:rPr lang="en-US" sz="1628" dirty="0">
                <a:solidFill>
                  <a:srgbClr val="454B64"/>
                </a:solidFill>
                <a:latin typeface="Roboto"/>
              </a:rPr>
              <a:t> </a:t>
            </a:r>
            <a:r>
              <a:rPr lang="en-US" sz="1628" dirty="0" err="1">
                <a:solidFill>
                  <a:srgbClr val="454B64"/>
                </a:solidFill>
                <a:latin typeface="Roboto"/>
              </a:rPr>
              <a:t>dışında</a:t>
            </a:r>
            <a:r>
              <a:rPr lang="en-US" sz="1628" dirty="0">
                <a:solidFill>
                  <a:srgbClr val="454B64"/>
                </a:solidFill>
                <a:latin typeface="Roboto"/>
              </a:rPr>
              <a:t> yeni </a:t>
            </a:r>
            <a:r>
              <a:rPr lang="en-US" sz="1628" dirty="0" err="1">
                <a:solidFill>
                  <a:srgbClr val="454B64"/>
                </a:solidFill>
                <a:latin typeface="Roboto"/>
              </a:rPr>
              <a:t>yargılar</a:t>
            </a:r>
            <a:r>
              <a:rPr lang="en-US" sz="1628" dirty="0">
                <a:solidFill>
                  <a:srgbClr val="454B64"/>
                </a:solidFill>
                <a:latin typeface="Roboto"/>
              </a:rPr>
              <a:t> </a:t>
            </a:r>
            <a:r>
              <a:rPr lang="en-US" sz="1628" dirty="0" err="1">
                <a:solidFill>
                  <a:srgbClr val="454B64"/>
                </a:solidFill>
                <a:latin typeface="Roboto"/>
              </a:rPr>
              <a:t>çıkıyorsa</a:t>
            </a:r>
            <a:r>
              <a:rPr lang="en-US" sz="1628" dirty="0">
                <a:solidFill>
                  <a:srgbClr val="454B64"/>
                </a:solidFill>
                <a:latin typeface="Roboto"/>
              </a:rPr>
              <a:t>, </a:t>
            </a:r>
            <a:r>
              <a:rPr lang="en-US" sz="1628" dirty="0" err="1">
                <a:solidFill>
                  <a:srgbClr val="454B64"/>
                </a:solidFill>
                <a:latin typeface="Roboto"/>
              </a:rPr>
              <a:t>söz</a:t>
            </a:r>
            <a:r>
              <a:rPr lang="en-US" sz="1628" dirty="0">
                <a:solidFill>
                  <a:srgbClr val="454B64"/>
                </a:solidFill>
                <a:latin typeface="Roboto"/>
              </a:rPr>
              <a:t> </a:t>
            </a:r>
            <a:r>
              <a:rPr lang="en-US" sz="1628" dirty="0" err="1">
                <a:solidFill>
                  <a:srgbClr val="454B64"/>
                </a:solidFill>
                <a:latin typeface="Roboto"/>
              </a:rPr>
              <a:t>konusu</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verimlidir</a:t>
            </a:r>
            <a:r>
              <a:rPr lang="en-US" sz="1628" dirty="0">
                <a:solidFill>
                  <a:srgbClr val="454B64"/>
                </a:solidFill>
                <a:latin typeface="Roboto"/>
              </a:rPr>
              <a:t>. </a:t>
            </a:r>
          </a:p>
        </p:txBody>
      </p:sp>
      <p:sp>
        <p:nvSpPr>
          <p:cNvPr id="26" name="TextBox 26"/>
          <p:cNvSpPr txBox="1"/>
          <p:nvPr/>
        </p:nvSpPr>
        <p:spPr>
          <a:xfrm>
            <a:off x="13811231" y="4784699"/>
            <a:ext cx="3928881" cy="3997246"/>
          </a:xfrm>
          <a:prstGeom prst="rect">
            <a:avLst/>
          </a:prstGeom>
        </p:spPr>
        <p:txBody>
          <a:bodyPr lIns="0" tIns="0" rIns="0" bIns="0" rtlCol="0" anchor="t">
            <a:spAutoFit/>
          </a:bodyPr>
          <a:lstStyle/>
          <a:p>
            <a:pPr algn="ctr">
              <a:lnSpc>
                <a:spcPts val="2279"/>
              </a:lnSpc>
            </a:pPr>
            <a:r>
              <a:rPr lang="en-US" sz="1628" dirty="0">
                <a:solidFill>
                  <a:srgbClr val="454B64"/>
                </a:solidFill>
                <a:latin typeface="Roboto"/>
              </a:rPr>
              <a:t>Bir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yalnızca</a:t>
            </a:r>
            <a:r>
              <a:rPr lang="en-US" sz="1628" dirty="0">
                <a:solidFill>
                  <a:srgbClr val="454B64"/>
                </a:solidFill>
                <a:latin typeface="Roboto"/>
              </a:rPr>
              <a:t> </a:t>
            </a:r>
            <a:r>
              <a:rPr lang="en-US" sz="1628" dirty="0" err="1">
                <a:solidFill>
                  <a:srgbClr val="454B64"/>
                </a:solidFill>
                <a:latin typeface="Roboto"/>
              </a:rPr>
              <a:t>mevcut</a:t>
            </a:r>
            <a:r>
              <a:rPr lang="en-US" sz="1628" dirty="0">
                <a:solidFill>
                  <a:srgbClr val="454B64"/>
                </a:solidFill>
                <a:latin typeface="Roboto"/>
              </a:rPr>
              <a:t> </a:t>
            </a:r>
            <a:r>
              <a:rPr lang="en-US" sz="1628" dirty="0" err="1">
                <a:solidFill>
                  <a:srgbClr val="454B64"/>
                </a:solidFill>
                <a:latin typeface="Roboto"/>
              </a:rPr>
              <a:t>kanılarımızı</a:t>
            </a:r>
            <a:r>
              <a:rPr lang="en-US" sz="1628" dirty="0">
                <a:solidFill>
                  <a:srgbClr val="454B64"/>
                </a:solidFill>
                <a:latin typeface="Roboto"/>
              </a:rPr>
              <a:t> </a:t>
            </a:r>
            <a:r>
              <a:rPr lang="en-US" sz="1628" dirty="0" err="1">
                <a:solidFill>
                  <a:srgbClr val="454B64"/>
                </a:solidFill>
                <a:latin typeface="Roboto"/>
              </a:rPr>
              <a:t>derleyip</a:t>
            </a:r>
            <a:r>
              <a:rPr lang="en-US" sz="1628" dirty="0">
                <a:solidFill>
                  <a:srgbClr val="454B64"/>
                </a:solidFill>
                <a:latin typeface="Roboto"/>
              </a:rPr>
              <a:t> </a:t>
            </a:r>
            <a:r>
              <a:rPr lang="en-US" sz="1628" dirty="0" err="1">
                <a:solidFill>
                  <a:srgbClr val="454B64"/>
                </a:solidFill>
                <a:latin typeface="Roboto"/>
              </a:rPr>
              <a:t>yeniden</a:t>
            </a:r>
            <a:r>
              <a:rPr lang="en-US" sz="1628" dirty="0">
                <a:solidFill>
                  <a:srgbClr val="454B64"/>
                </a:solidFill>
                <a:latin typeface="Roboto"/>
              </a:rPr>
              <a:t> </a:t>
            </a:r>
            <a:r>
              <a:rPr lang="en-US" sz="1628" dirty="0" err="1">
                <a:solidFill>
                  <a:srgbClr val="454B64"/>
                </a:solidFill>
                <a:latin typeface="Roboto"/>
              </a:rPr>
              <a:t>dile</a:t>
            </a:r>
            <a:r>
              <a:rPr lang="en-US" sz="1628" dirty="0">
                <a:solidFill>
                  <a:srgbClr val="454B64"/>
                </a:solidFill>
                <a:latin typeface="Roboto"/>
              </a:rPr>
              <a:t> </a:t>
            </a:r>
            <a:r>
              <a:rPr lang="en-US" sz="1628" dirty="0" err="1">
                <a:solidFill>
                  <a:srgbClr val="454B64"/>
                </a:solidFill>
                <a:latin typeface="Roboto"/>
              </a:rPr>
              <a:t>getirmekle</a:t>
            </a:r>
            <a:r>
              <a:rPr lang="en-US" sz="1628" dirty="0">
                <a:solidFill>
                  <a:srgbClr val="454B64"/>
                </a:solidFill>
                <a:latin typeface="Roboto"/>
              </a:rPr>
              <a:t> </a:t>
            </a:r>
            <a:r>
              <a:rPr lang="en-US" sz="1628" dirty="0" err="1">
                <a:solidFill>
                  <a:srgbClr val="454B64"/>
                </a:solidFill>
                <a:latin typeface="Roboto"/>
              </a:rPr>
              <a:t>kalmamalı</a:t>
            </a:r>
            <a:r>
              <a:rPr lang="en-US" sz="1628" dirty="0">
                <a:solidFill>
                  <a:srgbClr val="454B64"/>
                </a:solidFill>
                <a:latin typeface="Roboto"/>
              </a:rPr>
              <a:t>, </a:t>
            </a:r>
            <a:r>
              <a:rPr lang="en-US" sz="1628" dirty="0" err="1">
                <a:solidFill>
                  <a:srgbClr val="454B64"/>
                </a:solidFill>
                <a:latin typeface="Roboto"/>
              </a:rPr>
              <a:t>aynı</a:t>
            </a:r>
            <a:r>
              <a:rPr lang="en-US" sz="1628" dirty="0">
                <a:solidFill>
                  <a:srgbClr val="454B64"/>
                </a:solidFill>
                <a:latin typeface="Roboto"/>
              </a:rPr>
              <a:t> </a:t>
            </a:r>
            <a:r>
              <a:rPr lang="en-US" sz="1628" dirty="0" err="1">
                <a:solidFill>
                  <a:srgbClr val="454B64"/>
                </a:solidFill>
                <a:latin typeface="Roboto"/>
              </a:rPr>
              <a:t>zamanda</a:t>
            </a:r>
            <a:r>
              <a:rPr lang="en-US" sz="1628" dirty="0">
                <a:solidFill>
                  <a:srgbClr val="454B64"/>
                </a:solidFill>
                <a:latin typeface="Roboto"/>
              </a:rPr>
              <a:t> </a:t>
            </a:r>
            <a:r>
              <a:rPr lang="en-US" sz="1628" dirty="0" err="1">
                <a:solidFill>
                  <a:srgbClr val="454B64"/>
                </a:solidFill>
                <a:latin typeface="Roboto"/>
              </a:rPr>
              <a:t>kanılar</a:t>
            </a:r>
            <a:r>
              <a:rPr lang="en-US" sz="1628" dirty="0">
                <a:solidFill>
                  <a:srgbClr val="454B64"/>
                </a:solidFill>
                <a:latin typeface="Roboto"/>
              </a:rPr>
              <a:t> </a:t>
            </a:r>
            <a:r>
              <a:rPr lang="en-US" sz="1628" dirty="0" err="1">
                <a:solidFill>
                  <a:srgbClr val="454B64"/>
                </a:solidFill>
                <a:latin typeface="Roboto"/>
              </a:rPr>
              <a:t>için</a:t>
            </a:r>
            <a:r>
              <a:rPr lang="en-US" sz="1628" dirty="0">
                <a:solidFill>
                  <a:srgbClr val="454B64"/>
                </a:solidFill>
                <a:latin typeface="Roboto"/>
              </a:rPr>
              <a:t> </a:t>
            </a:r>
            <a:r>
              <a:rPr lang="en-US" sz="1628" dirty="0" err="1">
                <a:solidFill>
                  <a:srgbClr val="454B64"/>
                </a:solidFill>
                <a:latin typeface="Roboto"/>
              </a:rPr>
              <a:t>bunları</a:t>
            </a:r>
            <a:r>
              <a:rPr lang="en-US" sz="1628" dirty="0">
                <a:solidFill>
                  <a:srgbClr val="454B64"/>
                </a:solidFill>
                <a:latin typeface="Roboto"/>
              </a:rPr>
              <a:t> </a:t>
            </a:r>
            <a:r>
              <a:rPr lang="en-US" sz="1628" dirty="0" err="1">
                <a:solidFill>
                  <a:srgbClr val="454B64"/>
                </a:solidFill>
                <a:latin typeface="Roboto"/>
              </a:rPr>
              <a:t>meşru</a:t>
            </a:r>
            <a:r>
              <a:rPr lang="en-US" sz="1628" dirty="0">
                <a:solidFill>
                  <a:srgbClr val="454B64"/>
                </a:solidFill>
                <a:latin typeface="Roboto"/>
              </a:rPr>
              <a:t> </a:t>
            </a:r>
            <a:r>
              <a:rPr lang="en-US" sz="1628" dirty="0" err="1">
                <a:solidFill>
                  <a:srgbClr val="454B64"/>
                </a:solidFill>
                <a:latin typeface="Roboto"/>
              </a:rPr>
              <a:t>kılacak</a:t>
            </a:r>
            <a:r>
              <a:rPr lang="en-US" sz="1628" dirty="0">
                <a:solidFill>
                  <a:srgbClr val="454B64"/>
                </a:solidFill>
                <a:latin typeface="Roboto"/>
              </a:rPr>
              <a:t> </a:t>
            </a:r>
            <a:r>
              <a:rPr lang="en-US" sz="1628" dirty="0" err="1">
                <a:solidFill>
                  <a:srgbClr val="454B64"/>
                </a:solidFill>
                <a:latin typeface="Roboto"/>
              </a:rPr>
              <a:t>birtakım</a:t>
            </a:r>
            <a:r>
              <a:rPr lang="en-US" sz="1628" dirty="0">
                <a:solidFill>
                  <a:srgbClr val="454B64"/>
                </a:solidFill>
                <a:latin typeface="Roboto"/>
              </a:rPr>
              <a:t> </a:t>
            </a:r>
            <a:r>
              <a:rPr lang="en-US" sz="1628" dirty="0" err="1">
                <a:solidFill>
                  <a:srgbClr val="454B64"/>
                </a:solidFill>
                <a:latin typeface="Roboto"/>
              </a:rPr>
              <a:t>gerekçeler</a:t>
            </a:r>
            <a:r>
              <a:rPr lang="en-US" sz="1628" dirty="0">
                <a:solidFill>
                  <a:srgbClr val="454B64"/>
                </a:solidFill>
                <a:latin typeface="Roboto"/>
              </a:rPr>
              <a:t> </a:t>
            </a:r>
            <a:r>
              <a:rPr lang="en-US" sz="1628" dirty="0" err="1">
                <a:solidFill>
                  <a:srgbClr val="454B64"/>
                </a:solidFill>
                <a:latin typeface="Roboto"/>
              </a:rPr>
              <a:t>ortaya</a:t>
            </a:r>
            <a:r>
              <a:rPr lang="en-US" sz="1628" dirty="0">
                <a:solidFill>
                  <a:srgbClr val="454B64"/>
                </a:solidFill>
                <a:latin typeface="Roboto"/>
              </a:rPr>
              <a:t> </a:t>
            </a:r>
            <a:r>
              <a:rPr lang="en-US" sz="1628" dirty="0" err="1">
                <a:solidFill>
                  <a:srgbClr val="454B64"/>
                </a:solidFill>
                <a:latin typeface="Roboto"/>
              </a:rPr>
              <a:t>koymalıdır</a:t>
            </a:r>
            <a:r>
              <a:rPr lang="en-US" sz="1628" dirty="0">
                <a:solidFill>
                  <a:srgbClr val="454B64"/>
                </a:solidFill>
                <a:latin typeface="Roboto"/>
              </a:rPr>
              <a:t>. </a:t>
            </a:r>
            <a:r>
              <a:rPr lang="en-US" sz="1628" dirty="0" err="1">
                <a:solidFill>
                  <a:srgbClr val="454B64"/>
                </a:solidFill>
                <a:latin typeface="Roboto"/>
              </a:rPr>
              <a:t>Örneğin</a:t>
            </a:r>
            <a:r>
              <a:rPr lang="en-US" sz="1628" dirty="0">
                <a:solidFill>
                  <a:srgbClr val="454B64"/>
                </a:solidFill>
                <a:latin typeface="Roboto"/>
              </a:rPr>
              <a:t>, </a:t>
            </a:r>
            <a:r>
              <a:rPr lang="en-US" sz="1628" dirty="0" err="1">
                <a:solidFill>
                  <a:srgbClr val="454B64"/>
                </a:solidFill>
                <a:latin typeface="Roboto"/>
              </a:rPr>
              <a:t>biyomedikal</a:t>
            </a:r>
            <a:r>
              <a:rPr lang="en-US" sz="1628" dirty="0">
                <a:solidFill>
                  <a:srgbClr val="454B64"/>
                </a:solidFill>
                <a:latin typeface="Roboto"/>
              </a:rPr>
              <a:t> </a:t>
            </a:r>
            <a:r>
              <a:rPr lang="en-US" sz="1628" dirty="0" err="1">
                <a:solidFill>
                  <a:srgbClr val="454B64"/>
                </a:solidFill>
                <a:latin typeface="Roboto"/>
              </a:rPr>
              <a:t>etikteki</a:t>
            </a:r>
            <a:r>
              <a:rPr lang="en-US" sz="1628" dirty="0">
                <a:solidFill>
                  <a:srgbClr val="454B64"/>
                </a:solidFill>
                <a:latin typeface="Roboto"/>
              </a:rPr>
              <a:t> </a:t>
            </a:r>
            <a:r>
              <a:rPr lang="en-US" sz="1628" dirty="0" err="1">
                <a:solidFill>
                  <a:srgbClr val="454B64"/>
                </a:solidFill>
                <a:latin typeface="Roboto"/>
              </a:rPr>
              <a:t>birçok</a:t>
            </a:r>
            <a:r>
              <a:rPr lang="en-US" sz="1628" dirty="0">
                <a:solidFill>
                  <a:srgbClr val="454B64"/>
                </a:solidFill>
                <a:latin typeface="Roboto"/>
              </a:rPr>
              <a:t> </a:t>
            </a:r>
            <a:r>
              <a:rPr lang="en-US" sz="1628" dirty="0" err="1">
                <a:solidFill>
                  <a:srgbClr val="454B64"/>
                </a:solidFill>
                <a:latin typeface="Roboto"/>
              </a:rPr>
              <a:t>geleneksel</a:t>
            </a:r>
            <a:r>
              <a:rPr lang="en-US" sz="1628" dirty="0">
                <a:solidFill>
                  <a:srgbClr val="454B64"/>
                </a:solidFill>
                <a:latin typeface="Roboto"/>
              </a:rPr>
              <a:t> </a:t>
            </a:r>
            <a:r>
              <a:rPr lang="en-US" sz="1628" dirty="0" err="1">
                <a:solidFill>
                  <a:srgbClr val="454B64"/>
                </a:solidFill>
                <a:latin typeface="Roboto"/>
              </a:rPr>
              <a:t>kanının</a:t>
            </a:r>
            <a:r>
              <a:rPr lang="en-US" sz="1628" dirty="0">
                <a:solidFill>
                  <a:srgbClr val="454B64"/>
                </a:solidFill>
                <a:latin typeface="Roboto"/>
              </a:rPr>
              <a:t> </a:t>
            </a:r>
            <a:r>
              <a:rPr lang="en-US" sz="1628" dirty="0" err="1">
                <a:solidFill>
                  <a:srgbClr val="454B64"/>
                </a:solidFill>
                <a:latin typeface="Roboto"/>
              </a:rPr>
              <a:t>altında</a:t>
            </a:r>
            <a:r>
              <a:rPr lang="en-US" sz="1628" dirty="0">
                <a:solidFill>
                  <a:srgbClr val="454B64"/>
                </a:solidFill>
                <a:latin typeface="Roboto"/>
              </a:rPr>
              <a:t>, "</a:t>
            </a:r>
            <a:r>
              <a:rPr lang="en-US" sz="1628" dirty="0" err="1">
                <a:solidFill>
                  <a:srgbClr val="454B64"/>
                </a:solidFill>
                <a:latin typeface="Roboto"/>
              </a:rPr>
              <a:t>eylemler</a:t>
            </a:r>
            <a:r>
              <a:rPr lang="en-US" sz="1628" dirty="0">
                <a:solidFill>
                  <a:srgbClr val="454B64"/>
                </a:solidFill>
                <a:latin typeface="Roboto"/>
              </a:rPr>
              <a:t>/</a:t>
            </a:r>
            <a:r>
              <a:rPr lang="en-US" sz="1628" dirty="0" err="1">
                <a:solidFill>
                  <a:srgbClr val="454B64"/>
                </a:solidFill>
                <a:latin typeface="Roboto"/>
              </a:rPr>
              <a:t>müdahil</a:t>
            </a:r>
            <a:r>
              <a:rPr lang="en-US" sz="1628" dirty="0">
                <a:solidFill>
                  <a:srgbClr val="454B64"/>
                </a:solidFill>
                <a:latin typeface="Roboto"/>
              </a:rPr>
              <a:t> </a:t>
            </a:r>
            <a:r>
              <a:rPr lang="en-US" sz="1628" dirty="0" err="1">
                <a:solidFill>
                  <a:srgbClr val="454B64"/>
                </a:solidFill>
                <a:latin typeface="Roboto"/>
              </a:rPr>
              <a:t>oluşlar</a:t>
            </a:r>
            <a:r>
              <a:rPr lang="en-US" sz="1628" dirty="0">
                <a:solidFill>
                  <a:srgbClr val="454B64"/>
                </a:solidFill>
                <a:latin typeface="Roboto"/>
              </a:rPr>
              <a:t>" </a:t>
            </a:r>
            <a:r>
              <a:rPr lang="en-US" sz="1628" dirty="0" err="1">
                <a:solidFill>
                  <a:srgbClr val="454B64"/>
                </a:solidFill>
                <a:latin typeface="Roboto"/>
              </a:rPr>
              <a:t>ve</a:t>
            </a:r>
            <a:r>
              <a:rPr lang="en-US" sz="1628" dirty="0">
                <a:solidFill>
                  <a:srgbClr val="454B64"/>
                </a:solidFill>
                <a:latin typeface="Roboto"/>
              </a:rPr>
              <a:t> "</a:t>
            </a:r>
            <a:r>
              <a:rPr lang="en-US" sz="1628" dirty="0" err="1">
                <a:solidFill>
                  <a:srgbClr val="454B64"/>
                </a:solidFill>
                <a:latin typeface="Roboto"/>
              </a:rPr>
              <a:t>eylemsizlikler</a:t>
            </a:r>
            <a:r>
              <a:rPr lang="en-US" sz="1628" dirty="0">
                <a:solidFill>
                  <a:srgbClr val="454B64"/>
                </a:solidFill>
                <a:latin typeface="Roboto"/>
              </a:rPr>
              <a:t> /</a:t>
            </a:r>
            <a:r>
              <a:rPr lang="en-US" sz="1628" dirty="0" err="1">
                <a:solidFill>
                  <a:srgbClr val="454B64"/>
                </a:solidFill>
                <a:latin typeface="Roboto"/>
              </a:rPr>
              <a:t>karışmayışlar</a:t>
            </a:r>
            <a:r>
              <a:rPr lang="en-US" sz="1628" dirty="0">
                <a:solidFill>
                  <a:srgbClr val="454B64"/>
                </a:solidFill>
                <a:latin typeface="Roboto"/>
              </a:rPr>
              <a:t>" </a:t>
            </a:r>
            <a:r>
              <a:rPr lang="en-US" sz="1628" dirty="0" err="1">
                <a:solidFill>
                  <a:srgbClr val="454B64"/>
                </a:solidFill>
                <a:latin typeface="Roboto"/>
              </a:rPr>
              <a:t>arasındaki</a:t>
            </a:r>
            <a:r>
              <a:rPr lang="en-US" sz="1628" dirty="0">
                <a:solidFill>
                  <a:srgbClr val="454B64"/>
                </a:solidFill>
                <a:latin typeface="Roboto"/>
              </a:rPr>
              <a:t> </a:t>
            </a:r>
            <a:r>
              <a:rPr lang="en-US" sz="1628" dirty="0" err="1">
                <a:solidFill>
                  <a:srgbClr val="454B64"/>
                </a:solidFill>
                <a:latin typeface="Roboto"/>
              </a:rPr>
              <a:t>ayrım</a:t>
            </a:r>
            <a:r>
              <a:rPr lang="en-US" sz="1628" dirty="0">
                <a:solidFill>
                  <a:srgbClr val="454B64"/>
                </a:solidFill>
                <a:latin typeface="Roboto"/>
              </a:rPr>
              <a:t> </a:t>
            </a:r>
            <a:r>
              <a:rPr lang="en-US" sz="1628" dirty="0" err="1">
                <a:solidFill>
                  <a:srgbClr val="454B64"/>
                </a:solidFill>
                <a:latin typeface="Roboto"/>
              </a:rPr>
              <a:t>çok</a:t>
            </a:r>
            <a:r>
              <a:rPr lang="en-US" sz="1628" dirty="0">
                <a:solidFill>
                  <a:srgbClr val="454B64"/>
                </a:solidFill>
                <a:latin typeface="Roboto"/>
              </a:rPr>
              <a:t> </a:t>
            </a:r>
            <a:r>
              <a:rPr lang="en-US" sz="1628" dirty="0" err="1">
                <a:solidFill>
                  <a:srgbClr val="454B64"/>
                </a:solidFill>
                <a:latin typeface="Roboto"/>
              </a:rPr>
              <a:t>keskin</a:t>
            </a:r>
            <a:r>
              <a:rPr lang="en-US" sz="1628" dirty="0">
                <a:solidFill>
                  <a:srgbClr val="454B64"/>
                </a:solidFill>
                <a:latin typeface="Roboto"/>
              </a:rPr>
              <a:t> </a:t>
            </a:r>
            <a:r>
              <a:rPr lang="en-US" sz="1628" dirty="0" err="1">
                <a:solidFill>
                  <a:srgbClr val="454B64"/>
                </a:solidFill>
                <a:latin typeface="Roboto"/>
              </a:rPr>
              <a:t>olmadığından</a:t>
            </a:r>
            <a:r>
              <a:rPr lang="en-US" sz="1628" dirty="0">
                <a:solidFill>
                  <a:srgbClr val="454B64"/>
                </a:solidFill>
                <a:latin typeface="Roboto"/>
              </a:rPr>
              <a:t>, </a:t>
            </a:r>
            <a:r>
              <a:rPr lang="en-US" sz="1628" dirty="0" err="1">
                <a:solidFill>
                  <a:srgbClr val="454B64"/>
                </a:solidFill>
                <a:latin typeface="Roboto"/>
              </a:rPr>
              <a:t>öldürmenin</a:t>
            </a:r>
            <a:r>
              <a:rPr lang="en-US" sz="1628" dirty="0">
                <a:solidFill>
                  <a:srgbClr val="454B64"/>
                </a:solidFill>
                <a:latin typeface="Roboto"/>
              </a:rPr>
              <a:t> </a:t>
            </a:r>
            <a:r>
              <a:rPr lang="en-US" sz="1628" dirty="0" err="1">
                <a:solidFill>
                  <a:srgbClr val="454B64"/>
                </a:solidFill>
                <a:latin typeface="Roboto"/>
              </a:rPr>
              <a:t>müsaade</a:t>
            </a:r>
            <a:r>
              <a:rPr lang="en-US" sz="1628" dirty="0">
                <a:solidFill>
                  <a:srgbClr val="454B64"/>
                </a:solidFill>
                <a:latin typeface="Roboto"/>
              </a:rPr>
              <a:t> </a:t>
            </a:r>
            <a:r>
              <a:rPr lang="en-US" sz="1628" dirty="0" err="1">
                <a:solidFill>
                  <a:srgbClr val="454B64"/>
                </a:solidFill>
                <a:latin typeface="Roboto"/>
              </a:rPr>
              <a:t>edilemez</a:t>
            </a:r>
            <a:r>
              <a:rPr lang="en-US" sz="1628" dirty="0">
                <a:solidFill>
                  <a:srgbClr val="454B64"/>
                </a:solidFill>
                <a:latin typeface="Roboto"/>
              </a:rPr>
              <a:t>, </a:t>
            </a:r>
            <a:r>
              <a:rPr lang="en-US" sz="1628" dirty="0" err="1">
                <a:solidFill>
                  <a:srgbClr val="454B64"/>
                </a:solidFill>
                <a:latin typeface="Roboto"/>
              </a:rPr>
              <a:t>ölmesine</a:t>
            </a:r>
            <a:r>
              <a:rPr lang="en-US" sz="1628" dirty="0">
                <a:solidFill>
                  <a:srgbClr val="454B64"/>
                </a:solidFill>
                <a:latin typeface="Roboto"/>
              </a:rPr>
              <a:t> </a:t>
            </a:r>
            <a:r>
              <a:rPr lang="en-US" sz="1628" dirty="0" err="1">
                <a:solidFill>
                  <a:srgbClr val="454B64"/>
                </a:solidFill>
                <a:latin typeface="Roboto"/>
              </a:rPr>
              <a:t>izin</a:t>
            </a:r>
            <a:r>
              <a:rPr lang="en-US" sz="1628" dirty="0">
                <a:solidFill>
                  <a:srgbClr val="454B64"/>
                </a:solidFill>
                <a:latin typeface="Roboto"/>
              </a:rPr>
              <a:t> </a:t>
            </a:r>
            <a:r>
              <a:rPr lang="en-US" sz="1628" dirty="0" err="1">
                <a:solidFill>
                  <a:srgbClr val="454B64"/>
                </a:solidFill>
                <a:latin typeface="Roboto"/>
              </a:rPr>
              <a:t>vermenin</a:t>
            </a:r>
            <a:r>
              <a:rPr lang="en-US" sz="1628" dirty="0">
                <a:solidFill>
                  <a:srgbClr val="454B64"/>
                </a:solidFill>
                <a:latin typeface="Roboto"/>
              </a:rPr>
              <a:t> </a:t>
            </a:r>
            <a:r>
              <a:rPr lang="en-US" sz="1628" dirty="0" err="1">
                <a:solidFill>
                  <a:srgbClr val="454B64"/>
                </a:solidFill>
                <a:latin typeface="Roboto"/>
              </a:rPr>
              <a:t>ise</a:t>
            </a:r>
            <a:r>
              <a:rPr lang="en-US" sz="1628" dirty="0">
                <a:solidFill>
                  <a:srgbClr val="454B64"/>
                </a:solidFill>
                <a:latin typeface="Roboto"/>
              </a:rPr>
              <a:t> </a:t>
            </a:r>
            <a:r>
              <a:rPr lang="en-US" sz="1628" dirty="0" err="1">
                <a:solidFill>
                  <a:srgbClr val="454B64"/>
                </a:solidFill>
                <a:latin typeface="Roboto"/>
              </a:rPr>
              <a:t>müsaade</a:t>
            </a:r>
            <a:r>
              <a:rPr lang="en-US" sz="1628" dirty="0">
                <a:solidFill>
                  <a:srgbClr val="454B64"/>
                </a:solidFill>
                <a:latin typeface="Roboto"/>
              </a:rPr>
              <a:t> </a:t>
            </a:r>
            <a:r>
              <a:rPr lang="en-US" sz="1628" dirty="0" err="1">
                <a:solidFill>
                  <a:srgbClr val="454B64"/>
                </a:solidFill>
                <a:latin typeface="Roboto"/>
              </a:rPr>
              <a:t>edilebilir</a:t>
            </a:r>
            <a:r>
              <a:rPr lang="en-US" sz="1628" dirty="0">
                <a:solidFill>
                  <a:srgbClr val="454B64"/>
                </a:solidFill>
                <a:latin typeface="Roboto"/>
              </a:rPr>
              <a:t> </a:t>
            </a:r>
            <a:r>
              <a:rPr lang="en-US" sz="1628" dirty="0" err="1">
                <a:solidFill>
                  <a:srgbClr val="454B64"/>
                </a:solidFill>
                <a:latin typeface="Roboto"/>
              </a:rPr>
              <a:t>olduğu</a:t>
            </a:r>
            <a:r>
              <a:rPr lang="en-US" sz="1628" dirty="0">
                <a:solidFill>
                  <a:srgbClr val="454B64"/>
                </a:solidFill>
                <a:latin typeface="Roboto"/>
              </a:rPr>
              <a:t> </a:t>
            </a:r>
            <a:r>
              <a:rPr lang="en-US" sz="1628" dirty="0" err="1">
                <a:solidFill>
                  <a:srgbClr val="454B64"/>
                </a:solidFill>
                <a:latin typeface="Roboto"/>
              </a:rPr>
              <a:t>yönündeki</a:t>
            </a:r>
            <a:r>
              <a:rPr lang="en-US" sz="1628" dirty="0">
                <a:solidFill>
                  <a:srgbClr val="454B64"/>
                </a:solidFill>
                <a:latin typeface="Roboto"/>
              </a:rPr>
              <a:t> malum </a:t>
            </a:r>
            <a:r>
              <a:rPr lang="en-US" sz="1628" dirty="0" err="1">
                <a:solidFill>
                  <a:srgbClr val="454B64"/>
                </a:solidFill>
                <a:latin typeface="Roboto"/>
              </a:rPr>
              <a:t>kanının</a:t>
            </a:r>
            <a:r>
              <a:rPr lang="en-US" sz="1628" dirty="0">
                <a:solidFill>
                  <a:srgbClr val="454B64"/>
                </a:solidFill>
                <a:latin typeface="Roboto"/>
              </a:rPr>
              <a:t> </a:t>
            </a:r>
            <a:r>
              <a:rPr lang="en-US" sz="1628" dirty="0" err="1">
                <a:solidFill>
                  <a:srgbClr val="454B64"/>
                </a:solidFill>
                <a:latin typeface="Roboto"/>
              </a:rPr>
              <a:t>gerekçeli</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ayrımı</a:t>
            </a:r>
            <a:r>
              <a:rPr lang="en-US" sz="1628" dirty="0">
                <a:solidFill>
                  <a:srgbClr val="454B64"/>
                </a:solidFill>
                <a:latin typeface="Roboto"/>
              </a:rPr>
              <a:t> </a:t>
            </a:r>
            <a:r>
              <a:rPr lang="en-US" sz="1628" dirty="0" err="1">
                <a:solidFill>
                  <a:srgbClr val="454B64"/>
                </a:solidFill>
                <a:latin typeface="Roboto"/>
              </a:rPr>
              <a:t>olup</a:t>
            </a:r>
            <a:r>
              <a:rPr lang="en-US" sz="1628" dirty="0">
                <a:solidFill>
                  <a:srgbClr val="454B64"/>
                </a:solidFill>
                <a:latin typeface="Roboto"/>
              </a:rPr>
              <a:t> </a:t>
            </a:r>
            <a:r>
              <a:rPr lang="en-US" sz="1628" dirty="0" err="1">
                <a:solidFill>
                  <a:srgbClr val="454B64"/>
                </a:solidFill>
                <a:latin typeface="Roboto"/>
              </a:rPr>
              <a:t>olmadığını</a:t>
            </a:r>
            <a:r>
              <a:rPr lang="en-US" sz="1628" dirty="0">
                <a:solidFill>
                  <a:srgbClr val="454B64"/>
                </a:solidFill>
                <a:latin typeface="Roboto"/>
              </a:rPr>
              <a:t> </a:t>
            </a:r>
            <a:r>
              <a:rPr lang="en-US" sz="1628" dirty="0" err="1">
                <a:solidFill>
                  <a:srgbClr val="454B64"/>
                </a:solidFill>
                <a:latin typeface="Roboto"/>
              </a:rPr>
              <a:t>belirleyemeyen</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a:t>
            </a:r>
            <a:r>
              <a:rPr lang="en-US" sz="1628" dirty="0">
                <a:solidFill>
                  <a:srgbClr val="454B64"/>
                </a:solidFill>
                <a:latin typeface="Roboto"/>
              </a:rPr>
              <a:t> </a:t>
            </a:r>
            <a:r>
              <a:rPr lang="en-US" sz="1628" dirty="0" err="1">
                <a:solidFill>
                  <a:srgbClr val="454B64"/>
                </a:solidFill>
                <a:latin typeface="Roboto"/>
              </a:rPr>
              <a:t>zayıf</a:t>
            </a:r>
            <a:r>
              <a:rPr lang="en-US" sz="1628" dirty="0">
                <a:solidFill>
                  <a:srgbClr val="454B64"/>
                </a:solidFill>
                <a:latin typeface="Roboto"/>
              </a:rPr>
              <a:t> </a:t>
            </a:r>
            <a:r>
              <a:rPr lang="en-US" sz="1628" dirty="0" err="1">
                <a:solidFill>
                  <a:srgbClr val="454B64"/>
                </a:solidFill>
                <a:latin typeface="Roboto"/>
              </a:rPr>
              <a:t>bir</a:t>
            </a:r>
            <a:r>
              <a:rPr lang="en-US" sz="1628" dirty="0">
                <a:solidFill>
                  <a:srgbClr val="454B64"/>
                </a:solidFill>
                <a:latin typeface="Roboto"/>
              </a:rPr>
              <a:t> </a:t>
            </a:r>
            <a:r>
              <a:rPr lang="en-US" sz="1628" dirty="0" err="1">
                <a:solidFill>
                  <a:srgbClr val="454B64"/>
                </a:solidFill>
                <a:latin typeface="Roboto"/>
              </a:rPr>
              <a:t>kuramdır</a:t>
            </a:r>
            <a:r>
              <a:rPr lang="en-US" sz="1628" dirty="0">
                <a:solidFill>
                  <a:srgbClr val="454B64"/>
                </a:solidFill>
                <a:latin typeface="Roboto"/>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3863822">
            <a:off x="6908108" y="1493849"/>
            <a:ext cx="4471784" cy="6332654"/>
          </a:xfrm>
          <a:custGeom>
            <a:avLst/>
            <a:gdLst/>
            <a:ahLst/>
            <a:cxnLst/>
            <a:rect l="l" t="t" r="r" b="b"/>
            <a:pathLst>
              <a:path w="4471784" h="6332654">
                <a:moveTo>
                  <a:pt x="0" y="0"/>
                </a:moveTo>
                <a:lnTo>
                  <a:pt x="4471784" y="0"/>
                </a:lnTo>
                <a:lnTo>
                  <a:pt x="4471784" y="6332654"/>
                </a:lnTo>
                <a:lnTo>
                  <a:pt x="0" y="63326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3626039" flipH="1">
            <a:off x="8505846" y="6698228"/>
            <a:ext cx="1385359" cy="391364"/>
          </a:xfrm>
          <a:custGeom>
            <a:avLst/>
            <a:gdLst/>
            <a:ahLst/>
            <a:cxnLst/>
            <a:rect l="l" t="t" r="r" b="b"/>
            <a:pathLst>
              <a:path w="1385359" h="391364">
                <a:moveTo>
                  <a:pt x="1385359" y="0"/>
                </a:moveTo>
                <a:lnTo>
                  <a:pt x="0" y="0"/>
                </a:lnTo>
                <a:lnTo>
                  <a:pt x="0" y="391364"/>
                </a:lnTo>
                <a:lnTo>
                  <a:pt x="1385359" y="391364"/>
                </a:lnTo>
                <a:lnTo>
                  <a:pt x="138535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2846482" y="3186145"/>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rot="8953775" flipH="1">
            <a:off x="11714835" y="4065067"/>
            <a:ext cx="1385359" cy="391364"/>
          </a:xfrm>
          <a:custGeom>
            <a:avLst/>
            <a:gdLst/>
            <a:ahLst/>
            <a:cxnLst/>
            <a:rect l="l" t="t" r="r" b="b"/>
            <a:pathLst>
              <a:path w="1385359" h="391364">
                <a:moveTo>
                  <a:pt x="1385360" y="0"/>
                </a:moveTo>
                <a:lnTo>
                  <a:pt x="0" y="0"/>
                </a:lnTo>
                <a:lnTo>
                  <a:pt x="0" y="391364"/>
                </a:lnTo>
                <a:lnTo>
                  <a:pt x="1385360" y="391364"/>
                </a:lnTo>
                <a:lnTo>
                  <a:pt x="138536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6" name="Freeform 6"/>
          <p:cNvSpPr/>
          <p:nvPr/>
        </p:nvSpPr>
        <p:spPr>
          <a:xfrm rot="366398" flipH="1">
            <a:off x="4856583" y="5438522"/>
            <a:ext cx="1385359" cy="391364"/>
          </a:xfrm>
          <a:custGeom>
            <a:avLst/>
            <a:gdLst/>
            <a:ahLst/>
            <a:cxnLst/>
            <a:rect l="l" t="t" r="r" b="b"/>
            <a:pathLst>
              <a:path w="1385359" h="391364">
                <a:moveTo>
                  <a:pt x="1385360" y="0"/>
                </a:moveTo>
                <a:lnTo>
                  <a:pt x="0" y="0"/>
                </a:lnTo>
                <a:lnTo>
                  <a:pt x="0" y="391364"/>
                </a:lnTo>
                <a:lnTo>
                  <a:pt x="1385360" y="391364"/>
                </a:lnTo>
                <a:lnTo>
                  <a:pt x="138536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7" name="Freeform 7"/>
          <p:cNvSpPr/>
          <p:nvPr/>
        </p:nvSpPr>
        <p:spPr>
          <a:xfrm>
            <a:off x="17453818" y="308610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8" name="Freeform 8"/>
          <p:cNvSpPr/>
          <p:nvPr/>
        </p:nvSpPr>
        <p:spPr>
          <a:xfrm>
            <a:off x="-858607" y="3086100"/>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9" name="Freeform 9"/>
          <p:cNvSpPr/>
          <p:nvPr/>
        </p:nvSpPr>
        <p:spPr>
          <a:xfrm>
            <a:off x="859656" y="4141869"/>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0" name="Freeform 10"/>
          <p:cNvSpPr/>
          <p:nvPr/>
        </p:nvSpPr>
        <p:spPr>
          <a:xfrm>
            <a:off x="6418676" y="7754874"/>
            <a:ext cx="4412818" cy="1492335"/>
          </a:xfrm>
          <a:custGeom>
            <a:avLst/>
            <a:gdLst/>
            <a:ahLst/>
            <a:cxnLst/>
            <a:rect l="l" t="t" r="r" b="b"/>
            <a:pathLst>
              <a:path w="4412818" h="1492335">
                <a:moveTo>
                  <a:pt x="0" y="0"/>
                </a:moveTo>
                <a:lnTo>
                  <a:pt x="4412818" y="0"/>
                </a:lnTo>
                <a:lnTo>
                  <a:pt x="4412818" y="1492335"/>
                </a:lnTo>
                <a:lnTo>
                  <a:pt x="0" y="14923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1" name="Freeform 11"/>
          <p:cNvSpPr/>
          <p:nvPr/>
        </p:nvSpPr>
        <p:spPr>
          <a:xfrm>
            <a:off x="6369190" y="529386"/>
            <a:ext cx="4412818" cy="1492335"/>
          </a:xfrm>
          <a:custGeom>
            <a:avLst/>
            <a:gdLst/>
            <a:ahLst/>
            <a:cxnLst/>
            <a:rect l="l" t="t" r="r" b="b"/>
            <a:pathLst>
              <a:path w="4412818" h="1492335">
                <a:moveTo>
                  <a:pt x="0" y="0"/>
                </a:moveTo>
                <a:lnTo>
                  <a:pt x="4412819" y="0"/>
                </a:lnTo>
                <a:lnTo>
                  <a:pt x="4412819" y="1492335"/>
                </a:lnTo>
                <a:lnTo>
                  <a:pt x="0" y="14923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tr-TR"/>
          </a:p>
        </p:txBody>
      </p:sp>
      <p:sp>
        <p:nvSpPr>
          <p:cNvPr id="12" name="Freeform 12"/>
          <p:cNvSpPr/>
          <p:nvPr/>
        </p:nvSpPr>
        <p:spPr>
          <a:xfrm rot="-4370132">
            <a:off x="6992406" y="2500347"/>
            <a:ext cx="1385359" cy="391364"/>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13" name="TextBox 13"/>
          <p:cNvSpPr txBox="1"/>
          <p:nvPr/>
        </p:nvSpPr>
        <p:spPr>
          <a:xfrm>
            <a:off x="6344554" y="3713237"/>
            <a:ext cx="5320058" cy="1920966"/>
          </a:xfrm>
          <a:prstGeom prst="rect">
            <a:avLst/>
          </a:prstGeom>
        </p:spPr>
        <p:txBody>
          <a:bodyPr lIns="0" tIns="0" rIns="0" bIns="0" rtlCol="0" anchor="t">
            <a:spAutoFit/>
          </a:bodyPr>
          <a:lstStyle/>
          <a:p>
            <a:pPr algn="ctr">
              <a:lnSpc>
                <a:spcPts val="15634"/>
              </a:lnSpc>
            </a:pPr>
            <a:r>
              <a:rPr lang="en-US" sz="11167">
                <a:solidFill>
                  <a:srgbClr val="454B64"/>
                </a:solidFill>
                <a:latin typeface="Just Another Hand"/>
              </a:rPr>
              <a:t>Ahlak Kuramları</a:t>
            </a:r>
          </a:p>
        </p:txBody>
      </p:sp>
      <p:sp>
        <p:nvSpPr>
          <p:cNvPr id="14" name="TextBox 14"/>
          <p:cNvSpPr txBox="1"/>
          <p:nvPr/>
        </p:nvSpPr>
        <p:spPr>
          <a:xfrm>
            <a:off x="582868" y="4583976"/>
            <a:ext cx="4966395" cy="679450"/>
          </a:xfrm>
          <a:prstGeom prst="rect">
            <a:avLst/>
          </a:prstGeom>
        </p:spPr>
        <p:txBody>
          <a:bodyPr lIns="0" tIns="0" rIns="0" bIns="0" rtlCol="0" anchor="t">
            <a:spAutoFit/>
          </a:bodyPr>
          <a:lstStyle/>
          <a:p>
            <a:pPr algn="ctr">
              <a:lnSpc>
                <a:spcPts val="5599"/>
              </a:lnSpc>
            </a:pPr>
            <a:r>
              <a:rPr lang="en-US" sz="3999">
                <a:solidFill>
                  <a:srgbClr val="454B64"/>
                </a:solidFill>
                <a:latin typeface="Roboto"/>
              </a:rPr>
              <a:t>Utilitarizm</a:t>
            </a:r>
          </a:p>
        </p:txBody>
      </p:sp>
      <p:sp>
        <p:nvSpPr>
          <p:cNvPr id="15" name="TextBox 15"/>
          <p:cNvSpPr txBox="1"/>
          <p:nvPr/>
        </p:nvSpPr>
        <p:spPr>
          <a:xfrm>
            <a:off x="6092402" y="8084042"/>
            <a:ext cx="4966395" cy="679450"/>
          </a:xfrm>
          <a:prstGeom prst="rect">
            <a:avLst/>
          </a:prstGeom>
        </p:spPr>
        <p:txBody>
          <a:bodyPr lIns="0" tIns="0" rIns="0" bIns="0" rtlCol="0" anchor="t">
            <a:spAutoFit/>
          </a:bodyPr>
          <a:lstStyle/>
          <a:p>
            <a:pPr algn="ctr">
              <a:lnSpc>
                <a:spcPts val="5599"/>
              </a:lnSpc>
            </a:pPr>
            <a:r>
              <a:rPr lang="en-US" sz="3999">
                <a:solidFill>
                  <a:srgbClr val="454B64"/>
                </a:solidFill>
                <a:latin typeface="Roboto"/>
              </a:rPr>
              <a:t>Kantiyenizm</a:t>
            </a:r>
          </a:p>
        </p:txBody>
      </p:sp>
      <p:sp>
        <p:nvSpPr>
          <p:cNvPr id="16" name="TextBox 16"/>
          <p:cNvSpPr txBox="1"/>
          <p:nvPr/>
        </p:nvSpPr>
        <p:spPr>
          <a:xfrm>
            <a:off x="12740937" y="3554487"/>
            <a:ext cx="4966395" cy="679450"/>
          </a:xfrm>
          <a:prstGeom prst="rect">
            <a:avLst/>
          </a:prstGeom>
        </p:spPr>
        <p:txBody>
          <a:bodyPr lIns="0" tIns="0" rIns="0" bIns="0" rtlCol="0" anchor="t">
            <a:spAutoFit/>
          </a:bodyPr>
          <a:lstStyle/>
          <a:p>
            <a:pPr algn="ctr">
              <a:lnSpc>
                <a:spcPts val="5599"/>
              </a:lnSpc>
            </a:pPr>
            <a:r>
              <a:rPr lang="en-US" sz="3999">
                <a:solidFill>
                  <a:srgbClr val="454B64"/>
                </a:solidFill>
                <a:latin typeface="Roboto"/>
              </a:rPr>
              <a:t>Hak kuramcılığı</a:t>
            </a:r>
          </a:p>
        </p:txBody>
      </p:sp>
      <p:sp>
        <p:nvSpPr>
          <p:cNvPr id="17" name="Freeform 17"/>
          <p:cNvSpPr/>
          <p:nvPr/>
        </p:nvSpPr>
        <p:spPr>
          <a:xfrm>
            <a:off x="6798174" y="411954"/>
            <a:ext cx="4412818" cy="1492335"/>
          </a:xfrm>
          <a:custGeom>
            <a:avLst/>
            <a:gdLst/>
            <a:ahLst/>
            <a:cxnLst/>
            <a:rect l="l" t="t" r="r" b="b"/>
            <a:pathLst>
              <a:path w="4412818" h="1492335">
                <a:moveTo>
                  <a:pt x="0" y="0"/>
                </a:moveTo>
                <a:lnTo>
                  <a:pt x="4412818" y="0"/>
                </a:lnTo>
                <a:lnTo>
                  <a:pt x="4412818" y="1492334"/>
                </a:lnTo>
                <a:lnTo>
                  <a:pt x="0" y="1492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18" name="TextBox 18"/>
          <p:cNvSpPr txBox="1"/>
          <p:nvPr/>
        </p:nvSpPr>
        <p:spPr>
          <a:xfrm>
            <a:off x="6660802" y="782651"/>
            <a:ext cx="4966395" cy="679450"/>
          </a:xfrm>
          <a:prstGeom prst="rect">
            <a:avLst/>
          </a:prstGeom>
        </p:spPr>
        <p:txBody>
          <a:bodyPr lIns="0" tIns="0" rIns="0" bIns="0" rtlCol="0" anchor="t">
            <a:spAutoFit/>
          </a:bodyPr>
          <a:lstStyle/>
          <a:p>
            <a:pPr algn="ctr">
              <a:lnSpc>
                <a:spcPts val="5599"/>
              </a:lnSpc>
            </a:pPr>
            <a:r>
              <a:rPr lang="en-US" sz="3999">
                <a:solidFill>
                  <a:srgbClr val="454B64"/>
                </a:solidFill>
                <a:latin typeface="Roboto"/>
              </a:rPr>
              <a:t>Erdem etiği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3977753" y="6995160"/>
            <a:ext cx="8620495" cy="8542127"/>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7453818" y="1543050"/>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520867" y="552232"/>
            <a:ext cx="7299657" cy="2468611"/>
          </a:xfrm>
          <a:custGeom>
            <a:avLst/>
            <a:gdLst/>
            <a:ahLst/>
            <a:cxnLst/>
            <a:rect l="l" t="t" r="r" b="b"/>
            <a:pathLst>
              <a:path w="7299657" h="2468611">
                <a:moveTo>
                  <a:pt x="0" y="0"/>
                </a:moveTo>
                <a:lnTo>
                  <a:pt x="7299657" y="0"/>
                </a:lnTo>
                <a:lnTo>
                  <a:pt x="7299657" y="2468612"/>
                </a:lnTo>
                <a:lnTo>
                  <a:pt x="0" y="24686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12837344" y="1132943"/>
            <a:ext cx="4421956" cy="3139589"/>
          </a:xfrm>
          <a:custGeom>
            <a:avLst/>
            <a:gdLst/>
            <a:ahLst/>
            <a:cxnLst/>
            <a:rect l="l" t="t" r="r" b="b"/>
            <a:pathLst>
              <a:path w="4421956" h="3139589">
                <a:moveTo>
                  <a:pt x="0" y="0"/>
                </a:moveTo>
                <a:lnTo>
                  <a:pt x="4421956" y="0"/>
                </a:lnTo>
                <a:lnTo>
                  <a:pt x="4421956" y="3139588"/>
                </a:lnTo>
                <a:lnTo>
                  <a:pt x="0" y="3139588"/>
                </a:lnTo>
                <a:lnTo>
                  <a:pt x="0" y="0"/>
                </a:lnTo>
                <a:close/>
              </a:path>
            </a:pathLst>
          </a:custGeom>
          <a:blipFill>
            <a:blip r:embed="rId8"/>
            <a:stretch>
              <a:fillRect/>
            </a:stretch>
          </a:blipFill>
        </p:spPr>
        <p:txBody>
          <a:bodyPr/>
          <a:lstStyle/>
          <a:p>
            <a:endParaRPr lang="tr-TR"/>
          </a:p>
        </p:txBody>
      </p:sp>
      <p:sp>
        <p:nvSpPr>
          <p:cNvPr id="6" name="Freeform 6"/>
          <p:cNvSpPr/>
          <p:nvPr/>
        </p:nvSpPr>
        <p:spPr>
          <a:xfrm>
            <a:off x="520867" y="3270032"/>
            <a:ext cx="10084217" cy="2637353"/>
          </a:xfrm>
          <a:custGeom>
            <a:avLst/>
            <a:gdLst/>
            <a:ahLst/>
            <a:cxnLst/>
            <a:rect l="l" t="t" r="r" b="b"/>
            <a:pathLst>
              <a:path w="10084217" h="2637353">
                <a:moveTo>
                  <a:pt x="0" y="0"/>
                </a:moveTo>
                <a:lnTo>
                  <a:pt x="10084217" y="0"/>
                </a:lnTo>
                <a:lnTo>
                  <a:pt x="10084217" y="2637353"/>
                </a:lnTo>
                <a:lnTo>
                  <a:pt x="0" y="2637353"/>
                </a:lnTo>
                <a:lnTo>
                  <a:pt x="0" y="0"/>
                </a:lnTo>
                <a:close/>
              </a:path>
            </a:pathLst>
          </a:custGeom>
          <a:blipFill>
            <a:blip r:embed="rId9">
              <a:extLst>
                <a:ext uri="{96DAC541-7B7A-43D3-8B79-37D633B846F1}">
                  <asvg:svgBlip xmlns:asvg="http://schemas.microsoft.com/office/drawing/2016/SVG/main" xmlns="" r:embed="rId10"/>
                </a:ext>
              </a:extLst>
            </a:blip>
            <a:stretch>
              <a:fillRect t="-83070" b="-82193"/>
            </a:stretch>
          </a:blipFill>
        </p:spPr>
        <p:txBody>
          <a:bodyPr/>
          <a:lstStyle/>
          <a:p>
            <a:endParaRPr lang="tr-TR"/>
          </a:p>
        </p:txBody>
      </p:sp>
      <p:sp>
        <p:nvSpPr>
          <p:cNvPr id="7" name="Freeform 7"/>
          <p:cNvSpPr/>
          <p:nvPr/>
        </p:nvSpPr>
        <p:spPr>
          <a:xfrm>
            <a:off x="150365" y="6759824"/>
            <a:ext cx="12586723" cy="3291840"/>
          </a:xfrm>
          <a:custGeom>
            <a:avLst/>
            <a:gdLst/>
            <a:ahLst/>
            <a:cxnLst/>
            <a:rect l="l" t="t" r="r" b="b"/>
            <a:pathLst>
              <a:path w="12586723" h="3291840">
                <a:moveTo>
                  <a:pt x="0" y="0"/>
                </a:moveTo>
                <a:lnTo>
                  <a:pt x="12586723" y="0"/>
                </a:lnTo>
                <a:lnTo>
                  <a:pt x="12586723" y="3291840"/>
                </a:lnTo>
                <a:lnTo>
                  <a:pt x="0" y="3291840"/>
                </a:lnTo>
                <a:lnTo>
                  <a:pt x="0" y="0"/>
                </a:lnTo>
                <a:close/>
              </a:path>
            </a:pathLst>
          </a:custGeom>
          <a:blipFill>
            <a:blip r:embed="rId11">
              <a:extLst>
                <a:ext uri="{96DAC541-7B7A-43D3-8B79-37D633B846F1}">
                  <asvg:svgBlip xmlns:asvg="http://schemas.microsoft.com/office/drawing/2016/SVG/main" xmlns="" r:embed="rId12"/>
                </a:ext>
              </a:extLst>
            </a:blip>
            <a:stretch>
              <a:fillRect t="-83070" b="-82193"/>
            </a:stretch>
          </a:blipFill>
        </p:spPr>
        <p:txBody>
          <a:bodyPr/>
          <a:lstStyle/>
          <a:p>
            <a:endParaRPr lang="tr-TR"/>
          </a:p>
        </p:txBody>
      </p:sp>
      <p:sp>
        <p:nvSpPr>
          <p:cNvPr id="8" name="Freeform 8"/>
          <p:cNvSpPr/>
          <p:nvPr/>
        </p:nvSpPr>
        <p:spPr>
          <a:xfrm rot="4480511">
            <a:off x="15909085" y="7619971"/>
            <a:ext cx="1955424" cy="3276657"/>
          </a:xfrm>
          <a:custGeom>
            <a:avLst/>
            <a:gdLst/>
            <a:ahLst/>
            <a:cxnLst/>
            <a:rect l="l" t="t" r="r" b="b"/>
            <a:pathLst>
              <a:path w="1955424" h="3276657">
                <a:moveTo>
                  <a:pt x="0" y="0"/>
                </a:moveTo>
                <a:lnTo>
                  <a:pt x="1955424" y="0"/>
                </a:lnTo>
                <a:lnTo>
                  <a:pt x="1955424" y="3276658"/>
                </a:lnTo>
                <a:lnTo>
                  <a:pt x="0" y="32766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9" name="TextBox 9"/>
          <p:cNvSpPr txBox="1"/>
          <p:nvPr/>
        </p:nvSpPr>
        <p:spPr>
          <a:xfrm>
            <a:off x="1028700" y="635812"/>
            <a:ext cx="9958217" cy="2066925"/>
          </a:xfrm>
          <a:prstGeom prst="rect">
            <a:avLst/>
          </a:prstGeom>
        </p:spPr>
        <p:txBody>
          <a:bodyPr lIns="0" tIns="0" rIns="0" bIns="0" rtlCol="0" anchor="t">
            <a:spAutoFit/>
          </a:bodyPr>
          <a:lstStyle/>
          <a:p>
            <a:pPr algn="just">
              <a:lnSpc>
                <a:spcPts val="16800"/>
              </a:lnSpc>
            </a:pPr>
            <a:r>
              <a:rPr lang="en-US" sz="12000">
                <a:solidFill>
                  <a:srgbClr val="454B64"/>
                </a:solidFill>
                <a:latin typeface="Just Another Hand"/>
              </a:rPr>
              <a:t>Utilitarizm </a:t>
            </a:r>
          </a:p>
        </p:txBody>
      </p:sp>
      <p:sp>
        <p:nvSpPr>
          <p:cNvPr id="10" name="TextBox 10"/>
          <p:cNvSpPr txBox="1"/>
          <p:nvPr/>
        </p:nvSpPr>
        <p:spPr>
          <a:xfrm>
            <a:off x="1028700" y="6032749"/>
            <a:ext cx="4966395" cy="727075"/>
          </a:xfrm>
          <a:prstGeom prst="rect">
            <a:avLst/>
          </a:prstGeom>
        </p:spPr>
        <p:txBody>
          <a:bodyPr lIns="0" tIns="0" rIns="0" bIns="0" rtlCol="0" anchor="t">
            <a:spAutoFit/>
          </a:bodyPr>
          <a:lstStyle/>
          <a:p>
            <a:pPr>
              <a:lnSpc>
                <a:spcPts val="5599"/>
              </a:lnSpc>
            </a:pPr>
            <a:r>
              <a:rPr lang="en-US" sz="3999">
                <a:solidFill>
                  <a:srgbClr val="8F9CD1"/>
                </a:solidFill>
                <a:latin typeface="Bryndan Write"/>
              </a:rPr>
              <a:t>TANIM</a:t>
            </a:r>
          </a:p>
        </p:txBody>
      </p:sp>
      <p:sp>
        <p:nvSpPr>
          <p:cNvPr id="11" name="TextBox 11"/>
          <p:cNvSpPr txBox="1"/>
          <p:nvPr/>
        </p:nvSpPr>
        <p:spPr>
          <a:xfrm>
            <a:off x="1028700" y="3432919"/>
            <a:ext cx="9166470" cy="2291662"/>
          </a:xfrm>
          <a:prstGeom prst="rect">
            <a:avLst/>
          </a:prstGeom>
        </p:spPr>
        <p:txBody>
          <a:bodyPr lIns="0" tIns="0" rIns="0" bIns="0" rtlCol="0" anchor="t">
            <a:spAutoFit/>
          </a:bodyPr>
          <a:lstStyle/>
          <a:p>
            <a:pPr>
              <a:lnSpc>
                <a:spcPts val="3072"/>
              </a:lnSpc>
            </a:pPr>
            <a:r>
              <a:rPr lang="en-US" sz="2194" dirty="0">
                <a:solidFill>
                  <a:srgbClr val="454B64"/>
                </a:solidFill>
                <a:latin typeface="Roboto Bold"/>
              </a:rPr>
              <a:t>•</a:t>
            </a:r>
            <a:r>
              <a:rPr lang="en-US" sz="2194" dirty="0" err="1">
                <a:solidFill>
                  <a:srgbClr val="454B64"/>
                </a:solidFill>
                <a:latin typeface="Roboto Bold"/>
              </a:rPr>
              <a:t>Sonuççuluk</a:t>
            </a:r>
            <a:r>
              <a:rPr lang="en-US" sz="2194" dirty="0">
                <a:solidFill>
                  <a:srgbClr val="454B64"/>
                </a:solidFill>
                <a:latin typeface="Roboto"/>
              </a:rPr>
              <a:t>, </a:t>
            </a:r>
            <a:r>
              <a:rPr lang="en-US" sz="2194" dirty="0" err="1">
                <a:solidFill>
                  <a:srgbClr val="454B64"/>
                </a:solidFill>
                <a:latin typeface="Roboto"/>
              </a:rPr>
              <a:t>eylemlerin</a:t>
            </a:r>
            <a:r>
              <a:rPr lang="en-US" sz="2194" dirty="0">
                <a:solidFill>
                  <a:srgbClr val="454B64"/>
                </a:solidFill>
                <a:latin typeface="Roboto"/>
              </a:rPr>
              <a:t> </a:t>
            </a:r>
            <a:r>
              <a:rPr lang="en-US" sz="2194" dirty="0" err="1">
                <a:solidFill>
                  <a:srgbClr val="454B64"/>
                </a:solidFill>
                <a:latin typeface="Roboto"/>
              </a:rPr>
              <a:t>doğru</a:t>
            </a:r>
            <a:r>
              <a:rPr lang="en-US" sz="2194" dirty="0">
                <a:solidFill>
                  <a:srgbClr val="454B64"/>
                </a:solidFill>
                <a:latin typeface="Roboto"/>
              </a:rPr>
              <a:t> </a:t>
            </a:r>
            <a:r>
              <a:rPr lang="en-US" sz="2194" dirty="0" err="1">
                <a:solidFill>
                  <a:srgbClr val="454B64"/>
                </a:solidFill>
                <a:latin typeface="Roboto"/>
              </a:rPr>
              <a:t>ya</a:t>
            </a:r>
            <a:r>
              <a:rPr lang="en-US" sz="2194" dirty="0">
                <a:solidFill>
                  <a:srgbClr val="454B64"/>
                </a:solidFill>
                <a:latin typeface="Roboto"/>
              </a:rPr>
              <a:t> da </a:t>
            </a:r>
            <a:r>
              <a:rPr lang="en-US" sz="2194" dirty="0" err="1">
                <a:solidFill>
                  <a:srgbClr val="454B64"/>
                </a:solidFill>
                <a:latin typeface="Roboto"/>
              </a:rPr>
              <a:t>yanlış</a:t>
            </a:r>
            <a:r>
              <a:rPr lang="en-US" sz="2194" dirty="0">
                <a:solidFill>
                  <a:srgbClr val="454B64"/>
                </a:solidFill>
                <a:latin typeface="Roboto"/>
              </a:rPr>
              <a:t> </a:t>
            </a:r>
            <a:r>
              <a:rPr lang="en-US" sz="2194" dirty="0" err="1">
                <a:solidFill>
                  <a:srgbClr val="454B64"/>
                </a:solidFill>
                <a:latin typeface="Roboto"/>
              </a:rPr>
              <a:t>oluşunun</a:t>
            </a:r>
            <a:r>
              <a:rPr lang="en-US" sz="2194" dirty="0">
                <a:solidFill>
                  <a:srgbClr val="454B64"/>
                </a:solidFill>
                <a:latin typeface="Roboto"/>
              </a:rPr>
              <a:t> </a:t>
            </a:r>
            <a:r>
              <a:rPr lang="en-US" sz="2194" dirty="0" err="1">
                <a:solidFill>
                  <a:srgbClr val="454B64"/>
                </a:solidFill>
                <a:latin typeface="Roboto"/>
              </a:rPr>
              <a:t>yarattıkları</a:t>
            </a:r>
            <a:r>
              <a:rPr lang="en-US" sz="2194" dirty="0">
                <a:solidFill>
                  <a:srgbClr val="454B64"/>
                </a:solidFill>
                <a:latin typeface="Roboto"/>
              </a:rPr>
              <a:t> iyi </a:t>
            </a:r>
            <a:r>
              <a:rPr lang="en-US" sz="2194" dirty="0" err="1">
                <a:solidFill>
                  <a:srgbClr val="454B64"/>
                </a:solidFill>
                <a:latin typeface="Roboto"/>
              </a:rPr>
              <a:t>ve</a:t>
            </a:r>
            <a:r>
              <a:rPr lang="en-US" sz="2194" dirty="0">
                <a:solidFill>
                  <a:srgbClr val="454B64"/>
                </a:solidFill>
                <a:latin typeface="Roboto"/>
              </a:rPr>
              <a:t> </a:t>
            </a:r>
            <a:r>
              <a:rPr lang="en-US" sz="2194" dirty="0" err="1">
                <a:solidFill>
                  <a:srgbClr val="454B64"/>
                </a:solidFill>
                <a:latin typeface="Roboto"/>
              </a:rPr>
              <a:t>kötü</a:t>
            </a:r>
            <a:r>
              <a:rPr lang="en-US" sz="2194" dirty="0">
                <a:solidFill>
                  <a:srgbClr val="454B64"/>
                </a:solidFill>
                <a:latin typeface="Roboto"/>
              </a:rPr>
              <a:t> </a:t>
            </a:r>
            <a:r>
              <a:rPr lang="en-US" sz="2194" dirty="0" err="1">
                <a:solidFill>
                  <a:srgbClr val="454B64"/>
                </a:solidFill>
                <a:latin typeface="Roboto"/>
              </a:rPr>
              <a:t>sonuçlar</a:t>
            </a:r>
            <a:r>
              <a:rPr lang="en-US" sz="2194" dirty="0">
                <a:solidFill>
                  <a:srgbClr val="454B64"/>
                </a:solidFill>
                <a:latin typeface="Roboto"/>
              </a:rPr>
              <a:t> </a:t>
            </a:r>
            <a:r>
              <a:rPr lang="en-US" sz="2194" dirty="0" err="1">
                <a:solidFill>
                  <a:srgbClr val="454B64"/>
                </a:solidFill>
                <a:latin typeface="Roboto"/>
              </a:rPr>
              <a:t>arasındaki</a:t>
            </a:r>
            <a:r>
              <a:rPr lang="en-US" sz="2194" dirty="0">
                <a:solidFill>
                  <a:srgbClr val="454B64"/>
                </a:solidFill>
                <a:latin typeface="Roboto"/>
              </a:rPr>
              <a:t> </a:t>
            </a:r>
            <a:r>
              <a:rPr lang="en-US" sz="2194" dirty="0" err="1">
                <a:solidFill>
                  <a:srgbClr val="454B64"/>
                </a:solidFill>
                <a:latin typeface="Roboto"/>
              </a:rPr>
              <a:t>orana</a:t>
            </a:r>
            <a:r>
              <a:rPr lang="en-US" sz="2194" dirty="0">
                <a:solidFill>
                  <a:srgbClr val="454B64"/>
                </a:solidFill>
                <a:latin typeface="Roboto"/>
              </a:rPr>
              <a:t> </a:t>
            </a:r>
            <a:r>
              <a:rPr lang="en-US" sz="2194" dirty="0" err="1">
                <a:solidFill>
                  <a:srgbClr val="454B64"/>
                </a:solidFill>
                <a:latin typeface="Roboto"/>
              </a:rPr>
              <a:t>bağlı</a:t>
            </a:r>
            <a:r>
              <a:rPr lang="en-US" sz="2194" dirty="0">
                <a:solidFill>
                  <a:srgbClr val="454B64"/>
                </a:solidFill>
                <a:latin typeface="Roboto"/>
              </a:rPr>
              <a:t> </a:t>
            </a:r>
            <a:r>
              <a:rPr lang="en-US" sz="2194" dirty="0" err="1">
                <a:solidFill>
                  <a:srgbClr val="454B64"/>
                </a:solidFill>
                <a:latin typeface="Roboto"/>
              </a:rPr>
              <a:t>olduğunu</a:t>
            </a:r>
            <a:r>
              <a:rPr lang="en-US" sz="2194" dirty="0">
                <a:solidFill>
                  <a:srgbClr val="454B64"/>
                </a:solidFill>
                <a:latin typeface="Roboto"/>
              </a:rPr>
              <a:t> </a:t>
            </a:r>
            <a:r>
              <a:rPr lang="en-US" sz="2194" dirty="0" err="1">
                <a:solidFill>
                  <a:srgbClr val="454B64"/>
                </a:solidFill>
                <a:latin typeface="Roboto"/>
              </a:rPr>
              <a:t>öne</a:t>
            </a:r>
            <a:r>
              <a:rPr lang="en-US" sz="2194" dirty="0">
                <a:solidFill>
                  <a:srgbClr val="454B64"/>
                </a:solidFill>
                <a:latin typeface="Roboto"/>
              </a:rPr>
              <a:t> </a:t>
            </a:r>
            <a:r>
              <a:rPr lang="en-US" sz="2194" dirty="0" err="1">
                <a:solidFill>
                  <a:srgbClr val="454B64"/>
                </a:solidFill>
                <a:latin typeface="Roboto"/>
              </a:rPr>
              <a:t>süren</a:t>
            </a:r>
            <a:r>
              <a:rPr lang="en-US" sz="2194" dirty="0">
                <a:solidFill>
                  <a:srgbClr val="454B64"/>
                </a:solidFill>
                <a:latin typeface="Roboto"/>
              </a:rPr>
              <a:t> </a:t>
            </a:r>
            <a:r>
              <a:rPr lang="en-US" sz="2194" dirty="0" err="1">
                <a:solidFill>
                  <a:srgbClr val="454B64"/>
                </a:solidFill>
                <a:latin typeface="Roboto"/>
              </a:rPr>
              <a:t>kuramlara</a:t>
            </a:r>
            <a:r>
              <a:rPr lang="en-US" sz="2194" dirty="0">
                <a:solidFill>
                  <a:srgbClr val="454B64"/>
                </a:solidFill>
                <a:latin typeface="Roboto"/>
              </a:rPr>
              <a:t> </a:t>
            </a:r>
            <a:r>
              <a:rPr lang="en-US" sz="2194" dirty="0" err="1">
                <a:solidFill>
                  <a:srgbClr val="454B64"/>
                </a:solidFill>
                <a:latin typeface="Roboto"/>
              </a:rPr>
              <a:t>yapıştırılan</a:t>
            </a:r>
            <a:r>
              <a:rPr lang="en-US" sz="2194" dirty="0">
                <a:solidFill>
                  <a:srgbClr val="454B64"/>
                </a:solidFill>
                <a:latin typeface="Roboto"/>
              </a:rPr>
              <a:t> </a:t>
            </a:r>
            <a:r>
              <a:rPr lang="en-US" sz="2194" dirty="0" err="1">
                <a:solidFill>
                  <a:srgbClr val="454B64"/>
                </a:solidFill>
                <a:latin typeface="Roboto"/>
              </a:rPr>
              <a:t>bir</a:t>
            </a:r>
            <a:r>
              <a:rPr lang="en-US" sz="2194" dirty="0">
                <a:solidFill>
                  <a:srgbClr val="454B64"/>
                </a:solidFill>
                <a:latin typeface="Roboto"/>
              </a:rPr>
              <a:t> </a:t>
            </a:r>
            <a:r>
              <a:rPr lang="en-US" sz="2194" dirty="0" err="1">
                <a:solidFill>
                  <a:srgbClr val="454B64"/>
                </a:solidFill>
                <a:latin typeface="Roboto"/>
              </a:rPr>
              <a:t>etikettir</a:t>
            </a:r>
            <a:r>
              <a:rPr lang="en-US" sz="2194" dirty="0">
                <a:solidFill>
                  <a:srgbClr val="454B64"/>
                </a:solidFill>
                <a:latin typeface="Roboto"/>
              </a:rPr>
              <a:t>. </a:t>
            </a:r>
            <a:r>
              <a:rPr lang="en-US" sz="2194" dirty="0" err="1">
                <a:solidFill>
                  <a:srgbClr val="454B64"/>
                </a:solidFill>
                <a:latin typeface="Roboto"/>
              </a:rPr>
              <a:t>Eylemlerin</a:t>
            </a:r>
            <a:r>
              <a:rPr lang="en-US" sz="2194" dirty="0">
                <a:solidFill>
                  <a:srgbClr val="454B64"/>
                </a:solidFill>
                <a:latin typeface="Roboto"/>
              </a:rPr>
              <a:t> </a:t>
            </a:r>
            <a:r>
              <a:rPr lang="en-US" sz="2194" dirty="0" err="1">
                <a:solidFill>
                  <a:srgbClr val="454B64"/>
                </a:solidFill>
                <a:latin typeface="Roboto"/>
              </a:rPr>
              <a:t>doğruluğunu</a:t>
            </a:r>
            <a:r>
              <a:rPr lang="en-US" sz="2194" dirty="0">
                <a:solidFill>
                  <a:srgbClr val="454B64"/>
                </a:solidFill>
                <a:latin typeface="Roboto"/>
              </a:rPr>
              <a:t> </a:t>
            </a:r>
            <a:r>
              <a:rPr lang="en-US" sz="2194" dirty="0" err="1">
                <a:solidFill>
                  <a:srgbClr val="454B64"/>
                </a:solidFill>
                <a:latin typeface="Roboto"/>
              </a:rPr>
              <a:t>ya</a:t>
            </a:r>
            <a:r>
              <a:rPr lang="en-US" sz="2194" dirty="0">
                <a:solidFill>
                  <a:srgbClr val="454B64"/>
                </a:solidFill>
                <a:latin typeface="Roboto"/>
              </a:rPr>
              <a:t> da </a:t>
            </a:r>
            <a:r>
              <a:rPr lang="en-US" sz="2194" dirty="0" err="1">
                <a:solidFill>
                  <a:srgbClr val="454B64"/>
                </a:solidFill>
                <a:latin typeface="Roboto"/>
              </a:rPr>
              <a:t>yanlışlığını</a:t>
            </a:r>
            <a:r>
              <a:rPr lang="en-US" sz="2194" dirty="0">
                <a:solidFill>
                  <a:srgbClr val="454B64"/>
                </a:solidFill>
                <a:latin typeface="Roboto"/>
              </a:rPr>
              <a:t> </a:t>
            </a:r>
            <a:r>
              <a:rPr lang="en-US" sz="2194" dirty="0" err="1">
                <a:solidFill>
                  <a:srgbClr val="454B64"/>
                </a:solidFill>
                <a:latin typeface="Roboto"/>
              </a:rPr>
              <a:t>belirlerken</a:t>
            </a:r>
            <a:r>
              <a:rPr lang="en-US" sz="2194" dirty="0">
                <a:solidFill>
                  <a:srgbClr val="454B64"/>
                </a:solidFill>
                <a:latin typeface="Roboto"/>
              </a:rPr>
              <a:t> </a:t>
            </a:r>
            <a:r>
              <a:rPr lang="en-US" sz="2194" dirty="0" err="1">
                <a:solidFill>
                  <a:srgbClr val="454B64"/>
                </a:solidFill>
                <a:latin typeface="Roboto"/>
              </a:rPr>
              <a:t>değerli</a:t>
            </a:r>
            <a:r>
              <a:rPr lang="en-US" sz="2194" dirty="0">
                <a:solidFill>
                  <a:srgbClr val="454B64"/>
                </a:solidFill>
                <a:latin typeface="Roboto"/>
              </a:rPr>
              <a:t> </a:t>
            </a:r>
            <a:r>
              <a:rPr lang="en-US" sz="2194" dirty="0" err="1">
                <a:solidFill>
                  <a:srgbClr val="454B64"/>
                </a:solidFill>
                <a:latin typeface="Roboto"/>
              </a:rPr>
              <a:t>olanın</a:t>
            </a:r>
            <a:r>
              <a:rPr lang="en-US" sz="2194" dirty="0">
                <a:solidFill>
                  <a:srgbClr val="454B64"/>
                </a:solidFill>
                <a:latin typeface="Roboto"/>
              </a:rPr>
              <a:t> </a:t>
            </a:r>
            <a:r>
              <a:rPr lang="en-US" sz="2194" dirty="0" err="1">
                <a:solidFill>
                  <a:srgbClr val="454B64"/>
                </a:solidFill>
                <a:latin typeface="Roboto"/>
              </a:rPr>
              <a:t>maksimizasyonunu</a:t>
            </a:r>
            <a:r>
              <a:rPr lang="en-US" sz="2194" dirty="0">
                <a:solidFill>
                  <a:srgbClr val="454B64"/>
                </a:solidFill>
                <a:latin typeface="Roboto"/>
              </a:rPr>
              <a:t> </a:t>
            </a:r>
            <a:r>
              <a:rPr lang="en-US" sz="2194" dirty="0" err="1">
                <a:solidFill>
                  <a:srgbClr val="454B64"/>
                </a:solidFill>
                <a:latin typeface="Roboto"/>
              </a:rPr>
              <a:t>esas</a:t>
            </a:r>
            <a:r>
              <a:rPr lang="en-US" sz="2194" dirty="0">
                <a:solidFill>
                  <a:srgbClr val="454B64"/>
                </a:solidFill>
                <a:latin typeface="Roboto"/>
              </a:rPr>
              <a:t> </a:t>
            </a:r>
            <a:r>
              <a:rPr lang="en-US" sz="2194" dirty="0" err="1">
                <a:solidFill>
                  <a:srgbClr val="454B64"/>
                </a:solidFill>
                <a:latin typeface="Roboto"/>
              </a:rPr>
              <a:t>alan</a:t>
            </a:r>
            <a:r>
              <a:rPr lang="en-US" sz="2194" dirty="0">
                <a:solidFill>
                  <a:srgbClr val="454B64"/>
                </a:solidFill>
                <a:latin typeface="Roboto"/>
              </a:rPr>
              <a:t> </a:t>
            </a:r>
            <a:r>
              <a:rPr lang="en-US" sz="2194" dirty="0" err="1">
                <a:solidFill>
                  <a:srgbClr val="454B64"/>
                </a:solidFill>
                <a:latin typeface="Roboto"/>
              </a:rPr>
              <a:t>kuramlar</a:t>
            </a:r>
            <a:r>
              <a:rPr lang="en-US" sz="2194" dirty="0">
                <a:solidFill>
                  <a:srgbClr val="454B64"/>
                </a:solidFill>
                <a:latin typeface="Roboto"/>
              </a:rPr>
              <a:t> </a:t>
            </a:r>
            <a:r>
              <a:rPr lang="en-US" sz="2194" dirty="0" err="1">
                <a:solidFill>
                  <a:srgbClr val="454B64"/>
                </a:solidFill>
                <a:latin typeface="Roboto"/>
              </a:rPr>
              <a:t>için</a:t>
            </a:r>
            <a:r>
              <a:rPr lang="en-US" sz="2194" dirty="0">
                <a:solidFill>
                  <a:srgbClr val="454B64"/>
                </a:solidFill>
                <a:latin typeface="Roboto"/>
              </a:rPr>
              <a:t> </a:t>
            </a:r>
            <a:r>
              <a:rPr lang="en-US" sz="2194" dirty="0" err="1">
                <a:solidFill>
                  <a:srgbClr val="454B64"/>
                </a:solidFill>
                <a:latin typeface="Roboto"/>
              </a:rPr>
              <a:t>kullanılan</a:t>
            </a:r>
            <a:r>
              <a:rPr lang="en-US" sz="2194" dirty="0">
                <a:solidFill>
                  <a:srgbClr val="454B64"/>
                </a:solidFill>
                <a:latin typeface="Roboto"/>
              </a:rPr>
              <a:t>, </a:t>
            </a:r>
            <a:r>
              <a:rPr lang="en-US" sz="2194" dirty="0" err="1">
                <a:solidFill>
                  <a:srgbClr val="454B64"/>
                </a:solidFill>
                <a:latin typeface="Roboto"/>
              </a:rPr>
              <a:t>genel</a:t>
            </a:r>
            <a:r>
              <a:rPr lang="en-US" sz="2194" dirty="0">
                <a:solidFill>
                  <a:srgbClr val="454B64"/>
                </a:solidFill>
                <a:latin typeface="Roboto"/>
              </a:rPr>
              <a:t> </a:t>
            </a:r>
            <a:r>
              <a:rPr lang="en-US" sz="2194" dirty="0" err="1">
                <a:solidFill>
                  <a:srgbClr val="454B64"/>
                </a:solidFill>
                <a:latin typeface="Roboto"/>
              </a:rPr>
              <a:t>bir</a:t>
            </a:r>
            <a:r>
              <a:rPr lang="en-US" sz="2194" dirty="0">
                <a:solidFill>
                  <a:srgbClr val="454B64"/>
                </a:solidFill>
                <a:latin typeface="Roboto"/>
              </a:rPr>
              <a:t> </a:t>
            </a:r>
            <a:r>
              <a:rPr lang="en-US" sz="2194" dirty="0" err="1">
                <a:solidFill>
                  <a:srgbClr val="454B64"/>
                </a:solidFill>
                <a:latin typeface="Roboto"/>
              </a:rPr>
              <a:t>terimdir</a:t>
            </a:r>
            <a:r>
              <a:rPr lang="en-US" sz="2194" dirty="0">
                <a:solidFill>
                  <a:srgbClr val="454B64"/>
                </a:solidFill>
                <a:latin typeface="Roboto"/>
              </a:rPr>
              <a:t>. </a:t>
            </a:r>
          </a:p>
          <a:p>
            <a:pPr>
              <a:lnSpc>
                <a:spcPts val="3072"/>
              </a:lnSpc>
            </a:pPr>
            <a:endParaRPr lang="en-US" sz="2194" dirty="0">
              <a:solidFill>
                <a:srgbClr val="454B64"/>
              </a:solidFill>
              <a:latin typeface="Roboto"/>
            </a:endParaRPr>
          </a:p>
        </p:txBody>
      </p:sp>
      <p:sp>
        <p:nvSpPr>
          <p:cNvPr id="12" name="TextBox 12"/>
          <p:cNvSpPr txBox="1"/>
          <p:nvPr/>
        </p:nvSpPr>
        <p:spPr>
          <a:xfrm>
            <a:off x="520867" y="6938010"/>
            <a:ext cx="11441096" cy="3348990"/>
          </a:xfrm>
          <a:prstGeom prst="rect">
            <a:avLst/>
          </a:prstGeom>
        </p:spPr>
        <p:txBody>
          <a:bodyPr lIns="0" tIns="0" rIns="0" bIns="0" rtlCol="0" anchor="t">
            <a:spAutoFit/>
          </a:bodyPr>
          <a:lstStyle/>
          <a:p>
            <a:pPr marL="518160" lvl="1" indent="-259080">
              <a:lnSpc>
                <a:spcPts val="3359"/>
              </a:lnSpc>
              <a:buFont typeface="Arial"/>
              <a:buChar char="•"/>
            </a:pPr>
            <a:r>
              <a:rPr lang="en-US" sz="2400" dirty="0">
                <a:solidFill>
                  <a:srgbClr val="454B64"/>
                </a:solidFill>
                <a:latin typeface="Roboto"/>
              </a:rPr>
              <a:t>Bu </a:t>
            </a:r>
            <a:r>
              <a:rPr lang="en-US" sz="2400" dirty="0" err="1">
                <a:solidFill>
                  <a:srgbClr val="454B64"/>
                </a:solidFill>
                <a:latin typeface="Roboto"/>
              </a:rPr>
              <a:t>prensibe</a:t>
            </a:r>
            <a:r>
              <a:rPr lang="en-US" sz="2400" dirty="0">
                <a:solidFill>
                  <a:srgbClr val="454B64"/>
                </a:solidFill>
                <a:latin typeface="Roboto"/>
              </a:rPr>
              <a:t> </a:t>
            </a:r>
            <a:r>
              <a:rPr lang="en-US" sz="2400" dirty="0" err="1">
                <a:solidFill>
                  <a:srgbClr val="454B64"/>
                </a:solidFill>
                <a:latin typeface="Roboto"/>
              </a:rPr>
              <a:t>göre</a:t>
            </a:r>
            <a:r>
              <a:rPr lang="en-US" sz="2400" dirty="0">
                <a:solidFill>
                  <a:srgbClr val="454B64"/>
                </a:solidFill>
                <a:latin typeface="Roboto"/>
              </a:rPr>
              <a:t>, </a:t>
            </a:r>
            <a:r>
              <a:rPr lang="en-US" sz="2400" dirty="0" err="1">
                <a:solidFill>
                  <a:srgbClr val="454B64"/>
                </a:solidFill>
                <a:latin typeface="Roboto"/>
              </a:rPr>
              <a:t>daima</a:t>
            </a:r>
            <a:r>
              <a:rPr lang="en-US" sz="2400" dirty="0">
                <a:solidFill>
                  <a:srgbClr val="454B64"/>
                </a:solidFill>
                <a:latin typeface="Roboto"/>
              </a:rPr>
              <a:t> </a:t>
            </a:r>
            <a:r>
              <a:rPr lang="en-US" sz="2400" dirty="0" err="1">
                <a:solidFill>
                  <a:srgbClr val="454B64"/>
                </a:solidFill>
                <a:latin typeface="Roboto"/>
              </a:rPr>
              <a:t>değerli</a:t>
            </a:r>
            <a:r>
              <a:rPr lang="en-US" sz="2400" dirty="0">
                <a:solidFill>
                  <a:srgbClr val="454B64"/>
                </a:solidFill>
                <a:latin typeface="Roboto"/>
              </a:rPr>
              <a:t> </a:t>
            </a:r>
            <a:r>
              <a:rPr lang="en-US" sz="2400" dirty="0" err="1">
                <a:solidFill>
                  <a:srgbClr val="454B64"/>
                </a:solidFill>
                <a:latin typeface="Roboto"/>
              </a:rPr>
              <a:t>olanın</a:t>
            </a:r>
            <a:r>
              <a:rPr lang="en-US" sz="2400" dirty="0">
                <a:solidFill>
                  <a:srgbClr val="454B64"/>
                </a:solidFill>
                <a:latin typeface="Roboto"/>
              </a:rPr>
              <a:t> </a:t>
            </a:r>
            <a:r>
              <a:rPr lang="en-US" sz="2400" dirty="0" err="1">
                <a:solidFill>
                  <a:srgbClr val="454B64"/>
                </a:solidFill>
                <a:latin typeface="Roboto"/>
              </a:rPr>
              <a:t>değersiz</a:t>
            </a:r>
            <a:r>
              <a:rPr lang="en-US" sz="2400" dirty="0">
                <a:solidFill>
                  <a:srgbClr val="454B64"/>
                </a:solidFill>
                <a:latin typeface="Roboto"/>
              </a:rPr>
              <a:t> </a:t>
            </a:r>
            <a:r>
              <a:rPr lang="en-US" sz="2400" dirty="0" err="1">
                <a:solidFill>
                  <a:srgbClr val="454B64"/>
                </a:solidFill>
                <a:latin typeface="Roboto"/>
              </a:rPr>
              <a:t>olana</a:t>
            </a:r>
            <a:r>
              <a:rPr lang="en-US" sz="2400" dirty="0">
                <a:solidFill>
                  <a:srgbClr val="454B64"/>
                </a:solidFill>
                <a:latin typeface="Roboto"/>
              </a:rPr>
              <a:t> </a:t>
            </a:r>
            <a:r>
              <a:rPr lang="en-US" sz="2400" dirty="0" err="1">
                <a:solidFill>
                  <a:srgbClr val="454B64"/>
                </a:solidFill>
                <a:latin typeface="Roboto"/>
              </a:rPr>
              <a:t>oranını</a:t>
            </a:r>
            <a:r>
              <a:rPr lang="en-US" sz="2400" dirty="0">
                <a:solidFill>
                  <a:srgbClr val="454B64"/>
                </a:solidFill>
                <a:latin typeface="Roboto"/>
              </a:rPr>
              <a:t> </a:t>
            </a:r>
            <a:r>
              <a:rPr lang="en-US" sz="2400" dirty="0" err="1">
                <a:solidFill>
                  <a:srgbClr val="454B64"/>
                </a:solidFill>
                <a:latin typeface="Roboto"/>
              </a:rPr>
              <a:t>maksimize</a:t>
            </a:r>
            <a:r>
              <a:rPr lang="en-US" sz="2400" dirty="0">
                <a:solidFill>
                  <a:srgbClr val="454B64"/>
                </a:solidFill>
                <a:latin typeface="Roboto"/>
              </a:rPr>
              <a:t> </a:t>
            </a:r>
            <a:r>
              <a:rPr lang="en-US" sz="2400" dirty="0" err="1">
                <a:solidFill>
                  <a:srgbClr val="454B64"/>
                </a:solidFill>
                <a:latin typeface="Roboto"/>
              </a:rPr>
              <a:t>etmeyi</a:t>
            </a:r>
            <a:r>
              <a:rPr lang="en-US" sz="2400" dirty="0">
                <a:solidFill>
                  <a:srgbClr val="454B64"/>
                </a:solidFill>
                <a:latin typeface="Roboto"/>
              </a:rPr>
              <a:t> </a:t>
            </a:r>
            <a:r>
              <a:rPr lang="en-US" sz="2400" dirty="0" err="1">
                <a:solidFill>
                  <a:srgbClr val="454B64"/>
                </a:solidFill>
                <a:latin typeface="Roboto"/>
              </a:rPr>
              <a:t>ya</a:t>
            </a:r>
            <a:r>
              <a:rPr lang="en-US" sz="2400" dirty="0">
                <a:solidFill>
                  <a:srgbClr val="454B64"/>
                </a:solidFill>
                <a:latin typeface="Roboto"/>
              </a:rPr>
              <a:t> da </a:t>
            </a:r>
            <a:r>
              <a:rPr lang="en-US" sz="2400" dirty="0" err="1">
                <a:solidFill>
                  <a:srgbClr val="454B64"/>
                </a:solidFill>
                <a:latin typeface="Roboto"/>
              </a:rPr>
              <a:t>yalnızca</a:t>
            </a:r>
            <a:r>
              <a:rPr lang="en-US" sz="2400" dirty="0">
                <a:solidFill>
                  <a:srgbClr val="454B64"/>
                </a:solidFill>
                <a:latin typeface="Roboto"/>
              </a:rPr>
              <a:t> </a:t>
            </a:r>
            <a:r>
              <a:rPr lang="en-US" sz="2400" dirty="0" err="1">
                <a:solidFill>
                  <a:srgbClr val="454B64"/>
                </a:solidFill>
                <a:latin typeface="Roboto"/>
              </a:rPr>
              <a:t>istenmeyen</a:t>
            </a:r>
            <a:r>
              <a:rPr lang="en-US" sz="2400" dirty="0">
                <a:solidFill>
                  <a:srgbClr val="454B64"/>
                </a:solidFill>
                <a:latin typeface="Roboto"/>
              </a:rPr>
              <a:t> </a:t>
            </a:r>
            <a:r>
              <a:rPr lang="en-US" sz="2400" dirty="0" err="1">
                <a:solidFill>
                  <a:srgbClr val="454B64"/>
                </a:solidFill>
                <a:latin typeface="Roboto"/>
              </a:rPr>
              <a:t>sonuçlar</a:t>
            </a:r>
            <a:r>
              <a:rPr lang="en-US" sz="2400" dirty="0">
                <a:solidFill>
                  <a:srgbClr val="454B64"/>
                </a:solidFill>
                <a:latin typeface="Roboto"/>
              </a:rPr>
              <a:t> </a:t>
            </a:r>
            <a:r>
              <a:rPr lang="en-US" sz="2400" dirty="0" err="1">
                <a:solidFill>
                  <a:srgbClr val="454B64"/>
                </a:solidFill>
                <a:latin typeface="Roboto"/>
              </a:rPr>
              <a:t>olası</a:t>
            </a:r>
            <a:r>
              <a:rPr lang="en-US" sz="2400" dirty="0">
                <a:solidFill>
                  <a:srgbClr val="454B64"/>
                </a:solidFill>
                <a:latin typeface="Roboto"/>
              </a:rPr>
              <a:t> </a:t>
            </a:r>
            <a:r>
              <a:rPr lang="en-US" sz="2400" dirty="0" err="1">
                <a:solidFill>
                  <a:srgbClr val="454B64"/>
                </a:solidFill>
                <a:latin typeface="Roboto"/>
              </a:rPr>
              <a:t>ise</a:t>
            </a:r>
            <a:r>
              <a:rPr lang="en-US" sz="2400" dirty="0">
                <a:solidFill>
                  <a:srgbClr val="454B64"/>
                </a:solidFill>
                <a:latin typeface="Roboto"/>
              </a:rPr>
              <a:t>, </a:t>
            </a:r>
            <a:r>
              <a:rPr lang="en-US" sz="2400" dirty="0" err="1">
                <a:solidFill>
                  <a:srgbClr val="454B64"/>
                </a:solidFill>
                <a:latin typeface="Roboto"/>
              </a:rPr>
              <a:t>daima</a:t>
            </a:r>
            <a:r>
              <a:rPr lang="en-US" sz="2400" dirty="0">
                <a:solidFill>
                  <a:srgbClr val="454B64"/>
                </a:solidFill>
                <a:latin typeface="Roboto"/>
              </a:rPr>
              <a:t> </a:t>
            </a:r>
            <a:r>
              <a:rPr lang="en-US" sz="2400" dirty="0" err="1">
                <a:solidFill>
                  <a:srgbClr val="454B64"/>
                </a:solidFill>
                <a:latin typeface="Roboto"/>
              </a:rPr>
              <a:t>değersiz</a:t>
            </a:r>
            <a:r>
              <a:rPr lang="en-US" sz="2400" dirty="0">
                <a:solidFill>
                  <a:srgbClr val="454B64"/>
                </a:solidFill>
                <a:latin typeface="Roboto"/>
              </a:rPr>
              <a:t> </a:t>
            </a:r>
            <a:r>
              <a:rPr lang="en-US" sz="2400" dirty="0" err="1">
                <a:solidFill>
                  <a:srgbClr val="454B64"/>
                </a:solidFill>
                <a:latin typeface="Roboto"/>
              </a:rPr>
              <a:t>olanı</a:t>
            </a:r>
            <a:r>
              <a:rPr lang="en-US" sz="2400" dirty="0">
                <a:solidFill>
                  <a:srgbClr val="454B64"/>
                </a:solidFill>
                <a:latin typeface="Roboto"/>
              </a:rPr>
              <a:t> minimize </a:t>
            </a:r>
            <a:r>
              <a:rPr lang="en-US" sz="2400" dirty="0" err="1">
                <a:solidFill>
                  <a:srgbClr val="454B64"/>
                </a:solidFill>
                <a:latin typeface="Roboto"/>
              </a:rPr>
              <a:t>etmeyi</a:t>
            </a:r>
            <a:r>
              <a:rPr lang="en-US" sz="2400" dirty="0">
                <a:solidFill>
                  <a:srgbClr val="454B64"/>
                </a:solidFill>
                <a:latin typeface="Roboto"/>
              </a:rPr>
              <a:t> </a:t>
            </a:r>
            <a:r>
              <a:rPr lang="en-US" sz="2400" dirty="0" err="1">
                <a:solidFill>
                  <a:srgbClr val="454B64"/>
                </a:solidFill>
                <a:latin typeface="Roboto"/>
              </a:rPr>
              <a:t>amaçlar</a:t>
            </a:r>
            <a:r>
              <a:rPr lang="en-US" sz="2400" dirty="0">
                <a:solidFill>
                  <a:srgbClr val="454B64"/>
                </a:solidFill>
                <a:latin typeface="Roboto"/>
              </a:rPr>
              <a:t>. Bu </a:t>
            </a:r>
            <a:r>
              <a:rPr lang="en-US" sz="2400" dirty="0" err="1">
                <a:solidFill>
                  <a:srgbClr val="454B64"/>
                </a:solidFill>
                <a:latin typeface="Roboto"/>
              </a:rPr>
              <a:t>genellikle</a:t>
            </a:r>
            <a:r>
              <a:rPr lang="en-US" sz="2400" dirty="0">
                <a:solidFill>
                  <a:srgbClr val="454B64"/>
                </a:solidFill>
                <a:latin typeface="Roboto"/>
              </a:rPr>
              <a:t>, </a:t>
            </a:r>
            <a:r>
              <a:rPr lang="en-US" sz="2400" dirty="0" err="1">
                <a:solidFill>
                  <a:srgbClr val="454B64"/>
                </a:solidFill>
                <a:latin typeface="Roboto"/>
              </a:rPr>
              <a:t>tarafsız</a:t>
            </a:r>
            <a:r>
              <a:rPr lang="en-US" sz="2400" dirty="0">
                <a:solidFill>
                  <a:srgbClr val="454B64"/>
                </a:solidFill>
                <a:latin typeface="Roboto"/>
              </a:rPr>
              <a:t> </a:t>
            </a:r>
            <a:r>
              <a:rPr lang="en-US" sz="2400" dirty="0" err="1">
                <a:solidFill>
                  <a:srgbClr val="454B64"/>
                </a:solidFill>
                <a:latin typeface="Roboto"/>
              </a:rPr>
              <a:t>bir</a:t>
            </a:r>
            <a:r>
              <a:rPr lang="en-US" sz="2400" dirty="0">
                <a:solidFill>
                  <a:srgbClr val="454B64"/>
                </a:solidFill>
                <a:latin typeface="Roboto"/>
              </a:rPr>
              <a:t> </a:t>
            </a:r>
            <a:r>
              <a:rPr lang="en-US" sz="2400" dirty="0" err="1">
                <a:solidFill>
                  <a:srgbClr val="454B64"/>
                </a:solidFill>
                <a:latin typeface="Roboto"/>
              </a:rPr>
              <a:t>perspektiften</a:t>
            </a:r>
            <a:r>
              <a:rPr lang="en-US" sz="2400" dirty="0">
                <a:solidFill>
                  <a:srgbClr val="454B64"/>
                </a:solidFill>
                <a:latin typeface="Roboto"/>
              </a:rPr>
              <a:t> </a:t>
            </a:r>
            <a:r>
              <a:rPr lang="en-US" sz="2400" dirty="0" err="1">
                <a:solidFill>
                  <a:srgbClr val="454B64"/>
                </a:solidFill>
                <a:latin typeface="Roboto"/>
              </a:rPr>
              <a:t>bakarak</a:t>
            </a:r>
            <a:r>
              <a:rPr lang="en-US" sz="2400" dirty="0">
                <a:solidFill>
                  <a:srgbClr val="454B64"/>
                </a:solidFill>
                <a:latin typeface="Roboto"/>
              </a:rPr>
              <a:t> </a:t>
            </a:r>
            <a:r>
              <a:rPr lang="en-US" sz="2400" dirty="0" err="1">
                <a:solidFill>
                  <a:srgbClr val="454B64"/>
                </a:solidFill>
                <a:latin typeface="Roboto"/>
              </a:rPr>
              <a:t>ve</a:t>
            </a:r>
            <a:r>
              <a:rPr lang="en-US" sz="2400" dirty="0">
                <a:solidFill>
                  <a:srgbClr val="454B64"/>
                </a:solidFill>
                <a:latin typeface="Roboto"/>
              </a:rPr>
              <a:t> </a:t>
            </a:r>
            <a:r>
              <a:rPr lang="en-US" sz="2400" dirty="0" err="1">
                <a:solidFill>
                  <a:srgbClr val="454B64"/>
                </a:solidFill>
                <a:latin typeface="Roboto"/>
              </a:rPr>
              <a:t>etkilenecek</a:t>
            </a:r>
            <a:r>
              <a:rPr lang="en-US" sz="2400" dirty="0">
                <a:solidFill>
                  <a:srgbClr val="454B64"/>
                </a:solidFill>
                <a:latin typeface="Roboto"/>
              </a:rPr>
              <a:t> </a:t>
            </a:r>
            <a:r>
              <a:rPr lang="en-US" sz="2400" dirty="0" err="1">
                <a:solidFill>
                  <a:srgbClr val="454B64"/>
                </a:solidFill>
                <a:latin typeface="Roboto"/>
              </a:rPr>
              <a:t>tüm</a:t>
            </a:r>
            <a:r>
              <a:rPr lang="en-US" sz="2400" dirty="0">
                <a:solidFill>
                  <a:srgbClr val="454B64"/>
                </a:solidFill>
                <a:latin typeface="Roboto"/>
              </a:rPr>
              <a:t> </a:t>
            </a:r>
            <a:r>
              <a:rPr lang="en-US" sz="2400" dirty="0" err="1">
                <a:solidFill>
                  <a:srgbClr val="454B64"/>
                </a:solidFill>
                <a:latin typeface="Roboto"/>
              </a:rPr>
              <a:t>kişilerin</a:t>
            </a:r>
            <a:r>
              <a:rPr lang="en-US" sz="2400" dirty="0">
                <a:solidFill>
                  <a:srgbClr val="454B64"/>
                </a:solidFill>
                <a:latin typeface="Roboto"/>
              </a:rPr>
              <a:t> </a:t>
            </a:r>
            <a:r>
              <a:rPr lang="en-US" sz="2400" dirty="0" err="1">
                <a:solidFill>
                  <a:srgbClr val="454B64"/>
                </a:solidFill>
                <a:latin typeface="Roboto"/>
              </a:rPr>
              <a:t>meşru</a:t>
            </a:r>
            <a:r>
              <a:rPr lang="en-US" sz="2400" dirty="0">
                <a:solidFill>
                  <a:srgbClr val="454B64"/>
                </a:solidFill>
                <a:latin typeface="Roboto"/>
              </a:rPr>
              <a:t> </a:t>
            </a:r>
            <a:r>
              <a:rPr lang="en-US" sz="2400" dirty="0" err="1">
                <a:solidFill>
                  <a:srgbClr val="454B64"/>
                </a:solidFill>
                <a:latin typeface="Roboto"/>
              </a:rPr>
              <a:t>çıkarlarını</a:t>
            </a:r>
            <a:r>
              <a:rPr lang="en-US" sz="2400" dirty="0">
                <a:solidFill>
                  <a:srgbClr val="454B64"/>
                </a:solidFill>
                <a:latin typeface="Roboto"/>
              </a:rPr>
              <a:t> </a:t>
            </a:r>
            <a:r>
              <a:rPr lang="en-US" sz="2400" dirty="0" err="1">
                <a:solidFill>
                  <a:srgbClr val="454B64"/>
                </a:solidFill>
                <a:latin typeface="Roboto"/>
              </a:rPr>
              <a:t>eşit</a:t>
            </a:r>
            <a:r>
              <a:rPr lang="en-US" sz="2400" dirty="0">
                <a:solidFill>
                  <a:srgbClr val="454B64"/>
                </a:solidFill>
                <a:latin typeface="Roboto"/>
              </a:rPr>
              <a:t> </a:t>
            </a:r>
            <a:r>
              <a:rPr lang="en-US" sz="2400" dirty="0" err="1">
                <a:solidFill>
                  <a:srgbClr val="454B64"/>
                </a:solidFill>
                <a:latin typeface="Roboto"/>
              </a:rPr>
              <a:t>derecede</a:t>
            </a:r>
            <a:r>
              <a:rPr lang="en-US" sz="2400" dirty="0">
                <a:solidFill>
                  <a:srgbClr val="454B64"/>
                </a:solidFill>
                <a:latin typeface="Roboto"/>
              </a:rPr>
              <a:t> </a:t>
            </a:r>
            <a:r>
              <a:rPr lang="en-US" sz="2400" dirty="0" err="1">
                <a:solidFill>
                  <a:srgbClr val="454B64"/>
                </a:solidFill>
                <a:latin typeface="Roboto"/>
              </a:rPr>
              <a:t>önemseyerek</a:t>
            </a:r>
            <a:r>
              <a:rPr lang="en-US" sz="2400" dirty="0">
                <a:solidFill>
                  <a:srgbClr val="454B64"/>
                </a:solidFill>
                <a:latin typeface="Roboto"/>
              </a:rPr>
              <a:t>, </a:t>
            </a:r>
            <a:r>
              <a:rPr lang="en-US" sz="2400" dirty="0" err="1">
                <a:solidFill>
                  <a:srgbClr val="454B64"/>
                </a:solidFill>
                <a:latin typeface="Roboto"/>
              </a:rPr>
              <a:t>en</a:t>
            </a:r>
            <a:r>
              <a:rPr lang="en-US" sz="2400" dirty="0">
                <a:solidFill>
                  <a:srgbClr val="454B64"/>
                </a:solidFill>
                <a:latin typeface="Roboto"/>
              </a:rPr>
              <a:t> </a:t>
            </a:r>
            <a:r>
              <a:rPr lang="en-US" sz="2400" dirty="0" err="1">
                <a:solidFill>
                  <a:srgbClr val="454B64"/>
                </a:solidFill>
                <a:latin typeface="Roboto"/>
              </a:rPr>
              <a:t>fazla</a:t>
            </a:r>
            <a:r>
              <a:rPr lang="en-US" sz="2400" dirty="0">
                <a:solidFill>
                  <a:srgbClr val="454B64"/>
                </a:solidFill>
                <a:latin typeface="Roboto"/>
              </a:rPr>
              <a:t> </a:t>
            </a:r>
            <a:r>
              <a:rPr lang="en-US" sz="2400" dirty="0" err="1">
                <a:solidFill>
                  <a:srgbClr val="454B64"/>
                </a:solidFill>
                <a:latin typeface="Roboto"/>
              </a:rPr>
              <a:t>sayıda</a:t>
            </a:r>
            <a:r>
              <a:rPr lang="en-US" sz="2400" dirty="0">
                <a:solidFill>
                  <a:srgbClr val="454B64"/>
                </a:solidFill>
                <a:latin typeface="Roboto"/>
              </a:rPr>
              <a:t> </a:t>
            </a:r>
            <a:r>
              <a:rPr lang="en-US" sz="2400" dirty="0" err="1">
                <a:solidFill>
                  <a:srgbClr val="454B64"/>
                </a:solidFill>
                <a:latin typeface="Roboto"/>
              </a:rPr>
              <a:t>kişi</a:t>
            </a:r>
            <a:r>
              <a:rPr lang="en-US" sz="2400" dirty="0">
                <a:solidFill>
                  <a:srgbClr val="454B64"/>
                </a:solidFill>
                <a:latin typeface="Roboto"/>
              </a:rPr>
              <a:t> </a:t>
            </a:r>
            <a:r>
              <a:rPr lang="en-US" sz="2400" dirty="0" err="1">
                <a:solidFill>
                  <a:srgbClr val="454B64"/>
                </a:solidFill>
                <a:latin typeface="Roboto"/>
              </a:rPr>
              <a:t>için</a:t>
            </a:r>
            <a:r>
              <a:rPr lang="en-US" sz="2400" dirty="0">
                <a:solidFill>
                  <a:srgbClr val="454B64"/>
                </a:solidFill>
                <a:latin typeface="Roboto"/>
              </a:rPr>
              <a:t> </a:t>
            </a:r>
            <a:r>
              <a:rPr lang="en-US" sz="2400" dirty="0" err="1">
                <a:solidFill>
                  <a:srgbClr val="454B64"/>
                </a:solidFill>
                <a:latin typeface="Roboto"/>
              </a:rPr>
              <a:t>en</a:t>
            </a:r>
            <a:r>
              <a:rPr lang="en-US" sz="2400" dirty="0">
                <a:solidFill>
                  <a:srgbClr val="454B64"/>
                </a:solidFill>
                <a:latin typeface="Roboto"/>
              </a:rPr>
              <a:t> iyi </a:t>
            </a:r>
            <a:r>
              <a:rPr lang="en-US" sz="2400" dirty="0" err="1">
                <a:solidFill>
                  <a:srgbClr val="454B64"/>
                </a:solidFill>
                <a:latin typeface="Roboto"/>
              </a:rPr>
              <a:t>sonucu</a:t>
            </a:r>
            <a:r>
              <a:rPr lang="en-US" sz="2400" dirty="0">
                <a:solidFill>
                  <a:srgbClr val="454B64"/>
                </a:solidFill>
                <a:latin typeface="Roboto"/>
              </a:rPr>
              <a:t> </a:t>
            </a:r>
            <a:r>
              <a:rPr lang="en-US" sz="2400" dirty="0" err="1">
                <a:solidFill>
                  <a:srgbClr val="454B64"/>
                </a:solidFill>
                <a:latin typeface="Roboto"/>
              </a:rPr>
              <a:t>verecek</a:t>
            </a:r>
            <a:r>
              <a:rPr lang="en-US" sz="2400" dirty="0">
                <a:solidFill>
                  <a:srgbClr val="454B64"/>
                </a:solidFill>
                <a:latin typeface="Roboto"/>
              </a:rPr>
              <a:t> </a:t>
            </a:r>
            <a:r>
              <a:rPr lang="en-US" sz="2400" dirty="0" err="1">
                <a:solidFill>
                  <a:srgbClr val="454B64"/>
                </a:solidFill>
                <a:latin typeface="Roboto"/>
              </a:rPr>
              <a:t>olanı</a:t>
            </a:r>
            <a:r>
              <a:rPr lang="en-US" sz="2400" dirty="0">
                <a:solidFill>
                  <a:srgbClr val="454B64"/>
                </a:solidFill>
                <a:latin typeface="Roboto"/>
              </a:rPr>
              <a:t> </a:t>
            </a:r>
            <a:r>
              <a:rPr lang="en-US" sz="2400" dirty="0" err="1">
                <a:solidFill>
                  <a:srgbClr val="454B64"/>
                </a:solidFill>
                <a:latin typeface="Roboto"/>
              </a:rPr>
              <a:t>yapma</a:t>
            </a:r>
            <a:r>
              <a:rPr lang="en-US" sz="2400" dirty="0">
                <a:solidFill>
                  <a:srgbClr val="454B64"/>
                </a:solidFill>
                <a:latin typeface="Roboto"/>
              </a:rPr>
              <a:t> </a:t>
            </a:r>
            <a:r>
              <a:rPr lang="en-US" sz="2400" dirty="0" err="1">
                <a:solidFill>
                  <a:srgbClr val="454B64"/>
                </a:solidFill>
                <a:latin typeface="Roboto"/>
              </a:rPr>
              <a:t>yükümlülüğü</a:t>
            </a:r>
            <a:r>
              <a:rPr lang="en-US" sz="2400" dirty="0">
                <a:solidFill>
                  <a:srgbClr val="454B64"/>
                </a:solidFill>
                <a:latin typeface="Roboto"/>
              </a:rPr>
              <a:t> </a:t>
            </a:r>
            <a:r>
              <a:rPr lang="en-US" sz="2400" dirty="0" err="1">
                <a:solidFill>
                  <a:srgbClr val="454B64"/>
                </a:solidFill>
                <a:latin typeface="Roboto"/>
              </a:rPr>
              <a:t>olarak</a:t>
            </a:r>
            <a:r>
              <a:rPr lang="en-US" sz="2400" dirty="0">
                <a:solidFill>
                  <a:srgbClr val="454B64"/>
                </a:solidFill>
                <a:latin typeface="Roboto"/>
              </a:rPr>
              <a:t> </a:t>
            </a:r>
            <a:r>
              <a:rPr lang="en-US" sz="2400" dirty="0" err="1">
                <a:solidFill>
                  <a:srgbClr val="454B64"/>
                </a:solidFill>
                <a:latin typeface="Roboto"/>
              </a:rPr>
              <a:t>tanımlanır</a:t>
            </a:r>
            <a:r>
              <a:rPr lang="en-US" sz="2400" dirty="0">
                <a:solidFill>
                  <a:srgbClr val="454B64"/>
                </a:solidFill>
                <a:latin typeface="Roboto"/>
              </a:rPr>
              <a:t>. </a:t>
            </a:r>
          </a:p>
          <a:p>
            <a:pPr marL="518160" lvl="1" indent="-259080">
              <a:lnSpc>
                <a:spcPts val="3359"/>
              </a:lnSpc>
              <a:buFont typeface="Arial"/>
              <a:buChar char="•"/>
            </a:pPr>
            <a:r>
              <a:rPr lang="en-US" sz="2400" dirty="0" err="1">
                <a:solidFill>
                  <a:srgbClr val="454B64"/>
                </a:solidFill>
                <a:latin typeface="Roboto"/>
              </a:rPr>
              <a:t>Ütilitarizmde</a:t>
            </a:r>
            <a:r>
              <a:rPr lang="en-US" sz="2400" dirty="0">
                <a:solidFill>
                  <a:srgbClr val="454B64"/>
                </a:solidFill>
                <a:latin typeface="Roboto"/>
              </a:rPr>
              <a:t> </a:t>
            </a:r>
            <a:r>
              <a:rPr lang="en-US" sz="2400" dirty="0" err="1">
                <a:solidFill>
                  <a:srgbClr val="454B64"/>
                </a:solidFill>
                <a:latin typeface="Roboto"/>
              </a:rPr>
              <a:t>zevk</a:t>
            </a:r>
            <a:r>
              <a:rPr lang="en-US" sz="2400" dirty="0">
                <a:solidFill>
                  <a:srgbClr val="454B64"/>
                </a:solidFill>
                <a:latin typeface="Roboto"/>
              </a:rPr>
              <a:t>, </a:t>
            </a:r>
            <a:r>
              <a:rPr lang="en-US" sz="2400" dirty="0" err="1">
                <a:solidFill>
                  <a:srgbClr val="454B64"/>
                </a:solidFill>
                <a:latin typeface="Roboto"/>
              </a:rPr>
              <a:t>mutluluk</a:t>
            </a:r>
            <a:r>
              <a:rPr lang="en-US" sz="2400" dirty="0">
                <a:solidFill>
                  <a:srgbClr val="454B64"/>
                </a:solidFill>
                <a:latin typeface="Roboto"/>
              </a:rPr>
              <a:t>, </a:t>
            </a:r>
            <a:r>
              <a:rPr lang="en-US" sz="2400" dirty="0" err="1">
                <a:solidFill>
                  <a:srgbClr val="454B64"/>
                </a:solidFill>
                <a:latin typeface="Roboto"/>
              </a:rPr>
              <a:t>gönenç</a:t>
            </a:r>
            <a:r>
              <a:rPr lang="en-US" sz="2400" dirty="0">
                <a:solidFill>
                  <a:srgbClr val="454B64"/>
                </a:solidFill>
                <a:latin typeface="Roboto"/>
              </a:rPr>
              <a:t>, </a:t>
            </a:r>
            <a:r>
              <a:rPr lang="en-US" sz="2400" dirty="0" err="1">
                <a:solidFill>
                  <a:srgbClr val="454B64"/>
                </a:solidFill>
                <a:latin typeface="Roboto"/>
              </a:rPr>
              <a:t>doyum</a:t>
            </a:r>
            <a:r>
              <a:rPr lang="en-US" sz="2400" dirty="0">
                <a:solidFill>
                  <a:srgbClr val="454B64"/>
                </a:solidFill>
                <a:latin typeface="Roboto"/>
              </a:rPr>
              <a:t> vb. </a:t>
            </a:r>
            <a:r>
              <a:rPr lang="en-US" sz="2400" dirty="0" err="1">
                <a:solidFill>
                  <a:srgbClr val="454B64"/>
                </a:solidFill>
                <a:latin typeface="Roboto"/>
              </a:rPr>
              <a:t>üzerinden</a:t>
            </a:r>
            <a:r>
              <a:rPr lang="en-US" sz="2400" dirty="0">
                <a:solidFill>
                  <a:srgbClr val="454B64"/>
                </a:solidFill>
                <a:latin typeface="Roboto"/>
              </a:rPr>
              <a:t> </a:t>
            </a:r>
            <a:r>
              <a:rPr lang="en-US" sz="2400" dirty="0" err="1">
                <a:solidFill>
                  <a:srgbClr val="454B64"/>
                </a:solidFill>
                <a:latin typeface="Roboto"/>
              </a:rPr>
              <a:t>çözümlenen</a:t>
            </a:r>
            <a:r>
              <a:rPr lang="en-US" sz="2400" dirty="0">
                <a:solidFill>
                  <a:srgbClr val="454B64"/>
                </a:solidFill>
                <a:latin typeface="Roboto"/>
              </a:rPr>
              <a:t> </a:t>
            </a:r>
            <a:r>
              <a:rPr lang="en-US" sz="2400" dirty="0" err="1">
                <a:solidFill>
                  <a:srgbClr val="454B64"/>
                </a:solidFill>
                <a:latin typeface="Roboto"/>
              </a:rPr>
              <a:t>esenlik</a:t>
            </a:r>
            <a:r>
              <a:rPr lang="en-US" sz="2400" dirty="0">
                <a:solidFill>
                  <a:srgbClr val="454B64"/>
                </a:solidFill>
                <a:latin typeface="Roboto"/>
              </a:rPr>
              <a:t> </a:t>
            </a:r>
            <a:r>
              <a:rPr lang="en-US" sz="2400" dirty="0" err="1">
                <a:solidFill>
                  <a:srgbClr val="454B64"/>
                </a:solidFill>
                <a:latin typeface="Roboto"/>
              </a:rPr>
              <a:t>halinin</a:t>
            </a:r>
            <a:r>
              <a:rPr lang="en-US" sz="2400" dirty="0">
                <a:solidFill>
                  <a:srgbClr val="454B64"/>
                </a:solidFill>
                <a:latin typeface="Roboto"/>
              </a:rPr>
              <a:t> </a:t>
            </a:r>
            <a:r>
              <a:rPr lang="en-US" sz="2400" dirty="0" err="1">
                <a:solidFill>
                  <a:srgbClr val="454B64"/>
                </a:solidFill>
                <a:latin typeface="Roboto"/>
              </a:rPr>
              <a:t>değerine</a:t>
            </a:r>
            <a:r>
              <a:rPr lang="en-US" sz="2400" dirty="0">
                <a:solidFill>
                  <a:srgbClr val="454B64"/>
                </a:solidFill>
                <a:latin typeface="Roboto"/>
              </a:rPr>
              <a:t> </a:t>
            </a:r>
            <a:r>
              <a:rPr lang="en-US" sz="2400" dirty="0" err="1">
                <a:solidFill>
                  <a:srgbClr val="454B64"/>
                </a:solidFill>
                <a:latin typeface="Roboto"/>
              </a:rPr>
              <a:t>odaklanılır</a:t>
            </a:r>
            <a:r>
              <a:rPr lang="en-US" sz="2400" dirty="0">
                <a:solidFill>
                  <a:srgbClr val="454B64"/>
                </a:solidFill>
                <a:latin typeface="Roboto"/>
              </a:rPr>
              <a:t>. </a:t>
            </a:r>
          </a:p>
          <a:p>
            <a:pPr>
              <a:lnSpc>
                <a:spcPts val="3359"/>
              </a:lnSpc>
            </a:pPr>
            <a:endParaRPr lang="en-US" sz="2400" dirty="0">
              <a:solidFill>
                <a:srgbClr val="454B64"/>
              </a:solidFill>
              <a:latin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927423" y="442951"/>
            <a:ext cx="9389133" cy="1399834"/>
          </a:xfrm>
          <a:custGeom>
            <a:avLst/>
            <a:gdLst/>
            <a:ahLst/>
            <a:cxnLst/>
            <a:rect l="l" t="t" r="r" b="b"/>
            <a:pathLst>
              <a:path w="9389133" h="1399834">
                <a:moveTo>
                  <a:pt x="0" y="0"/>
                </a:moveTo>
                <a:lnTo>
                  <a:pt x="9389132" y="0"/>
                </a:lnTo>
                <a:lnTo>
                  <a:pt x="9389132" y="1399835"/>
                </a:lnTo>
                <a:lnTo>
                  <a:pt x="0" y="13998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389692" y="2789262"/>
            <a:ext cx="8754308" cy="6747934"/>
          </a:xfrm>
          <a:custGeom>
            <a:avLst/>
            <a:gdLst/>
            <a:ahLst/>
            <a:cxnLst/>
            <a:rect l="l" t="t" r="r" b="b"/>
            <a:pathLst>
              <a:path w="8754308" h="6747934">
                <a:moveTo>
                  <a:pt x="0" y="0"/>
                </a:moveTo>
                <a:lnTo>
                  <a:pt x="8754308" y="0"/>
                </a:lnTo>
                <a:lnTo>
                  <a:pt x="8754308" y="6747934"/>
                </a:lnTo>
                <a:lnTo>
                  <a:pt x="0" y="6747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8519912" y="2926265"/>
            <a:ext cx="9666011" cy="6917784"/>
          </a:xfrm>
          <a:custGeom>
            <a:avLst/>
            <a:gdLst/>
            <a:ahLst/>
            <a:cxnLst/>
            <a:rect l="l" t="t" r="r" b="b"/>
            <a:pathLst>
              <a:path w="9666011" h="6705795">
                <a:moveTo>
                  <a:pt x="0" y="0"/>
                </a:moveTo>
                <a:lnTo>
                  <a:pt x="9666011" y="0"/>
                </a:lnTo>
                <a:lnTo>
                  <a:pt x="9666011" y="6705795"/>
                </a:lnTo>
                <a:lnTo>
                  <a:pt x="0" y="67057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TextBox 5"/>
          <p:cNvSpPr txBox="1"/>
          <p:nvPr/>
        </p:nvSpPr>
        <p:spPr>
          <a:xfrm>
            <a:off x="1009739" y="3308095"/>
            <a:ext cx="7612250" cy="5619115"/>
          </a:xfrm>
          <a:prstGeom prst="rect">
            <a:avLst/>
          </a:prstGeom>
        </p:spPr>
        <p:txBody>
          <a:bodyPr lIns="0" tIns="0" rIns="0" bIns="0" rtlCol="0" anchor="t">
            <a:spAutoFit/>
          </a:bodyPr>
          <a:lstStyle/>
          <a:p>
            <a:pPr>
              <a:lnSpc>
                <a:spcPts val="2780"/>
              </a:lnSpc>
            </a:pPr>
            <a:r>
              <a:rPr lang="en-US" sz="2000">
                <a:solidFill>
                  <a:srgbClr val="292929"/>
                </a:solidFill>
                <a:latin typeface="Montserrat"/>
              </a:rPr>
              <a:t>Söz konusu vaka progresif böbrek yetmezliğinden muzdarip ve diyalizdeyken uygulanan tedavilerle pek sonuç alınamayan beş yaşındaki bir kızla ilgilidir. Kızla ilgilenen sağlık çalışanları böbrek nakline başvurmayı düşünmektedirler; ancak böbrek naklinin bu vakada ne denli etkili olacağı bilinmemektedir. Ama nakledilecek böbreğin kızın hastalığından etkilenmeme "olasılığı olduğu açıktır." Kızın anne ve babası böbrek naklini denemeyi kabul eder ama bir engel daha çıkar. Doku tipi incelendiğinde kızla doku uyumu sağlayacak bir donör bulmanın kolay olmayacağı anlaşılır. Sağlık çalışanları kızın iki ve dört yaşlarındaki kardeşlerini donör olamayacak kadar genç olduklarından değerlendirmeye almaz; anne ile kız arasında ise doku uyumu yoktur. Öte yandan baba uyumlu çıkar ve "damar anatomisi nakil için elverişli" bulunur. </a:t>
            </a:r>
          </a:p>
          <a:p>
            <a:pPr>
              <a:lnSpc>
                <a:spcPts val="2780"/>
              </a:lnSpc>
            </a:pPr>
            <a:endParaRPr lang="en-US" sz="2000">
              <a:solidFill>
                <a:srgbClr val="292929"/>
              </a:solidFill>
              <a:latin typeface="Montserrat"/>
            </a:endParaRPr>
          </a:p>
        </p:txBody>
      </p:sp>
      <p:sp>
        <p:nvSpPr>
          <p:cNvPr id="6" name="TextBox 6"/>
          <p:cNvSpPr txBox="1"/>
          <p:nvPr/>
        </p:nvSpPr>
        <p:spPr>
          <a:xfrm>
            <a:off x="9446535" y="3308095"/>
            <a:ext cx="7812765" cy="6436890"/>
          </a:xfrm>
          <a:prstGeom prst="rect">
            <a:avLst/>
          </a:prstGeom>
        </p:spPr>
        <p:txBody>
          <a:bodyPr lIns="0" tIns="0" rIns="0" bIns="0" rtlCol="0" anchor="t">
            <a:spAutoFit/>
          </a:bodyPr>
          <a:lstStyle/>
          <a:p>
            <a:pPr algn="ctr">
              <a:lnSpc>
                <a:spcPts val="2780"/>
              </a:lnSpc>
            </a:pPr>
            <a:r>
              <a:rPr lang="en-US" sz="2000" dirty="0">
                <a:solidFill>
                  <a:srgbClr val="292929"/>
                </a:solidFill>
                <a:latin typeface="Montserrat"/>
              </a:rPr>
              <a:t>Baba </a:t>
            </a:r>
            <a:r>
              <a:rPr lang="en-US" sz="2000" dirty="0" err="1">
                <a:solidFill>
                  <a:srgbClr val="292929"/>
                </a:solidFill>
                <a:latin typeface="Montserrat"/>
              </a:rPr>
              <a:t>ile</a:t>
            </a:r>
            <a:r>
              <a:rPr lang="en-US" sz="2000" dirty="0">
                <a:solidFill>
                  <a:srgbClr val="292929"/>
                </a:solidFill>
                <a:latin typeface="Montserrat"/>
              </a:rPr>
              <a:t> </a:t>
            </a:r>
            <a:r>
              <a:rPr lang="en-US" sz="2000" dirty="0" err="1">
                <a:solidFill>
                  <a:srgbClr val="292929"/>
                </a:solidFill>
                <a:latin typeface="Montserrat"/>
              </a:rPr>
              <a:t>yalnız</a:t>
            </a:r>
            <a:r>
              <a:rPr lang="en-US" sz="2000" dirty="0">
                <a:solidFill>
                  <a:srgbClr val="292929"/>
                </a:solidFill>
                <a:latin typeface="Montserrat"/>
              </a:rPr>
              <a:t> </a:t>
            </a:r>
            <a:r>
              <a:rPr lang="en-US" sz="2000" dirty="0" err="1">
                <a:solidFill>
                  <a:srgbClr val="292929"/>
                </a:solidFill>
                <a:latin typeface="Montserrat"/>
              </a:rPr>
              <a:t>görüşen</a:t>
            </a:r>
            <a:r>
              <a:rPr lang="en-US" sz="2000" dirty="0">
                <a:solidFill>
                  <a:srgbClr val="292929"/>
                </a:solidFill>
                <a:latin typeface="Montserrat"/>
              </a:rPr>
              <a:t> </a:t>
            </a:r>
            <a:r>
              <a:rPr lang="en-US" sz="2000" dirty="0" err="1">
                <a:solidFill>
                  <a:srgbClr val="292929"/>
                </a:solidFill>
                <a:latin typeface="Montserrat"/>
              </a:rPr>
              <a:t>nefrolog</a:t>
            </a:r>
            <a:r>
              <a:rPr lang="en-US" sz="2000" dirty="0">
                <a:solidFill>
                  <a:srgbClr val="292929"/>
                </a:solidFill>
                <a:latin typeface="Montserrat"/>
              </a:rPr>
              <a:t> </a:t>
            </a:r>
            <a:r>
              <a:rPr lang="en-US" sz="2000" dirty="0" err="1">
                <a:solidFill>
                  <a:srgbClr val="292929"/>
                </a:solidFill>
                <a:latin typeface="Montserrat"/>
              </a:rPr>
              <a:t>onunla</a:t>
            </a:r>
            <a:r>
              <a:rPr lang="en-US" sz="2000" dirty="0">
                <a:solidFill>
                  <a:srgbClr val="292929"/>
                </a:solidFill>
                <a:latin typeface="Montserrat"/>
              </a:rPr>
              <a:t> </a:t>
            </a:r>
            <a:r>
              <a:rPr lang="en-US" sz="2000" dirty="0" err="1">
                <a:solidFill>
                  <a:srgbClr val="292929"/>
                </a:solidFill>
                <a:latin typeface="Montserrat"/>
              </a:rPr>
              <a:t>sonuçları</a:t>
            </a:r>
            <a:r>
              <a:rPr lang="en-US" sz="2000" dirty="0">
                <a:solidFill>
                  <a:srgbClr val="292929"/>
                </a:solidFill>
                <a:latin typeface="Montserrat"/>
              </a:rPr>
              <a:t> </a:t>
            </a:r>
            <a:r>
              <a:rPr lang="en-US" sz="2000" dirty="0" err="1">
                <a:solidFill>
                  <a:srgbClr val="292929"/>
                </a:solidFill>
                <a:latin typeface="Montserrat"/>
              </a:rPr>
              <a:t>paylaşır</a:t>
            </a:r>
            <a:r>
              <a:rPr lang="en-US" sz="2000" dirty="0">
                <a:solidFill>
                  <a:srgbClr val="292929"/>
                </a:solidFill>
                <a:latin typeface="Montserrat"/>
              </a:rPr>
              <a:t> </a:t>
            </a:r>
            <a:r>
              <a:rPr lang="en-US" sz="2000" dirty="0" err="1">
                <a:solidFill>
                  <a:srgbClr val="292929"/>
                </a:solidFill>
                <a:latin typeface="Montserrat"/>
              </a:rPr>
              <a:t>ve</a:t>
            </a:r>
            <a:r>
              <a:rPr lang="en-US" sz="2000" dirty="0">
                <a:solidFill>
                  <a:srgbClr val="292929"/>
                </a:solidFill>
                <a:latin typeface="Montserrat"/>
              </a:rPr>
              <a:t> </a:t>
            </a:r>
            <a:r>
              <a:rPr lang="en-US" sz="2000" dirty="0" err="1">
                <a:solidFill>
                  <a:srgbClr val="292929"/>
                </a:solidFill>
                <a:latin typeface="Montserrat"/>
              </a:rPr>
              <a:t>kızının</a:t>
            </a:r>
            <a:r>
              <a:rPr lang="en-US" sz="2000" dirty="0">
                <a:solidFill>
                  <a:srgbClr val="292929"/>
                </a:solidFill>
                <a:latin typeface="Montserrat"/>
              </a:rPr>
              <a:t> </a:t>
            </a:r>
            <a:r>
              <a:rPr lang="en-US" sz="2000" dirty="0" err="1">
                <a:solidFill>
                  <a:srgbClr val="292929"/>
                </a:solidFill>
                <a:latin typeface="Montserrat"/>
              </a:rPr>
              <a:t>hastalığının</a:t>
            </a:r>
            <a:r>
              <a:rPr lang="en-US" sz="2000" dirty="0">
                <a:solidFill>
                  <a:srgbClr val="292929"/>
                </a:solidFill>
                <a:latin typeface="Montserrat"/>
              </a:rPr>
              <a:t> </a:t>
            </a:r>
            <a:r>
              <a:rPr lang="en-US" sz="2000" dirty="0" err="1">
                <a:solidFill>
                  <a:srgbClr val="292929"/>
                </a:solidFill>
                <a:latin typeface="Montserrat"/>
              </a:rPr>
              <a:t>nasıl</a:t>
            </a:r>
            <a:r>
              <a:rPr lang="en-US" sz="2000" dirty="0">
                <a:solidFill>
                  <a:srgbClr val="292929"/>
                </a:solidFill>
                <a:latin typeface="Montserrat"/>
              </a:rPr>
              <a:t> </a:t>
            </a:r>
            <a:r>
              <a:rPr lang="en-US" sz="2000" dirty="0" err="1">
                <a:solidFill>
                  <a:srgbClr val="292929"/>
                </a:solidFill>
                <a:latin typeface="Montserrat"/>
              </a:rPr>
              <a:t>seyredeceğinin</a:t>
            </a:r>
            <a:r>
              <a:rPr lang="en-US" sz="2000" dirty="0">
                <a:solidFill>
                  <a:srgbClr val="292929"/>
                </a:solidFill>
                <a:latin typeface="Montserrat"/>
              </a:rPr>
              <a:t> "</a:t>
            </a:r>
            <a:r>
              <a:rPr lang="en-US" sz="2000" dirty="0" err="1">
                <a:solidFill>
                  <a:srgbClr val="292929"/>
                </a:solidFill>
                <a:latin typeface="Montserrat"/>
              </a:rPr>
              <a:t>oldukça</a:t>
            </a:r>
            <a:r>
              <a:rPr lang="en-US" sz="2000" dirty="0">
                <a:solidFill>
                  <a:srgbClr val="292929"/>
                </a:solidFill>
                <a:latin typeface="Montserrat"/>
              </a:rPr>
              <a:t> </a:t>
            </a:r>
            <a:r>
              <a:rPr lang="en-US" sz="2000" dirty="0" err="1">
                <a:solidFill>
                  <a:srgbClr val="292929"/>
                </a:solidFill>
                <a:latin typeface="Montserrat"/>
              </a:rPr>
              <a:t>belirsiz</a:t>
            </a:r>
            <a:r>
              <a:rPr lang="en-US" sz="2000" dirty="0">
                <a:solidFill>
                  <a:srgbClr val="292929"/>
                </a:solidFill>
                <a:latin typeface="Montserrat"/>
              </a:rPr>
              <a:t>" </a:t>
            </a:r>
            <a:r>
              <a:rPr lang="en-US" sz="2000" dirty="0" err="1">
                <a:solidFill>
                  <a:srgbClr val="292929"/>
                </a:solidFill>
                <a:latin typeface="Montserrat"/>
              </a:rPr>
              <a:t>olduğunu</a:t>
            </a:r>
            <a:r>
              <a:rPr lang="en-US" sz="2000" dirty="0">
                <a:solidFill>
                  <a:srgbClr val="292929"/>
                </a:solidFill>
                <a:latin typeface="Montserrat"/>
              </a:rPr>
              <a:t> </a:t>
            </a:r>
            <a:r>
              <a:rPr lang="en-US" sz="2000" dirty="0" err="1">
                <a:solidFill>
                  <a:srgbClr val="292929"/>
                </a:solidFill>
                <a:latin typeface="Montserrat"/>
              </a:rPr>
              <a:t>bildirir</a:t>
            </a:r>
            <a:r>
              <a:rPr lang="en-US" sz="2000" dirty="0">
                <a:solidFill>
                  <a:srgbClr val="292929"/>
                </a:solidFill>
                <a:latin typeface="Montserrat"/>
              </a:rPr>
              <a:t>. Baba durum </a:t>
            </a:r>
            <a:r>
              <a:rPr lang="en-US" sz="2000" dirty="0" err="1">
                <a:solidFill>
                  <a:srgbClr val="292929"/>
                </a:solidFill>
                <a:latin typeface="Montserrat"/>
              </a:rPr>
              <a:t>üzerine</a:t>
            </a:r>
            <a:r>
              <a:rPr lang="en-US" sz="2000" dirty="0">
                <a:solidFill>
                  <a:srgbClr val="292929"/>
                </a:solidFill>
                <a:latin typeface="Montserrat"/>
              </a:rPr>
              <a:t> </a:t>
            </a:r>
            <a:r>
              <a:rPr lang="en-US" sz="2000" dirty="0" err="1">
                <a:solidFill>
                  <a:srgbClr val="292929"/>
                </a:solidFill>
                <a:latin typeface="Montserrat"/>
              </a:rPr>
              <a:t>düşündükten</a:t>
            </a:r>
            <a:r>
              <a:rPr lang="en-US" sz="2000" dirty="0">
                <a:solidFill>
                  <a:srgbClr val="292929"/>
                </a:solidFill>
                <a:latin typeface="Montserrat"/>
              </a:rPr>
              <a:t> </a:t>
            </a:r>
            <a:r>
              <a:rPr lang="en-US" sz="2000" dirty="0" err="1">
                <a:solidFill>
                  <a:srgbClr val="292929"/>
                </a:solidFill>
                <a:latin typeface="Montserrat"/>
              </a:rPr>
              <a:t>sonra</a:t>
            </a:r>
            <a:r>
              <a:rPr lang="en-US" sz="2000" dirty="0">
                <a:solidFill>
                  <a:srgbClr val="292929"/>
                </a:solidFill>
                <a:latin typeface="Montserrat"/>
              </a:rPr>
              <a:t> </a:t>
            </a:r>
            <a:r>
              <a:rPr lang="en-US" sz="2000" dirty="0" err="1">
                <a:solidFill>
                  <a:srgbClr val="292929"/>
                </a:solidFill>
                <a:latin typeface="Montserrat"/>
              </a:rPr>
              <a:t>kızına</a:t>
            </a:r>
            <a:r>
              <a:rPr lang="en-US" sz="2000" dirty="0">
                <a:solidFill>
                  <a:srgbClr val="292929"/>
                </a:solidFill>
                <a:latin typeface="Montserrat"/>
              </a:rPr>
              <a:t> </a:t>
            </a:r>
            <a:r>
              <a:rPr lang="en-US" sz="2000" dirty="0" err="1">
                <a:solidFill>
                  <a:srgbClr val="292929"/>
                </a:solidFill>
                <a:latin typeface="Montserrat"/>
              </a:rPr>
              <a:t>böbreğini</a:t>
            </a:r>
            <a:r>
              <a:rPr lang="en-US" sz="2000" dirty="0">
                <a:solidFill>
                  <a:srgbClr val="292929"/>
                </a:solidFill>
                <a:latin typeface="Montserrat"/>
              </a:rPr>
              <a:t> </a:t>
            </a:r>
            <a:r>
              <a:rPr lang="en-US" sz="2000" dirty="0" err="1">
                <a:solidFill>
                  <a:srgbClr val="292929"/>
                </a:solidFill>
                <a:latin typeface="Montserrat"/>
              </a:rPr>
              <a:t>bağışlamamaya</a:t>
            </a:r>
            <a:r>
              <a:rPr lang="en-US" sz="2000" dirty="0">
                <a:solidFill>
                  <a:srgbClr val="292929"/>
                </a:solidFill>
                <a:latin typeface="Montserrat"/>
              </a:rPr>
              <a:t> </a:t>
            </a:r>
            <a:r>
              <a:rPr lang="en-US" sz="2000" dirty="0" err="1">
                <a:solidFill>
                  <a:srgbClr val="292929"/>
                </a:solidFill>
                <a:latin typeface="Montserrat"/>
              </a:rPr>
              <a:t>karar</a:t>
            </a:r>
            <a:r>
              <a:rPr lang="en-US" sz="2000" dirty="0">
                <a:solidFill>
                  <a:srgbClr val="292929"/>
                </a:solidFill>
                <a:latin typeface="Montserrat"/>
              </a:rPr>
              <a:t> </a:t>
            </a:r>
            <a:r>
              <a:rPr lang="en-US" sz="2000" dirty="0" err="1">
                <a:solidFill>
                  <a:srgbClr val="292929"/>
                </a:solidFill>
                <a:latin typeface="Montserrat"/>
              </a:rPr>
              <a:t>verir</a:t>
            </a:r>
            <a:r>
              <a:rPr lang="en-US" sz="2000" dirty="0">
                <a:solidFill>
                  <a:srgbClr val="292929"/>
                </a:solidFill>
                <a:latin typeface="Montserrat"/>
              </a:rPr>
              <a:t>. Bu </a:t>
            </a:r>
            <a:r>
              <a:rPr lang="en-US" sz="2000" dirty="0" err="1">
                <a:solidFill>
                  <a:srgbClr val="292929"/>
                </a:solidFill>
                <a:latin typeface="Montserrat"/>
              </a:rPr>
              <a:t>kararının</a:t>
            </a:r>
            <a:r>
              <a:rPr lang="en-US" sz="2000" dirty="0">
                <a:solidFill>
                  <a:srgbClr val="292929"/>
                </a:solidFill>
                <a:latin typeface="Montserrat"/>
              </a:rPr>
              <a:t> </a:t>
            </a:r>
            <a:r>
              <a:rPr lang="en-US" sz="2000" dirty="0" err="1">
                <a:solidFill>
                  <a:srgbClr val="292929"/>
                </a:solidFill>
                <a:latin typeface="Montserrat"/>
              </a:rPr>
              <a:t>nedenleri</a:t>
            </a:r>
            <a:r>
              <a:rPr lang="en-US" sz="2000" dirty="0">
                <a:solidFill>
                  <a:srgbClr val="292929"/>
                </a:solidFill>
                <a:latin typeface="Montserrat"/>
              </a:rPr>
              <a:t> </a:t>
            </a:r>
            <a:r>
              <a:rPr lang="en-US" sz="2000" dirty="0" err="1">
                <a:solidFill>
                  <a:srgbClr val="292929"/>
                </a:solidFill>
                <a:latin typeface="Montserrat"/>
              </a:rPr>
              <a:t>arasında</a:t>
            </a:r>
            <a:r>
              <a:rPr lang="en-US" sz="2000" dirty="0">
                <a:solidFill>
                  <a:srgbClr val="292929"/>
                </a:solidFill>
                <a:latin typeface="Montserrat"/>
              </a:rPr>
              <a:t> </a:t>
            </a:r>
            <a:r>
              <a:rPr lang="en-US" sz="2000" dirty="0" err="1">
                <a:solidFill>
                  <a:srgbClr val="292929"/>
                </a:solidFill>
                <a:latin typeface="Montserrat"/>
              </a:rPr>
              <a:t>cerrahi</a:t>
            </a:r>
            <a:r>
              <a:rPr lang="en-US" sz="2000" dirty="0">
                <a:solidFill>
                  <a:srgbClr val="292929"/>
                </a:solidFill>
                <a:latin typeface="Montserrat"/>
              </a:rPr>
              <a:t> </a:t>
            </a:r>
            <a:r>
              <a:rPr lang="en-US" sz="2000" dirty="0" err="1">
                <a:solidFill>
                  <a:srgbClr val="292929"/>
                </a:solidFill>
                <a:latin typeface="Montserrat"/>
              </a:rPr>
              <a:t>operasyondan</a:t>
            </a:r>
            <a:r>
              <a:rPr lang="en-US" sz="2000" dirty="0">
                <a:solidFill>
                  <a:srgbClr val="292929"/>
                </a:solidFill>
                <a:latin typeface="Montserrat"/>
              </a:rPr>
              <a:t> </a:t>
            </a:r>
            <a:r>
              <a:rPr lang="en-US" sz="2000" dirty="0" err="1">
                <a:solidFill>
                  <a:srgbClr val="292929"/>
                </a:solidFill>
                <a:latin typeface="Montserrat"/>
              </a:rPr>
              <a:t>duyduğu</a:t>
            </a:r>
            <a:r>
              <a:rPr lang="en-US" sz="2000" dirty="0">
                <a:solidFill>
                  <a:srgbClr val="292929"/>
                </a:solidFill>
                <a:latin typeface="Montserrat"/>
              </a:rPr>
              <a:t> </a:t>
            </a:r>
            <a:r>
              <a:rPr lang="en-US" sz="2000" dirty="0" err="1">
                <a:solidFill>
                  <a:srgbClr val="292929"/>
                </a:solidFill>
                <a:latin typeface="Montserrat"/>
              </a:rPr>
              <a:t>korku</a:t>
            </a:r>
            <a:r>
              <a:rPr lang="en-US" sz="2000" dirty="0">
                <a:solidFill>
                  <a:srgbClr val="292929"/>
                </a:solidFill>
                <a:latin typeface="Montserrat"/>
              </a:rPr>
              <a:t> </a:t>
            </a:r>
            <a:r>
              <a:rPr lang="en-US" sz="2000" dirty="0" err="1">
                <a:solidFill>
                  <a:srgbClr val="292929"/>
                </a:solidFill>
                <a:latin typeface="Montserrat"/>
              </a:rPr>
              <a:t>ve</a:t>
            </a:r>
            <a:r>
              <a:rPr lang="en-US" sz="2000" dirty="0">
                <a:solidFill>
                  <a:srgbClr val="292929"/>
                </a:solidFill>
                <a:latin typeface="Montserrat"/>
              </a:rPr>
              <a:t> "</a:t>
            </a:r>
            <a:r>
              <a:rPr lang="en-US" sz="2000" dirty="0" err="1">
                <a:solidFill>
                  <a:srgbClr val="292929"/>
                </a:solidFill>
                <a:latin typeface="Montserrat"/>
              </a:rPr>
              <a:t>cesaret</a:t>
            </a:r>
            <a:r>
              <a:rPr lang="en-US" sz="2000" dirty="0">
                <a:solidFill>
                  <a:srgbClr val="292929"/>
                </a:solidFill>
                <a:latin typeface="Montserrat"/>
              </a:rPr>
              <a:t>" </a:t>
            </a:r>
            <a:r>
              <a:rPr lang="en-US" sz="2000" dirty="0" err="1">
                <a:solidFill>
                  <a:srgbClr val="292929"/>
                </a:solidFill>
                <a:latin typeface="Montserrat"/>
              </a:rPr>
              <a:t>edemeyişi</a:t>
            </a:r>
            <a:r>
              <a:rPr lang="en-US" sz="2000" dirty="0">
                <a:solidFill>
                  <a:srgbClr val="292929"/>
                </a:solidFill>
                <a:latin typeface="Montserrat"/>
              </a:rPr>
              <a:t>, </a:t>
            </a:r>
            <a:r>
              <a:rPr lang="en-US" sz="2000" dirty="0" err="1">
                <a:solidFill>
                  <a:srgbClr val="292929"/>
                </a:solidFill>
                <a:latin typeface="Montserrat"/>
              </a:rPr>
              <a:t>nakil</a:t>
            </a:r>
            <a:r>
              <a:rPr lang="en-US" sz="2000" dirty="0">
                <a:solidFill>
                  <a:srgbClr val="292929"/>
                </a:solidFill>
                <a:latin typeface="Montserrat"/>
              </a:rPr>
              <a:t> </a:t>
            </a:r>
            <a:r>
              <a:rPr lang="en-US" sz="2000" dirty="0" err="1">
                <a:solidFill>
                  <a:srgbClr val="292929"/>
                </a:solidFill>
                <a:latin typeface="Montserrat"/>
              </a:rPr>
              <a:t>gerçekleştirilse</a:t>
            </a:r>
            <a:r>
              <a:rPr lang="en-US" sz="2000" dirty="0">
                <a:solidFill>
                  <a:srgbClr val="292929"/>
                </a:solidFill>
                <a:latin typeface="Montserrat"/>
              </a:rPr>
              <a:t> </a:t>
            </a:r>
            <a:r>
              <a:rPr lang="en-US" sz="2000" dirty="0" err="1">
                <a:solidFill>
                  <a:srgbClr val="292929"/>
                </a:solidFill>
                <a:latin typeface="Montserrat"/>
              </a:rPr>
              <a:t>dahi</a:t>
            </a:r>
            <a:r>
              <a:rPr lang="en-US" sz="2000" dirty="0">
                <a:solidFill>
                  <a:srgbClr val="292929"/>
                </a:solidFill>
                <a:latin typeface="Montserrat"/>
              </a:rPr>
              <a:t> </a:t>
            </a:r>
            <a:r>
              <a:rPr lang="en-US" sz="2000" dirty="0" err="1">
                <a:solidFill>
                  <a:srgbClr val="292929"/>
                </a:solidFill>
                <a:latin typeface="Montserrat"/>
              </a:rPr>
              <a:t>kızının</a:t>
            </a:r>
            <a:r>
              <a:rPr lang="en-US" sz="2000" dirty="0">
                <a:solidFill>
                  <a:srgbClr val="292929"/>
                </a:solidFill>
                <a:latin typeface="Montserrat"/>
              </a:rPr>
              <a:t> </a:t>
            </a:r>
            <a:r>
              <a:rPr lang="en-US" sz="2000" dirty="0" err="1">
                <a:solidFill>
                  <a:srgbClr val="292929"/>
                </a:solidFill>
                <a:latin typeface="Montserrat"/>
              </a:rPr>
              <a:t>hastalığının</a:t>
            </a:r>
            <a:r>
              <a:rPr lang="en-US" sz="2000" dirty="0">
                <a:solidFill>
                  <a:srgbClr val="292929"/>
                </a:solidFill>
                <a:latin typeface="Montserrat"/>
              </a:rPr>
              <a:t> </a:t>
            </a:r>
            <a:r>
              <a:rPr lang="en-US" sz="2000" dirty="0" err="1">
                <a:solidFill>
                  <a:srgbClr val="292929"/>
                </a:solidFill>
                <a:latin typeface="Montserrat"/>
              </a:rPr>
              <a:t>nasıl</a:t>
            </a:r>
            <a:r>
              <a:rPr lang="en-US" sz="2000" dirty="0">
                <a:solidFill>
                  <a:srgbClr val="292929"/>
                </a:solidFill>
                <a:latin typeface="Montserrat"/>
              </a:rPr>
              <a:t> </a:t>
            </a:r>
            <a:r>
              <a:rPr lang="en-US" sz="2000" dirty="0" err="1">
                <a:solidFill>
                  <a:srgbClr val="292929"/>
                </a:solidFill>
                <a:latin typeface="Montserrat"/>
              </a:rPr>
              <a:t>seyredeceğinin</a:t>
            </a:r>
            <a:r>
              <a:rPr lang="en-US" sz="2000" dirty="0">
                <a:solidFill>
                  <a:srgbClr val="292929"/>
                </a:solidFill>
                <a:latin typeface="Montserrat"/>
              </a:rPr>
              <a:t> </a:t>
            </a:r>
            <a:r>
              <a:rPr lang="en-US" sz="2000" dirty="0" err="1">
                <a:solidFill>
                  <a:srgbClr val="292929"/>
                </a:solidFill>
                <a:latin typeface="Montserrat"/>
              </a:rPr>
              <a:t>belirsiz</a:t>
            </a:r>
            <a:r>
              <a:rPr lang="en-US" sz="2000" dirty="0">
                <a:solidFill>
                  <a:srgbClr val="292929"/>
                </a:solidFill>
                <a:latin typeface="Montserrat"/>
              </a:rPr>
              <a:t> </a:t>
            </a:r>
            <a:r>
              <a:rPr lang="en-US" sz="2000" dirty="0" err="1">
                <a:solidFill>
                  <a:srgbClr val="292929"/>
                </a:solidFill>
                <a:latin typeface="Montserrat"/>
              </a:rPr>
              <a:t>oluşu</a:t>
            </a:r>
            <a:r>
              <a:rPr lang="en-US" sz="2000" dirty="0">
                <a:solidFill>
                  <a:srgbClr val="292929"/>
                </a:solidFill>
                <a:latin typeface="Montserrat"/>
              </a:rPr>
              <a:t>, </a:t>
            </a:r>
            <a:r>
              <a:rPr lang="en-US" sz="2000" dirty="0" err="1">
                <a:solidFill>
                  <a:srgbClr val="292929"/>
                </a:solidFill>
                <a:latin typeface="Montserrat"/>
              </a:rPr>
              <a:t>düşük</a:t>
            </a:r>
            <a:r>
              <a:rPr lang="en-US" sz="2000" dirty="0">
                <a:solidFill>
                  <a:srgbClr val="292929"/>
                </a:solidFill>
                <a:latin typeface="Montserrat"/>
              </a:rPr>
              <a:t> de </a:t>
            </a:r>
            <a:r>
              <a:rPr lang="en-US" sz="2000" dirty="0" err="1">
                <a:solidFill>
                  <a:srgbClr val="292929"/>
                </a:solidFill>
                <a:latin typeface="Montserrat"/>
              </a:rPr>
              <a:t>olsa</a:t>
            </a:r>
            <a:r>
              <a:rPr lang="en-US" sz="2000" dirty="0">
                <a:solidFill>
                  <a:srgbClr val="292929"/>
                </a:solidFill>
                <a:latin typeface="Montserrat"/>
              </a:rPr>
              <a:t> </a:t>
            </a:r>
            <a:r>
              <a:rPr lang="en-US" sz="2000" dirty="0" err="1">
                <a:solidFill>
                  <a:srgbClr val="292929"/>
                </a:solidFill>
                <a:latin typeface="Montserrat"/>
              </a:rPr>
              <a:t>kadaverik</a:t>
            </a:r>
            <a:r>
              <a:rPr lang="en-US" sz="2000" dirty="0">
                <a:solidFill>
                  <a:srgbClr val="292929"/>
                </a:solidFill>
                <a:latin typeface="Montserrat"/>
              </a:rPr>
              <a:t> </a:t>
            </a:r>
            <a:r>
              <a:rPr lang="en-US" sz="2000" dirty="0" err="1">
                <a:solidFill>
                  <a:srgbClr val="292929"/>
                </a:solidFill>
                <a:latin typeface="Montserrat"/>
              </a:rPr>
              <a:t>bir</a:t>
            </a:r>
            <a:r>
              <a:rPr lang="en-US" sz="2000" dirty="0">
                <a:solidFill>
                  <a:srgbClr val="292929"/>
                </a:solidFill>
                <a:latin typeface="Montserrat"/>
              </a:rPr>
              <a:t> </a:t>
            </a:r>
            <a:r>
              <a:rPr lang="en-US" sz="2000" dirty="0" err="1">
                <a:solidFill>
                  <a:srgbClr val="292929"/>
                </a:solidFill>
                <a:latin typeface="Montserrat"/>
              </a:rPr>
              <a:t>böbrek</a:t>
            </a:r>
            <a:r>
              <a:rPr lang="en-US" sz="2000" dirty="0">
                <a:solidFill>
                  <a:srgbClr val="292929"/>
                </a:solidFill>
                <a:latin typeface="Montserrat"/>
              </a:rPr>
              <a:t> </a:t>
            </a:r>
            <a:r>
              <a:rPr lang="en-US" sz="2000" dirty="0" err="1">
                <a:solidFill>
                  <a:srgbClr val="292929"/>
                </a:solidFill>
                <a:latin typeface="Montserrat"/>
              </a:rPr>
              <a:t>bulunma</a:t>
            </a:r>
            <a:r>
              <a:rPr lang="en-US" sz="2000" dirty="0">
                <a:solidFill>
                  <a:srgbClr val="292929"/>
                </a:solidFill>
                <a:latin typeface="Montserrat"/>
              </a:rPr>
              <a:t> </a:t>
            </a:r>
            <a:r>
              <a:rPr lang="en-US" sz="2000" dirty="0" err="1">
                <a:solidFill>
                  <a:srgbClr val="292929"/>
                </a:solidFill>
                <a:latin typeface="Montserrat"/>
              </a:rPr>
              <a:t>olasılığı</a:t>
            </a:r>
            <a:r>
              <a:rPr lang="en-US" sz="2000" dirty="0">
                <a:solidFill>
                  <a:srgbClr val="292929"/>
                </a:solidFill>
                <a:latin typeface="Montserrat"/>
              </a:rPr>
              <a:t> </a:t>
            </a:r>
            <a:r>
              <a:rPr lang="en-US" sz="2000" dirty="0" err="1">
                <a:solidFill>
                  <a:srgbClr val="292929"/>
                </a:solidFill>
                <a:latin typeface="Montserrat"/>
              </a:rPr>
              <a:t>ve</a:t>
            </a:r>
            <a:r>
              <a:rPr lang="en-US" sz="2000" dirty="0">
                <a:solidFill>
                  <a:srgbClr val="292929"/>
                </a:solidFill>
                <a:latin typeface="Montserrat"/>
              </a:rPr>
              <a:t> </a:t>
            </a:r>
            <a:r>
              <a:rPr lang="en-US" sz="2000" dirty="0" err="1">
                <a:solidFill>
                  <a:srgbClr val="292929"/>
                </a:solidFill>
                <a:latin typeface="Montserrat"/>
              </a:rPr>
              <a:t>kızının</a:t>
            </a:r>
            <a:r>
              <a:rPr lang="en-US" sz="2000" dirty="0">
                <a:solidFill>
                  <a:srgbClr val="292929"/>
                </a:solidFill>
                <a:latin typeface="Montserrat"/>
              </a:rPr>
              <a:t> </a:t>
            </a:r>
            <a:r>
              <a:rPr lang="en-US" sz="2000" dirty="0" err="1">
                <a:solidFill>
                  <a:srgbClr val="292929"/>
                </a:solidFill>
                <a:latin typeface="Montserrat"/>
              </a:rPr>
              <a:t>zaten</a:t>
            </a:r>
            <a:r>
              <a:rPr lang="en-US" sz="2000" dirty="0">
                <a:solidFill>
                  <a:srgbClr val="292929"/>
                </a:solidFill>
                <a:latin typeface="Montserrat"/>
              </a:rPr>
              <a:t> </a:t>
            </a:r>
            <a:r>
              <a:rPr lang="en-US" sz="2000" dirty="0" err="1">
                <a:solidFill>
                  <a:srgbClr val="292929"/>
                </a:solidFill>
                <a:latin typeface="Montserrat"/>
              </a:rPr>
              <a:t>çok</a:t>
            </a:r>
            <a:r>
              <a:rPr lang="en-US" sz="2000" dirty="0">
                <a:solidFill>
                  <a:srgbClr val="292929"/>
                </a:solidFill>
                <a:latin typeface="Montserrat"/>
              </a:rPr>
              <a:t> </a:t>
            </a:r>
            <a:r>
              <a:rPr lang="en-US" sz="2000" dirty="0" err="1">
                <a:solidFill>
                  <a:srgbClr val="292929"/>
                </a:solidFill>
                <a:latin typeface="Montserrat"/>
              </a:rPr>
              <a:t>acı</a:t>
            </a:r>
            <a:r>
              <a:rPr lang="en-US" sz="2000" dirty="0">
                <a:solidFill>
                  <a:srgbClr val="292929"/>
                </a:solidFill>
                <a:latin typeface="Montserrat"/>
              </a:rPr>
              <a:t> </a:t>
            </a:r>
            <a:r>
              <a:rPr lang="en-US" sz="2000" dirty="0" err="1">
                <a:solidFill>
                  <a:srgbClr val="292929"/>
                </a:solidFill>
                <a:latin typeface="Montserrat"/>
              </a:rPr>
              <a:t>çekmiş</a:t>
            </a:r>
            <a:r>
              <a:rPr lang="en-US" sz="2000" dirty="0">
                <a:solidFill>
                  <a:srgbClr val="292929"/>
                </a:solidFill>
                <a:latin typeface="Montserrat"/>
              </a:rPr>
              <a:t> </a:t>
            </a:r>
            <a:r>
              <a:rPr lang="en-US" sz="2000" dirty="0" err="1">
                <a:solidFill>
                  <a:srgbClr val="292929"/>
                </a:solidFill>
                <a:latin typeface="Montserrat"/>
              </a:rPr>
              <a:t>olduğu</a:t>
            </a:r>
            <a:r>
              <a:rPr lang="en-US" sz="2000" dirty="0">
                <a:solidFill>
                  <a:srgbClr val="292929"/>
                </a:solidFill>
                <a:latin typeface="Montserrat"/>
              </a:rPr>
              <a:t> </a:t>
            </a:r>
            <a:r>
              <a:rPr lang="en-US" sz="2000" dirty="0" err="1">
                <a:solidFill>
                  <a:srgbClr val="292929"/>
                </a:solidFill>
                <a:latin typeface="Montserrat"/>
              </a:rPr>
              <a:t>gerçeği</a:t>
            </a:r>
            <a:r>
              <a:rPr lang="en-US" sz="2000" dirty="0">
                <a:solidFill>
                  <a:srgbClr val="292929"/>
                </a:solidFill>
                <a:latin typeface="Montserrat"/>
              </a:rPr>
              <a:t> </a:t>
            </a:r>
            <a:r>
              <a:rPr lang="en-US" sz="2000" dirty="0" err="1">
                <a:solidFill>
                  <a:srgbClr val="292929"/>
                </a:solidFill>
                <a:latin typeface="Montserrat"/>
              </a:rPr>
              <a:t>vardır</a:t>
            </a:r>
            <a:r>
              <a:rPr lang="en-US" sz="2000" dirty="0">
                <a:solidFill>
                  <a:srgbClr val="292929"/>
                </a:solidFill>
                <a:latin typeface="Montserrat"/>
              </a:rPr>
              <a:t>. Baba </a:t>
            </a:r>
            <a:r>
              <a:rPr lang="en-US" sz="2000" dirty="0" err="1">
                <a:solidFill>
                  <a:srgbClr val="292929"/>
                </a:solidFill>
                <a:latin typeface="Montserrat"/>
              </a:rPr>
              <a:t>ardından</a:t>
            </a:r>
            <a:r>
              <a:rPr lang="en-US" sz="2000" dirty="0">
                <a:solidFill>
                  <a:srgbClr val="292929"/>
                </a:solidFill>
                <a:latin typeface="Montserrat"/>
              </a:rPr>
              <a:t> </a:t>
            </a:r>
            <a:r>
              <a:rPr lang="en-US" sz="2000" dirty="0" err="1">
                <a:solidFill>
                  <a:srgbClr val="292929"/>
                </a:solidFill>
                <a:latin typeface="Montserrat"/>
              </a:rPr>
              <a:t>doktordan</a:t>
            </a:r>
            <a:r>
              <a:rPr lang="en-US" sz="2000" dirty="0">
                <a:solidFill>
                  <a:srgbClr val="292929"/>
                </a:solidFill>
                <a:latin typeface="Montserrat"/>
              </a:rPr>
              <a:t> </a:t>
            </a:r>
            <a:r>
              <a:rPr lang="en-US" sz="2000" dirty="0" err="1">
                <a:solidFill>
                  <a:srgbClr val="292929"/>
                </a:solidFill>
                <a:latin typeface="Montserrat"/>
              </a:rPr>
              <a:t>ailesindeki</a:t>
            </a:r>
            <a:r>
              <a:rPr lang="en-US" sz="2000" dirty="0">
                <a:solidFill>
                  <a:srgbClr val="292929"/>
                </a:solidFill>
                <a:latin typeface="Montserrat"/>
              </a:rPr>
              <a:t> </a:t>
            </a:r>
            <a:r>
              <a:rPr lang="en-US" sz="2000" dirty="0" err="1">
                <a:solidFill>
                  <a:srgbClr val="292929"/>
                </a:solidFill>
                <a:latin typeface="Montserrat"/>
              </a:rPr>
              <a:t>diğer</a:t>
            </a:r>
            <a:r>
              <a:rPr lang="en-US" sz="2000" dirty="0">
                <a:solidFill>
                  <a:srgbClr val="292929"/>
                </a:solidFill>
                <a:latin typeface="Montserrat"/>
              </a:rPr>
              <a:t> </a:t>
            </a:r>
            <a:r>
              <a:rPr lang="en-US" sz="2000" dirty="0" err="1">
                <a:solidFill>
                  <a:srgbClr val="292929"/>
                </a:solidFill>
                <a:latin typeface="Montserrat"/>
              </a:rPr>
              <a:t>herkese</a:t>
            </a:r>
            <a:r>
              <a:rPr lang="en-US" sz="2000" dirty="0">
                <a:solidFill>
                  <a:srgbClr val="292929"/>
                </a:solidFill>
                <a:latin typeface="Montserrat"/>
              </a:rPr>
              <a:t> </a:t>
            </a:r>
            <a:r>
              <a:rPr lang="en-US" sz="2000" dirty="0" err="1">
                <a:solidFill>
                  <a:srgbClr val="292929"/>
                </a:solidFill>
                <a:latin typeface="Montserrat"/>
              </a:rPr>
              <a:t>kızıyla</a:t>
            </a:r>
            <a:r>
              <a:rPr lang="en-US" sz="2000" dirty="0">
                <a:solidFill>
                  <a:srgbClr val="292929"/>
                </a:solidFill>
                <a:latin typeface="Montserrat"/>
              </a:rPr>
              <a:t> </a:t>
            </a:r>
            <a:r>
              <a:rPr lang="en-US" sz="2000" dirty="0" err="1">
                <a:solidFill>
                  <a:srgbClr val="292929"/>
                </a:solidFill>
                <a:latin typeface="Montserrat"/>
              </a:rPr>
              <a:t>arasında</a:t>
            </a:r>
            <a:r>
              <a:rPr lang="en-US" sz="2000" dirty="0">
                <a:solidFill>
                  <a:srgbClr val="292929"/>
                </a:solidFill>
                <a:latin typeface="Montserrat"/>
              </a:rPr>
              <a:t> </a:t>
            </a:r>
            <a:r>
              <a:rPr lang="en-US" sz="2000" dirty="0" err="1">
                <a:solidFill>
                  <a:srgbClr val="292929"/>
                </a:solidFill>
                <a:latin typeface="Montserrat"/>
              </a:rPr>
              <a:t>doku</a:t>
            </a:r>
            <a:r>
              <a:rPr lang="en-US" sz="2000" dirty="0">
                <a:solidFill>
                  <a:srgbClr val="292929"/>
                </a:solidFill>
                <a:latin typeface="Montserrat"/>
              </a:rPr>
              <a:t> </a:t>
            </a:r>
            <a:r>
              <a:rPr lang="en-US" sz="2000" dirty="0" err="1">
                <a:solidFill>
                  <a:srgbClr val="292929"/>
                </a:solidFill>
                <a:latin typeface="Montserrat"/>
              </a:rPr>
              <a:t>uyumu</a:t>
            </a:r>
            <a:r>
              <a:rPr lang="en-US" sz="2000" dirty="0">
                <a:solidFill>
                  <a:srgbClr val="292929"/>
                </a:solidFill>
                <a:latin typeface="Montserrat"/>
              </a:rPr>
              <a:t> </a:t>
            </a:r>
            <a:r>
              <a:rPr lang="en-US" sz="2000" dirty="0" err="1">
                <a:solidFill>
                  <a:srgbClr val="292929"/>
                </a:solidFill>
                <a:latin typeface="Montserrat"/>
              </a:rPr>
              <a:t>çıkmadığını</a:t>
            </a:r>
            <a:r>
              <a:rPr lang="en-US" sz="2000" dirty="0">
                <a:solidFill>
                  <a:srgbClr val="292929"/>
                </a:solidFill>
                <a:latin typeface="Montserrat"/>
              </a:rPr>
              <a:t> </a:t>
            </a:r>
            <a:r>
              <a:rPr lang="en-US" sz="2000" dirty="0" err="1">
                <a:solidFill>
                  <a:srgbClr val="292929"/>
                </a:solidFill>
                <a:latin typeface="Montserrat"/>
              </a:rPr>
              <a:t>söylemesini</a:t>
            </a:r>
            <a:r>
              <a:rPr lang="en-US" sz="2000" dirty="0">
                <a:solidFill>
                  <a:srgbClr val="292929"/>
                </a:solidFill>
                <a:latin typeface="Montserrat"/>
              </a:rPr>
              <a:t> </a:t>
            </a:r>
            <a:r>
              <a:rPr lang="en-US" sz="2000" dirty="0" err="1">
                <a:solidFill>
                  <a:srgbClr val="292929"/>
                </a:solidFill>
                <a:latin typeface="Montserrat"/>
              </a:rPr>
              <a:t>ister</a:t>
            </a:r>
            <a:r>
              <a:rPr lang="en-US" sz="2000" dirty="0">
                <a:solidFill>
                  <a:srgbClr val="292929"/>
                </a:solidFill>
                <a:latin typeface="Montserrat"/>
              </a:rPr>
              <a:t>. </a:t>
            </a:r>
            <a:r>
              <a:rPr lang="en-US" sz="2000" dirty="0" err="1">
                <a:solidFill>
                  <a:srgbClr val="292929"/>
                </a:solidFill>
                <a:latin typeface="Montserrat"/>
              </a:rPr>
              <a:t>Ailesi</a:t>
            </a:r>
            <a:r>
              <a:rPr lang="en-US" sz="2000" dirty="0">
                <a:solidFill>
                  <a:srgbClr val="292929"/>
                </a:solidFill>
                <a:latin typeface="Montserrat"/>
              </a:rPr>
              <a:t> </a:t>
            </a:r>
            <a:r>
              <a:rPr lang="en-US" sz="2000" dirty="0" err="1">
                <a:solidFill>
                  <a:srgbClr val="292929"/>
                </a:solidFill>
                <a:latin typeface="Montserrat"/>
              </a:rPr>
              <a:t>gerçeği</a:t>
            </a:r>
            <a:r>
              <a:rPr lang="en-US" sz="2000" dirty="0">
                <a:solidFill>
                  <a:srgbClr val="292929"/>
                </a:solidFill>
                <a:latin typeface="Montserrat"/>
              </a:rPr>
              <a:t> </a:t>
            </a:r>
            <a:r>
              <a:rPr lang="en-US" sz="2000" dirty="0" err="1">
                <a:solidFill>
                  <a:srgbClr val="292929"/>
                </a:solidFill>
                <a:latin typeface="Montserrat"/>
              </a:rPr>
              <a:t>öğrenirse</a:t>
            </a:r>
            <a:r>
              <a:rPr lang="en-US" sz="2000" dirty="0">
                <a:solidFill>
                  <a:srgbClr val="292929"/>
                </a:solidFill>
                <a:latin typeface="Montserrat"/>
              </a:rPr>
              <a:t> </a:t>
            </a:r>
            <a:r>
              <a:rPr lang="en-US" sz="2000" dirty="0" err="1">
                <a:solidFill>
                  <a:srgbClr val="292929"/>
                </a:solidFill>
                <a:latin typeface="Montserrat"/>
              </a:rPr>
              <a:t>kendisini</a:t>
            </a:r>
            <a:r>
              <a:rPr lang="en-US" sz="2000" dirty="0">
                <a:solidFill>
                  <a:srgbClr val="292929"/>
                </a:solidFill>
                <a:latin typeface="Montserrat"/>
              </a:rPr>
              <a:t> </a:t>
            </a:r>
            <a:r>
              <a:rPr lang="en-US" sz="2000" dirty="0" err="1">
                <a:solidFill>
                  <a:srgbClr val="292929"/>
                </a:solidFill>
                <a:latin typeface="Montserrat"/>
              </a:rPr>
              <a:t>kızını</a:t>
            </a:r>
            <a:r>
              <a:rPr lang="en-US" sz="2000" dirty="0">
                <a:solidFill>
                  <a:srgbClr val="292929"/>
                </a:solidFill>
                <a:latin typeface="Montserrat"/>
              </a:rPr>
              <a:t> </a:t>
            </a:r>
            <a:r>
              <a:rPr lang="en-US" sz="2000" dirty="0" err="1">
                <a:solidFill>
                  <a:srgbClr val="292929"/>
                </a:solidFill>
                <a:latin typeface="Montserrat"/>
              </a:rPr>
              <a:t>kurtarabileceği</a:t>
            </a:r>
            <a:r>
              <a:rPr lang="en-US" sz="2000" dirty="0">
                <a:solidFill>
                  <a:srgbClr val="292929"/>
                </a:solidFill>
                <a:latin typeface="Montserrat"/>
              </a:rPr>
              <a:t> </a:t>
            </a:r>
            <a:r>
              <a:rPr lang="en-US" sz="2000" dirty="0" err="1">
                <a:solidFill>
                  <a:srgbClr val="292929"/>
                </a:solidFill>
                <a:latin typeface="Montserrat"/>
              </a:rPr>
              <a:t>halde</a:t>
            </a:r>
            <a:r>
              <a:rPr lang="en-US" sz="2000" dirty="0">
                <a:solidFill>
                  <a:srgbClr val="292929"/>
                </a:solidFill>
                <a:latin typeface="Montserrat"/>
              </a:rPr>
              <a:t> </a:t>
            </a:r>
            <a:r>
              <a:rPr lang="en-US" sz="2000" dirty="0" err="1">
                <a:solidFill>
                  <a:srgbClr val="292929"/>
                </a:solidFill>
                <a:latin typeface="Montserrat"/>
              </a:rPr>
              <a:t>kurtarmamakla</a:t>
            </a:r>
            <a:r>
              <a:rPr lang="en-US" sz="2000" dirty="0">
                <a:solidFill>
                  <a:srgbClr val="292929"/>
                </a:solidFill>
                <a:latin typeface="Montserrat"/>
              </a:rPr>
              <a:t> </a:t>
            </a:r>
            <a:r>
              <a:rPr lang="en-US" sz="2000" dirty="0" err="1">
                <a:solidFill>
                  <a:srgbClr val="292929"/>
                </a:solidFill>
                <a:latin typeface="Montserrat"/>
              </a:rPr>
              <a:t>suçlayacaklarından</a:t>
            </a:r>
            <a:r>
              <a:rPr lang="en-US" sz="2000" dirty="0">
                <a:solidFill>
                  <a:srgbClr val="292929"/>
                </a:solidFill>
                <a:latin typeface="Montserrat"/>
              </a:rPr>
              <a:t> </a:t>
            </a:r>
            <a:r>
              <a:rPr lang="en-US" sz="2000" dirty="0" err="1">
                <a:solidFill>
                  <a:srgbClr val="292929"/>
                </a:solidFill>
                <a:latin typeface="Montserrat"/>
              </a:rPr>
              <a:t>korkmaktadır</a:t>
            </a:r>
            <a:r>
              <a:rPr lang="en-US" sz="2000" dirty="0">
                <a:solidFill>
                  <a:srgbClr val="292929"/>
                </a:solidFill>
                <a:latin typeface="Montserrat"/>
              </a:rPr>
              <a:t>. </a:t>
            </a:r>
            <a:r>
              <a:rPr lang="en-US" sz="2000" dirty="0" err="1">
                <a:solidFill>
                  <a:srgbClr val="292929"/>
                </a:solidFill>
                <a:latin typeface="Montserrat"/>
              </a:rPr>
              <a:t>Gerçeğin</a:t>
            </a:r>
            <a:r>
              <a:rPr lang="en-US" sz="2000" dirty="0">
                <a:solidFill>
                  <a:srgbClr val="292929"/>
                </a:solidFill>
                <a:latin typeface="Montserrat"/>
              </a:rPr>
              <a:t> </a:t>
            </a:r>
            <a:r>
              <a:rPr lang="en-US" sz="2000" dirty="0" err="1">
                <a:solidFill>
                  <a:srgbClr val="292929"/>
                </a:solidFill>
                <a:latin typeface="Montserrat"/>
              </a:rPr>
              <a:t>ailesi</a:t>
            </a:r>
            <a:r>
              <a:rPr lang="en-US" sz="2000" dirty="0">
                <a:solidFill>
                  <a:srgbClr val="292929"/>
                </a:solidFill>
                <a:latin typeface="Montserrat"/>
              </a:rPr>
              <a:t> </a:t>
            </a:r>
            <a:r>
              <a:rPr lang="en-US" sz="2000" dirty="0" err="1">
                <a:solidFill>
                  <a:srgbClr val="292929"/>
                </a:solidFill>
                <a:latin typeface="Montserrat"/>
              </a:rPr>
              <a:t>üzerinde</a:t>
            </a:r>
            <a:r>
              <a:rPr lang="en-US" sz="2000" dirty="0">
                <a:solidFill>
                  <a:srgbClr val="292929"/>
                </a:solidFill>
                <a:latin typeface="Montserrat"/>
              </a:rPr>
              <a:t> </a:t>
            </a:r>
            <a:r>
              <a:rPr lang="en-US" sz="2000" dirty="0" err="1">
                <a:solidFill>
                  <a:srgbClr val="292929"/>
                </a:solidFill>
                <a:latin typeface="Montserrat"/>
              </a:rPr>
              <a:t>yıkıcı</a:t>
            </a:r>
            <a:r>
              <a:rPr lang="en-US" sz="2000" dirty="0">
                <a:solidFill>
                  <a:srgbClr val="292929"/>
                </a:solidFill>
                <a:latin typeface="Montserrat"/>
              </a:rPr>
              <a:t> </a:t>
            </a:r>
            <a:r>
              <a:rPr lang="en-US" sz="2000" dirty="0" err="1">
                <a:solidFill>
                  <a:srgbClr val="292929"/>
                </a:solidFill>
                <a:latin typeface="Montserrat"/>
              </a:rPr>
              <a:t>bir</a:t>
            </a:r>
            <a:r>
              <a:rPr lang="en-US" sz="2000" dirty="0">
                <a:solidFill>
                  <a:srgbClr val="292929"/>
                </a:solidFill>
                <a:latin typeface="Montserrat"/>
              </a:rPr>
              <a:t> </a:t>
            </a:r>
            <a:r>
              <a:rPr lang="en-US" sz="2000" dirty="0" err="1">
                <a:solidFill>
                  <a:srgbClr val="292929"/>
                </a:solidFill>
                <a:latin typeface="Montserrat"/>
              </a:rPr>
              <a:t>etki</a:t>
            </a:r>
            <a:r>
              <a:rPr lang="en-US" sz="2000" dirty="0">
                <a:solidFill>
                  <a:srgbClr val="292929"/>
                </a:solidFill>
                <a:latin typeface="Montserrat"/>
              </a:rPr>
              <a:t> </a:t>
            </a:r>
            <a:r>
              <a:rPr lang="en-US" sz="2000" dirty="0" err="1">
                <a:solidFill>
                  <a:srgbClr val="292929"/>
                </a:solidFill>
                <a:latin typeface="Montserrat"/>
              </a:rPr>
              <a:t>yapacağını</a:t>
            </a:r>
            <a:r>
              <a:rPr lang="en-US" sz="2000" dirty="0">
                <a:solidFill>
                  <a:srgbClr val="292929"/>
                </a:solidFill>
                <a:latin typeface="Montserrat"/>
              </a:rPr>
              <a:t> </a:t>
            </a:r>
            <a:r>
              <a:rPr lang="en-US" sz="2000" dirty="0" err="1">
                <a:solidFill>
                  <a:srgbClr val="292929"/>
                </a:solidFill>
                <a:latin typeface="Montserrat"/>
              </a:rPr>
              <a:t>öne</a:t>
            </a:r>
            <a:r>
              <a:rPr lang="en-US" sz="2000" dirty="0">
                <a:solidFill>
                  <a:srgbClr val="292929"/>
                </a:solidFill>
                <a:latin typeface="Montserrat"/>
              </a:rPr>
              <a:t> </a:t>
            </a:r>
            <a:r>
              <a:rPr lang="en-US" sz="2000" dirty="0" err="1">
                <a:solidFill>
                  <a:srgbClr val="292929"/>
                </a:solidFill>
                <a:latin typeface="Montserrat"/>
              </a:rPr>
              <a:t>sürer</a:t>
            </a:r>
            <a:r>
              <a:rPr lang="en-US" sz="2000" dirty="0">
                <a:solidFill>
                  <a:srgbClr val="292929"/>
                </a:solidFill>
                <a:latin typeface="Montserrat"/>
              </a:rPr>
              <a:t>. </a:t>
            </a:r>
            <a:r>
              <a:rPr lang="en-US" sz="2000" dirty="0" err="1">
                <a:solidFill>
                  <a:srgbClr val="292929"/>
                </a:solidFill>
                <a:latin typeface="Montserrat"/>
              </a:rPr>
              <a:t>Doktor</a:t>
            </a:r>
            <a:r>
              <a:rPr lang="en-US" sz="2000" dirty="0">
                <a:solidFill>
                  <a:srgbClr val="292929"/>
                </a:solidFill>
                <a:latin typeface="Montserrat"/>
              </a:rPr>
              <a:t> </a:t>
            </a:r>
            <a:r>
              <a:rPr lang="en-US" sz="2000" dirty="0" err="1">
                <a:solidFill>
                  <a:srgbClr val="292929"/>
                </a:solidFill>
                <a:latin typeface="Montserrat"/>
              </a:rPr>
              <a:t>adamın</a:t>
            </a:r>
            <a:r>
              <a:rPr lang="en-US" sz="2000" dirty="0">
                <a:solidFill>
                  <a:srgbClr val="292929"/>
                </a:solidFill>
                <a:latin typeface="Montserrat"/>
              </a:rPr>
              <a:t> </a:t>
            </a:r>
            <a:r>
              <a:rPr lang="en-US" sz="2000" dirty="0" err="1">
                <a:solidFill>
                  <a:srgbClr val="292929"/>
                </a:solidFill>
                <a:latin typeface="Montserrat"/>
              </a:rPr>
              <a:t>bu</a:t>
            </a:r>
            <a:r>
              <a:rPr lang="en-US" sz="2000" dirty="0">
                <a:solidFill>
                  <a:srgbClr val="292929"/>
                </a:solidFill>
                <a:latin typeface="Montserrat"/>
              </a:rPr>
              <a:t> </a:t>
            </a:r>
            <a:r>
              <a:rPr lang="en-US" sz="2000" dirty="0" err="1">
                <a:solidFill>
                  <a:srgbClr val="292929"/>
                </a:solidFill>
                <a:latin typeface="Montserrat"/>
              </a:rPr>
              <a:t>isteğinden</a:t>
            </a:r>
            <a:r>
              <a:rPr lang="en-US" sz="2000" dirty="0">
                <a:solidFill>
                  <a:srgbClr val="292929"/>
                </a:solidFill>
                <a:latin typeface="Montserrat"/>
              </a:rPr>
              <a:t> "</a:t>
            </a:r>
            <a:r>
              <a:rPr lang="en-US" sz="2000" dirty="0" err="1">
                <a:solidFill>
                  <a:srgbClr val="292929"/>
                </a:solidFill>
                <a:latin typeface="Montserrat"/>
              </a:rPr>
              <a:t>oldukça</a:t>
            </a:r>
            <a:r>
              <a:rPr lang="en-US" sz="2000" dirty="0">
                <a:solidFill>
                  <a:srgbClr val="292929"/>
                </a:solidFill>
                <a:latin typeface="Montserrat"/>
              </a:rPr>
              <a:t> </a:t>
            </a:r>
            <a:r>
              <a:rPr lang="en-US" sz="2000" dirty="0" err="1">
                <a:solidFill>
                  <a:srgbClr val="292929"/>
                </a:solidFill>
                <a:latin typeface="Montserrat"/>
              </a:rPr>
              <a:t>rahatsız</a:t>
            </a:r>
            <a:r>
              <a:rPr lang="en-US" sz="2000" dirty="0">
                <a:solidFill>
                  <a:srgbClr val="292929"/>
                </a:solidFill>
                <a:latin typeface="Montserrat"/>
              </a:rPr>
              <a:t>" </a:t>
            </a:r>
            <a:r>
              <a:rPr lang="en-US" sz="2000" dirty="0" err="1">
                <a:solidFill>
                  <a:srgbClr val="292929"/>
                </a:solidFill>
                <a:latin typeface="Montserrat"/>
              </a:rPr>
              <a:t>olur</a:t>
            </a:r>
            <a:r>
              <a:rPr lang="en-US" sz="2000" dirty="0">
                <a:solidFill>
                  <a:srgbClr val="292929"/>
                </a:solidFill>
                <a:latin typeface="Montserrat"/>
              </a:rPr>
              <a:t>; ama </a:t>
            </a:r>
            <a:r>
              <a:rPr lang="en-US" sz="2000" dirty="0" err="1">
                <a:solidFill>
                  <a:srgbClr val="292929"/>
                </a:solidFill>
                <a:latin typeface="Montserrat"/>
              </a:rPr>
              <a:t>bir</a:t>
            </a:r>
            <a:r>
              <a:rPr lang="en-US" sz="2000" dirty="0">
                <a:solidFill>
                  <a:srgbClr val="292929"/>
                </a:solidFill>
                <a:latin typeface="Montserrat"/>
              </a:rPr>
              <a:t> </a:t>
            </a:r>
            <a:r>
              <a:rPr lang="en-US" sz="2000" dirty="0" err="1">
                <a:solidFill>
                  <a:srgbClr val="292929"/>
                </a:solidFill>
                <a:latin typeface="Montserrat"/>
              </a:rPr>
              <a:t>süre</a:t>
            </a:r>
            <a:r>
              <a:rPr lang="en-US" sz="2000" dirty="0">
                <a:solidFill>
                  <a:srgbClr val="292929"/>
                </a:solidFill>
                <a:latin typeface="Montserrat"/>
              </a:rPr>
              <a:t> </a:t>
            </a:r>
            <a:r>
              <a:rPr lang="en-US" sz="2000" dirty="0" err="1">
                <a:solidFill>
                  <a:srgbClr val="292929"/>
                </a:solidFill>
                <a:latin typeface="Montserrat"/>
              </a:rPr>
              <a:t>daha</a:t>
            </a:r>
            <a:r>
              <a:rPr lang="en-US" sz="2000" dirty="0">
                <a:solidFill>
                  <a:srgbClr val="292929"/>
                </a:solidFill>
                <a:latin typeface="Montserrat"/>
              </a:rPr>
              <a:t> </a:t>
            </a:r>
            <a:r>
              <a:rPr lang="en-US" sz="2000" dirty="0" err="1">
                <a:solidFill>
                  <a:srgbClr val="292929"/>
                </a:solidFill>
                <a:latin typeface="Montserrat"/>
              </a:rPr>
              <a:t>konuyu</a:t>
            </a:r>
            <a:r>
              <a:rPr lang="en-US" sz="2000" dirty="0">
                <a:solidFill>
                  <a:srgbClr val="292929"/>
                </a:solidFill>
                <a:latin typeface="Montserrat"/>
              </a:rPr>
              <a:t> </a:t>
            </a:r>
            <a:r>
              <a:rPr lang="en-US" sz="2000" dirty="0" err="1">
                <a:solidFill>
                  <a:srgbClr val="292929"/>
                </a:solidFill>
                <a:latin typeface="Montserrat"/>
              </a:rPr>
              <a:t>tartıştıktan</a:t>
            </a:r>
            <a:r>
              <a:rPr lang="en-US" sz="2000" dirty="0">
                <a:solidFill>
                  <a:srgbClr val="292929"/>
                </a:solidFill>
                <a:latin typeface="Montserrat"/>
              </a:rPr>
              <a:t> </a:t>
            </a:r>
            <a:r>
              <a:rPr lang="en-US" sz="2000" dirty="0" err="1">
                <a:solidFill>
                  <a:srgbClr val="292929"/>
                </a:solidFill>
                <a:latin typeface="Montserrat"/>
              </a:rPr>
              <a:t>sonra</a:t>
            </a:r>
            <a:r>
              <a:rPr lang="en-US" sz="2000" dirty="0">
                <a:solidFill>
                  <a:srgbClr val="292929"/>
                </a:solidFill>
                <a:latin typeface="Montserrat"/>
              </a:rPr>
              <a:t> </a:t>
            </a:r>
            <a:r>
              <a:rPr lang="en-US" sz="2000" dirty="0" err="1">
                <a:solidFill>
                  <a:srgbClr val="292929"/>
                </a:solidFill>
                <a:latin typeface="Montserrat"/>
              </a:rPr>
              <a:t>eşine</a:t>
            </a:r>
            <a:r>
              <a:rPr lang="en-US" sz="2000" dirty="0">
                <a:solidFill>
                  <a:srgbClr val="292929"/>
                </a:solidFill>
                <a:latin typeface="Montserrat"/>
              </a:rPr>
              <a:t> </a:t>
            </a:r>
            <a:r>
              <a:rPr lang="en-US" sz="2000" dirty="0" err="1">
                <a:solidFill>
                  <a:srgbClr val="292929"/>
                </a:solidFill>
                <a:latin typeface="Montserrat"/>
              </a:rPr>
              <a:t>adamın</a:t>
            </a:r>
            <a:r>
              <a:rPr lang="en-US" sz="2000" dirty="0">
                <a:solidFill>
                  <a:srgbClr val="292929"/>
                </a:solidFill>
                <a:latin typeface="Montserrat"/>
              </a:rPr>
              <a:t> "t</a:t>
            </a:r>
            <a:r>
              <a:rPr lang="tr-TR" sz="2000" dirty="0">
                <a:solidFill>
                  <a:srgbClr val="292929"/>
                </a:solidFill>
                <a:latin typeface="Montserrat"/>
              </a:rPr>
              <a:t>ı</a:t>
            </a:r>
            <a:r>
              <a:rPr lang="en-US" sz="2000" dirty="0" err="1">
                <a:solidFill>
                  <a:srgbClr val="292929"/>
                </a:solidFill>
                <a:latin typeface="Montserrat"/>
              </a:rPr>
              <a:t>bbi</a:t>
            </a:r>
            <a:r>
              <a:rPr lang="en-US" sz="2000" dirty="0">
                <a:solidFill>
                  <a:srgbClr val="292929"/>
                </a:solidFill>
                <a:latin typeface="Montserrat"/>
              </a:rPr>
              <a:t> </a:t>
            </a:r>
            <a:r>
              <a:rPr lang="en-US" sz="2000" dirty="0" err="1">
                <a:solidFill>
                  <a:srgbClr val="292929"/>
                </a:solidFill>
                <a:latin typeface="Montserrat"/>
              </a:rPr>
              <a:t>nedenlerle</a:t>
            </a:r>
            <a:r>
              <a:rPr lang="en-US" sz="2000" dirty="0">
                <a:solidFill>
                  <a:srgbClr val="292929"/>
                </a:solidFill>
                <a:latin typeface="Montserrat"/>
              </a:rPr>
              <a:t>" </a:t>
            </a:r>
            <a:r>
              <a:rPr lang="en-US" sz="2000" dirty="0" err="1">
                <a:solidFill>
                  <a:srgbClr val="292929"/>
                </a:solidFill>
                <a:latin typeface="Montserrat"/>
              </a:rPr>
              <a:t>böbrek</a:t>
            </a:r>
            <a:r>
              <a:rPr lang="en-US" sz="2000" dirty="0">
                <a:solidFill>
                  <a:srgbClr val="292929"/>
                </a:solidFill>
                <a:latin typeface="Montserrat"/>
              </a:rPr>
              <a:t> </a:t>
            </a:r>
            <a:r>
              <a:rPr lang="en-US" sz="2000" dirty="0" err="1">
                <a:solidFill>
                  <a:srgbClr val="292929"/>
                </a:solidFill>
                <a:latin typeface="Montserrat"/>
              </a:rPr>
              <a:t>bağışında</a:t>
            </a:r>
            <a:r>
              <a:rPr lang="en-US" sz="2000" dirty="0">
                <a:solidFill>
                  <a:srgbClr val="292929"/>
                </a:solidFill>
                <a:latin typeface="Montserrat"/>
              </a:rPr>
              <a:t> </a:t>
            </a:r>
            <a:r>
              <a:rPr lang="en-US" sz="2000" dirty="0" err="1">
                <a:solidFill>
                  <a:srgbClr val="292929"/>
                </a:solidFill>
                <a:latin typeface="Montserrat"/>
              </a:rPr>
              <a:t>bulunmaması</a:t>
            </a:r>
            <a:r>
              <a:rPr lang="en-US" sz="2000" dirty="0">
                <a:solidFill>
                  <a:srgbClr val="292929"/>
                </a:solidFill>
                <a:latin typeface="Montserrat"/>
              </a:rPr>
              <a:t> </a:t>
            </a:r>
            <a:r>
              <a:rPr lang="en-US" sz="2000" dirty="0" err="1">
                <a:solidFill>
                  <a:srgbClr val="292929"/>
                </a:solidFill>
                <a:latin typeface="Montserrat"/>
              </a:rPr>
              <a:t>gerektiğini</a:t>
            </a:r>
            <a:r>
              <a:rPr lang="en-US" sz="2000" dirty="0">
                <a:solidFill>
                  <a:srgbClr val="292929"/>
                </a:solidFill>
                <a:latin typeface="Montserrat"/>
              </a:rPr>
              <a:t> </a:t>
            </a:r>
            <a:r>
              <a:rPr lang="en-US" sz="2000" dirty="0" err="1">
                <a:solidFill>
                  <a:srgbClr val="292929"/>
                </a:solidFill>
                <a:latin typeface="Montserrat"/>
              </a:rPr>
              <a:t>söylemeyi</a:t>
            </a:r>
            <a:r>
              <a:rPr lang="en-US" sz="2000" dirty="0">
                <a:solidFill>
                  <a:srgbClr val="292929"/>
                </a:solidFill>
                <a:latin typeface="Montserrat"/>
              </a:rPr>
              <a:t> </a:t>
            </a:r>
            <a:r>
              <a:rPr lang="en-US" sz="2000" dirty="0" err="1">
                <a:solidFill>
                  <a:srgbClr val="292929"/>
                </a:solidFill>
                <a:latin typeface="Montserrat"/>
              </a:rPr>
              <a:t>kabul</a:t>
            </a:r>
            <a:r>
              <a:rPr lang="en-US" sz="2000" dirty="0">
                <a:solidFill>
                  <a:srgbClr val="292929"/>
                </a:solidFill>
                <a:latin typeface="Montserrat"/>
              </a:rPr>
              <a:t> </a:t>
            </a:r>
            <a:r>
              <a:rPr lang="en-US" sz="2000" dirty="0" err="1">
                <a:solidFill>
                  <a:srgbClr val="292929"/>
                </a:solidFill>
                <a:latin typeface="Montserrat"/>
              </a:rPr>
              <a:t>eder</a:t>
            </a:r>
            <a:r>
              <a:rPr lang="en-US" sz="2000" dirty="0">
                <a:solidFill>
                  <a:srgbClr val="292929"/>
                </a:solidFill>
                <a:latin typeface="Montserrat"/>
              </a:rPr>
              <a:t>.</a:t>
            </a:r>
          </a:p>
          <a:p>
            <a:pPr algn="ctr">
              <a:lnSpc>
                <a:spcPts val="2780"/>
              </a:lnSpc>
            </a:pPr>
            <a:endParaRPr lang="en-US" sz="2000" dirty="0">
              <a:solidFill>
                <a:srgbClr val="292929"/>
              </a:solidFill>
              <a:latin typeface="Montserrat"/>
            </a:endParaRPr>
          </a:p>
        </p:txBody>
      </p:sp>
      <p:sp>
        <p:nvSpPr>
          <p:cNvPr id="7" name="TextBox 7"/>
          <p:cNvSpPr txBox="1"/>
          <p:nvPr/>
        </p:nvSpPr>
        <p:spPr>
          <a:xfrm>
            <a:off x="4428214" y="551498"/>
            <a:ext cx="7446990" cy="1021079"/>
          </a:xfrm>
          <a:prstGeom prst="rect">
            <a:avLst/>
          </a:prstGeom>
        </p:spPr>
        <p:txBody>
          <a:bodyPr lIns="0" tIns="0" rIns="0" bIns="0" rtlCol="0" anchor="t">
            <a:spAutoFit/>
          </a:bodyPr>
          <a:lstStyle/>
          <a:p>
            <a:pPr algn="ctr">
              <a:lnSpc>
                <a:spcPts val="7199"/>
              </a:lnSpc>
            </a:pPr>
            <a:r>
              <a:rPr lang="en-US" sz="7199">
                <a:solidFill>
                  <a:srgbClr val="292929"/>
                </a:solidFill>
                <a:latin typeface="Bryndan Write"/>
              </a:rPr>
              <a:t>ÖRNEK VAKA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927423" y="442951"/>
            <a:ext cx="9389133" cy="1399834"/>
          </a:xfrm>
          <a:custGeom>
            <a:avLst/>
            <a:gdLst/>
            <a:ahLst/>
            <a:cxnLst/>
            <a:rect l="l" t="t" r="r" b="b"/>
            <a:pathLst>
              <a:path w="9389133" h="1399834">
                <a:moveTo>
                  <a:pt x="0" y="0"/>
                </a:moveTo>
                <a:lnTo>
                  <a:pt x="9389132" y="0"/>
                </a:lnTo>
                <a:lnTo>
                  <a:pt x="9389132" y="1399835"/>
                </a:lnTo>
                <a:lnTo>
                  <a:pt x="0" y="13998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a:off x="11792779" y="3526662"/>
            <a:ext cx="5519458" cy="4809267"/>
          </a:xfrm>
          <a:custGeom>
            <a:avLst/>
            <a:gdLst/>
            <a:ahLst/>
            <a:cxnLst/>
            <a:rect l="l" t="t" r="r" b="b"/>
            <a:pathLst>
              <a:path w="5895306" h="6179313">
                <a:moveTo>
                  <a:pt x="0" y="0"/>
                </a:moveTo>
                <a:lnTo>
                  <a:pt x="5895306" y="0"/>
                </a:lnTo>
                <a:lnTo>
                  <a:pt x="5895306" y="6179313"/>
                </a:lnTo>
                <a:lnTo>
                  <a:pt x="0" y="61793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a:off x="14026628" y="442951"/>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tr-TR"/>
          </a:p>
        </p:txBody>
      </p:sp>
      <p:sp>
        <p:nvSpPr>
          <p:cNvPr id="5" name="Freeform 5"/>
          <p:cNvSpPr/>
          <p:nvPr/>
        </p:nvSpPr>
        <p:spPr>
          <a:xfrm>
            <a:off x="400464" y="3078987"/>
            <a:ext cx="10858858" cy="5626863"/>
          </a:xfrm>
          <a:custGeom>
            <a:avLst/>
            <a:gdLst/>
            <a:ahLst/>
            <a:cxnLst/>
            <a:rect l="l" t="t" r="r" b="b"/>
            <a:pathLst>
              <a:path w="10858858" h="5626863">
                <a:moveTo>
                  <a:pt x="0" y="0"/>
                </a:moveTo>
                <a:lnTo>
                  <a:pt x="10858858" y="0"/>
                </a:lnTo>
                <a:lnTo>
                  <a:pt x="10858858" y="5626863"/>
                </a:lnTo>
                <a:lnTo>
                  <a:pt x="0" y="56268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6" name="TextBox 6"/>
          <p:cNvSpPr txBox="1"/>
          <p:nvPr/>
        </p:nvSpPr>
        <p:spPr>
          <a:xfrm>
            <a:off x="975763" y="4251014"/>
            <a:ext cx="9708259" cy="2801408"/>
          </a:xfrm>
          <a:prstGeom prst="rect">
            <a:avLst/>
          </a:prstGeom>
        </p:spPr>
        <p:txBody>
          <a:bodyPr lIns="0" tIns="0" rIns="0" bIns="0" rtlCol="0" anchor="t">
            <a:spAutoFit/>
          </a:bodyPr>
          <a:lstStyle/>
          <a:p>
            <a:pPr algn="just">
              <a:lnSpc>
                <a:spcPts val="2223"/>
              </a:lnSpc>
            </a:pPr>
            <a:r>
              <a:rPr lang="en-US" dirty="0" err="1">
                <a:solidFill>
                  <a:srgbClr val="292929"/>
                </a:solidFill>
                <a:latin typeface="Montserrat"/>
              </a:rPr>
              <a:t>Ütiliter</a:t>
            </a:r>
            <a:r>
              <a:rPr lang="en-US" dirty="0">
                <a:solidFill>
                  <a:srgbClr val="292929"/>
                </a:solidFill>
                <a:latin typeface="Montserrat"/>
              </a:rPr>
              <a:t> </a:t>
            </a:r>
            <a:r>
              <a:rPr lang="en-US" dirty="0" err="1">
                <a:solidFill>
                  <a:srgbClr val="292929"/>
                </a:solidFill>
                <a:latin typeface="Montserrat"/>
              </a:rPr>
              <a:t>düşünürler</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vakayı</a:t>
            </a:r>
            <a:r>
              <a:rPr lang="en-US" dirty="0">
                <a:solidFill>
                  <a:srgbClr val="292929"/>
                </a:solidFill>
                <a:latin typeface="Montserrat"/>
              </a:rPr>
              <a:t> baba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doktorun</a:t>
            </a:r>
            <a:r>
              <a:rPr lang="en-US" dirty="0">
                <a:solidFill>
                  <a:srgbClr val="292929"/>
                </a:solidFill>
                <a:latin typeface="Montserrat"/>
              </a:rPr>
              <a:t> </a:t>
            </a:r>
            <a:r>
              <a:rPr lang="en-US" dirty="0" err="1">
                <a:solidFill>
                  <a:srgbClr val="292929"/>
                </a:solidFill>
                <a:latin typeface="Montserrat"/>
              </a:rPr>
              <a:t>seçebilecekleri</a:t>
            </a:r>
            <a:r>
              <a:rPr lang="en-US" dirty="0">
                <a:solidFill>
                  <a:srgbClr val="292929"/>
                </a:solidFill>
                <a:latin typeface="Montserrat"/>
              </a:rPr>
              <a:t> </a:t>
            </a:r>
            <a:r>
              <a:rPr lang="en-US" dirty="0" err="1">
                <a:solidFill>
                  <a:srgbClr val="292929"/>
                </a:solidFill>
                <a:latin typeface="Montserrat"/>
              </a:rPr>
              <a:t>farklı</a:t>
            </a:r>
            <a:r>
              <a:rPr lang="en-US" dirty="0">
                <a:solidFill>
                  <a:srgbClr val="292929"/>
                </a:solidFill>
                <a:latin typeface="Montserrat"/>
              </a:rPr>
              <a:t> </a:t>
            </a:r>
            <a:r>
              <a:rPr lang="en-US" dirty="0" err="1">
                <a:solidFill>
                  <a:srgbClr val="292929"/>
                </a:solidFill>
                <a:latin typeface="Montserrat"/>
              </a:rPr>
              <a:t>eylemlerin</a:t>
            </a:r>
            <a:r>
              <a:rPr lang="en-US" dirty="0">
                <a:solidFill>
                  <a:srgbClr val="292929"/>
                </a:solidFill>
                <a:latin typeface="Montserrat"/>
              </a:rPr>
              <a:t> </a:t>
            </a:r>
            <a:r>
              <a:rPr lang="en-US" dirty="0" err="1">
                <a:solidFill>
                  <a:srgbClr val="292929"/>
                </a:solidFill>
                <a:latin typeface="Montserrat"/>
              </a:rPr>
              <a:t>olası</a:t>
            </a:r>
            <a:r>
              <a:rPr lang="en-US" dirty="0">
                <a:solidFill>
                  <a:srgbClr val="292929"/>
                </a:solidFill>
                <a:latin typeface="Montserrat"/>
              </a:rPr>
              <a:t> </a:t>
            </a:r>
            <a:r>
              <a:rPr lang="en-US" dirty="0" err="1">
                <a:solidFill>
                  <a:srgbClr val="292929"/>
                </a:solidFill>
                <a:latin typeface="Montserrat"/>
              </a:rPr>
              <a:t>sonuçlarına</a:t>
            </a:r>
            <a:r>
              <a:rPr lang="en-US" dirty="0">
                <a:solidFill>
                  <a:srgbClr val="292929"/>
                </a:solidFill>
                <a:latin typeface="Montserrat"/>
              </a:rPr>
              <a:t> </a:t>
            </a:r>
            <a:r>
              <a:rPr lang="en-US" dirty="0" err="1">
                <a:solidFill>
                  <a:srgbClr val="292929"/>
                </a:solidFill>
                <a:latin typeface="Montserrat"/>
              </a:rPr>
              <a:t>bakarak</a:t>
            </a:r>
            <a:r>
              <a:rPr lang="en-US" dirty="0">
                <a:solidFill>
                  <a:srgbClr val="292929"/>
                </a:solidFill>
                <a:latin typeface="Montserrat"/>
              </a:rPr>
              <a:t> </a:t>
            </a:r>
            <a:r>
              <a:rPr lang="en-US" dirty="0" err="1">
                <a:solidFill>
                  <a:srgbClr val="292929"/>
                </a:solidFill>
                <a:latin typeface="Montserrat"/>
              </a:rPr>
              <a:t>değerlendireceklerdir</a:t>
            </a:r>
            <a:r>
              <a:rPr lang="en-US" dirty="0">
                <a:solidFill>
                  <a:srgbClr val="292929"/>
                </a:solidFill>
                <a:latin typeface="Montserrat"/>
              </a:rPr>
              <a:t>. </a:t>
            </a:r>
            <a:r>
              <a:rPr lang="en-US" dirty="0" err="1">
                <a:solidFill>
                  <a:srgbClr val="292929"/>
                </a:solidFill>
                <a:latin typeface="Montserrat"/>
              </a:rPr>
              <a:t>Hedef</a:t>
            </a:r>
            <a:r>
              <a:rPr lang="en-US" dirty="0">
                <a:solidFill>
                  <a:srgbClr val="292929"/>
                </a:solidFill>
                <a:latin typeface="Montserrat"/>
              </a:rPr>
              <a:t>, </a:t>
            </a:r>
            <a:r>
              <a:rPr lang="en-US" dirty="0" err="1">
                <a:solidFill>
                  <a:srgbClr val="292929"/>
                </a:solidFill>
                <a:latin typeface="Montserrat"/>
              </a:rPr>
              <a:t>eylemlerden</a:t>
            </a:r>
            <a:r>
              <a:rPr lang="en-US" dirty="0">
                <a:solidFill>
                  <a:srgbClr val="292929"/>
                </a:solidFill>
                <a:latin typeface="Montserrat"/>
              </a:rPr>
              <a:t> </a:t>
            </a:r>
            <a:r>
              <a:rPr lang="en-US" dirty="0" err="1">
                <a:solidFill>
                  <a:srgbClr val="292929"/>
                </a:solidFill>
                <a:latin typeface="Montserrat"/>
              </a:rPr>
              <a:t>etkilenecek</a:t>
            </a:r>
            <a:r>
              <a:rPr lang="en-US" dirty="0">
                <a:solidFill>
                  <a:srgbClr val="292929"/>
                </a:solidFill>
                <a:latin typeface="Montserrat"/>
              </a:rPr>
              <a:t> </a:t>
            </a:r>
            <a:r>
              <a:rPr lang="en-US" dirty="0" err="1">
                <a:solidFill>
                  <a:srgbClr val="292929"/>
                </a:solidFill>
                <a:latin typeface="Montserrat"/>
              </a:rPr>
              <a:t>tüm</a:t>
            </a:r>
            <a:r>
              <a:rPr lang="en-US" dirty="0">
                <a:solidFill>
                  <a:srgbClr val="292929"/>
                </a:solidFill>
                <a:latin typeface="Montserrat"/>
              </a:rPr>
              <a:t> </a:t>
            </a:r>
            <a:r>
              <a:rPr lang="en-US" dirty="0" err="1">
                <a:solidFill>
                  <a:srgbClr val="292929"/>
                </a:solidFill>
                <a:latin typeface="Montserrat"/>
              </a:rPr>
              <a:t>kişilerin</a:t>
            </a:r>
            <a:r>
              <a:rPr lang="en-US" dirty="0">
                <a:solidFill>
                  <a:srgbClr val="292929"/>
                </a:solidFill>
                <a:latin typeface="Montserrat"/>
              </a:rPr>
              <a:t> </a:t>
            </a:r>
            <a:r>
              <a:rPr lang="en-US" dirty="0" err="1">
                <a:solidFill>
                  <a:srgbClr val="292929"/>
                </a:solidFill>
                <a:latin typeface="Montserrat"/>
              </a:rPr>
              <a:t>çıkarları</a:t>
            </a:r>
            <a:r>
              <a:rPr lang="en-US" dirty="0">
                <a:solidFill>
                  <a:srgbClr val="292929"/>
                </a:solidFill>
                <a:latin typeface="Montserrat"/>
              </a:rPr>
              <a:t> </a:t>
            </a:r>
            <a:r>
              <a:rPr lang="en-US" dirty="0" err="1">
                <a:solidFill>
                  <a:srgbClr val="292929"/>
                </a:solidFill>
                <a:latin typeface="Montserrat"/>
              </a:rPr>
              <a:t>arasında</a:t>
            </a:r>
            <a:r>
              <a:rPr lang="en-US" dirty="0">
                <a:solidFill>
                  <a:srgbClr val="292929"/>
                </a:solidFill>
                <a:latin typeface="Montserrat"/>
              </a:rPr>
              <a:t> </a:t>
            </a:r>
            <a:r>
              <a:rPr lang="en-US" dirty="0" err="1">
                <a:solidFill>
                  <a:srgbClr val="292929"/>
                </a:solidFill>
                <a:latin typeface="Montserrat"/>
              </a:rPr>
              <a:t>bir</a:t>
            </a:r>
            <a:r>
              <a:rPr lang="en-US" dirty="0">
                <a:solidFill>
                  <a:srgbClr val="292929"/>
                </a:solidFill>
                <a:latin typeface="Montserrat"/>
              </a:rPr>
              <a:t> </a:t>
            </a:r>
            <a:r>
              <a:rPr lang="en-US" dirty="0" err="1">
                <a:solidFill>
                  <a:srgbClr val="292929"/>
                </a:solidFill>
                <a:latin typeface="Montserrat"/>
              </a:rPr>
              <a:t>denge</a:t>
            </a:r>
            <a:r>
              <a:rPr lang="en-US" dirty="0">
                <a:solidFill>
                  <a:srgbClr val="292929"/>
                </a:solidFill>
                <a:latin typeface="Montserrat"/>
              </a:rPr>
              <a:t> </a:t>
            </a:r>
            <a:r>
              <a:rPr lang="en-US" dirty="0" err="1">
                <a:solidFill>
                  <a:srgbClr val="292929"/>
                </a:solidFill>
                <a:latin typeface="Montserrat"/>
              </a:rPr>
              <a:t>kurarak</a:t>
            </a:r>
            <a:r>
              <a:rPr lang="en-US" dirty="0">
                <a:solidFill>
                  <a:srgbClr val="292929"/>
                </a:solidFill>
                <a:latin typeface="Montserrat"/>
              </a:rPr>
              <a:t> </a:t>
            </a:r>
            <a:r>
              <a:rPr lang="en-US" dirty="0" err="1">
                <a:solidFill>
                  <a:srgbClr val="292929"/>
                </a:solidFill>
                <a:latin typeface="Montserrat"/>
              </a:rPr>
              <a:t>en</a:t>
            </a:r>
            <a:r>
              <a:rPr lang="en-US" dirty="0">
                <a:solidFill>
                  <a:srgbClr val="292929"/>
                </a:solidFill>
                <a:latin typeface="Montserrat"/>
              </a:rPr>
              <a:t> iyi </a:t>
            </a:r>
            <a:r>
              <a:rPr lang="en-US" dirty="0" err="1">
                <a:solidFill>
                  <a:srgbClr val="292929"/>
                </a:solidFill>
                <a:latin typeface="Montserrat"/>
              </a:rPr>
              <a:t>sonuca</a:t>
            </a:r>
            <a:r>
              <a:rPr lang="en-US" dirty="0">
                <a:solidFill>
                  <a:srgbClr val="292929"/>
                </a:solidFill>
                <a:latin typeface="Montserrat"/>
              </a:rPr>
              <a:t> </a:t>
            </a:r>
            <a:r>
              <a:rPr lang="en-US" dirty="0" err="1">
                <a:solidFill>
                  <a:srgbClr val="292929"/>
                </a:solidFill>
                <a:latin typeface="Montserrat"/>
              </a:rPr>
              <a:t>ulaşmaktır</a:t>
            </a:r>
            <a:r>
              <a:rPr lang="en-US" dirty="0">
                <a:solidFill>
                  <a:srgbClr val="292929"/>
                </a:solidFill>
                <a:latin typeface="Montserrat"/>
              </a:rPr>
              <a:t>. Bu </a:t>
            </a:r>
            <a:r>
              <a:rPr lang="en-US" dirty="0" err="1">
                <a:solidFill>
                  <a:srgbClr val="292929"/>
                </a:solidFill>
                <a:latin typeface="Montserrat"/>
              </a:rPr>
              <a:t>değerlendirme</a:t>
            </a:r>
            <a:r>
              <a:rPr lang="en-US" dirty="0">
                <a:solidFill>
                  <a:srgbClr val="292929"/>
                </a:solidFill>
                <a:latin typeface="Montserrat"/>
              </a:rPr>
              <a:t>, </a:t>
            </a:r>
            <a:r>
              <a:rPr lang="en-US" dirty="0" err="1">
                <a:solidFill>
                  <a:srgbClr val="292929"/>
                </a:solidFill>
                <a:latin typeface="Montserrat"/>
              </a:rPr>
              <a:t>söz</a:t>
            </a:r>
            <a:r>
              <a:rPr lang="en-US" dirty="0">
                <a:solidFill>
                  <a:srgbClr val="292929"/>
                </a:solidFill>
                <a:latin typeface="Montserrat"/>
              </a:rPr>
              <a:t> </a:t>
            </a:r>
            <a:r>
              <a:rPr lang="en-US" dirty="0" err="1">
                <a:solidFill>
                  <a:srgbClr val="292929"/>
                </a:solidFill>
                <a:latin typeface="Montserrat"/>
              </a:rPr>
              <a:t>konusu</a:t>
            </a:r>
            <a:r>
              <a:rPr lang="en-US" dirty="0">
                <a:solidFill>
                  <a:srgbClr val="292929"/>
                </a:solidFill>
                <a:latin typeface="Montserrat"/>
              </a:rPr>
              <a:t> </a:t>
            </a:r>
            <a:r>
              <a:rPr lang="en-US" dirty="0" err="1">
                <a:solidFill>
                  <a:srgbClr val="292929"/>
                </a:solidFill>
                <a:latin typeface="Montserrat"/>
              </a:rPr>
              <a:t>olası</a:t>
            </a:r>
            <a:r>
              <a:rPr lang="en-US" dirty="0">
                <a:solidFill>
                  <a:srgbClr val="292929"/>
                </a:solidFill>
                <a:latin typeface="Montserrat"/>
              </a:rPr>
              <a:t> </a:t>
            </a:r>
            <a:r>
              <a:rPr lang="en-US" dirty="0" err="1">
                <a:solidFill>
                  <a:srgbClr val="292929"/>
                </a:solidFill>
                <a:latin typeface="Montserrat"/>
              </a:rPr>
              <a:t>sonuçlarla</a:t>
            </a:r>
            <a:r>
              <a:rPr lang="en-US" dirty="0">
                <a:solidFill>
                  <a:srgbClr val="292929"/>
                </a:solidFill>
                <a:latin typeface="Montserrat"/>
              </a:rPr>
              <a:t> </a:t>
            </a:r>
            <a:r>
              <a:rPr lang="en-US" dirty="0" err="1">
                <a:solidFill>
                  <a:srgbClr val="292929"/>
                </a:solidFill>
                <a:latin typeface="Montserrat"/>
              </a:rPr>
              <a:t>ilgili</a:t>
            </a:r>
            <a:r>
              <a:rPr lang="en-US" dirty="0">
                <a:solidFill>
                  <a:srgbClr val="292929"/>
                </a:solidFill>
                <a:latin typeface="Montserrat"/>
              </a:rPr>
              <a:t> </a:t>
            </a:r>
            <a:r>
              <a:rPr lang="en-US" dirty="0" err="1">
                <a:solidFill>
                  <a:srgbClr val="292929"/>
                </a:solidFill>
                <a:latin typeface="Montserrat"/>
              </a:rPr>
              <a:t>tahminlere</a:t>
            </a:r>
            <a:r>
              <a:rPr lang="en-US" dirty="0">
                <a:solidFill>
                  <a:srgbClr val="292929"/>
                </a:solidFill>
                <a:latin typeface="Montserrat"/>
              </a:rPr>
              <a:t> </a:t>
            </a:r>
            <a:r>
              <a:rPr lang="en-US" dirty="0" err="1">
                <a:solidFill>
                  <a:srgbClr val="292929"/>
                </a:solidFill>
                <a:latin typeface="Montserrat"/>
              </a:rPr>
              <a:t>bağlıdır</a:t>
            </a:r>
            <a:r>
              <a:rPr lang="en-US" dirty="0">
                <a:solidFill>
                  <a:srgbClr val="292929"/>
                </a:solidFill>
                <a:latin typeface="Montserrat"/>
              </a:rPr>
              <a:t>.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böbreğini</a:t>
            </a:r>
            <a:r>
              <a:rPr lang="en-US" dirty="0">
                <a:solidFill>
                  <a:srgbClr val="292929"/>
                </a:solidFill>
                <a:latin typeface="Montserrat"/>
              </a:rPr>
              <a:t> </a:t>
            </a:r>
            <a:r>
              <a:rPr lang="en-US" dirty="0" err="1">
                <a:solidFill>
                  <a:srgbClr val="292929"/>
                </a:solidFill>
                <a:latin typeface="Montserrat"/>
              </a:rPr>
              <a:t>bağışlamakla</a:t>
            </a:r>
            <a:r>
              <a:rPr lang="en-US" dirty="0">
                <a:solidFill>
                  <a:srgbClr val="292929"/>
                </a:solidFill>
                <a:latin typeface="Montserrat"/>
              </a:rPr>
              <a:t> </a:t>
            </a:r>
            <a:r>
              <a:rPr lang="en-US" dirty="0" err="1">
                <a:solidFill>
                  <a:srgbClr val="292929"/>
                </a:solidFill>
                <a:latin typeface="Montserrat"/>
              </a:rPr>
              <a:t>yükümlü</a:t>
            </a:r>
            <a:r>
              <a:rPr lang="en-US" dirty="0">
                <a:solidFill>
                  <a:srgbClr val="292929"/>
                </a:solidFill>
                <a:latin typeface="Montserrat"/>
              </a:rPr>
              <a:t> </a:t>
            </a:r>
            <a:r>
              <a:rPr lang="en-US" dirty="0" err="1">
                <a:solidFill>
                  <a:srgbClr val="292929"/>
                </a:solidFill>
                <a:latin typeface="Montserrat"/>
              </a:rPr>
              <a:t>olup</a:t>
            </a:r>
            <a:r>
              <a:rPr lang="en-US" dirty="0">
                <a:solidFill>
                  <a:srgbClr val="292929"/>
                </a:solidFill>
                <a:latin typeface="Montserrat"/>
              </a:rPr>
              <a:t> </a:t>
            </a:r>
            <a:r>
              <a:rPr lang="en-US" dirty="0" err="1">
                <a:solidFill>
                  <a:srgbClr val="292929"/>
                </a:solidFill>
                <a:latin typeface="Montserrat"/>
              </a:rPr>
              <a:t>olmadığı</a:t>
            </a:r>
            <a:r>
              <a:rPr lang="en-US" dirty="0">
                <a:solidFill>
                  <a:srgbClr val="292929"/>
                </a:solidFill>
                <a:latin typeface="Montserrat"/>
              </a:rPr>
              <a:t>, </a:t>
            </a:r>
            <a:r>
              <a:rPr lang="en-US" dirty="0" err="1">
                <a:solidFill>
                  <a:srgbClr val="292929"/>
                </a:solidFill>
                <a:latin typeface="Montserrat"/>
              </a:rPr>
              <a:t>naklin</a:t>
            </a:r>
            <a:r>
              <a:rPr lang="en-US" dirty="0">
                <a:solidFill>
                  <a:srgbClr val="292929"/>
                </a:solidFill>
                <a:latin typeface="Montserrat"/>
              </a:rPr>
              <a:t> </a:t>
            </a:r>
            <a:r>
              <a:rPr lang="en-US" dirty="0" err="1">
                <a:solidFill>
                  <a:srgbClr val="292929"/>
                </a:solidFill>
                <a:latin typeface="Montserrat"/>
              </a:rPr>
              <a:t>başarılı</a:t>
            </a:r>
            <a:r>
              <a:rPr lang="en-US" dirty="0">
                <a:solidFill>
                  <a:srgbClr val="292929"/>
                </a:solidFill>
                <a:latin typeface="Montserrat"/>
              </a:rPr>
              <a:t> </a:t>
            </a:r>
            <a:r>
              <a:rPr lang="en-US" dirty="0" err="1">
                <a:solidFill>
                  <a:srgbClr val="292929"/>
                </a:solidFill>
                <a:latin typeface="Montserrat"/>
              </a:rPr>
              <a:t>olma</a:t>
            </a:r>
            <a:r>
              <a:rPr lang="en-US" dirty="0">
                <a:solidFill>
                  <a:srgbClr val="292929"/>
                </a:solidFill>
                <a:latin typeface="Montserrat"/>
              </a:rPr>
              <a:t> </a:t>
            </a:r>
            <a:r>
              <a:rPr lang="en-US" dirty="0" err="1">
                <a:solidFill>
                  <a:srgbClr val="292929"/>
                </a:solidFill>
                <a:latin typeface="Montserrat"/>
              </a:rPr>
              <a:t>olasılığına</a:t>
            </a:r>
            <a:r>
              <a:rPr lang="en-US" dirty="0">
                <a:solidFill>
                  <a:srgbClr val="292929"/>
                </a:solidFill>
                <a:latin typeface="Montserrat"/>
              </a:rPr>
              <a:t>, </a:t>
            </a:r>
            <a:r>
              <a:rPr lang="en-US" dirty="0" err="1">
                <a:solidFill>
                  <a:srgbClr val="292929"/>
                </a:solidFill>
                <a:latin typeface="Montserrat"/>
              </a:rPr>
              <a:t>ayrıca</a:t>
            </a:r>
            <a:r>
              <a:rPr lang="en-US" dirty="0">
                <a:solidFill>
                  <a:srgbClr val="292929"/>
                </a:solidFill>
                <a:latin typeface="Montserrat"/>
              </a:rPr>
              <a:t> </a:t>
            </a:r>
            <a:r>
              <a:rPr lang="en-US" dirty="0" err="1">
                <a:solidFill>
                  <a:srgbClr val="292929"/>
                </a:solidFill>
                <a:latin typeface="Montserrat"/>
              </a:rPr>
              <a:t>babaya</a:t>
            </a:r>
            <a:r>
              <a:rPr lang="en-US" dirty="0">
                <a:solidFill>
                  <a:srgbClr val="292929"/>
                </a:solidFill>
                <a:latin typeface="Montserrat"/>
              </a:rPr>
              <a:t>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dolaylı</a:t>
            </a:r>
            <a:r>
              <a:rPr lang="en-US" dirty="0">
                <a:solidFill>
                  <a:srgbClr val="292929"/>
                </a:solidFill>
                <a:latin typeface="Montserrat"/>
              </a:rPr>
              <a:t> </a:t>
            </a:r>
            <a:r>
              <a:rPr lang="en-US" dirty="0" err="1">
                <a:solidFill>
                  <a:srgbClr val="292929"/>
                </a:solidFill>
                <a:latin typeface="Montserrat"/>
              </a:rPr>
              <a:t>olarak</a:t>
            </a:r>
            <a:r>
              <a:rPr lang="en-US" dirty="0">
                <a:solidFill>
                  <a:srgbClr val="292929"/>
                </a:solidFill>
                <a:latin typeface="Montserrat"/>
              </a:rPr>
              <a:t> da </a:t>
            </a:r>
            <a:r>
              <a:rPr lang="en-US" dirty="0" err="1">
                <a:solidFill>
                  <a:srgbClr val="292929"/>
                </a:solidFill>
                <a:latin typeface="Montserrat"/>
              </a:rPr>
              <a:t>babaya</a:t>
            </a:r>
            <a:r>
              <a:rPr lang="en-US" dirty="0">
                <a:solidFill>
                  <a:srgbClr val="292929"/>
                </a:solidFill>
                <a:latin typeface="Montserrat"/>
              </a:rPr>
              <a:t> </a:t>
            </a:r>
            <a:r>
              <a:rPr lang="en-US" dirty="0" err="1">
                <a:solidFill>
                  <a:srgbClr val="292929"/>
                </a:solidFill>
                <a:latin typeface="Montserrat"/>
              </a:rPr>
              <a:t>bağımlı</a:t>
            </a:r>
            <a:r>
              <a:rPr lang="en-US" dirty="0">
                <a:solidFill>
                  <a:srgbClr val="292929"/>
                </a:solidFill>
                <a:latin typeface="Montserrat"/>
              </a:rPr>
              <a:t> </a:t>
            </a:r>
            <a:r>
              <a:rPr lang="en-US" dirty="0" err="1">
                <a:solidFill>
                  <a:srgbClr val="292929"/>
                </a:solidFill>
                <a:latin typeface="Montserrat"/>
              </a:rPr>
              <a:t>diğer</a:t>
            </a:r>
            <a:r>
              <a:rPr lang="en-US" dirty="0">
                <a:solidFill>
                  <a:srgbClr val="292929"/>
                </a:solidFill>
                <a:latin typeface="Montserrat"/>
              </a:rPr>
              <a:t> </a:t>
            </a:r>
            <a:r>
              <a:rPr lang="en-US" dirty="0" err="1">
                <a:solidFill>
                  <a:srgbClr val="292929"/>
                </a:solidFill>
                <a:latin typeface="Montserrat"/>
              </a:rPr>
              <a:t>aile</a:t>
            </a:r>
            <a:r>
              <a:rPr lang="en-US" dirty="0">
                <a:solidFill>
                  <a:srgbClr val="292929"/>
                </a:solidFill>
                <a:latin typeface="Montserrat"/>
              </a:rPr>
              <a:t> </a:t>
            </a:r>
            <a:r>
              <a:rPr lang="en-US" dirty="0" err="1">
                <a:solidFill>
                  <a:srgbClr val="292929"/>
                </a:solidFill>
                <a:latin typeface="Montserrat"/>
              </a:rPr>
              <a:t>üyelerine</a:t>
            </a:r>
            <a:r>
              <a:rPr lang="en-US" dirty="0">
                <a:solidFill>
                  <a:srgbClr val="292929"/>
                </a:solidFill>
                <a:latin typeface="Montserrat"/>
              </a:rPr>
              <a:t> </a:t>
            </a:r>
            <a:r>
              <a:rPr lang="en-US" dirty="0" err="1">
                <a:solidFill>
                  <a:srgbClr val="292929"/>
                </a:solidFill>
                <a:latin typeface="Montserrat"/>
              </a:rPr>
              <a:t>yönelik</a:t>
            </a:r>
            <a:r>
              <a:rPr lang="en-US" dirty="0">
                <a:solidFill>
                  <a:srgbClr val="292929"/>
                </a:solidFill>
                <a:latin typeface="Montserrat"/>
              </a:rPr>
              <a:t> risk </a:t>
            </a:r>
            <a:r>
              <a:rPr lang="en-US" dirty="0" err="1">
                <a:solidFill>
                  <a:srgbClr val="292929"/>
                </a:solidFill>
                <a:latin typeface="Montserrat"/>
              </a:rPr>
              <a:t>ve</a:t>
            </a:r>
            <a:r>
              <a:rPr lang="en-US" dirty="0">
                <a:solidFill>
                  <a:srgbClr val="292929"/>
                </a:solidFill>
                <a:latin typeface="Montserrat"/>
              </a:rPr>
              <a:t> </a:t>
            </a:r>
            <a:r>
              <a:rPr lang="en-US" dirty="0" err="1">
                <a:solidFill>
                  <a:srgbClr val="292929"/>
                </a:solidFill>
                <a:latin typeface="Montserrat"/>
              </a:rPr>
              <a:t>bedellere</a:t>
            </a:r>
            <a:r>
              <a:rPr lang="en-US" dirty="0">
                <a:solidFill>
                  <a:srgbClr val="292929"/>
                </a:solidFill>
                <a:latin typeface="Montserrat"/>
              </a:rPr>
              <a:t> </a:t>
            </a:r>
            <a:r>
              <a:rPr lang="en-US" dirty="0" err="1">
                <a:solidFill>
                  <a:srgbClr val="292929"/>
                </a:solidFill>
                <a:latin typeface="Montserrat"/>
              </a:rPr>
              <a:t>göre</a:t>
            </a:r>
            <a:r>
              <a:rPr lang="en-US" dirty="0">
                <a:solidFill>
                  <a:srgbClr val="292929"/>
                </a:solidFill>
                <a:latin typeface="Montserrat"/>
              </a:rPr>
              <a:t> </a:t>
            </a:r>
            <a:r>
              <a:rPr lang="en-US" dirty="0" err="1">
                <a:solidFill>
                  <a:srgbClr val="292929"/>
                </a:solidFill>
                <a:latin typeface="Montserrat"/>
              </a:rPr>
              <a:t>belirlenecektir</a:t>
            </a:r>
            <a:r>
              <a:rPr lang="en-US" dirty="0">
                <a:solidFill>
                  <a:srgbClr val="292929"/>
                </a:solidFill>
                <a:latin typeface="Montserrat"/>
              </a:rPr>
              <a:t>. </a:t>
            </a:r>
            <a:r>
              <a:rPr lang="tr-TR" dirty="0">
                <a:solidFill>
                  <a:srgbClr val="292929"/>
                </a:solidFill>
                <a:latin typeface="Montserrat"/>
              </a:rPr>
              <a:t>Küçük kızın </a:t>
            </a:r>
            <a:r>
              <a:rPr lang="en-US" dirty="0" err="1">
                <a:solidFill>
                  <a:srgbClr val="292929"/>
                </a:solidFill>
                <a:latin typeface="Montserrat"/>
              </a:rPr>
              <a:t>başarı</a:t>
            </a:r>
            <a:r>
              <a:rPr lang="en-US" dirty="0">
                <a:solidFill>
                  <a:srgbClr val="292929"/>
                </a:solidFill>
                <a:latin typeface="Montserrat"/>
              </a:rPr>
              <a:t> </a:t>
            </a:r>
            <a:r>
              <a:rPr lang="en-US" dirty="0" err="1">
                <a:solidFill>
                  <a:srgbClr val="292929"/>
                </a:solidFill>
                <a:latin typeface="Montserrat"/>
              </a:rPr>
              <a:t>şansı</a:t>
            </a:r>
            <a:r>
              <a:rPr lang="en-US" dirty="0">
                <a:solidFill>
                  <a:srgbClr val="292929"/>
                </a:solidFill>
                <a:latin typeface="Montserrat"/>
              </a:rPr>
              <a:t>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zarar</a:t>
            </a:r>
            <a:r>
              <a:rPr lang="en-US" dirty="0">
                <a:solidFill>
                  <a:srgbClr val="292929"/>
                </a:solidFill>
                <a:latin typeface="Montserrat"/>
              </a:rPr>
              <a:t> </a:t>
            </a:r>
            <a:r>
              <a:rPr lang="en-US" dirty="0" err="1">
                <a:solidFill>
                  <a:srgbClr val="292929"/>
                </a:solidFill>
                <a:latin typeface="Montserrat"/>
              </a:rPr>
              <a:t>görme</a:t>
            </a:r>
            <a:r>
              <a:rPr lang="en-US" dirty="0">
                <a:solidFill>
                  <a:srgbClr val="292929"/>
                </a:solidFill>
                <a:latin typeface="Montserrat"/>
              </a:rPr>
              <a:t> </a:t>
            </a:r>
            <a:r>
              <a:rPr lang="en-US" dirty="0" err="1">
                <a:solidFill>
                  <a:srgbClr val="292929"/>
                </a:solidFill>
                <a:latin typeface="Montserrat"/>
              </a:rPr>
              <a:t>olasılığından</a:t>
            </a:r>
            <a:r>
              <a:rPr lang="en-US" dirty="0">
                <a:solidFill>
                  <a:srgbClr val="292929"/>
                </a:solidFill>
                <a:latin typeface="Montserrat"/>
              </a:rPr>
              <a:t> </a:t>
            </a:r>
            <a:r>
              <a:rPr lang="en-US" dirty="0" err="1">
                <a:solidFill>
                  <a:srgbClr val="292929"/>
                </a:solidFill>
                <a:latin typeface="Montserrat"/>
              </a:rPr>
              <a:t>yüksek</a:t>
            </a:r>
            <a:r>
              <a:rPr lang="en-US" dirty="0">
                <a:solidFill>
                  <a:srgbClr val="292929"/>
                </a:solidFill>
                <a:latin typeface="Montserrat"/>
              </a:rPr>
              <a:t> </a:t>
            </a:r>
            <a:r>
              <a:rPr lang="en-US" dirty="0" err="1">
                <a:solidFill>
                  <a:srgbClr val="292929"/>
                </a:solidFill>
                <a:latin typeface="Montserrat"/>
              </a:rPr>
              <a:t>olabileceğinden</a:t>
            </a:r>
            <a:r>
              <a:rPr lang="en-US" dirty="0">
                <a:solidFill>
                  <a:srgbClr val="292929"/>
                </a:solidFill>
                <a:latin typeface="Montserrat"/>
              </a:rPr>
              <a:t>, </a:t>
            </a:r>
            <a:r>
              <a:rPr lang="en-US" dirty="0" err="1">
                <a:solidFill>
                  <a:srgbClr val="292929"/>
                </a:solidFill>
                <a:latin typeface="Montserrat"/>
              </a:rPr>
              <a:t>birçok</a:t>
            </a:r>
            <a:r>
              <a:rPr lang="en-US" dirty="0">
                <a:solidFill>
                  <a:srgbClr val="292929"/>
                </a:solidFill>
                <a:latin typeface="Montserrat"/>
              </a:rPr>
              <a:t> </a:t>
            </a:r>
            <a:r>
              <a:rPr lang="en-US" dirty="0" err="1">
                <a:solidFill>
                  <a:srgbClr val="292929"/>
                </a:solidFill>
                <a:latin typeface="Montserrat"/>
              </a:rPr>
              <a:t>ütiliter</a:t>
            </a:r>
            <a:r>
              <a:rPr lang="en-US" dirty="0">
                <a:solidFill>
                  <a:srgbClr val="292929"/>
                </a:solidFill>
                <a:latin typeface="Montserrat"/>
              </a:rPr>
              <a:t> </a:t>
            </a:r>
            <a:r>
              <a:rPr lang="en-US" dirty="0" err="1">
                <a:solidFill>
                  <a:srgbClr val="292929"/>
                </a:solidFill>
                <a:latin typeface="Montserrat"/>
              </a:rPr>
              <a:t>düşünür</a:t>
            </a:r>
            <a:r>
              <a:rPr lang="en-US" dirty="0">
                <a:solidFill>
                  <a:srgbClr val="292929"/>
                </a:solidFill>
                <a:latin typeface="Montserrat"/>
              </a:rPr>
              <a:t> </a:t>
            </a:r>
            <a:r>
              <a:rPr lang="en-US" dirty="0" err="1">
                <a:solidFill>
                  <a:srgbClr val="292929"/>
                </a:solidFill>
                <a:latin typeface="Montserrat"/>
              </a:rPr>
              <a:t>babanın</a:t>
            </a:r>
            <a:r>
              <a:rPr lang="en-US" dirty="0">
                <a:solidFill>
                  <a:srgbClr val="292929"/>
                </a:solidFill>
                <a:latin typeface="Montserrat"/>
              </a:rPr>
              <a:t> </a:t>
            </a:r>
            <a:r>
              <a:rPr lang="en-US" dirty="0" err="1">
                <a:solidFill>
                  <a:srgbClr val="292929"/>
                </a:solidFill>
                <a:latin typeface="Montserrat"/>
              </a:rPr>
              <a:t>bu</a:t>
            </a:r>
            <a:r>
              <a:rPr lang="en-US" dirty="0">
                <a:solidFill>
                  <a:srgbClr val="292929"/>
                </a:solidFill>
                <a:latin typeface="Montserrat"/>
              </a:rPr>
              <a:t> </a:t>
            </a:r>
            <a:r>
              <a:rPr lang="en-US" dirty="0" err="1">
                <a:solidFill>
                  <a:srgbClr val="292929"/>
                </a:solidFill>
                <a:latin typeface="Montserrat"/>
              </a:rPr>
              <a:t>bağışı</a:t>
            </a:r>
            <a:r>
              <a:rPr lang="en-US" dirty="0">
                <a:solidFill>
                  <a:srgbClr val="292929"/>
                </a:solidFill>
                <a:latin typeface="Montserrat"/>
              </a:rPr>
              <a:t> </a:t>
            </a:r>
            <a:r>
              <a:rPr lang="en-US" dirty="0" err="1">
                <a:solidFill>
                  <a:srgbClr val="292929"/>
                </a:solidFill>
                <a:latin typeface="Montserrat"/>
              </a:rPr>
              <a:t>yapmakla</a:t>
            </a:r>
            <a:r>
              <a:rPr lang="en-US" dirty="0">
                <a:solidFill>
                  <a:srgbClr val="292929"/>
                </a:solidFill>
                <a:latin typeface="Montserrat"/>
              </a:rPr>
              <a:t> </a:t>
            </a:r>
            <a:r>
              <a:rPr lang="en-US" dirty="0" err="1">
                <a:solidFill>
                  <a:srgbClr val="292929"/>
                </a:solidFill>
                <a:latin typeface="Montserrat"/>
              </a:rPr>
              <a:t>yükümlü</a:t>
            </a:r>
            <a:r>
              <a:rPr lang="en-US" dirty="0">
                <a:solidFill>
                  <a:srgbClr val="292929"/>
                </a:solidFill>
                <a:latin typeface="Montserrat"/>
              </a:rPr>
              <a:t> </a:t>
            </a:r>
            <a:r>
              <a:rPr lang="en-US" dirty="0" err="1">
                <a:solidFill>
                  <a:srgbClr val="292929"/>
                </a:solidFill>
                <a:latin typeface="Montserrat"/>
              </a:rPr>
              <a:t>olacağını</a:t>
            </a:r>
            <a:r>
              <a:rPr lang="en-US" dirty="0">
                <a:solidFill>
                  <a:srgbClr val="292929"/>
                </a:solidFill>
                <a:latin typeface="Montserrat"/>
              </a:rPr>
              <a:t> </a:t>
            </a:r>
            <a:r>
              <a:rPr lang="tr-TR" dirty="0">
                <a:solidFill>
                  <a:srgbClr val="292929"/>
                </a:solidFill>
                <a:latin typeface="Montserrat"/>
              </a:rPr>
              <a:t>ö</a:t>
            </a:r>
            <a:r>
              <a:rPr lang="en-US" dirty="0">
                <a:solidFill>
                  <a:srgbClr val="292929"/>
                </a:solidFill>
                <a:latin typeface="Montserrat"/>
              </a:rPr>
              <a:t>ne </a:t>
            </a:r>
            <a:r>
              <a:rPr lang="en-US" dirty="0" err="1">
                <a:solidFill>
                  <a:srgbClr val="292929"/>
                </a:solidFill>
                <a:latin typeface="Montserrat"/>
              </a:rPr>
              <a:t>süreceklerdir</a:t>
            </a:r>
            <a:r>
              <a:rPr lang="en-US" dirty="0">
                <a:solidFill>
                  <a:srgbClr val="292929"/>
                </a:solidFill>
                <a:latin typeface="Montserrat"/>
              </a:rPr>
              <a:t>.</a:t>
            </a:r>
          </a:p>
          <a:p>
            <a:pPr algn="just">
              <a:lnSpc>
                <a:spcPts val="2223"/>
              </a:lnSpc>
            </a:pPr>
            <a:endParaRPr lang="en-US" sz="1599" dirty="0">
              <a:solidFill>
                <a:srgbClr val="292929"/>
              </a:solidFill>
              <a:latin typeface="Montserrat"/>
            </a:endParaRPr>
          </a:p>
        </p:txBody>
      </p:sp>
      <p:sp>
        <p:nvSpPr>
          <p:cNvPr id="7" name="TextBox 7"/>
          <p:cNvSpPr txBox="1"/>
          <p:nvPr/>
        </p:nvSpPr>
        <p:spPr>
          <a:xfrm>
            <a:off x="12443739" y="4762500"/>
            <a:ext cx="4593385" cy="2289922"/>
          </a:xfrm>
          <a:prstGeom prst="rect">
            <a:avLst/>
          </a:prstGeom>
        </p:spPr>
        <p:txBody>
          <a:bodyPr lIns="0" tIns="0" rIns="0" bIns="0" rtlCol="0" anchor="t">
            <a:spAutoFit/>
          </a:bodyPr>
          <a:lstStyle/>
          <a:p>
            <a:pPr algn="just">
              <a:lnSpc>
                <a:spcPts val="2006"/>
              </a:lnSpc>
            </a:pPr>
            <a:endParaRPr dirty="0"/>
          </a:p>
          <a:p>
            <a:pPr algn="ctr">
              <a:lnSpc>
                <a:spcPts val="2006"/>
              </a:lnSpc>
            </a:pPr>
            <a:r>
              <a:rPr lang="en-US" sz="1600" dirty="0" err="1">
                <a:solidFill>
                  <a:srgbClr val="292929"/>
                </a:solidFill>
                <a:latin typeface="Montserrat"/>
              </a:rPr>
              <a:t>Doktorun</a:t>
            </a:r>
            <a:r>
              <a:rPr lang="en-US" sz="1600" dirty="0">
                <a:solidFill>
                  <a:srgbClr val="292929"/>
                </a:solidFill>
                <a:latin typeface="Montserrat"/>
              </a:rPr>
              <a:t> </a:t>
            </a:r>
            <a:r>
              <a:rPr lang="en-US" sz="1600" dirty="0" err="1">
                <a:solidFill>
                  <a:srgbClr val="292929"/>
                </a:solidFill>
                <a:latin typeface="Montserrat"/>
              </a:rPr>
              <a:t>babanın</a:t>
            </a:r>
            <a:r>
              <a:rPr lang="en-US" sz="1600" dirty="0">
                <a:solidFill>
                  <a:srgbClr val="292929"/>
                </a:solidFill>
                <a:latin typeface="Montserrat"/>
              </a:rPr>
              <a:t> </a:t>
            </a:r>
            <a:r>
              <a:rPr lang="en-US" sz="1600" dirty="0" err="1">
                <a:solidFill>
                  <a:srgbClr val="292929"/>
                </a:solidFill>
                <a:latin typeface="Montserrat"/>
              </a:rPr>
              <a:t>isteği</a:t>
            </a:r>
            <a:r>
              <a:rPr lang="en-US" sz="1600" dirty="0">
                <a:solidFill>
                  <a:srgbClr val="292929"/>
                </a:solidFill>
                <a:latin typeface="Montserrat"/>
              </a:rPr>
              <a:t> </a:t>
            </a:r>
            <a:r>
              <a:rPr lang="en-US" sz="1600" dirty="0" err="1">
                <a:solidFill>
                  <a:srgbClr val="292929"/>
                </a:solidFill>
                <a:latin typeface="Montserrat"/>
              </a:rPr>
              <a:t>karşısında</a:t>
            </a:r>
            <a:r>
              <a:rPr lang="en-US" sz="1600" dirty="0">
                <a:solidFill>
                  <a:srgbClr val="292929"/>
                </a:solidFill>
                <a:latin typeface="Montserrat"/>
              </a:rPr>
              <a:t> </a:t>
            </a:r>
            <a:r>
              <a:rPr lang="en-US" sz="1600" dirty="0" err="1">
                <a:solidFill>
                  <a:srgbClr val="292929"/>
                </a:solidFill>
                <a:latin typeface="Montserrat"/>
              </a:rPr>
              <a:t>doğru</a:t>
            </a:r>
            <a:r>
              <a:rPr lang="en-US" sz="1600" dirty="0">
                <a:solidFill>
                  <a:srgbClr val="292929"/>
                </a:solidFill>
                <a:latin typeface="Montserrat"/>
              </a:rPr>
              <a:t> </a:t>
            </a:r>
            <a:r>
              <a:rPr lang="en-US" sz="1600" dirty="0" err="1">
                <a:solidFill>
                  <a:srgbClr val="292929"/>
                </a:solidFill>
                <a:latin typeface="Montserrat"/>
              </a:rPr>
              <a:t>eylemi</a:t>
            </a:r>
            <a:r>
              <a:rPr lang="en-US" sz="1600" dirty="0">
                <a:solidFill>
                  <a:srgbClr val="292929"/>
                </a:solidFill>
                <a:latin typeface="Montserrat"/>
              </a:rPr>
              <a:t> </a:t>
            </a:r>
            <a:r>
              <a:rPr lang="en-US" sz="1600" dirty="0" err="1">
                <a:solidFill>
                  <a:srgbClr val="292929"/>
                </a:solidFill>
                <a:latin typeface="Montserrat"/>
              </a:rPr>
              <a:t>belirlemek</a:t>
            </a:r>
            <a:r>
              <a:rPr lang="en-US" sz="1600" dirty="0">
                <a:solidFill>
                  <a:srgbClr val="292929"/>
                </a:solidFill>
                <a:latin typeface="Montserrat"/>
              </a:rPr>
              <a:t> </a:t>
            </a:r>
            <a:r>
              <a:rPr lang="en-US" sz="1600" dirty="0" err="1">
                <a:solidFill>
                  <a:srgbClr val="292929"/>
                </a:solidFill>
                <a:latin typeface="Montserrat"/>
              </a:rPr>
              <a:t>için</a:t>
            </a:r>
            <a:r>
              <a:rPr lang="en-US" sz="1600" dirty="0">
                <a:solidFill>
                  <a:srgbClr val="292929"/>
                </a:solidFill>
                <a:latin typeface="Montserrat"/>
              </a:rPr>
              <a:t> </a:t>
            </a:r>
            <a:r>
              <a:rPr lang="en-US" sz="1600" dirty="0" err="1">
                <a:solidFill>
                  <a:srgbClr val="292929"/>
                </a:solidFill>
                <a:latin typeface="Montserrat"/>
              </a:rPr>
              <a:t>yapacağı</a:t>
            </a:r>
            <a:r>
              <a:rPr lang="en-US" sz="1600" dirty="0">
                <a:solidFill>
                  <a:srgbClr val="292929"/>
                </a:solidFill>
                <a:latin typeface="Montserrat"/>
              </a:rPr>
              <a:t> </a:t>
            </a:r>
            <a:r>
              <a:rPr lang="en-US" sz="1600" dirty="0" err="1">
                <a:solidFill>
                  <a:srgbClr val="292929"/>
                </a:solidFill>
                <a:latin typeface="Montserrat"/>
              </a:rPr>
              <a:t>ütiliter</a:t>
            </a:r>
            <a:r>
              <a:rPr lang="en-US" sz="1600" dirty="0">
                <a:solidFill>
                  <a:srgbClr val="292929"/>
                </a:solidFill>
                <a:latin typeface="Montserrat"/>
              </a:rPr>
              <a:t> </a:t>
            </a:r>
            <a:r>
              <a:rPr lang="en-US" sz="1600" dirty="0" err="1">
                <a:solidFill>
                  <a:srgbClr val="292929"/>
                </a:solidFill>
                <a:latin typeface="Montserrat"/>
              </a:rPr>
              <a:t>hesapta</a:t>
            </a:r>
            <a:r>
              <a:rPr lang="en-US" sz="1600" dirty="0">
                <a:solidFill>
                  <a:srgbClr val="292929"/>
                </a:solidFill>
                <a:latin typeface="Montserrat"/>
              </a:rPr>
              <a:t> da </a:t>
            </a:r>
            <a:r>
              <a:rPr lang="en-US" sz="1600" dirty="0" err="1">
                <a:solidFill>
                  <a:srgbClr val="292929"/>
                </a:solidFill>
                <a:latin typeface="Montserrat"/>
              </a:rPr>
              <a:t>olasılıklara</a:t>
            </a:r>
            <a:r>
              <a:rPr lang="en-US" sz="1600" dirty="0">
                <a:solidFill>
                  <a:srgbClr val="292929"/>
                </a:solidFill>
                <a:latin typeface="Montserrat"/>
              </a:rPr>
              <a:t> </a:t>
            </a:r>
            <a:r>
              <a:rPr lang="en-US" sz="1600" dirty="0" err="1">
                <a:solidFill>
                  <a:srgbClr val="292929"/>
                </a:solidFill>
                <a:latin typeface="Montserrat"/>
              </a:rPr>
              <a:t>dair</a:t>
            </a:r>
            <a:r>
              <a:rPr lang="en-US" sz="1600" dirty="0">
                <a:solidFill>
                  <a:srgbClr val="292929"/>
                </a:solidFill>
                <a:latin typeface="Montserrat"/>
              </a:rPr>
              <a:t> </a:t>
            </a:r>
            <a:r>
              <a:rPr lang="en-US" sz="1600" dirty="0" err="1">
                <a:solidFill>
                  <a:srgbClr val="292929"/>
                </a:solidFill>
                <a:latin typeface="Montserrat"/>
              </a:rPr>
              <a:t>değerlendirmeler</a:t>
            </a:r>
            <a:r>
              <a:rPr lang="en-US" sz="1600" dirty="0">
                <a:solidFill>
                  <a:srgbClr val="292929"/>
                </a:solidFill>
                <a:latin typeface="Montserrat"/>
              </a:rPr>
              <a:t> </a:t>
            </a:r>
            <a:r>
              <a:rPr lang="en-US" sz="1600" dirty="0" err="1">
                <a:solidFill>
                  <a:srgbClr val="292929"/>
                </a:solidFill>
                <a:latin typeface="Montserrat"/>
              </a:rPr>
              <a:t>söz</a:t>
            </a:r>
            <a:r>
              <a:rPr lang="en-US" sz="1600" dirty="0">
                <a:solidFill>
                  <a:srgbClr val="292929"/>
                </a:solidFill>
                <a:latin typeface="Montserrat"/>
              </a:rPr>
              <a:t> </a:t>
            </a:r>
            <a:r>
              <a:rPr lang="en-US" sz="1600" dirty="0" err="1">
                <a:solidFill>
                  <a:srgbClr val="292929"/>
                </a:solidFill>
                <a:latin typeface="Montserrat"/>
              </a:rPr>
              <a:t>konusudur</a:t>
            </a:r>
            <a:r>
              <a:rPr lang="en-US" sz="1600" dirty="0">
                <a:solidFill>
                  <a:srgbClr val="292929"/>
                </a:solidFill>
                <a:latin typeface="Montserrat"/>
              </a:rPr>
              <a:t>.</a:t>
            </a:r>
            <a:r>
              <a:rPr lang="tr-TR" sz="1600" dirty="0">
                <a:solidFill>
                  <a:srgbClr val="292929"/>
                </a:solidFill>
                <a:latin typeface="Montserrat"/>
              </a:rPr>
              <a:t> </a:t>
            </a:r>
            <a:r>
              <a:rPr lang="en-US" sz="1600" dirty="0" err="1">
                <a:solidFill>
                  <a:srgbClr val="292929"/>
                </a:solidFill>
                <a:latin typeface="Montserrat"/>
              </a:rPr>
              <a:t>Ütiliter</a:t>
            </a:r>
            <a:r>
              <a:rPr lang="en-US" sz="1600" dirty="0">
                <a:solidFill>
                  <a:srgbClr val="292929"/>
                </a:solidFill>
                <a:latin typeface="Montserrat"/>
              </a:rPr>
              <a:t> </a:t>
            </a:r>
            <a:r>
              <a:rPr lang="en-US" sz="1600" dirty="0" err="1">
                <a:solidFill>
                  <a:srgbClr val="292929"/>
                </a:solidFill>
                <a:latin typeface="Montserrat"/>
              </a:rPr>
              <a:t>bir</a:t>
            </a:r>
            <a:r>
              <a:rPr lang="en-US" sz="1600" dirty="0">
                <a:solidFill>
                  <a:srgbClr val="292929"/>
                </a:solidFill>
                <a:latin typeface="Montserrat"/>
              </a:rPr>
              <a:t> </a:t>
            </a:r>
            <a:r>
              <a:rPr lang="en-US" sz="1600" dirty="0" err="1">
                <a:solidFill>
                  <a:srgbClr val="292929"/>
                </a:solidFill>
                <a:latin typeface="Montserrat"/>
              </a:rPr>
              <a:t>düşünür</a:t>
            </a:r>
            <a:r>
              <a:rPr lang="en-US" sz="1600" dirty="0">
                <a:solidFill>
                  <a:srgbClr val="292929"/>
                </a:solidFill>
                <a:latin typeface="Montserrat"/>
              </a:rPr>
              <a:t>, </a:t>
            </a:r>
            <a:r>
              <a:rPr lang="en-US" sz="1600" dirty="0" err="1">
                <a:solidFill>
                  <a:srgbClr val="292929"/>
                </a:solidFill>
                <a:latin typeface="Montserrat"/>
              </a:rPr>
              <a:t>doktorun</a:t>
            </a:r>
            <a:r>
              <a:rPr lang="en-US" sz="1600" dirty="0">
                <a:solidFill>
                  <a:srgbClr val="292929"/>
                </a:solidFill>
                <a:latin typeface="Montserrat"/>
              </a:rPr>
              <a:t> </a:t>
            </a:r>
            <a:r>
              <a:rPr lang="en-US" sz="1600" dirty="0" err="1">
                <a:solidFill>
                  <a:srgbClr val="292929"/>
                </a:solidFill>
                <a:latin typeface="Montserrat"/>
              </a:rPr>
              <a:t>eldeki</a:t>
            </a:r>
            <a:r>
              <a:rPr lang="en-US" sz="1600" dirty="0">
                <a:solidFill>
                  <a:srgbClr val="292929"/>
                </a:solidFill>
                <a:latin typeface="Montserrat"/>
              </a:rPr>
              <a:t> </a:t>
            </a:r>
            <a:r>
              <a:rPr lang="en-US" sz="1600" dirty="0" err="1">
                <a:solidFill>
                  <a:srgbClr val="292929"/>
                </a:solidFill>
                <a:latin typeface="Montserrat"/>
              </a:rPr>
              <a:t>en</a:t>
            </a:r>
            <a:r>
              <a:rPr lang="en-US" sz="1600" dirty="0">
                <a:solidFill>
                  <a:srgbClr val="292929"/>
                </a:solidFill>
                <a:latin typeface="Montserrat"/>
              </a:rPr>
              <a:t> </a:t>
            </a:r>
            <a:r>
              <a:rPr lang="en-US" sz="1600" dirty="0" err="1">
                <a:solidFill>
                  <a:srgbClr val="292929"/>
                </a:solidFill>
                <a:latin typeface="Montserrat"/>
              </a:rPr>
              <a:t>geçerli</a:t>
            </a:r>
            <a:r>
              <a:rPr lang="en-US" sz="1600" dirty="0">
                <a:solidFill>
                  <a:srgbClr val="292929"/>
                </a:solidFill>
                <a:latin typeface="Montserrat"/>
              </a:rPr>
              <a:t> </a:t>
            </a:r>
            <a:r>
              <a:rPr lang="en-US" sz="1600" dirty="0" err="1">
                <a:solidFill>
                  <a:srgbClr val="292929"/>
                </a:solidFill>
                <a:latin typeface="Montserrat"/>
              </a:rPr>
              <a:t>bilgiler</a:t>
            </a:r>
            <a:r>
              <a:rPr lang="en-US" sz="1600" dirty="0">
                <a:solidFill>
                  <a:srgbClr val="292929"/>
                </a:solidFill>
                <a:latin typeface="Montserrat"/>
              </a:rPr>
              <a:t> </a:t>
            </a:r>
            <a:r>
              <a:rPr lang="en-US" sz="1600" dirty="0" err="1">
                <a:solidFill>
                  <a:srgbClr val="292929"/>
                </a:solidFill>
                <a:latin typeface="Montserrat"/>
              </a:rPr>
              <a:t>ışığında</a:t>
            </a:r>
            <a:r>
              <a:rPr lang="en-US" sz="1600" dirty="0">
                <a:solidFill>
                  <a:srgbClr val="292929"/>
                </a:solidFill>
                <a:latin typeface="Montserrat"/>
              </a:rPr>
              <a:t> </a:t>
            </a:r>
            <a:r>
              <a:rPr lang="en-US" sz="1600" dirty="0" err="1">
                <a:solidFill>
                  <a:srgbClr val="292929"/>
                </a:solidFill>
                <a:latin typeface="Montserrat"/>
              </a:rPr>
              <a:t>tüm</a:t>
            </a:r>
            <a:r>
              <a:rPr lang="en-US" sz="1600" dirty="0">
                <a:solidFill>
                  <a:srgbClr val="292929"/>
                </a:solidFill>
                <a:latin typeface="Montserrat"/>
              </a:rPr>
              <a:t> </a:t>
            </a:r>
            <a:r>
              <a:rPr lang="en-US" sz="1600" dirty="0" err="1">
                <a:solidFill>
                  <a:srgbClr val="292929"/>
                </a:solidFill>
                <a:latin typeface="Montserrat"/>
              </a:rPr>
              <a:t>gerçekleri</a:t>
            </a:r>
            <a:r>
              <a:rPr lang="en-US" sz="1600" dirty="0">
                <a:solidFill>
                  <a:srgbClr val="292929"/>
                </a:solidFill>
                <a:latin typeface="Montserrat"/>
              </a:rPr>
              <a:t> </a:t>
            </a:r>
            <a:r>
              <a:rPr lang="en-US" sz="1600" dirty="0" err="1">
                <a:solidFill>
                  <a:srgbClr val="292929"/>
                </a:solidFill>
                <a:latin typeface="Montserrat"/>
              </a:rPr>
              <a:t>ve</a:t>
            </a:r>
            <a:r>
              <a:rPr lang="en-US" sz="1600" dirty="0">
                <a:solidFill>
                  <a:srgbClr val="292929"/>
                </a:solidFill>
                <a:latin typeface="Montserrat"/>
              </a:rPr>
              <a:t> </a:t>
            </a:r>
            <a:r>
              <a:rPr lang="en-US" sz="1600" dirty="0" err="1">
                <a:solidFill>
                  <a:srgbClr val="292929"/>
                </a:solidFill>
                <a:latin typeface="Montserrat"/>
              </a:rPr>
              <a:t>tüm</a:t>
            </a:r>
            <a:r>
              <a:rPr lang="en-US" sz="1600" dirty="0">
                <a:solidFill>
                  <a:srgbClr val="292929"/>
                </a:solidFill>
                <a:latin typeface="Montserrat"/>
              </a:rPr>
              <a:t> </a:t>
            </a:r>
            <a:r>
              <a:rPr lang="en-US" sz="1600" dirty="0" err="1">
                <a:solidFill>
                  <a:srgbClr val="292929"/>
                </a:solidFill>
                <a:latin typeface="Montserrat"/>
              </a:rPr>
              <a:t>olası</a:t>
            </a:r>
            <a:r>
              <a:rPr lang="en-US" sz="1600" dirty="0">
                <a:solidFill>
                  <a:srgbClr val="292929"/>
                </a:solidFill>
                <a:latin typeface="Montserrat"/>
              </a:rPr>
              <a:t> </a:t>
            </a:r>
            <a:r>
              <a:rPr lang="en-US" sz="1600" dirty="0" err="1">
                <a:solidFill>
                  <a:srgbClr val="292929"/>
                </a:solidFill>
                <a:latin typeface="Montserrat"/>
              </a:rPr>
              <a:t>sonuçları</a:t>
            </a:r>
            <a:r>
              <a:rPr lang="en-US" sz="1600" dirty="0">
                <a:solidFill>
                  <a:srgbClr val="292929"/>
                </a:solidFill>
                <a:latin typeface="Montserrat"/>
              </a:rPr>
              <a:t> </a:t>
            </a:r>
            <a:r>
              <a:rPr lang="en-US" sz="1600" dirty="0" err="1">
                <a:solidFill>
                  <a:srgbClr val="292929"/>
                </a:solidFill>
                <a:latin typeface="Montserrat"/>
              </a:rPr>
              <a:t>hesaba</a:t>
            </a:r>
            <a:r>
              <a:rPr lang="en-US" sz="1600" dirty="0">
                <a:solidFill>
                  <a:srgbClr val="292929"/>
                </a:solidFill>
                <a:latin typeface="Montserrat"/>
              </a:rPr>
              <a:t> </a:t>
            </a:r>
            <a:r>
              <a:rPr lang="en-US" sz="1600" dirty="0" err="1">
                <a:solidFill>
                  <a:srgbClr val="292929"/>
                </a:solidFill>
                <a:latin typeface="Montserrat"/>
              </a:rPr>
              <a:t>katmakla</a:t>
            </a:r>
            <a:r>
              <a:rPr lang="en-US" sz="1600" dirty="0">
                <a:solidFill>
                  <a:srgbClr val="292929"/>
                </a:solidFill>
                <a:latin typeface="Montserrat"/>
              </a:rPr>
              <a:t> </a:t>
            </a:r>
            <a:r>
              <a:rPr lang="en-US" sz="1600" dirty="0" err="1">
                <a:solidFill>
                  <a:srgbClr val="292929"/>
                </a:solidFill>
                <a:latin typeface="Montserrat"/>
              </a:rPr>
              <a:t>yükümlü</a:t>
            </a:r>
            <a:r>
              <a:rPr lang="en-US" sz="1600" dirty="0">
                <a:solidFill>
                  <a:srgbClr val="292929"/>
                </a:solidFill>
                <a:latin typeface="Montserrat"/>
              </a:rPr>
              <a:t> </a:t>
            </a:r>
            <a:r>
              <a:rPr lang="en-US" sz="1600" dirty="0" err="1">
                <a:solidFill>
                  <a:srgbClr val="292929"/>
                </a:solidFill>
                <a:latin typeface="Montserrat"/>
              </a:rPr>
              <a:t>olduğunu</a:t>
            </a:r>
            <a:r>
              <a:rPr lang="en-US" sz="1600" dirty="0">
                <a:solidFill>
                  <a:srgbClr val="292929"/>
                </a:solidFill>
                <a:latin typeface="Montserrat"/>
              </a:rPr>
              <a:t> </a:t>
            </a:r>
            <a:r>
              <a:rPr lang="en-US" sz="1600" dirty="0" err="1">
                <a:solidFill>
                  <a:srgbClr val="292929"/>
                </a:solidFill>
                <a:latin typeface="Montserrat"/>
              </a:rPr>
              <a:t>öne</a:t>
            </a:r>
            <a:r>
              <a:rPr lang="en-US" sz="1600" dirty="0">
                <a:solidFill>
                  <a:srgbClr val="292929"/>
                </a:solidFill>
                <a:latin typeface="Montserrat"/>
              </a:rPr>
              <a:t> </a:t>
            </a:r>
            <a:r>
              <a:rPr lang="en-US" sz="1600" dirty="0" err="1">
                <a:solidFill>
                  <a:srgbClr val="292929"/>
                </a:solidFill>
                <a:latin typeface="Montserrat"/>
              </a:rPr>
              <a:t>sürecektir</a:t>
            </a:r>
            <a:r>
              <a:rPr lang="en-US" sz="1600" dirty="0">
                <a:solidFill>
                  <a:srgbClr val="292929"/>
                </a:solidFill>
                <a:latin typeface="Montserrat"/>
              </a:rPr>
              <a:t>.</a:t>
            </a:r>
          </a:p>
          <a:p>
            <a:pPr algn="just">
              <a:lnSpc>
                <a:spcPts val="2006"/>
              </a:lnSpc>
            </a:pPr>
            <a:endParaRPr lang="en-US" sz="1443" dirty="0">
              <a:solidFill>
                <a:srgbClr val="292929"/>
              </a:solidFill>
              <a:latin typeface="Montserrat"/>
            </a:endParaRPr>
          </a:p>
        </p:txBody>
      </p:sp>
      <p:sp>
        <p:nvSpPr>
          <p:cNvPr id="8" name="TextBox 8"/>
          <p:cNvSpPr txBox="1"/>
          <p:nvPr/>
        </p:nvSpPr>
        <p:spPr>
          <a:xfrm>
            <a:off x="4803951" y="665666"/>
            <a:ext cx="7446990" cy="1021079"/>
          </a:xfrm>
          <a:prstGeom prst="rect">
            <a:avLst/>
          </a:prstGeom>
        </p:spPr>
        <p:txBody>
          <a:bodyPr lIns="0" tIns="0" rIns="0" bIns="0" rtlCol="0" anchor="t">
            <a:spAutoFit/>
          </a:bodyPr>
          <a:lstStyle/>
          <a:p>
            <a:pPr algn="ctr">
              <a:lnSpc>
                <a:spcPts val="7199"/>
              </a:lnSpc>
            </a:pPr>
            <a:r>
              <a:rPr lang="en-US" sz="7199">
                <a:solidFill>
                  <a:srgbClr val="292929"/>
                </a:solidFill>
                <a:latin typeface="Bryndan Write"/>
              </a:rPr>
              <a:t>ÖRNEK VAKA</a:t>
            </a:r>
          </a:p>
        </p:txBody>
      </p:sp>
      <p:sp>
        <p:nvSpPr>
          <p:cNvPr id="9" name="TextBox 9"/>
          <p:cNvSpPr txBox="1"/>
          <p:nvPr/>
        </p:nvSpPr>
        <p:spPr>
          <a:xfrm>
            <a:off x="14740432" y="1951071"/>
            <a:ext cx="2130796" cy="1793075"/>
          </a:xfrm>
          <a:prstGeom prst="rect">
            <a:avLst/>
          </a:prstGeom>
        </p:spPr>
        <p:txBody>
          <a:bodyPr lIns="0" tIns="0" rIns="0" bIns="0" rtlCol="0" anchor="t">
            <a:spAutoFit/>
          </a:bodyPr>
          <a:lstStyle/>
          <a:p>
            <a:pPr algn="ctr">
              <a:lnSpc>
                <a:spcPts val="3523"/>
              </a:lnSpc>
            </a:pPr>
            <a:r>
              <a:rPr lang="en-US" sz="2516">
                <a:solidFill>
                  <a:srgbClr val="292929"/>
                </a:solidFill>
                <a:latin typeface="Bryndan Write"/>
              </a:rPr>
              <a:t>Bir başka noktaya değinecek olursak;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2592</Words>
  <Application>Microsoft Office PowerPoint</Application>
  <PresentationFormat>Özel</PresentationFormat>
  <Paragraphs>149</Paragraphs>
  <Slides>29</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29</vt:i4>
      </vt:variant>
    </vt:vector>
  </HeadingPairs>
  <TitlesOfParts>
    <vt:vector size="40" baseType="lpstr">
      <vt:lpstr>Arial</vt:lpstr>
      <vt:lpstr>Kaushan Script</vt:lpstr>
      <vt:lpstr>Balmy</vt:lpstr>
      <vt:lpstr>Just Another Hand</vt:lpstr>
      <vt:lpstr>Glacial Indifference</vt:lpstr>
      <vt:lpstr>Bryndan Write</vt:lpstr>
      <vt:lpstr>Calibri</vt:lpstr>
      <vt:lpstr>Roboto Bold</vt:lpstr>
      <vt:lpstr>Roboto</vt:lpstr>
      <vt:lpstr>Montserrat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AHLAK KURAMLARI VE BİYOMEDİKAL ETİK PRENSİPLERİ</dc:title>
  <dc:creator>Tuana</dc:creator>
  <cp:lastModifiedBy>gülbin özçelikay</cp:lastModifiedBy>
  <cp:revision>3</cp:revision>
  <dcterms:created xsi:type="dcterms:W3CDTF">2006-08-16T00:00:00Z</dcterms:created>
  <dcterms:modified xsi:type="dcterms:W3CDTF">2023-11-07T05:35:05Z</dcterms:modified>
  <dc:identifier>DAFxhEsOGss</dc:identifier>
</cp:coreProperties>
</file>