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9" r:id="rId1"/>
  </p:sldMasterIdLst>
  <p:notesMasterIdLst>
    <p:notesMasterId r:id="rId23"/>
  </p:notesMasterIdLst>
  <p:sldIdLst>
    <p:sldId id="256" r:id="rId2"/>
    <p:sldId id="264" r:id="rId3"/>
    <p:sldId id="402" r:id="rId4"/>
    <p:sldId id="403" r:id="rId5"/>
    <p:sldId id="404" r:id="rId6"/>
    <p:sldId id="405" r:id="rId7"/>
    <p:sldId id="406" r:id="rId8"/>
    <p:sldId id="407" r:id="rId9"/>
    <p:sldId id="266" r:id="rId10"/>
    <p:sldId id="268" r:id="rId11"/>
    <p:sldId id="269" r:id="rId12"/>
    <p:sldId id="270" r:id="rId13"/>
    <p:sldId id="271" r:id="rId14"/>
    <p:sldId id="272" r:id="rId15"/>
    <p:sldId id="273" r:id="rId16"/>
    <p:sldId id="274" r:id="rId17"/>
    <p:sldId id="267" r:id="rId18"/>
    <p:sldId id="276" r:id="rId19"/>
    <p:sldId id="277" r:id="rId20"/>
    <p:sldId id="278" r:id="rId21"/>
    <p:sldId id="27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28"/>
    <p:restoredTop sz="94558"/>
  </p:normalViewPr>
  <p:slideViewPr>
    <p:cSldViewPr snapToGrid="0" snapToObjects="1">
      <p:cViewPr varScale="1">
        <p:scale>
          <a:sx n="121" d="100"/>
          <a:sy n="121" d="100"/>
        </p:scale>
        <p:origin x="1160"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C15288-4930-AF47-B601-CF66D084F025}" type="datetimeFigureOut">
              <a:rPr lang="tr-TR" smtClean="0"/>
              <a:t>29.11.2019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93AE6B-69E4-8341-943E-69AF1B98CAA5}" type="slidenum">
              <a:rPr lang="tr-TR" smtClean="0"/>
              <a:t>‹#›</a:t>
            </a:fld>
            <a:endParaRPr lang="tr-TR"/>
          </a:p>
        </p:txBody>
      </p:sp>
    </p:spTree>
    <p:extLst>
      <p:ext uri="{BB962C8B-B14F-4D97-AF65-F5344CB8AC3E}">
        <p14:creationId xmlns:p14="http://schemas.microsoft.com/office/powerpoint/2010/main" val="1720570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393AE6B-69E4-8341-943E-69AF1B98CAA5}" type="slidenum">
              <a:rPr lang="tr-TR" smtClean="0"/>
              <a:t>1</a:t>
            </a:fld>
            <a:endParaRPr lang="tr-TR"/>
          </a:p>
        </p:txBody>
      </p:sp>
    </p:spTree>
    <p:extLst>
      <p:ext uri="{BB962C8B-B14F-4D97-AF65-F5344CB8AC3E}">
        <p14:creationId xmlns:p14="http://schemas.microsoft.com/office/powerpoint/2010/main" val="1761792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26" name="Group 25"/>
          <p:cNvGrpSpPr/>
          <p:nvPr/>
        </p:nvGrpSpPr>
        <p:grpSpPr>
          <a:xfrm>
            <a:off x="-1" y="-2313"/>
            <a:ext cx="12192001" cy="6924496"/>
            <a:chOff x="-1" y="-2313"/>
            <a:chExt cx="12192001" cy="6924496"/>
          </a:xfrm>
        </p:grpSpPr>
        <p:sp>
          <p:nvSpPr>
            <p:cNvPr id="25" name="Freeform 13"/>
            <p:cNvSpPr>
              <a:spLocks noEditPoints="1"/>
            </p:cNvSpPr>
            <p:nvPr/>
          </p:nvSpPr>
          <p:spPr bwMode="auto">
            <a:xfrm>
              <a:off x="233" y="-2312"/>
              <a:ext cx="12191767" cy="6864080"/>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18" name="Freeform 9"/>
            <p:cNvSpPr>
              <a:spLocks noEditPoints="1"/>
            </p:cNvSpPr>
            <p:nvPr/>
          </p:nvSpPr>
          <p:spPr bwMode="auto">
            <a:xfrm>
              <a:off x="0" y="-2313"/>
              <a:ext cx="12191768" cy="6864081"/>
            </a:xfrm>
            <a:custGeom>
              <a:avLst/>
              <a:gdLst/>
              <a:ahLst/>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p:spPr>
        </p:sp>
        <p:sp>
          <p:nvSpPr>
            <p:cNvPr id="13" name="Freeform 5"/>
            <p:cNvSpPr>
              <a:spLocks noEditPoints="1"/>
            </p:cNvSpPr>
            <p:nvPr/>
          </p:nvSpPr>
          <p:spPr bwMode="auto">
            <a:xfrm>
              <a:off x="-1" y="3175"/>
              <a:ext cx="12191769" cy="6919008"/>
            </a:xfrm>
            <a:custGeom>
              <a:avLst/>
              <a:gdLst/>
              <a:ahLst/>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p:spPr>
        </p:sp>
      </p:grpSp>
      <p:sp>
        <p:nvSpPr>
          <p:cNvPr id="4" name="Date Placeholder 3"/>
          <p:cNvSpPr>
            <a:spLocks noGrp="1"/>
          </p:cNvSpPr>
          <p:nvPr>
            <p:ph type="dt" sz="half" idx="10"/>
          </p:nvPr>
        </p:nvSpPr>
        <p:spPr>
          <a:xfrm>
            <a:off x="8973319" y="6442524"/>
            <a:ext cx="2743200" cy="365125"/>
          </a:xfrm>
        </p:spPr>
        <p:txBody>
          <a:bodyPr/>
          <a:lstStyle/>
          <a:p>
            <a:r>
              <a:rPr lang="tr-TR"/>
              <a:t>2019</a:t>
            </a:r>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r>
              <a:rPr lang="en-US"/>
              <a:t>Doç. Dr. Hatice Bakkaloğlu</a:t>
            </a:r>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6D22F896-40B5-4ADD-8801-0D06FADFA095}" type="slidenum">
              <a:rPr lang="en-US" smtClean="0"/>
              <a:t>‹#›</a:t>
            </a:fld>
            <a:endParaRPr lang="en-US" dirty="0"/>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tr-TR"/>
              <a:t>Asıl başlık stili için tıklayın</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Tree>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2019</a:t>
            </a:r>
            <a:endParaRPr lang="en-US" dirty="0"/>
          </a:p>
        </p:txBody>
      </p:sp>
      <p:sp>
        <p:nvSpPr>
          <p:cNvPr id="5" name="Footer Placeholder 4"/>
          <p:cNvSpPr>
            <a:spLocks noGrp="1"/>
          </p:cNvSpPr>
          <p:nvPr>
            <p:ph type="ftr" sz="quarter" idx="11"/>
          </p:nvPr>
        </p:nvSpPr>
        <p:spPr/>
        <p:txBody>
          <a:bodyPr/>
          <a:lstStyle/>
          <a:p>
            <a:r>
              <a:rPr lang="en-US"/>
              <a:t>Doç. Dr. Hatice Bakkaloğlu</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9"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9277965" y="6296615"/>
            <a:ext cx="2505996" cy="365125"/>
          </a:xfrm>
        </p:spPr>
        <p:txBody>
          <a:bodyPr/>
          <a:lstStyle/>
          <a:p>
            <a:r>
              <a:rPr lang="tr-TR"/>
              <a:t>2019</a:t>
            </a:r>
            <a:endParaRPr lang="en-US" dirty="0"/>
          </a:p>
        </p:txBody>
      </p:sp>
      <p:sp>
        <p:nvSpPr>
          <p:cNvPr id="5" name="Footer Placeholder 4"/>
          <p:cNvSpPr>
            <a:spLocks noGrp="1"/>
          </p:cNvSpPr>
          <p:nvPr>
            <p:ph type="ftr" sz="quarter" idx="11"/>
          </p:nvPr>
        </p:nvSpPr>
        <p:spPr>
          <a:xfrm>
            <a:off x="2933699" y="6296615"/>
            <a:ext cx="5959577" cy="365125"/>
          </a:xfrm>
        </p:spPr>
        <p:txBody>
          <a:bodyPr/>
          <a:lstStyle/>
          <a:p>
            <a:r>
              <a:rPr lang="en-US"/>
              <a:t>Doç. Dr. Hatice Bakkaloğlu</a:t>
            </a:r>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6D22F896-40B5-4ADD-8801-0D06FADFA095}" type="slidenum">
              <a:rPr lang="en-US" smtClean="0"/>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2019</a:t>
            </a:r>
            <a:endParaRPr lang="en-US" dirty="0"/>
          </a:p>
        </p:txBody>
      </p:sp>
      <p:sp>
        <p:nvSpPr>
          <p:cNvPr id="5" name="Footer Placeholder 4"/>
          <p:cNvSpPr>
            <a:spLocks noGrp="1"/>
          </p:cNvSpPr>
          <p:nvPr>
            <p:ph type="ftr" sz="quarter" idx="11"/>
          </p:nvPr>
        </p:nvSpPr>
        <p:spPr/>
        <p:txBody>
          <a:bodyPr/>
          <a:lstStyle/>
          <a:p>
            <a:r>
              <a:rPr lang="en-US"/>
              <a:t>Doç. Dr. Hatice Bakkaloğlu</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11" name="Freeform 5"/>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r>
              <a:rPr lang="tr-TR"/>
              <a:t>2019</a:t>
            </a:r>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r>
              <a:rPr lang="en-US"/>
              <a:t>Doç. Dr. Hatice Bakkaloğlu</a:t>
            </a:r>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6D22F896-40B5-4ADD-8801-0D06FADFA095}" type="slidenum">
              <a:rPr lang="en-US" smtClean="0"/>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tr-TR"/>
              <a:t>Asıl başlık stili için tıklayın</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tıklayın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r>
              <a:rPr lang="tr-TR"/>
              <a:t>2019</a:t>
            </a:r>
            <a:endParaRPr lang="en-US" dirty="0"/>
          </a:p>
        </p:txBody>
      </p:sp>
      <p:sp>
        <p:nvSpPr>
          <p:cNvPr id="6" name="Footer Placeholder 5"/>
          <p:cNvSpPr>
            <a:spLocks noGrp="1"/>
          </p:cNvSpPr>
          <p:nvPr>
            <p:ph type="ftr" sz="quarter" idx="11"/>
          </p:nvPr>
        </p:nvSpPr>
        <p:spPr/>
        <p:txBody>
          <a:bodyPr/>
          <a:lstStyle/>
          <a:p>
            <a:r>
              <a:rPr lang="en-US"/>
              <a:t>Doç. Dr. Hatice Bakkaloğlu</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tıklayın</a:t>
            </a:r>
          </a:p>
        </p:txBody>
      </p:sp>
      <p:sp>
        <p:nvSpPr>
          <p:cNvPr id="4" name="Content Placeholder 3"/>
          <p:cNvSpPr>
            <a:spLocks noGrp="1"/>
          </p:cNvSpPr>
          <p:nvPr>
            <p:ph sz="half" idx="2"/>
          </p:nvPr>
        </p:nvSpPr>
        <p:spPr>
          <a:xfrm>
            <a:off x="2933699" y="3316639"/>
            <a:ext cx="4160520" cy="2779361"/>
          </a:xfrm>
        </p:spPr>
        <p:txBody>
          <a:body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tıklayın</a:t>
            </a:r>
          </a:p>
        </p:txBody>
      </p:sp>
      <p:sp>
        <p:nvSpPr>
          <p:cNvPr id="6" name="Content Placeholder 5"/>
          <p:cNvSpPr>
            <a:spLocks noGrp="1"/>
          </p:cNvSpPr>
          <p:nvPr>
            <p:ph sz="quarter" idx="4"/>
          </p:nvPr>
        </p:nvSpPr>
        <p:spPr>
          <a:xfrm>
            <a:off x="7543751" y="3316639"/>
            <a:ext cx="4160520" cy="2779361"/>
          </a:xfrm>
        </p:spPr>
        <p:txBody>
          <a:body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r>
              <a:rPr lang="tr-TR"/>
              <a:t>2019</a:t>
            </a:r>
            <a:endParaRPr lang="en-US" dirty="0"/>
          </a:p>
        </p:txBody>
      </p:sp>
      <p:sp>
        <p:nvSpPr>
          <p:cNvPr id="8" name="Footer Placeholder 7"/>
          <p:cNvSpPr>
            <a:spLocks noGrp="1"/>
          </p:cNvSpPr>
          <p:nvPr>
            <p:ph type="ftr" sz="quarter" idx="11"/>
          </p:nvPr>
        </p:nvSpPr>
        <p:spPr/>
        <p:txBody>
          <a:bodyPr/>
          <a:lstStyle/>
          <a:p>
            <a:r>
              <a:rPr lang="en-US"/>
              <a:t>Doç. Dr. Hatice Bakkaloğlu</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r>
              <a:rPr lang="tr-TR"/>
              <a:t>2019</a:t>
            </a:r>
            <a:endParaRPr lang="en-US" dirty="0"/>
          </a:p>
        </p:txBody>
      </p:sp>
      <p:sp>
        <p:nvSpPr>
          <p:cNvPr id="4" name="Footer Placeholder 3"/>
          <p:cNvSpPr>
            <a:spLocks noGrp="1"/>
          </p:cNvSpPr>
          <p:nvPr>
            <p:ph type="ftr" sz="quarter" idx="11"/>
          </p:nvPr>
        </p:nvSpPr>
        <p:spPr/>
        <p:txBody>
          <a:bodyPr/>
          <a:lstStyle/>
          <a:p>
            <a:r>
              <a:rPr lang="en-US"/>
              <a:t>Doç. Dr. Hatice Bakkaloğlu</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bg>
      <p:bgPr>
        <a:solidFill>
          <a:schemeClr val="bg2"/>
        </a:solidFill>
        <a:effectLst/>
      </p:bgPr>
    </p:bg>
    <p:spTree>
      <p:nvGrpSpPr>
        <p:cNvPr id="1" name=""/>
        <p:cNvGrpSpPr/>
        <p:nvPr/>
      </p:nvGrpSpPr>
      <p:grpSpPr>
        <a:xfrm>
          <a:off x="0" y="0"/>
          <a:ext cx="0" cy="0"/>
          <a:chOff x="0" y="0"/>
          <a:chExt cx="0" cy="0"/>
        </a:xfrm>
      </p:grpSpPr>
      <p:sp>
        <p:nvSpPr>
          <p:cNvPr id="6"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r>
              <a:rPr lang="tr-TR"/>
              <a:t>2019</a:t>
            </a:r>
            <a:endParaRPr lang="en-US" dirty="0"/>
          </a:p>
        </p:txBody>
      </p:sp>
      <p:sp>
        <p:nvSpPr>
          <p:cNvPr id="3" name="Footer Placeholder 2"/>
          <p:cNvSpPr>
            <a:spLocks noGrp="1"/>
          </p:cNvSpPr>
          <p:nvPr>
            <p:ph type="ftr" sz="quarter" idx="11"/>
          </p:nvPr>
        </p:nvSpPr>
        <p:spPr/>
        <p:txBody>
          <a:bodyPr/>
          <a:lstStyle/>
          <a:p>
            <a:r>
              <a:rPr lang="en-US"/>
              <a:t>Doç. Dr. Hatice Bakkaloğlu</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Açıklama Yazılı İçerik">
    <p:spTree>
      <p:nvGrpSpPr>
        <p:cNvPr id="1" name=""/>
        <p:cNvGrpSpPr/>
        <p:nvPr/>
      </p:nvGrpSpPr>
      <p:grpSpPr>
        <a:xfrm>
          <a:off x="0" y="0"/>
          <a:ext cx="0" cy="0"/>
          <a:chOff x="0" y="0"/>
          <a:chExt cx="0" cy="0"/>
        </a:xfrm>
      </p:grpSpPr>
      <p:sp>
        <p:nvSpPr>
          <p:cNvPr id="12"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tr-TR"/>
              <a:t>Asıl başlık stili için tıklayın</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tıklayın</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r>
              <a:rPr lang="tr-TR"/>
              <a:t>2019</a:t>
            </a:r>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r>
              <a:rPr lang="en-US"/>
              <a:t>Doç. Dr. Hatice Bakkaloğlu</a:t>
            </a:r>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6D22F896-40B5-4ADD-8801-0D06FADFA095}" type="slidenum">
              <a:rPr lang="en-US" smtClean="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çıklama Yazılı Resim">
    <p:spTree>
      <p:nvGrpSpPr>
        <p:cNvPr id="1" name=""/>
        <p:cNvGrpSpPr/>
        <p:nvPr/>
      </p:nvGrpSpPr>
      <p:grpSpPr>
        <a:xfrm>
          <a:off x="0" y="0"/>
          <a:ext cx="0" cy="0"/>
          <a:chOff x="0" y="0"/>
          <a:chExt cx="0" cy="0"/>
        </a:xfrm>
      </p:grpSpPr>
      <p:sp>
        <p:nvSpPr>
          <p:cNvPr id="10"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Resmi yer tutucuya sürükleyin veya eklemek için simgeye tıklayın</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tıklayın</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r>
              <a:rPr lang="tr-TR"/>
              <a:t>2019</a:t>
            </a:r>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r>
              <a:rPr lang="en-US"/>
              <a:t>Doç. Dr. Hatice Bakkaloğlu</a:t>
            </a:r>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6D22F896-40B5-4ADD-8801-0D06FADFA09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r>
              <a:rPr lang="tr-TR"/>
              <a:t>2019</a:t>
            </a:r>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r>
              <a:rPr lang="en-US"/>
              <a:t>Doç. Dr. Hatice Bakkaloğlu</a:t>
            </a:r>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6D22F896-40B5-4ADD-8801-0D06FADFA095}" type="slidenum">
              <a:rPr lang="en-US" smtClean="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extLst>
      <p:ext uri="{BB962C8B-B14F-4D97-AF65-F5344CB8AC3E}">
        <p14:creationId xmlns:p14="http://schemas.microsoft.com/office/powerpoint/2010/main" val="1174356599"/>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hf sldNum="0" hd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920752" y="1429789"/>
            <a:ext cx="3793678" cy="2320280"/>
          </a:xfrm>
        </p:spPr>
        <p:txBody>
          <a:bodyPr>
            <a:noAutofit/>
          </a:bodyPr>
          <a:lstStyle/>
          <a:p>
            <a:pPr algn="ctr"/>
            <a:r>
              <a:rPr lang="tr-TR" sz="4000" b="1" dirty="0">
                <a:solidFill>
                  <a:schemeClr val="accent2"/>
                </a:solidFill>
                <a:latin typeface="+mn-lt"/>
                <a:ea typeface="Arial" charset="0"/>
                <a:cs typeface="Arial" charset="0"/>
              </a:rPr>
              <a:t>Erken Müdahale Programlarına Giriş</a:t>
            </a:r>
          </a:p>
        </p:txBody>
      </p:sp>
    </p:spTree>
    <p:extLst>
      <p:ext uri="{BB962C8B-B14F-4D97-AF65-F5344CB8AC3E}">
        <p14:creationId xmlns:p14="http://schemas.microsoft.com/office/powerpoint/2010/main" val="1768180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29542"/>
            <a:ext cx="8770572" cy="617756"/>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32916"/>
            <a:ext cx="8770571" cy="4140176"/>
          </a:xfrm>
        </p:spPr>
        <p:txBody>
          <a:bodyPr>
            <a:normAutofit fontScale="62500" lnSpcReduction="20000"/>
          </a:bodyPr>
          <a:lstStyle/>
          <a:p>
            <a:pPr marL="0" indent="0">
              <a:buNone/>
            </a:pPr>
            <a:r>
              <a:rPr lang="tr-TR" sz="2900" b="1" dirty="0">
                <a:solidFill>
                  <a:srgbClr val="FF0000"/>
                </a:solidFill>
              </a:rPr>
              <a:t>Erken Müdahale Programlarının Özellikleri</a:t>
            </a:r>
            <a:endParaRPr lang="tr-TR" sz="2900" dirty="0"/>
          </a:p>
          <a:p>
            <a:pPr marL="0" indent="0">
              <a:buNone/>
            </a:pPr>
            <a:r>
              <a:rPr lang="tr-TR" sz="2900" b="1" i="1" dirty="0">
                <a:solidFill>
                  <a:srgbClr val="7030A0"/>
                </a:solidFill>
              </a:rPr>
              <a:t>1. Ev ziyaretleri, </a:t>
            </a:r>
            <a:r>
              <a:rPr lang="tr-TR" dirty="0"/>
              <a:t>ABD’de sıklıkla kullanılan bir hizmet sunma şeklidir.</a:t>
            </a:r>
          </a:p>
          <a:p>
            <a:r>
              <a:rPr lang="tr-TR" dirty="0"/>
              <a:t>Araştırmalarda </a:t>
            </a:r>
            <a:r>
              <a:rPr lang="tr-TR" b="1" dirty="0">
                <a:solidFill>
                  <a:srgbClr val="FF0000"/>
                </a:solidFill>
              </a:rPr>
              <a:t>ev ziyaretçilerinin zamanlarının yarısından çoğunu doğrudan çocukla öğretim yaparak geçirdikleri ve ailelere koçluk yapmak için zamanın %1’inden daha az zaman ayırdıkları</a:t>
            </a:r>
            <a:r>
              <a:rPr lang="tr-TR" b="1" dirty="0"/>
              <a:t> </a:t>
            </a:r>
            <a:r>
              <a:rPr lang="tr-TR" dirty="0"/>
              <a:t>görülmüştür. </a:t>
            </a:r>
          </a:p>
          <a:p>
            <a:r>
              <a:rPr lang="tr-TR" dirty="0"/>
              <a:t>Ziyaret sırasındaki roller incelendiğinde, </a:t>
            </a:r>
            <a:r>
              <a:rPr lang="tr-TR" b="1" dirty="0">
                <a:solidFill>
                  <a:srgbClr val="FF0000"/>
                </a:solidFill>
              </a:rPr>
              <a:t>ebeveynlerin geleneksel ev ziyaretlerinin yarısından çoğunda gözlemci oldukları</a:t>
            </a:r>
            <a:r>
              <a:rPr lang="tr-TR" dirty="0">
                <a:solidFill>
                  <a:srgbClr val="FF0000"/>
                </a:solidFill>
              </a:rPr>
              <a:t> </a:t>
            </a:r>
            <a:r>
              <a:rPr lang="tr-TR" dirty="0"/>
              <a:t>görülmüştür.</a:t>
            </a:r>
          </a:p>
          <a:p>
            <a:r>
              <a:rPr lang="tr-TR" dirty="0"/>
              <a:t>Oysaki </a:t>
            </a:r>
            <a:r>
              <a:rPr lang="tr-TR" b="1" dirty="0">
                <a:solidFill>
                  <a:srgbClr val="FF0000"/>
                </a:solidFill>
              </a:rPr>
              <a:t>“katılım-temelli” olarak adlandırılan ev ziyaretlerinde, ebeveynlerin rolü ziyaretin %100’ünde çocukla doğrudan etkileşim kurmaktır.</a:t>
            </a:r>
            <a:r>
              <a:rPr lang="tr-TR" dirty="0"/>
              <a:t> </a:t>
            </a:r>
          </a:p>
          <a:p>
            <a:r>
              <a:rPr lang="tr-TR" b="1" dirty="0">
                <a:solidFill>
                  <a:srgbClr val="FF0000"/>
                </a:solidFill>
              </a:rPr>
              <a:t>Hizmet sunanların; </a:t>
            </a:r>
            <a:r>
              <a:rPr lang="tr-TR" b="1" dirty="0">
                <a:solidFill>
                  <a:srgbClr val="00B050"/>
                </a:solidFill>
              </a:rPr>
              <a:t>ev ziyaretlerinde katılım-temelli uygulamaları tam olarak anlamadıkları; </a:t>
            </a:r>
            <a:r>
              <a:rPr lang="tr-TR" b="1" dirty="0">
                <a:solidFill>
                  <a:srgbClr val="7030A0"/>
                </a:solidFill>
              </a:rPr>
              <a:t>çocuğun aile ya da toplumsal etkinliklere ve rutinlere katılımını arttırma rollerinden bahsetmedikleri;</a:t>
            </a:r>
            <a:r>
              <a:rPr lang="tr-TR" dirty="0"/>
              <a:t> </a:t>
            </a:r>
            <a:r>
              <a:rPr lang="tr-TR" b="1" dirty="0">
                <a:solidFill>
                  <a:schemeClr val="accent1"/>
                </a:solidFill>
              </a:rPr>
              <a:t>ebeveynlerin çocuğun katılımını ve öğrenmesini destekleme rollerinden nadiren bahsettikleri;</a:t>
            </a:r>
            <a:r>
              <a:rPr lang="tr-TR" dirty="0"/>
              <a:t> </a:t>
            </a:r>
            <a:r>
              <a:rPr lang="tr-TR" b="1" dirty="0">
                <a:solidFill>
                  <a:srgbClr val="0070C0"/>
                </a:solidFill>
              </a:rPr>
              <a:t>pek çok ailenin özelliklerinin engel olması sebebiyle katılım-temelli ziyaretleri az sayıda ailede kullanabildikleri </a:t>
            </a:r>
            <a:r>
              <a:rPr lang="tr-TR" dirty="0"/>
              <a:t>belirlenmiştir. </a:t>
            </a:r>
          </a:p>
          <a:p>
            <a:r>
              <a:rPr lang="tr-TR" b="1" dirty="0">
                <a:solidFill>
                  <a:srgbClr val="FF0000"/>
                </a:solidFill>
              </a:rPr>
              <a:t>OSB olan küçük çocuklar için ailelerin kapasitelerinin desteklenmesine ilişkin 4 strateji: </a:t>
            </a:r>
            <a:r>
              <a:rPr lang="tr-TR" b="1" dirty="0">
                <a:solidFill>
                  <a:srgbClr val="00B050"/>
                </a:solidFill>
              </a:rPr>
              <a:t>ailelerin bilgi gereksinimlerinin belirlenmesi, </a:t>
            </a:r>
            <a:r>
              <a:rPr lang="tr-TR" b="1" dirty="0">
                <a:solidFill>
                  <a:srgbClr val="7030A0"/>
                </a:solidFill>
              </a:rPr>
              <a:t>müdahale bağlamı olarak ailelerin doğal ortamlarının kullanılması, </a:t>
            </a:r>
            <a:r>
              <a:rPr lang="tr-TR" b="1" dirty="0">
                <a:solidFill>
                  <a:schemeClr val="accent1"/>
                </a:solidFill>
              </a:rPr>
              <a:t>müdahale sürecinde aktif olmaları için ailelerin katılımının sağlanması,</a:t>
            </a:r>
            <a:r>
              <a:rPr lang="tr-TR" dirty="0"/>
              <a:t> </a:t>
            </a:r>
            <a:r>
              <a:rPr lang="tr-TR" b="1" dirty="0">
                <a:solidFill>
                  <a:srgbClr val="0070C0"/>
                </a:solidFill>
              </a:rPr>
              <a:t>bakıcıların kendini ifade etmelerinin ve değerlendirmelerinin desteklenmesidir.</a:t>
            </a:r>
          </a:p>
          <a:p>
            <a:r>
              <a:rPr lang="tr-TR" b="1" dirty="0">
                <a:solidFill>
                  <a:srgbClr val="FF0000"/>
                </a:solidFill>
              </a:rPr>
              <a:t>Ev ziyaretleri ailelerin kapasitelerini geliştirmeli, </a:t>
            </a:r>
            <a:r>
              <a:rPr lang="tr-TR" b="1" dirty="0">
                <a:solidFill>
                  <a:srgbClr val="00B050"/>
                </a:solidFill>
              </a:rPr>
              <a:t>ailelere birlikte oldukları zamanlarda çocuklarına öğretim yapmak için fırsatları nasıl değerlendirebileceklerini öğretmeli</a:t>
            </a:r>
            <a:r>
              <a:rPr lang="tr-TR" dirty="0"/>
              <a:t> ve </a:t>
            </a:r>
            <a:r>
              <a:rPr lang="tr-TR" b="1" dirty="0">
                <a:solidFill>
                  <a:srgbClr val="7030A0"/>
                </a:solidFill>
              </a:rPr>
              <a:t>çocuktan daha çok ebeveyne yönelik olmalıdır.</a:t>
            </a:r>
            <a:endParaRPr lang="tr-TR" dirty="0"/>
          </a:p>
        </p:txBody>
      </p:sp>
      <p:sp>
        <p:nvSpPr>
          <p:cNvPr id="5" name="Alt Bilgi Yer Tutucusu 4"/>
          <p:cNvSpPr>
            <a:spLocks noGrp="1"/>
          </p:cNvSpPr>
          <p:nvPr>
            <p:ph type="ftr" sz="quarter" idx="11"/>
          </p:nvPr>
        </p:nvSpPr>
        <p:spPr/>
        <p:txBody>
          <a:bodyPr/>
          <a:lstStyle/>
          <a:p>
            <a:r>
              <a:rPr lang="en-US" dirty="0" err="1"/>
              <a:t>Doç</a:t>
            </a:r>
            <a:r>
              <a:rPr lang="en-US" dirty="0"/>
              <a:t>. Dr. </a:t>
            </a:r>
            <a:r>
              <a:rPr lang="en-US" dirty="0" err="1"/>
              <a:t>Hatice</a:t>
            </a:r>
            <a:r>
              <a:rPr lang="en-US" dirty="0"/>
              <a:t> </a:t>
            </a:r>
            <a:r>
              <a:rPr lang="en-US" dirty="0" err="1"/>
              <a:t>Bakkaloğlu</a:t>
            </a:r>
            <a:endParaRPr lang="en-US" dirty="0"/>
          </a:p>
        </p:txBody>
      </p:sp>
    </p:spTree>
    <p:extLst>
      <p:ext uri="{BB962C8B-B14F-4D97-AF65-F5344CB8AC3E}">
        <p14:creationId xmlns:p14="http://schemas.microsoft.com/office/powerpoint/2010/main" val="2125660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54480"/>
            <a:ext cx="8770572" cy="592818"/>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45152"/>
            <a:ext cx="8770571" cy="3651504"/>
          </a:xfrm>
        </p:spPr>
        <p:txBody>
          <a:bodyPr>
            <a:normAutofit/>
          </a:bodyPr>
          <a:lstStyle/>
          <a:p>
            <a:pPr marL="0" indent="0">
              <a:buNone/>
            </a:pPr>
            <a:r>
              <a:rPr lang="tr-TR" sz="1800" b="1" dirty="0">
                <a:solidFill>
                  <a:srgbClr val="FF0000"/>
                </a:solidFill>
              </a:rPr>
              <a:t>Erken Müdahale Programlarının Özellikleri</a:t>
            </a:r>
            <a:endParaRPr lang="tr-TR" sz="1800" dirty="0"/>
          </a:p>
          <a:p>
            <a:pPr marL="0" indent="0">
              <a:buNone/>
            </a:pPr>
            <a:r>
              <a:rPr lang="tr-TR" sz="1800" b="1" i="1" dirty="0">
                <a:solidFill>
                  <a:srgbClr val="7030A0"/>
                </a:solidFill>
              </a:rPr>
              <a:t>2. Aile-merkezli uygulama, </a:t>
            </a:r>
            <a:r>
              <a:rPr lang="tr-TR" sz="1300" b="1" dirty="0">
                <a:solidFill>
                  <a:srgbClr val="FF0000"/>
                </a:solidFill>
              </a:rPr>
              <a:t>aile-düzeyinde gereksinimlerin belirlenmesini, aileler ile etkileşim kurma yollarını ve ailelere karar-alma fırsatları sunmayı </a:t>
            </a:r>
            <a:r>
              <a:rPr lang="tr-TR" sz="1300" dirty="0"/>
              <a:t>içerir.</a:t>
            </a:r>
          </a:p>
          <a:p>
            <a:r>
              <a:rPr lang="tr-TR" sz="1300" dirty="0"/>
              <a:t>Erken müdahale uzmanları aile-merkezli yaklaşımın erken dönemde kullanılması yönünde çağrı yapmış olmalarına karşın, </a:t>
            </a:r>
            <a:r>
              <a:rPr lang="tr-TR" sz="1300" b="1" dirty="0">
                <a:solidFill>
                  <a:srgbClr val="FF0000"/>
                </a:solidFill>
              </a:rPr>
              <a:t>yapılan müdahalelerin odak noktası çocuk merkezli ya da hatta uzman merkezli uygulamalara</a:t>
            </a:r>
            <a:r>
              <a:rPr lang="tr-TR" sz="1300" dirty="0"/>
              <a:t> doğru kaymıştır.</a:t>
            </a:r>
          </a:p>
          <a:p>
            <a:r>
              <a:rPr lang="tr-TR" sz="1300" b="1" dirty="0">
                <a:solidFill>
                  <a:srgbClr val="FF0000"/>
                </a:solidFill>
              </a:rPr>
              <a:t>Aile merkezli olma farklı bileşenlerden meydana gelir: </a:t>
            </a:r>
            <a:r>
              <a:rPr lang="tr-TR" sz="1300" b="1" dirty="0">
                <a:solidFill>
                  <a:srgbClr val="00B050"/>
                </a:solidFill>
              </a:rPr>
              <a:t>aile ile olumlu ilişkiler kurmak, </a:t>
            </a:r>
            <a:r>
              <a:rPr lang="tr-TR" sz="1300" b="1" dirty="0">
                <a:solidFill>
                  <a:srgbClr val="7030A0"/>
                </a:solidFill>
              </a:rPr>
              <a:t>ailenin ihtiyaçlarını karşılamak </a:t>
            </a:r>
            <a:r>
              <a:rPr lang="tr-TR" sz="1300" dirty="0"/>
              <a:t>ve </a:t>
            </a:r>
            <a:r>
              <a:rPr lang="tr-TR" sz="1300" b="1" dirty="0">
                <a:solidFill>
                  <a:srgbClr val="0070C0"/>
                </a:solidFill>
              </a:rPr>
              <a:t>ailelere karar verme fırsatları sunmak.</a:t>
            </a:r>
          </a:p>
          <a:p>
            <a:r>
              <a:rPr lang="tr-TR" sz="1300" dirty="0"/>
              <a:t>Araştırmacılar </a:t>
            </a:r>
            <a:r>
              <a:rPr lang="tr-TR" sz="1300" b="1" dirty="0">
                <a:solidFill>
                  <a:srgbClr val="00B050"/>
                </a:solidFill>
              </a:rPr>
              <a:t>ailelere karşı nazik olmanın yeterli olmadığını ve onların ihtiyaçlarının karşılanmasının gerekli olduğunu </a:t>
            </a:r>
            <a:r>
              <a:rPr lang="tr-TR" sz="1300" dirty="0"/>
              <a:t>ifade etmişlerdir. </a:t>
            </a:r>
          </a:p>
          <a:p>
            <a:r>
              <a:rPr lang="tr-TR" sz="1300" b="1" dirty="0">
                <a:solidFill>
                  <a:srgbClr val="FF0000"/>
                </a:solidFill>
              </a:rPr>
              <a:t>Aile merkezli uygulamaların temelinde </a:t>
            </a:r>
            <a:r>
              <a:rPr lang="tr-TR" sz="1300" b="1" dirty="0">
                <a:solidFill>
                  <a:srgbClr val="00B050"/>
                </a:solidFill>
              </a:rPr>
              <a:t>uzmanların yaptıkları ziyaretlerin arasında geçen sürede ailelerin ve çocuklar ile ilgilenen kişilerin çocukla çalıştıkları inancı</a:t>
            </a:r>
            <a:r>
              <a:rPr lang="tr-TR" sz="1300" dirty="0"/>
              <a:t> bulunur.</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443769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12916"/>
            <a:ext cx="8770572" cy="634382"/>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63739"/>
            <a:ext cx="8770571" cy="3651504"/>
          </a:xfrm>
        </p:spPr>
        <p:txBody>
          <a:bodyPr>
            <a:normAutofit fontScale="55000" lnSpcReduction="20000"/>
          </a:bodyPr>
          <a:lstStyle/>
          <a:p>
            <a:pPr marL="0" indent="0">
              <a:buNone/>
            </a:pPr>
            <a:r>
              <a:rPr lang="tr-TR" sz="3300" b="1" dirty="0">
                <a:solidFill>
                  <a:srgbClr val="FF0000"/>
                </a:solidFill>
              </a:rPr>
              <a:t>Erken Müdahale </a:t>
            </a:r>
            <a:r>
              <a:rPr lang="tr-TR" sz="3600" b="1" dirty="0">
                <a:solidFill>
                  <a:srgbClr val="FF0000"/>
                </a:solidFill>
              </a:rPr>
              <a:t>Programlarının</a:t>
            </a:r>
            <a:r>
              <a:rPr lang="tr-TR" sz="3300" b="1" dirty="0">
                <a:solidFill>
                  <a:srgbClr val="FF0000"/>
                </a:solidFill>
              </a:rPr>
              <a:t> Özellikleri</a:t>
            </a:r>
            <a:endParaRPr lang="tr-TR" sz="3300" dirty="0"/>
          </a:p>
          <a:p>
            <a:pPr marL="0" indent="0">
              <a:buNone/>
            </a:pPr>
            <a:r>
              <a:rPr lang="tr-TR" sz="3300" b="1" i="1" dirty="0">
                <a:solidFill>
                  <a:srgbClr val="7030A0"/>
                </a:solidFill>
              </a:rPr>
              <a:t>3. Koçluk,</a:t>
            </a:r>
            <a:r>
              <a:rPr lang="tr-TR" sz="3300" i="1" dirty="0"/>
              <a:t> </a:t>
            </a:r>
            <a:r>
              <a:rPr lang="tr-TR" sz="2400" dirty="0"/>
              <a:t>farklı isimler ile anılabilir ancak aileler ile </a:t>
            </a:r>
            <a:r>
              <a:rPr lang="tr-TR" sz="2400" dirty="0" err="1"/>
              <a:t>işbirlikli</a:t>
            </a:r>
            <a:r>
              <a:rPr lang="tr-TR" sz="2400" dirty="0"/>
              <a:t> bir yaklaşımla çalışmayı içerir.</a:t>
            </a:r>
          </a:p>
          <a:p>
            <a:r>
              <a:rPr lang="tr-TR" sz="2400" b="1" dirty="0">
                <a:solidFill>
                  <a:srgbClr val="FF0000"/>
                </a:solidFill>
              </a:rPr>
              <a:t>Koçluk </a:t>
            </a:r>
            <a:r>
              <a:rPr lang="tr-TR" sz="2400" b="1" dirty="0">
                <a:solidFill>
                  <a:srgbClr val="00B050"/>
                </a:solidFill>
              </a:rPr>
              <a:t>bir eylemin ya da yöntemin etkililiğini değerlendirme, var olan ve gelecekteki durumlarda kullanılmak üzere iyileştirme için plan hazırlama becerilerinin koç tarafından öğretildiği bir yetişkin öğrenme stratejisi</a:t>
            </a:r>
            <a:r>
              <a:rPr lang="tr-TR" sz="2400" dirty="0"/>
              <a:t> olarak tanımlanmaktadır.</a:t>
            </a:r>
          </a:p>
          <a:p>
            <a:r>
              <a:rPr lang="tr-TR" sz="2400" b="1" dirty="0">
                <a:solidFill>
                  <a:srgbClr val="FF0000"/>
                </a:solidFill>
              </a:rPr>
              <a:t>Koçluğun içeriğinde </a:t>
            </a:r>
            <a:r>
              <a:rPr lang="tr-TR" sz="2400" dirty="0"/>
              <a:t>çocuk odaklı sohbet ve bilgi paylaşımı, geri dönüt ile aile uygulaması, demonstrasyon, doğrudan öğretim, erken müdahale, geri dönüt ile rehberli uygulamalar, bireyleştirilmiş aile destek planı, ortak etkileşim, gözlem ve problem çözme/yansıtma stratejileri yer alır.</a:t>
            </a:r>
          </a:p>
          <a:p>
            <a:r>
              <a:rPr lang="tr-TR" sz="2400" dirty="0"/>
              <a:t>Bu stratejilerin hepsi </a:t>
            </a:r>
            <a:r>
              <a:rPr lang="tr-TR" sz="2400" b="1" dirty="0">
                <a:solidFill>
                  <a:srgbClr val="FF0000"/>
                </a:solidFill>
              </a:rPr>
              <a:t>aileler ile çalışmanın </a:t>
            </a:r>
            <a:r>
              <a:rPr lang="tr-TR" sz="2400" b="1" dirty="0" err="1">
                <a:solidFill>
                  <a:srgbClr val="FF0000"/>
                </a:solidFill>
              </a:rPr>
              <a:t>işbirlikli</a:t>
            </a:r>
            <a:r>
              <a:rPr lang="tr-TR" sz="2400" b="1" dirty="0">
                <a:solidFill>
                  <a:srgbClr val="FF0000"/>
                </a:solidFill>
              </a:rPr>
              <a:t> doğasını </a:t>
            </a:r>
            <a:r>
              <a:rPr lang="tr-TR" sz="2400" dirty="0"/>
              <a:t>yansıtmamaktadır.</a:t>
            </a:r>
          </a:p>
          <a:p>
            <a:r>
              <a:rPr lang="tr-TR" sz="2400" dirty="0"/>
              <a:t>Adına </a:t>
            </a:r>
            <a:r>
              <a:rPr lang="tr-TR" sz="2400" b="1" dirty="0">
                <a:solidFill>
                  <a:srgbClr val="FF0000"/>
                </a:solidFill>
              </a:rPr>
              <a:t>koçluk,</a:t>
            </a:r>
            <a:r>
              <a:rPr lang="tr-TR" sz="2400" dirty="0"/>
              <a:t> </a:t>
            </a:r>
            <a:r>
              <a:rPr lang="tr-TR" sz="2400" b="1" dirty="0">
                <a:solidFill>
                  <a:srgbClr val="00B050"/>
                </a:solidFill>
              </a:rPr>
              <a:t>ortaklık</a:t>
            </a:r>
            <a:r>
              <a:rPr lang="tr-TR" sz="2400" dirty="0"/>
              <a:t> ya da </a:t>
            </a:r>
            <a:r>
              <a:rPr lang="tr-TR" sz="2400" b="1" dirty="0">
                <a:solidFill>
                  <a:srgbClr val="7030A0"/>
                </a:solidFill>
              </a:rPr>
              <a:t>danışmanlık</a:t>
            </a:r>
            <a:r>
              <a:rPr lang="tr-TR" sz="2400" dirty="0"/>
              <a:t> denilmesi fark etmeksizin, </a:t>
            </a:r>
            <a:r>
              <a:rPr lang="tr-TR" sz="2400" b="1" dirty="0">
                <a:solidFill>
                  <a:srgbClr val="0070C0"/>
                </a:solidFill>
              </a:rPr>
              <a:t>uzmanların bebeklerin ve yeni yürüyen çocukların aileleri ile müdahale oturumları sırasındaki etkileşim biçimleri</a:t>
            </a:r>
            <a:r>
              <a:rPr lang="tr-TR" sz="2400" dirty="0"/>
              <a:t> halen erken müdahalenin dikkate değer bir özelliğidir. </a:t>
            </a:r>
          </a:p>
          <a:p>
            <a:r>
              <a:rPr lang="tr-TR" sz="2400" dirty="0"/>
              <a:t>Uzmanların aileler ile koçluk yoluyla çalışması </a:t>
            </a:r>
            <a:r>
              <a:rPr lang="tr-TR" sz="2400" b="1" dirty="0" err="1">
                <a:solidFill>
                  <a:srgbClr val="00B050"/>
                </a:solidFill>
              </a:rPr>
              <a:t>işbirlikli</a:t>
            </a:r>
            <a:r>
              <a:rPr lang="tr-TR" sz="2400" b="1" dirty="0">
                <a:solidFill>
                  <a:srgbClr val="00B050"/>
                </a:solidFill>
              </a:rPr>
              <a:t> danışmanlık ve ortak problem çözme yaklaşımı içerisinde yetişkin öğrenme ilkelerini</a:t>
            </a:r>
            <a:r>
              <a:rPr lang="tr-TR" sz="2400" dirty="0"/>
              <a:t> kullanmalarını içerir.</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224641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54480"/>
            <a:ext cx="8770572" cy="592818"/>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43190"/>
            <a:ext cx="8770571" cy="2909723"/>
          </a:xfrm>
        </p:spPr>
        <p:txBody>
          <a:bodyPr>
            <a:normAutofit/>
          </a:bodyPr>
          <a:lstStyle/>
          <a:p>
            <a:pPr marL="0" indent="0">
              <a:buNone/>
            </a:pPr>
            <a:r>
              <a:rPr lang="tr-TR" sz="1800" b="1" dirty="0">
                <a:solidFill>
                  <a:srgbClr val="FF0000"/>
                </a:solidFill>
              </a:rPr>
              <a:t>Erken Müdahale Programlarının Özellikleri</a:t>
            </a:r>
            <a:endParaRPr lang="tr-TR" sz="1800" dirty="0"/>
          </a:p>
          <a:p>
            <a:pPr marL="0" indent="0">
              <a:buNone/>
            </a:pPr>
            <a:r>
              <a:rPr lang="tr-TR" sz="1800" b="1" i="1" dirty="0">
                <a:solidFill>
                  <a:srgbClr val="7030A0"/>
                </a:solidFill>
              </a:rPr>
              <a:t>4. Yanıtlayıcı öğretim</a:t>
            </a:r>
            <a:r>
              <a:rPr lang="tr-TR" sz="1800" b="1" dirty="0">
                <a:solidFill>
                  <a:srgbClr val="7030A0"/>
                </a:solidFill>
              </a:rPr>
              <a:t>, </a:t>
            </a:r>
            <a:r>
              <a:rPr lang="tr-TR" sz="1300" dirty="0"/>
              <a:t>erken müdahalecilerin ailelerle çalışmasını şekillendiren bir </a:t>
            </a:r>
            <a:r>
              <a:rPr lang="tr-TR" sz="1300" b="1" dirty="0">
                <a:solidFill>
                  <a:srgbClr val="FF0000"/>
                </a:solidFill>
              </a:rPr>
              <a:t>ebeveyn-çocuk etkileşim biçimidir.</a:t>
            </a:r>
          </a:p>
          <a:p>
            <a:r>
              <a:rPr lang="tr-TR" sz="1300" b="1" dirty="0">
                <a:solidFill>
                  <a:srgbClr val="FF0000"/>
                </a:solidFill>
              </a:rPr>
              <a:t>Yetişkinlerin çok küçük çocukların etkileşim ve öğrenmelerini arttırmak amacıyla etkileşime girmeleri için en iyi yol nedir? </a:t>
            </a:r>
            <a:r>
              <a:rPr lang="tr-TR" sz="1300" dirty="0"/>
              <a:t>Deliller </a:t>
            </a:r>
            <a:r>
              <a:rPr lang="tr-TR" sz="1300" b="1" dirty="0" err="1">
                <a:solidFill>
                  <a:srgbClr val="00B050"/>
                </a:solidFill>
              </a:rPr>
              <a:t>yanıtlayıcılığı</a:t>
            </a:r>
            <a:r>
              <a:rPr lang="tr-TR" sz="1300" b="1" dirty="0">
                <a:solidFill>
                  <a:srgbClr val="00B050"/>
                </a:solidFill>
              </a:rPr>
              <a:t> </a:t>
            </a:r>
            <a:r>
              <a:rPr lang="tr-TR" sz="1300" dirty="0"/>
              <a:t>işaret etmektedir. </a:t>
            </a:r>
          </a:p>
          <a:p>
            <a:r>
              <a:rPr lang="tr-TR" sz="1300" dirty="0"/>
              <a:t>Model için </a:t>
            </a:r>
            <a:r>
              <a:rPr lang="tr-TR" sz="1300" b="1" dirty="0">
                <a:solidFill>
                  <a:srgbClr val="0070C0"/>
                </a:solidFill>
              </a:rPr>
              <a:t>çocuğun davranışlarına katılımı, çocuğun davranışlarını taklit etmeyi vurgulayan </a:t>
            </a:r>
            <a:r>
              <a:rPr lang="tr-TR" sz="1300" b="1" dirty="0">
                <a:solidFill>
                  <a:srgbClr val="FF0000"/>
                </a:solidFill>
              </a:rPr>
              <a:t>yanıtlayıcı öğretim </a:t>
            </a:r>
            <a:r>
              <a:rPr lang="tr-TR" sz="1300" dirty="0"/>
              <a:t>terimi uygun bulunmuştur.</a:t>
            </a:r>
          </a:p>
          <a:p>
            <a:r>
              <a:rPr lang="tr-TR" sz="1300" dirty="0"/>
              <a:t>Model </a:t>
            </a:r>
            <a:r>
              <a:rPr lang="tr-TR" sz="1300" b="1" dirty="0">
                <a:solidFill>
                  <a:srgbClr val="00B050"/>
                </a:solidFill>
              </a:rPr>
              <a:t>karşılıklı, tesadüfi, etkili ve etkileşimli öğretimi </a:t>
            </a:r>
            <a:r>
              <a:rPr lang="tr-TR" sz="1300" dirty="0"/>
              <a:t>geliştirmektedir.</a:t>
            </a:r>
          </a:p>
          <a:p>
            <a:r>
              <a:rPr lang="tr-TR" sz="1300" b="1" dirty="0">
                <a:solidFill>
                  <a:srgbClr val="FF0000"/>
                </a:solidFill>
              </a:rPr>
              <a:t>Tesadüfi </a:t>
            </a:r>
            <a:r>
              <a:rPr lang="tr-TR" sz="1300" b="1" dirty="0" err="1">
                <a:solidFill>
                  <a:srgbClr val="FF0000"/>
                </a:solidFill>
              </a:rPr>
              <a:t>yanıtlayıcılık</a:t>
            </a:r>
            <a:r>
              <a:rPr lang="tr-TR" sz="1300" b="1" dirty="0">
                <a:solidFill>
                  <a:srgbClr val="FF0000"/>
                </a:solidFill>
              </a:rPr>
              <a:t>, </a:t>
            </a:r>
            <a:r>
              <a:rPr lang="tr-TR" sz="1300" b="1" dirty="0">
                <a:solidFill>
                  <a:schemeClr val="accent1"/>
                </a:solidFill>
              </a:rPr>
              <a:t>çocuk arzu edilen bir davranışı gösterdiğinde davranışı pekiştirmek amacıyla yetişkin tarafından verilen uyaranların sistematik olarak uygulamasını </a:t>
            </a:r>
            <a:r>
              <a:rPr lang="tr-TR" sz="1300" dirty="0"/>
              <a:t>gerektirir. </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279086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46167"/>
            <a:ext cx="8770572" cy="601131"/>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53464"/>
            <a:ext cx="8770571" cy="4201123"/>
          </a:xfrm>
        </p:spPr>
        <p:txBody>
          <a:bodyPr>
            <a:noAutofit/>
          </a:bodyPr>
          <a:lstStyle/>
          <a:p>
            <a:pPr marL="0" indent="0">
              <a:buNone/>
            </a:pPr>
            <a:r>
              <a:rPr lang="tr-TR" sz="1800" b="1" dirty="0">
                <a:solidFill>
                  <a:srgbClr val="FF0000"/>
                </a:solidFill>
              </a:rPr>
              <a:t>Erken Müdahale Programlarının Özellikleri</a:t>
            </a:r>
            <a:endParaRPr lang="tr-TR" sz="1800" dirty="0"/>
          </a:p>
          <a:p>
            <a:pPr marL="0" indent="0">
              <a:buNone/>
            </a:pPr>
            <a:r>
              <a:rPr lang="tr-TR" sz="1800" b="1" i="1" dirty="0">
                <a:solidFill>
                  <a:srgbClr val="7030A0"/>
                </a:solidFill>
              </a:rPr>
              <a:t>5. Rutin-temelli ya da gömülü müdahaleler</a:t>
            </a:r>
            <a:r>
              <a:rPr lang="tr-TR" sz="1800" i="1" dirty="0"/>
              <a:t>, </a:t>
            </a:r>
            <a:r>
              <a:rPr lang="tr-TR" sz="1300" dirty="0"/>
              <a:t>hizmetlerin içeriğini oluşturmaktadır.</a:t>
            </a:r>
          </a:p>
          <a:p>
            <a:r>
              <a:rPr lang="tr-TR" sz="1300" b="1" dirty="0">
                <a:solidFill>
                  <a:srgbClr val="FF0000"/>
                </a:solidFill>
              </a:rPr>
              <a:t>Yetişkinler çocuklar ile etkileşime nerede girerler? </a:t>
            </a:r>
            <a:r>
              <a:rPr lang="tr-TR" sz="1300" b="1" dirty="0">
                <a:solidFill>
                  <a:srgbClr val="00B050"/>
                </a:solidFill>
              </a:rPr>
              <a:t>Yanıt, evde ya da sınıfta günlük rutinlerin içerisindedir. </a:t>
            </a:r>
            <a:endParaRPr lang="tr-TR" sz="1300" dirty="0"/>
          </a:p>
          <a:p>
            <a:r>
              <a:rPr lang="tr-TR" sz="1300" dirty="0"/>
              <a:t>Yetişkinlerin </a:t>
            </a:r>
            <a:r>
              <a:rPr lang="tr-TR" sz="1300" b="1" dirty="0">
                <a:solidFill>
                  <a:srgbClr val="FF0000"/>
                </a:solidFill>
              </a:rPr>
              <a:t>çocukla etkileşimlerinin yerine ve zamanına verilen dikkat,</a:t>
            </a:r>
            <a:r>
              <a:rPr lang="tr-TR" sz="1300" dirty="0"/>
              <a:t> </a:t>
            </a:r>
            <a:r>
              <a:rPr lang="tr-TR" sz="1300" b="1" dirty="0">
                <a:solidFill>
                  <a:srgbClr val="00B050"/>
                </a:solidFill>
              </a:rPr>
              <a:t>bu rutinlerin </a:t>
            </a:r>
            <a:r>
              <a:rPr lang="tr-TR" sz="1300" b="1" dirty="0" err="1">
                <a:solidFill>
                  <a:srgbClr val="00B050"/>
                </a:solidFill>
              </a:rPr>
              <a:t>formal</a:t>
            </a:r>
            <a:r>
              <a:rPr lang="tr-TR" sz="1300" b="1" dirty="0">
                <a:solidFill>
                  <a:srgbClr val="00B050"/>
                </a:solidFill>
              </a:rPr>
              <a:t> öğretim zamanı dışında öğrenme fırsatları olduğunun</a:t>
            </a:r>
            <a:r>
              <a:rPr lang="tr-TR" sz="1300" dirty="0"/>
              <a:t> fark edilmesi ile artmıştır.</a:t>
            </a:r>
          </a:p>
          <a:p>
            <a:r>
              <a:rPr lang="tr-TR" sz="1300" b="1" dirty="0">
                <a:solidFill>
                  <a:srgbClr val="FF0000"/>
                </a:solidFill>
              </a:rPr>
              <a:t>“Rutinlerin” </a:t>
            </a:r>
            <a:r>
              <a:rPr lang="tr-TR" sz="1300" dirty="0"/>
              <a:t>tanımı da farklılık gösterir. Rutinler, </a:t>
            </a:r>
            <a:r>
              <a:rPr lang="tr-TR" sz="1300" b="1" dirty="0">
                <a:solidFill>
                  <a:srgbClr val="00B050"/>
                </a:solidFill>
              </a:rPr>
              <a:t>aileler tarafından tanımlanan günün belirli zamanları </a:t>
            </a:r>
            <a:r>
              <a:rPr lang="tr-TR" sz="1300" dirty="0"/>
              <a:t>olarak tanımlamıştır. Aileler tarafından çocuklarının bir gününün raporlandığı bir çalışmada </a:t>
            </a:r>
            <a:r>
              <a:rPr lang="tr-TR" sz="1300" b="1" dirty="0">
                <a:solidFill>
                  <a:srgbClr val="FF0000"/>
                </a:solidFill>
              </a:rPr>
              <a:t>13 rutin </a:t>
            </a:r>
            <a:r>
              <a:rPr lang="tr-TR" sz="1300" dirty="0"/>
              <a:t>belirlemiştir: </a:t>
            </a:r>
            <a:r>
              <a:rPr lang="tr-TR" sz="1300" b="1" dirty="0">
                <a:solidFill>
                  <a:srgbClr val="7030A0"/>
                </a:solidFill>
              </a:rPr>
              <a:t>uyanma, yemekler, giyinme, tuvalet-bez değiştirme, dışarı çıkma, diğerleri ile oyun oynama, yalnız oynama, öğle uykusu, banyo, boş zaman/kitaplar/televizyon, market alışverişi, dışarı çıkma ve uyku zamanı.</a:t>
            </a:r>
          </a:p>
          <a:p>
            <a:r>
              <a:rPr lang="tr-TR" sz="1300" b="1" dirty="0">
                <a:solidFill>
                  <a:srgbClr val="FF0000"/>
                </a:solidFill>
              </a:rPr>
              <a:t>Doğrudan bire-bir yaklaşımın problemleri: </a:t>
            </a:r>
            <a:r>
              <a:rPr lang="tr-TR" sz="1300" b="1" dirty="0">
                <a:solidFill>
                  <a:srgbClr val="00B050"/>
                </a:solidFill>
              </a:rPr>
              <a:t>doğal öğrenme ortamında uygulamacı çocuk ile bağlam dışı çalışır ise bağlam doğallığını kaybedebilir,</a:t>
            </a:r>
            <a:r>
              <a:rPr lang="tr-TR" sz="1300" dirty="0"/>
              <a:t> </a:t>
            </a:r>
            <a:r>
              <a:rPr lang="tr-TR" sz="1300" b="1" dirty="0">
                <a:solidFill>
                  <a:srgbClr val="7030A0"/>
                </a:solidFill>
              </a:rPr>
              <a:t>aile katılımı olmadan çocuk ile çalışılan süre bir hafta içerisinde oldukça kısadır ve etkili olması mümkün değildir.</a:t>
            </a:r>
            <a:r>
              <a:rPr lang="tr-TR" sz="1300" dirty="0"/>
              <a:t>  </a:t>
            </a:r>
          </a:p>
          <a:p>
            <a:r>
              <a:rPr lang="tr-TR" sz="1300" dirty="0"/>
              <a:t>Çocukların </a:t>
            </a:r>
            <a:r>
              <a:rPr lang="tr-TR" sz="1300" b="1" dirty="0">
                <a:solidFill>
                  <a:srgbClr val="FF0000"/>
                </a:solidFill>
              </a:rPr>
              <a:t>rutinler içerisindeki bireysel hedeflerine yönelik gömülü müdahaleler, </a:t>
            </a:r>
            <a:r>
              <a:rPr lang="tr-TR" sz="1300" b="1" dirty="0">
                <a:solidFill>
                  <a:srgbClr val="00B050"/>
                </a:solidFill>
              </a:rPr>
              <a:t>ailelerin fırsat ortaya çıktıkça “anlamlı” etkinlikler içerisinde yapabileceği uygulamalar</a:t>
            </a:r>
            <a:r>
              <a:rPr lang="tr-TR" sz="1300" dirty="0"/>
              <a:t> olarak tanımlanmıştır. </a:t>
            </a:r>
            <a:r>
              <a:rPr lang="tr-TR" sz="1300" b="1" dirty="0">
                <a:solidFill>
                  <a:srgbClr val="7030A0"/>
                </a:solidFill>
              </a:rPr>
              <a:t>Gömülü müdahalelerin odak noktası günlük rutinlerdir.</a:t>
            </a:r>
          </a:p>
        </p:txBody>
      </p:sp>
      <p:sp>
        <p:nvSpPr>
          <p:cNvPr id="5" name="Alt Bilgi Yer Tutucusu 4"/>
          <p:cNvSpPr>
            <a:spLocks noGrp="1"/>
          </p:cNvSpPr>
          <p:nvPr>
            <p:ph type="ftr" sz="quarter" idx="11"/>
          </p:nvPr>
        </p:nvSpPr>
        <p:spPr>
          <a:xfrm>
            <a:off x="2933699" y="6368235"/>
            <a:ext cx="5667375" cy="365125"/>
          </a:xfrm>
        </p:spPr>
        <p:txBody>
          <a:bodyPr/>
          <a:lstStyle/>
          <a:p>
            <a:r>
              <a:rPr lang="en-US" dirty="0" err="1"/>
              <a:t>Doç</a:t>
            </a:r>
            <a:r>
              <a:rPr lang="en-US" dirty="0"/>
              <a:t>. Dr. </a:t>
            </a:r>
            <a:r>
              <a:rPr lang="en-US" dirty="0" err="1"/>
              <a:t>Hatice</a:t>
            </a:r>
            <a:r>
              <a:rPr lang="en-US" dirty="0"/>
              <a:t> </a:t>
            </a:r>
            <a:r>
              <a:rPr lang="en-US" dirty="0" err="1"/>
              <a:t>Bakkaloğlu</a:t>
            </a:r>
            <a:endParaRPr lang="en-US" dirty="0"/>
          </a:p>
        </p:txBody>
      </p:sp>
    </p:spTree>
    <p:extLst>
      <p:ext uri="{BB962C8B-B14F-4D97-AF65-F5344CB8AC3E}">
        <p14:creationId xmlns:p14="http://schemas.microsoft.com/office/powerpoint/2010/main" val="497915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54480"/>
            <a:ext cx="8770572" cy="592818"/>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53465"/>
            <a:ext cx="8770571" cy="3225501"/>
          </a:xfrm>
        </p:spPr>
        <p:txBody>
          <a:bodyPr>
            <a:normAutofit fontScale="62500" lnSpcReduction="20000"/>
          </a:bodyPr>
          <a:lstStyle/>
          <a:p>
            <a:pPr marL="0" indent="0">
              <a:buNone/>
            </a:pPr>
            <a:r>
              <a:rPr lang="tr-TR" sz="2900" b="1" dirty="0">
                <a:solidFill>
                  <a:srgbClr val="FF0000"/>
                </a:solidFill>
              </a:rPr>
              <a:t>Erken Müdahale Programlarının Özellikleri</a:t>
            </a:r>
            <a:endParaRPr lang="tr-TR" sz="2900" dirty="0"/>
          </a:p>
          <a:p>
            <a:pPr marL="0" indent="0">
              <a:buNone/>
            </a:pPr>
            <a:r>
              <a:rPr lang="tr-TR" sz="2900" b="1" i="1" dirty="0">
                <a:solidFill>
                  <a:srgbClr val="7030A0"/>
                </a:solidFill>
              </a:rPr>
              <a:t>6. Hizmet koordinasyonu</a:t>
            </a:r>
            <a:r>
              <a:rPr lang="tr-TR" sz="2900" dirty="0">
                <a:solidFill>
                  <a:srgbClr val="7030A0"/>
                </a:solidFill>
              </a:rPr>
              <a:t>, </a:t>
            </a:r>
            <a:r>
              <a:rPr lang="tr-TR" b="1" dirty="0">
                <a:solidFill>
                  <a:srgbClr val="FF0000"/>
                </a:solidFill>
              </a:rPr>
              <a:t>hizmetlerin düzenlenmesi, kaynakların sağlanması ve </a:t>
            </a:r>
            <a:r>
              <a:rPr lang="tr-TR" b="1" dirty="0" err="1">
                <a:solidFill>
                  <a:srgbClr val="FF0000"/>
                </a:solidFill>
              </a:rPr>
              <a:t>BAHP’ın</a:t>
            </a:r>
            <a:r>
              <a:rPr lang="tr-TR" b="1" dirty="0">
                <a:solidFill>
                  <a:srgbClr val="FF0000"/>
                </a:solidFill>
              </a:rPr>
              <a:t> yönetilmesinden </a:t>
            </a:r>
            <a:r>
              <a:rPr lang="tr-TR" dirty="0"/>
              <a:t>oluşur.</a:t>
            </a:r>
          </a:p>
          <a:p>
            <a:r>
              <a:rPr lang="tr-TR" b="1" dirty="0">
                <a:solidFill>
                  <a:srgbClr val="FF0000"/>
                </a:solidFill>
              </a:rPr>
              <a:t>Hizmet koordinatörü, </a:t>
            </a:r>
            <a:r>
              <a:rPr lang="tr-TR" b="1" dirty="0" err="1">
                <a:solidFill>
                  <a:srgbClr val="00B050"/>
                </a:solidFill>
              </a:rPr>
              <a:t>BAHP’ın</a:t>
            </a:r>
            <a:r>
              <a:rPr lang="tr-TR" b="1" dirty="0">
                <a:solidFill>
                  <a:srgbClr val="00B050"/>
                </a:solidFill>
              </a:rPr>
              <a:t> geliştirilmesinden, gözden geçirilmesinden, güncellenmesinden ve tamamlanmasından </a:t>
            </a:r>
            <a:r>
              <a:rPr lang="tr-TR" dirty="0"/>
              <a:t>sorumludur.</a:t>
            </a:r>
          </a:p>
          <a:p>
            <a:r>
              <a:rPr lang="tr-TR" dirty="0"/>
              <a:t>Hizmet koordinatörleri </a:t>
            </a:r>
            <a:r>
              <a:rPr lang="tr-TR" b="1" dirty="0">
                <a:solidFill>
                  <a:srgbClr val="00B050"/>
                </a:solidFill>
              </a:rPr>
              <a:t>ailelerin BAHP hedeflerine ulaşmaları için ihtiyaçları olan kaynakları bulmalarına </a:t>
            </a:r>
            <a:r>
              <a:rPr lang="tr-TR" dirty="0"/>
              <a:t>yardımcı olurlar.</a:t>
            </a:r>
          </a:p>
          <a:p>
            <a:r>
              <a:rPr lang="tr-TR" dirty="0"/>
              <a:t>BAHP geliştirilirken </a:t>
            </a:r>
            <a:r>
              <a:rPr lang="tr-TR" b="1" dirty="0">
                <a:solidFill>
                  <a:srgbClr val="00B050"/>
                </a:solidFill>
              </a:rPr>
              <a:t>amaçlar belirlendikten sonra hizmetlere karar </a:t>
            </a:r>
            <a:r>
              <a:rPr lang="tr-TR" dirty="0"/>
              <a:t>verilir.</a:t>
            </a:r>
          </a:p>
          <a:p>
            <a:r>
              <a:rPr lang="tr-TR" b="1" dirty="0">
                <a:solidFill>
                  <a:srgbClr val="FF0000"/>
                </a:solidFill>
              </a:rPr>
              <a:t>İyi bir şekilde yürütülen hizmet koordinasyonunun altında yatan mantık: </a:t>
            </a:r>
            <a:r>
              <a:rPr lang="tr-TR" b="1" dirty="0">
                <a:solidFill>
                  <a:srgbClr val="00B050"/>
                </a:solidFill>
              </a:rPr>
              <a:t>hizmetlerin düşünülmeden kullanılmasını sınırlandırmak</a:t>
            </a:r>
            <a:r>
              <a:rPr lang="tr-TR" dirty="0"/>
              <a:t> ve hizmeti sağlayan uzmanlardan farklı olarak </a:t>
            </a:r>
            <a:r>
              <a:rPr lang="tr-TR" b="1" dirty="0">
                <a:solidFill>
                  <a:srgbClr val="7030A0"/>
                </a:solidFill>
              </a:rPr>
              <a:t>ailelerin hizmetlere ilişkin endişelerini rahatça paylaşabilecekleri bir bireyin daha olmasını sağlamaktır.</a:t>
            </a:r>
          </a:p>
          <a:p>
            <a:r>
              <a:rPr lang="tr-TR" b="1" dirty="0">
                <a:solidFill>
                  <a:srgbClr val="FF0000"/>
                </a:solidFill>
              </a:rPr>
              <a:t>Hizmet koordinasyonunun nasıl yönetileceğine devlet karar verir.</a:t>
            </a:r>
          </a:p>
          <a:p>
            <a:r>
              <a:rPr lang="tr-TR" dirty="0"/>
              <a:t>Esasen </a:t>
            </a:r>
            <a:r>
              <a:rPr lang="tr-TR" b="1" dirty="0">
                <a:solidFill>
                  <a:srgbClr val="FF0000"/>
                </a:solidFill>
              </a:rPr>
              <a:t>bir hizmet koordinatörü ne kadar aile merkezli modele bağlı kalırsa aileler sağlanan hizmetlerden daha çok memnun </a:t>
            </a:r>
            <a:r>
              <a:rPr lang="tr-TR" dirty="0"/>
              <a:t>kalmaktadır.</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866729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29542"/>
            <a:ext cx="8770572" cy="617756"/>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72051"/>
            <a:ext cx="8770571" cy="3771910"/>
          </a:xfrm>
        </p:spPr>
        <p:txBody>
          <a:bodyPr>
            <a:normAutofit fontScale="62500" lnSpcReduction="20000"/>
          </a:bodyPr>
          <a:lstStyle/>
          <a:p>
            <a:pPr marL="0" indent="0">
              <a:buNone/>
            </a:pPr>
            <a:r>
              <a:rPr lang="tr-TR" sz="2900" b="1" dirty="0">
                <a:solidFill>
                  <a:srgbClr val="FF0000"/>
                </a:solidFill>
              </a:rPr>
              <a:t>Erken Müdahale Programlarının Özellikleri</a:t>
            </a:r>
            <a:endParaRPr lang="tr-TR" sz="2900" dirty="0"/>
          </a:p>
          <a:p>
            <a:pPr marL="0" indent="0">
              <a:buNone/>
            </a:pPr>
            <a:r>
              <a:rPr lang="tr-TR" sz="2900" b="1" i="1" dirty="0">
                <a:solidFill>
                  <a:srgbClr val="7030A0"/>
                </a:solidFill>
              </a:rPr>
              <a:t>7. Okul öncesine geçiş, </a:t>
            </a:r>
            <a:r>
              <a:rPr lang="tr-TR" dirty="0"/>
              <a:t>bazı önerilen uygulamaları da içeren ve düzenlenmiş bir süreçtir.</a:t>
            </a:r>
          </a:p>
          <a:p>
            <a:r>
              <a:rPr lang="tr-TR" dirty="0"/>
              <a:t>Çocuklar </a:t>
            </a:r>
            <a:r>
              <a:rPr lang="tr-TR" b="1" dirty="0">
                <a:solidFill>
                  <a:srgbClr val="FF0000"/>
                </a:solidFill>
              </a:rPr>
              <a:t>üç yaşına geldiklerinde erken müdahaleden okul öncesine geçiş </a:t>
            </a:r>
            <a:r>
              <a:rPr lang="tr-TR" dirty="0"/>
              <a:t>gerçekleşir. </a:t>
            </a:r>
          </a:p>
          <a:p>
            <a:r>
              <a:rPr lang="tr-TR" b="1" dirty="0">
                <a:solidFill>
                  <a:srgbClr val="FF0000"/>
                </a:solidFill>
              </a:rPr>
              <a:t>Bütün çocuklar ve aileler için geçişler planlanmalıdır, ancak özellikle 3 yaş zor bir dönemdir: </a:t>
            </a:r>
            <a:r>
              <a:rPr lang="tr-TR" b="1" dirty="0">
                <a:solidFill>
                  <a:srgbClr val="00B050"/>
                </a:solidFill>
              </a:rPr>
              <a:t>yeni doğan-bebeklik dönemi hizmet sistemi okul öncesi eğitim hizmet sisteminden oldukça farklıdır,</a:t>
            </a:r>
            <a:r>
              <a:rPr lang="tr-TR" dirty="0"/>
              <a:t> </a:t>
            </a:r>
            <a:r>
              <a:rPr lang="tr-TR" b="1" dirty="0">
                <a:solidFill>
                  <a:srgbClr val="7030A0"/>
                </a:solidFill>
              </a:rPr>
              <a:t>aileler özel gereksinimli bir çocuğa uyum sağlamaya çalışırlarken diğer taraftan geçiş sürecine dahil olurlar, </a:t>
            </a:r>
            <a:r>
              <a:rPr lang="tr-TR" b="1" dirty="0">
                <a:solidFill>
                  <a:srgbClr val="0070C0"/>
                </a:solidFill>
              </a:rPr>
              <a:t>erken müdahale uzmanları ile kurmuş oldukları yakın ilişkileri bırakmak zorunda kalırlar.</a:t>
            </a:r>
          </a:p>
          <a:p>
            <a:r>
              <a:rPr lang="tr-TR" dirty="0"/>
              <a:t>Ev temeli erken müdahaleden okul öncesi eğitim hizmetlerine geçişin çocuklar 3 yaşında olduklarında gerçekleşmesi ebeveynleri endişelendirmektedir. Bir çalışmada </a:t>
            </a:r>
            <a:r>
              <a:rPr lang="tr-TR" b="1" dirty="0">
                <a:solidFill>
                  <a:srgbClr val="FF0000"/>
                </a:solidFill>
              </a:rPr>
              <a:t>ailelerin %43’ünün geçişle ilgili rahatsızlık hissettikleri,</a:t>
            </a:r>
            <a:r>
              <a:rPr lang="tr-TR" dirty="0"/>
              <a:t> ancak </a:t>
            </a:r>
            <a:r>
              <a:rPr lang="tr-TR" b="1" dirty="0">
                <a:solidFill>
                  <a:srgbClr val="00B050"/>
                </a:solidFill>
              </a:rPr>
              <a:t>ailelerin çocuklarının okul öncesi kurumlara girmelerinden de mutlu oldukları </a:t>
            </a:r>
            <a:r>
              <a:rPr lang="tr-TR" dirty="0"/>
              <a:t>belirlenmiştir.</a:t>
            </a:r>
          </a:p>
          <a:p>
            <a:r>
              <a:rPr lang="tr-TR" b="1" dirty="0">
                <a:solidFill>
                  <a:srgbClr val="FF0000"/>
                </a:solidFill>
              </a:rPr>
              <a:t>Programlar arasındaki geçişleri kolaylaştırmak için üç uygulama:</a:t>
            </a:r>
          </a:p>
          <a:p>
            <a:pPr lvl="1">
              <a:lnSpc>
                <a:spcPct val="120000"/>
              </a:lnSpc>
              <a:spcBef>
                <a:spcPts val="0"/>
              </a:spcBef>
              <a:buFont typeface="Wingdings" charset="2"/>
              <a:buChar char="Ø"/>
            </a:pPr>
            <a:r>
              <a:rPr lang="tr-TR" b="1" dirty="0">
                <a:solidFill>
                  <a:srgbClr val="00B050"/>
                </a:solidFill>
              </a:rPr>
              <a:t>Bir sonraki ortamın gerekliliklerini belirlemek ve ihtiyaç duyulan becerileri öğretmek</a:t>
            </a:r>
          </a:p>
          <a:p>
            <a:pPr lvl="1">
              <a:lnSpc>
                <a:spcPct val="120000"/>
              </a:lnSpc>
              <a:spcBef>
                <a:spcPts val="0"/>
              </a:spcBef>
              <a:buFont typeface="Wingdings" charset="2"/>
              <a:buChar char="Ø"/>
            </a:pPr>
            <a:r>
              <a:rPr lang="tr-TR" b="1" dirty="0">
                <a:solidFill>
                  <a:srgbClr val="7030A0"/>
                </a:solidFill>
              </a:rPr>
              <a:t>Personel ve/ya da aileyi bir sonraki ortama geçiş için hazırlamak</a:t>
            </a:r>
          </a:p>
          <a:p>
            <a:pPr lvl="1">
              <a:lnSpc>
                <a:spcPct val="120000"/>
              </a:lnSpc>
              <a:spcBef>
                <a:spcPts val="0"/>
              </a:spcBef>
              <a:buFont typeface="Wingdings" charset="2"/>
              <a:buChar char="Ø"/>
            </a:pPr>
            <a:r>
              <a:rPr lang="tr-TR" b="1" dirty="0">
                <a:solidFill>
                  <a:srgbClr val="0070C0"/>
                </a:solidFill>
              </a:rPr>
              <a:t>Sorunsuz geçişler için kurumlar arası anlaşma/uyum sağlamak</a:t>
            </a:r>
          </a:p>
          <a:p>
            <a:r>
              <a:rPr lang="tr-TR" b="1" dirty="0">
                <a:solidFill>
                  <a:srgbClr val="FF0000"/>
                </a:solidFill>
              </a:rPr>
              <a:t>Etkili geçişlerin önündeki engeller: </a:t>
            </a:r>
            <a:r>
              <a:rPr lang="tr-TR" b="1" dirty="0">
                <a:solidFill>
                  <a:srgbClr val="00B050"/>
                </a:solidFill>
              </a:rPr>
              <a:t>zaman sınırlılığı ve hizmet koordinatörlerinin verdiği desteğin zayıf olmasıdır.</a:t>
            </a:r>
            <a:endParaRPr lang="tr-TR" dirty="0"/>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53958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29542"/>
            <a:ext cx="8770572" cy="617756"/>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72146"/>
            <a:ext cx="8770571" cy="3651504"/>
          </a:xfrm>
        </p:spPr>
        <p:txBody>
          <a:bodyPr>
            <a:normAutofit/>
          </a:bodyPr>
          <a:lstStyle/>
          <a:p>
            <a:pPr marL="0" indent="0">
              <a:buNone/>
            </a:pPr>
            <a:r>
              <a:rPr lang="tr-TR" b="1" dirty="0">
                <a:solidFill>
                  <a:srgbClr val="FF0000"/>
                </a:solidFill>
              </a:rPr>
              <a:t>Geleceğe Yönelik Fikirler</a:t>
            </a:r>
          </a:p>
          <a:p>
            <a:pPr marL="457200" indent="-457200">
              <a:buFont typeface="+mj-lt"/>
              <a:buAutoNum type="arabicPeriod"/>
            </a:pPr>
            <a:r>
              <a:rPr lang="tr-TR" b="1" i="1" dirty="0">
                <a:solidFill>
                  <a:srgbClr val="7030A0"/>
                </a:solidFill>
              </a:rPr>
              <a:t>Hizmet Sunumu Modelleri</a:t>
            </a:r>
          </a:p>
          <a:p>
            <a:pPr marL="457200" indent="-457200">
              <a:buFont typeface="+mj-lt"/>
              <a:buAutoNum type="arabicPeriod"/>
            </a:pPr>
            <a:r>
              <a:rPr lang="tr-TR" b="1" i="1" dirty="0">
                <a:solidFill>
                  <a:srgbClr val="7030A0"/>
                </a:solidFill>
              </a:rPr>
              <a:t>Teknoloji Kullanımı</a:t>
            </a:r>
          </a:p>
          <a:p>
            <a:pPr marL="457200" indent="-457200">
              <a:buFont typeface="+mj-lt"/>
              <a:buAutoNum type="arabicPeriod"/>
            </a:pPr>
            <a:r>
              <a:rPr lang="tr-TR" b="1" i="1" dirty="0">
                <a:solidFill>
                  <a:srgbClr val="7030A0"/>
                </a:solidFill>
              </a:rPr>
              <a:t>Eğitim ve Denetim </a:t>
            </a:r>
          </a:p>
          <a:p>
            <a:pPr marL="457200" indent="-457200">
              <a:buFont typeface="+mj-lt"/>
              <a:buAutoNum type="arabicPeriod"/>
            </a:pPr>
            <a:r>
              <a:rPr lang="tr-TR" b="1" i="1" dirty="0">
                <a:solidFill>
                  <a:srgbClr val="7030A0"/>
                </a:solidFill>
              </a:rPr>
              <a:t>Sınıf Temelli Seçenekler</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830825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96291"/>
            <a:ext cx="8770572" cy="651007"/>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47207"/>
            <a:ext cx="8770571" cy="3387876"/>
          </a:xfrm>
        </p:spPr>
        <p:txBody>
          <a:bodyPr>
            <a:normAutofit fontScale="70000" lnSpcReduction="20000"/>
          </a:bodyPr>
          <a:lstStyle/>
          <a:p>
            <a:pPr marL="0" indent="0">
              <a:buNone/>
            </a:pPr>
            <a:r>
              <a:rPr lang="tr-TR" sz="2900" b="1" dirty="0">
                <a:solidFill>
                  <a:srgbClr val="FF0000"/>
                </a:solidFill>
              </a:rPr>
              <a:t>Geleceğe Yönelik Fikirler</a:t>
            </a:r>
          </a:p>
          <a:p>
            <a:pPr marL="0" indent="0">
              <a:buNone/>
            </a:pPr>
            <a:r>
              <a:rPr lang="tr-TR" sz="2900" b="1" i="1" dirty="0">
                <a:solidFill>
                  <a:srgbClr val="7030A0"/>
                </a:solidFill>
              </a:rPr>
              <a:t>1. Hizmet Sunumu Modelleri</a:t>
            </a:r>
          </a:p>
          <a:p>
            <a:r>
              <a:rPr lang="tr-TR" dirty="0"/>
              <a:t>Doğumdan 3 yaşa kadar çocuklar için </a:t>
            </a:r>
            <a:r>
              <a:rPr lang="tr-TR" b="1" dirty="0">
                <a:solidFill>
                  <a:srgbClr val="FF0000"/>
                </a:solidFill>
              </a:rPr>
              <a:t>uygulamacıların ev ziyaretleri yaptığı ya da çocuklar tarafından ziyaret edildiği, uzmanların doğrudan çocukla çalıştığı </a:t>
            </a:r>
            <a:r>
              <a:rPr lang="tr-TR" b="1" dirty="0" err="1">
                <a:solidFill>
                  <a:srgbClr val="FF0000"/>
                </a:solidFill>
              </a:rPr>
              <a:t>multidisipliner</a:t>
            </a:r>
            <a:r>
              <a:rPr lang="tr-TR" b="1" dirty="0">
                <a:solidFill>
                  <a:srgbClr val="FF0000"/>
                </a:solidFill>
              </a:rPr>
              <a:t> hizmet sunma modeli</a:t>
            </a:r>
            <a:r>
              <a:rPr lang="tr-TR" dirty="0"/>
              <a:t> ABD’de ve pek çok ülkede halen daha yaygındır.</a:t>
            </a:r>
          </a:p>
          <a:p>
            <a:r>
              <a:rPr lang="tr-TR" b="1" dirty="0">
                <a:solidFill>
                  <a:srgbClr val="00B050"/>
                </a:solidFill>
              </a:rPr>
              <a:t>Oturumun aktif bir katılımcısı olan ebeveynler, oturum sona erdikten sonra profesyonellerin benimseyecekleri erken müdahale yaklaşımı ve müdahalelerin ev ortamlarında uygulanması olasılığı </a:t>
            </a:r>
            <a:r>
              <a:rPr lang="tr-TR" dirty="0"/>
              <a:t>açısından çok önemlidir.</a:t>
            </a:r>
          </a:p>
          <a:p>
            <a:r>
              <a:rPr lang="tr-TR" dirty="0"/>
              <a:t>Eğer </a:t>
            </a:r>
            <a:r>
              <a:rPr lang="tr-TR" b="1" dirty="0">
                <a:solidFill>
                  <a:srgbClr val="7030A0"/>
                </a:solidFill>
              </a:rPr>
              <a:t>BAHP “ekibinin” ailenin kapasitesini geliştirebileceğine inanılıyorsa, her kişinin aileyi çocuk ile çalışmak için ayrı ayrı ziyaret etmesini</a:t>
            </a:r>
            <a:r>
              <a:rPr lang="tr-TR" dirty="0"/>
              <a:t> tekrar düşünebilirler.</a:t>
            </a:r>
          </a:p>
          <a:p>
            <a:r>
              <a:rPr lang="tr-TR" b="1" dirty="0">
                <a:solidFill>
                  <a:srgbClr val="0070C0"/>
                </a:solidFill>
              </a:rPr>
              <a:t>Birincil hizmet sağlama yaklaşımı ekip çalışmasını güçlendirme bakımından umut vaat eden bir uygulamadır </a:t>
            </a:r>
            <a:r>
              <a:rPr lang="tr-TR" dirty="0"/>
              <a:t>(aileleri olduğu kadar birbirlerini de destekleyen uzmanlar), aileleri desteklemenin fark edilmesi ve ziyaretler sırasında onlar ile işbirliği içerisinde olunması çocukla doğrudan çalışmaya göre daha büyük etki potansiyeline sahiptir.</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644433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21229"/>
            <a:ext cx="8770572" cy="626069"/>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63833"/>
            <a:ext cx="8770571" cy="4307952"/>
          </a:xfrm>
        </p:spPr>
        <p:txBody>
          <a:bodyPr>
            <a:normAutofit fontScale="47500" lnSpcReduction="20000"/>
          </a:bodyPr>
          <a:lstStyle/>
          <a:p>
            <a:pPr marL="0" indent="0">
              <a:buNone/>
            </a:pPr>
            <a:r>
              <a:rPr lang="tr-TR" sz="3800" b="1" dirty="0">
                <a:solidFill>
                  <a:srgbClr val="FF0000"/>
                </a:solidFill>
              </a:rPr>
              <a:t>Geleceğe Yönelik Fikirler</a:t>
            </a:r>
            <a:endParaRPr lang="tr-TR" sz="3800" dirty="0"/>
          </a:p>
          <a:p>
            <a:pPr marL="0" indent="0">
              <a:buNone/>
            </a:pPr>
            <a:r>
              <a:rPr lang="tr-TR" sz="3800" b="1" i="1" dirty="0">
                <a:solidFill>
                  <a:srgbClr val="7030A0"/>
                </a:solidFill>
              </a:rPr>
              <a:t>2. Teknoloji Kullanımı</a:t>
            </a:r>
            <a:endParaRPr lang="tr-TR" sz="3800" i="1" dirty="0">
              <a:solidFill>
                <a:srgbClr val="7030A0"/>
              </a:solidFill>
            </a:endParaRPr>
          </a:p>
          <a:p>
            <a:r>
              <a:rPr lang="tr-TR" sz="2500" dirty="0"/>
              <a:t>2013 yılında ABD de yetişkinlerin %56’sının akıllı telefon sahibi olduğu ve dünya internet kullanıcı sayısında Çin’den sonra %85.75’lik bir oran ile ikinci sırada yer aldıkları bulunmuştur.</a:t>
            </a:r>
          </a:p>
          <a:p>
            <a:r>
              <a:rPr lang="tr-TR" sz="2500" dirty="0"/>
              <a:t>Günümüzde ailelere </a:t>
            </a:r>
            <a:r>
              <a:rPr lang="tr-TR" sz="2500" b="1" dirty="0">
                <a:solidFill>
                  <a:srgbClr val="00B050"/>
                </a:solidFill>
              </a:rPr>
              <a:t>yalnızca yüz yüze destek </a:t>
            </a:r>
            <a:r>
              <a:rPr lang="tr-TR" sz="2500" dirty="0"/>
              <a:t>verilen günler geride kalmaya başlamıştır. </a:t>
            </a:r>
          </a:p>
          <a:p>
            <a:r>
              <a:rPr lang="tr-TR" sz="2500" dirty="0"/>
              <a:t>Halen aileler erken müdahale uzmanlarına göstermek için </a:t>
            </a:r>
            <a:r>
              <a:rPr lang="tr-TR" sz="2500" b="1" dirty="0">
                <a:solidFill>
                  <a:srgbClr val="7030A0"/>
                </a:solidFill>
              </a:rPr>
              <a:t>çocuklarının videolarını çekmektedirler, uzmanlar ve aileler web sitelerine ilişkin fikir alışverişi yapmakta ve uzmanlar müdahalelerin örnek videolarını ailelere göstermektedirler.</a:t>
            </a:r>
            <a:endParaRPr lang="tr-TR" sz="2500" dirty="0"/>
          </a:p>
          <a:p>
            <a:r>
              <a:rPr lang="tr-TR" sz="2500" b="1" dirty="0">
                <a:solidFill>
                  <a:srgbClr val="FF0000"/>
                </a:solidFill>
              </a:rPr>
              <a:t>Yaygınlaşması beklenilen yenilikler: </a:t>
            </a:r>
            <a:r>
              <a:rPr lang="tr-TR" sz="2500" b="1" dirty="0">
                <a:solidFill>
                  <a:srgbClr val="00B050"/>
                </a:solidFill>
              </a:rPr>
              <a:t>ailelere müdahale yöntemlerini öğreten </a:t>
            </a:r>
            <a:r>
              <a:rPr lang="tr-TR" sz="2500" b="1" dirty="0" err="1">
                <a:solidFill>
                  <a:srgbClr val="00B050"/>
                </a:solidFill>
              </a:rPr>
              <a:t>iPad</a:t>
            </a:r>
            <a:r>
              <a:rPr lang="tr-TR" sz="2500" b="1" dirty="0">
                <a:solidFill>
                  <a:srgbClr val="00B050"/>
                </a:solidFill>
              </a:rPr>
              <a:t> uygulamaları, </a:t>
            </a:r>
            <a:r>
              <a:rPr lang="tr-TR" sz="2500" b="1" dirty="0">
                <a:solidFill>
                  <a:srgbClr val="7030A0"/>
                </a:solidFill>
              </a:rPr>
              <a:t>ailelere teknoloji destekli performans geri dönütü verme, </a:t>
            </a:r>
            <a:r>
              <a:rPr lang="tr-TR" sz="2500" b="1" dirty="0">
                <a:solidFill>
                  <a:srgbClr val="0070C0"/>
                </a:solidFill>
              </a:rPr>
              <a:t>telekonferans yoluyla sanal ev ziyaretleri yapma,</a:t>
            </a:r>
            <a:r>
              <a:rPr lang="tr-TR" sz="2500" dirty="0"/>
              <a:t> </a:t>
            </a:r>
            <a:r>
              <a:rPr lang="tr-TR" sz="2500" b="1" dirty="0"/>
              <a:t>işitme yetersizliği olan çocukların ailelerine </a:t>
            </a:r>
            <a:r>
              <a:rPr lang="tr-TR" sz="2500" b="1" dirty="0" err="1"/>
              <a:t>telepractice</a:t>
            </a:r>
            <a:r>
              <a:rPr lang="tr-TR" sz="2500" b="1" dirty="0"/>
              <a:t> ile koçluk vermedir. </a:t>
            </a:r>
          </a:p>
          <a:p>
            <a:r>
              <a:rPr lang="tr-TR" sz="2500" b="1" dirty="0">
                <a:solidFill>
                  <a:srgbClr val="FF0000"/>
                </a:solidFill>
              </a:rPr>
              <a:t>Sanal ev ziyaretleri </a:t>
            </a:r>
            <a:r>
              <a:rPr lang="tr-TR" sz="2500" dirty="0"/>
              <a:t>olan </a:t>
            </a:r>
            <a:r>
              <a:rPr lang="tr-TR" sz="2500" b="1" dirty="0">
                <a:solidFill>
                  <a:srgbClr val="00B050"/>
                </a:solidFill>
              </a:rPr>
              <a:t>“</a:t>
            </a:r>
            <a:r>
              <a:rPr lang="tr-TR" sz="2500" b="1" dirty="0" err="1">
                <a:solidFill>
                  <a:srgbClr val="00B050"/>
                </a:solidFill>
              </a:rPr>
              <a:t>telehealth</a:t>
            </a:r>
            <a:r>
              <a:rPr lang="tr-TR" sz="2500" b="1" dirty="0">
                <a:solidFill>
                  <a:srgbClr val="00B050"/>
                </a:solidFill>
              </a:rPr>
              <a:t>, </a:t>
            </a:r>
            <a:r>
              <a:rPr lang="tr-TR" sz="2500" b="1" dirty="0" err="1">
                <a:solidFill>
                  <a:srgbClr val="00B050"/>
                </a:solidFill>
              </a:rPr>
              <a:t>telepractice</a:t>
            </a:r>
            <a:r>
              <a:rPr lang="tr-TR" sz="2500" b="1" dirty="0">
                <a:solidFill>
                  <a:srgbClr val="00B050"/>
                </a:solidFill>
              </a:rPr>
              <a:t> ve </a:t>
            </a:r>
            <a:r>
              <a:rPr lang="tr-TR" sz="2500" b="1" dirty="0" err="1">
                <a:solidFill>
                  <a:srgbClr val="00B050"/>
                </a:solidFill>
              </a:rPr>
              <a:t>telerehabilitation</a:t>
            </a:r>
            <a:r>
              <a:rPr lang="tr-TR" sz="2500" b="1" dirty="0">
                <a:solidFill>
                  <a:srgbClr val="00B050"/>
                </a:solidFill>
              </a:rPr>
              <a:t>” </a:t>
            </a:r>
            <a:r>
              <a:rPr lang="tr-TR" sz="2500" dirty="0"/>
              <a:t>uygulamalarının hepsinde uzman ve aile farklı ortamlarda bulunur. Uzmanlar bunu ek bir hizmet olarak tanımlamaktadır, çünkü yüz yüze desteğin yerini tamamen alacağı düşünülmemektedir. Ancak özellikle </a:t>
            </a:r>
            <a:r>
              <a:rPr lang="tr-TR" sz="2500" b="1" dirty="0">
                <a:solidFill>
                  <a:srgbClr val="7030A0"/>
                </a:solidFill>
              </a:rPr>
              <a:t>ailelerin kırsal alanlara dağılmış olduğu, hava şartlarının ev ziyaretlerine engel oluşturduğu ve diğer erişim engellerinin olduğu zamanlarda</a:t>
            </a:r>
            <a:r>
              <a:rPr lang="tr-TR" sz="2500" dirty="0"/>
              <a:t> </a:t>
            </a:r>
            <a:r>
              <a:rPr lang="tr-TR" sz="2500" b="1" dirty="0">
                <a:solidFill>
                  <a:srgbClr val="0070C0"/>
                </a:solidFill>
              </a:rPr>
              <a:t>“</a:t>
            </a:r>
            <a:r>
              <a:rPr lang="tr-TR" sz="2500" b="1" dirty="0" err="1">
                <a:solidFill>
                  <a:srgbClr val="0070C0"/>
                </a:solidFill>
              </a:rPr>
              <a:t>Skype</a:t>
            </a:r>
            <a:r>
              <a:rPr lang="tr-TR" sz="2500" b="1" dirty="0">
                <a:solidFill>
                  <a:srgbClr val="0070C0"/>
                </a:solidFill>
              </a:rPr>
              <a:t> ya da </a:t>
            </a:r>
            <a:r>
              <a:rPr lang="tr-TR" sz="2500" b="1" dirty="0" err="1">
                <a:solidFill>
                  <a:srgbClr val="0070C0"/>
                </a:solidFill>
              </a:rPr>
              <a:t>Facetime</a:t>
            </a:r>
            <a:r>
              <a:rPr lang="tr-TR" sz="2500" b="1" dirty="0">
                <a:solidFill>
                  <a:srgbClr val="0070C0"/>
                </a:solidFill>
              </a:rPr>
              <a:t>” </a:t>
            </a:r>
            <a:r>
              <a:rPr lang="tr-TR" sz="2500" dirty="0"/>
              <a:t>aracılığıyla </a:t>
            </a:r>
            <a:r>
              <a:rPr lang="tr-TR" sz="2500" b="1" dirty="0">
                <a:solidFill>
                  <a:srgbClr val="C00000"/>
                </a:solidFill>
              </a:rPr>
              <a:t>“</a:t>
            </a:r>
            <a:r>
              <a:rPr lang="tr-TR" sz="2500" b="1" dirty="0" err="1">
                <a:solidFill>
                  <a:srgbClr val="C00000"/>
                </a:solidFill>
              </a:rPr>
              <a:t>teleintervention</a:t>
            </a:r>
            <a:r>
              <a:rPr lang="tr-TR" sz="2500" b="1" dirty="0">
                <a:solidFill>
                  <a:srgbClr val="C00000"/>
                </a:solidFill>
              </a:rPr>
              <a:t>” </a:t>
            </a:r>
            <a:r>
              <a:rPr lang="tr-TR" sz="2500" dirty="0"/>
              <a:t>kullanılması umut vaat eden bir uygulamadır.</a:t>
            </a:r>
          </a:p>
          <a:p>
            <a:r>
              <a:rPr lang="tr-TR" sz="2500" dirty="0"/>
              <a:t>Bir diğer yenilik ise </a:t>
            </a:r>
            <a:r>
              <a:rPr lang="tr-TR" sz="2500" b="1" dirty="0">
                <a:solidFill>
                  <a:srgbClr val="FFC000"/>
                </a:solidFill>
              </a:rPr>
              <a:t>çocuk ve yetişkin seslendirmelerinin yanı sıra elektronik sesleri (örneğin, televizyon, radyo) gün boyu kaydederek seslendirmelerin grafiği kayıt altına alan Language Environment Analysis (LENA</a:t>
            </a:r>
            <a:r>
              <a:rPr lang="tr-TR" sz="1700" b="1" dirty="0">
                <a:solidFill>
                  <a:srgbClr val="FFC000"/>
                </a:solidFill>
              </a:rPr>
              <a:t>TM</a:t>
            </a:r>
            <a:r>
              <a:rPr lang="tr-TR" sz="2500" b="1" dirty="0">
                <a:solidFill>
                  <a:srgbClr val="FFC000"/>
                </a:solidFill>
              </a:rPr>
              <a:t>)’</a:t>
            </a:r>
            <a:r>
              <a:rPr lang="tr-TR" sz="2500" b="1" dirty="0" err="1">
                <a:solidFill>
                  <a:srgbClr val="FFC000"/>
                </a:solidFill>
              </a:rPr>
              <a:t>dir</a:t>
            </a:r>
            <a:r>
              <a:rPr lang="tr-TR" sz="2500" b="1" dirty="0">
                <a:solidFill>
                  <a:srgbClr val="FFC000"/>
                </a:solidFill>
              </a:rPr>
              <a:t>. </a:t>
            </a:r>
            <a:r>
              <a:rPr lang="tr-TR" sz="2500" dirty="0"/>
              <a:t>Çocuk kayıt cihazını yakasında taşır ve LENA</a:t>
            </a:r>
            <a:r>
              <a:rPr lang="tr-TR" sz="1700" dirty="0"/>
              <a:t>TM</a:t>
            </a:r>
            <a:r>
              <a:rPr lang="tr-TR" sz="2500" dirty="0"/>
              <a:t> yazılımı kullanılarak verileri bilgisayara aktarır. Özellikle </a:t>
            </a:r>
            <a:r>
              <a:rPr lang="tr-TR" sz="2500" b="1" dirty="0">
                <a:solidFill>
                  <a:srgbClr val="0070C0"/>
                </a:solidFill>
              </a:rPr>
              <a:t>ailelere çocukları ile ne kadar ve günün hangi zamanı konuştuklarına ilişkin değerli geri dönütler sunma ve çocuklarının ürettikleri sözcüklerin sayısını ve kalitesini görebilmelerini </a:t>
            </a:r>
            <a:r>
              <a:rPr lang="tr-TR" sz="2500" dirty="0"/>
              <a:t>sağlama potansiyeli vardır.</a:t>
            </a:r>
          </a:p>
        </p:txBody>
      </p:sp>
      <p:sp>
        <p:nvSpPr>
          <p:cNvPr id="5" name="Alt Bilgi Yer Tutucusu 4"/>
          <p:cNvSpPr>
            <a:spLocks noGrp="1"/>
          </p:cNvSpPr>
          <p:nvPr>
            <p:ph type="ftr" sz="quarter" idx="11"/>
          </p:nvPr>
        </p:nvSpPr>
        <p:spPr>
          <a:xfrm>
            <a:off x="2933698" y="6389222"/>
            <a:ext cx="5667375" cy="365125"/>
          </a:xfrm>
        </p:spPr>
        <p:txBody>
          <a:bodyPr/>
          <a:lstStyle/>
          <a:p>
            <a:r>
              <a:rPr lang="en-US" dirty="0" err="1"/>
              <a:t>Doç</a:t>
            </a:r>
            <a:r>
              <a:rPr lang="en-US" dirty="0"/>
              <a:t>. Dr. </a:t>
            </a:r>
            <a:r>
              <a:rPr lang="en-US" dirty="0" err="1"/>
              <a:t>Hatice</a:t>
            </a:r>
            <a:r>
              <a:rPr lang="en-US" dirty="0"/>
              <a:t> </a:t>
            </a:r>
            <a:r>
              <a:rPr lang="en-US" dirty="0" err="1"/>
              <a:t>Bakkaloğlu</a:t>
            </a:r>
            <a:endParaRPr lang="en-US" dirty="0"/>
          </a:p>
        </p:txBody>
      </p:sp>
    </p:spTree>
    <p:extLst>
      <p:ext uri="{BB962C8B-B14F-4D97-AF65-F5344CB8AC3E}">
        <p14:creationId xmlns:p14="http://schemas.microsoft.com/office/powerpoint/2010/main" val="1703266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87978"/>
            <a:ext cx="8770572" cy="659320"/>
          </a:xfrm>
        </p:spPr>
        <p:txBody>
          <a:bodyPr>
            <a:normAutofit/>
          </a:bodyPr>
          <a:lstStyle/>
          <a:p>
            <a:pPr fontAlgn="t"/>
            <a:r>
              <a:rPr lang="tr-TR" sz="2800" dirty="0">
                <a:latin typeface="+mn-lt"/>
              </a:rPr>
              <a:t>Erken Müdahale Programları</a:t>
            </a:r>
          </a:p>
        </p:txBody>
      </p:sp>
      <p:sp>
        <p:nvSpPr>
          <p:cNvPr id="3" name="İçerik Yer Tutucusu 2"/>
          <p:cNvSpPr>
            <a:spLocks noGrp="1"/>
          </p:cNvSpPr>
          <p:nvPr>
            <p:ph idx="1"/>
          </p:nvPr>
        </p:nvSpPr>
        <p:spPr>
          <a:xfrm>
            <a:off x="2933699" y="2253464"/>
            <a:ext cx="8877301" cy="4167883"/>
          </a:xfrm>
        </p:spPr>
        <p:txBody>
          <a:bodyPr>
            <a:noAutofit/>
          </a:bodyPr>
          <a:lstStyle/>
          <a:p>
            <a:pPr>
              <a:buClr>
                <a:schemeClr val="tx1"/>
              </a:buClr>
            </a:pPr>
            <a:r>
              <a:rPr lang="tr-TR" sz="1200" b="1" dirty="0">
                <a:solidFill>
                  <a:srgbClr val="FF0000"/>
                </a:solidFill>
              </a:rPr>
              <a:t>Erken çocukluk müdahalesi, </a:t>
            </a:r>
            <a:r>
              <a:rPr lang="tr-TR" sz="1200" dirty="0"/>
              <a:t>terimi hem erken müdahaleyi hem de okul öncesi özel eğitimi kapsamaktadır. </a:t>
            </a:r>
          </a:p>
          <a:p>
            <a:r>
              <a:rPr lang="tr-TR" sz="1200" dirty="0"/>
              <a:t>Erken çocukluk müdahalesinin </a:t>
            </a:r>
            <a:r>
              <a:rPr lang="tr-TR" sz="1200" b="1" dirty="0">
                <a:solidFill>
                  <a:srgbClr val="FF0000"/>
                </a:solidFill>
              </a:rPr>
              <a:t>erken müdahale </a:t>
            </a:r>
            <a:r>
              <a:rPr lang="tr-TR" sz="1200" dirty="0"/>
              <a:t>(doğumdan 3 yaşına kadar) ve </a:t>
            </a:r>
            <a:r>
              <a:rPr lang="tr-TR" sz="1200" b="1" dirty="0">
                <a:solidFill>
                  <a:srgbClr val="FF0000"/>
                </a:solidFill>
              </a:rPr>
              <a:t>okul öncesi özel eğitimi </a:t>
            </a:r>
            <a:r>
              <a:rPr lang="tr-TR" sz="1200" dirty="0"/>
              <a:t>(3-5 yaş arası) olarak ikiye ayrılması ABD’ye özgüdür; diğer çoğu ülkede erken müdahale, doğumdan 6 yaşına kadar ve bazı durumlarda ise 8 yaşına kadar olan müdahaleyi kapsamaktadır.</a:t>
            </a:r>
            <a:endParaRPr lang="tr-TR" sz="1200" b="1" dirty="0">
              <a:solidFill>
                <a:srgbClr val="FF0000"/>
              </a:solidFill>
            </a:endParaRPr>
          </a:p>
          <a:p>
            <a:r>
              <a:rPr lang="tr-TR" sz="1200" dirty="0"/>
              <a:t>ABD’de de federal yasa, erken müdahaleyi çocukların doğumundan 36 aya kadar olan hizmetler olarak tanımlamaktadır. </a:t>
            </a:r>
            <a:r>
              <a:rPr lang="tr-TR" sz="1200" b="1" dirty="0">
                <a:solidFill>
                  <a:srgbClr val="FF0000"/>
                </a:solidFill>
              </a:rPr>
              <a:t>Erken müdahale, </a:t>
            </a:r>
            <a:r>
              <a:rPr lang="tr-TR" altLang="tr-TR" sz="1200" dirty="0">
                <a:ea typeface="MS PGothic" charset="-128"/>
              </a:rPr>
              <a:t>yetersizliği olan, gelişim geriliği olan ya da gelişim geriliği riski bulunan çok küçük çocukların özel gereksinimlerini karşılamak için bebekler ve oyun çağı çocuklarına (0-36 ay) ve ailelerine sunulan hizmetlerdir.</a:t>
            </a:r>
          </a:p>
          <a:p>
            <a:r>
              <a:rPr lang="tr-TR" sz="1200" dirty="0"/>
              <a:t>ABD’de de çocuklar, iki dalga halinde erken müdahaleye katılma eğilimi göstermektedir: bunlar </a:t>
            </a:r>
            <a:r>
              <a:rPr lang="tr-TR" sz="1200" b="1" dirty="0">
                <a:solidFill>
                  <a:srgbClr val="FF0000"/>
                </a:solidFill>
              </a:rPr>
              <a:t>6 ile 12. aylar </a:t>
            </a:r>
            <a:r>
              <a:rPr lang="tr-TR" sz="1200" dirty="0"/>
              <a:t>ve </a:t>
            </a:r>
            <a:r>
              <a:rPr lang="tr-TR" sz="1200" b="1" dirty="0">
                <a:solidFill>
                  <a:srgbClr val="FF0000"/>
                </a:solidFill>
              </a:rPr>
              <a:t>18 ile 24. aylar </a:t>
            </a:r>
            <a:r>
              <a:rPr lang="tr-TR" sz="1200" dirty="0"/>
              <a:t>arasındadır: İlk grup genellikle durumu tanılanmış olan (örneğin, </a:t>
            </a:r>
            <a:r>
              <a:rPr lang="tr-TR" sz="1200" dirty="0" err="1"/>
              <a:t>Down</a:t>
            </a:r>
            <a:r>
              <a:rPr lang="tr-TR" sz="1200" dirty="0"/>
              <a:t> sendromu), ikinci grup ise genellikle gelişimsel geriliği olan çocuklardır.</a:t>
            </a:r>
          </a:p>
          <a:p>
            <a:r>
              <a:rPr lang="tr-TR" sz="1200" dirty="0"/>
              <a:t>IDEIA/YOBEY (2004), eyaletlerin öncelikle </a:t>
            </a:r>
            <a:r>
              <a:rPr lang="tr-TR" sz="1200" b="1" dirty="0">
                <a:solidFill>
                  <a:srgbClr val="FF0000"/>
                </a:solidFill>
              </a:rPr>
              <a:t>aile eğitimi, danışmanlık </a:t>
            </a:r>
            <a:r>
              <a:rPr lang="tr-TR" sz="1200" dirty="0">
                <a:solidFill>
                  <a:schemeClr val="tx1"/>
                </a:solidFill>
              </a:rPr>
              <a:t>ve</a:t>
            </a:r>
            <a:r>
              <a:rPr lang="tr-TR" sz="1200" b="1" dirty="0">
                <a:solidFill>
                  <a:srgbClr val="FF0000"/>
                </a:solidFill>
              </a:rPr>
              <a:t> ev ziyaretleri </a:t>
            </a:r>
            <a:r>
              <a:rPr lang="tr-TR" sz="1200" dirty="0"/>
              <a:t>olmak üzere </a:t>
            </a:r>
            <a:r>
              <a:rPr lang="tr-TR" sz="1200" b="1" dirty="0">
                <a:solidFill>
                  <a:srgbClr val="FF0000"/>
                </a:solidFill>
              </a:rPr>
              <a:t>özel öğretim; dil konuşma patolojisi; iş-uğraşı terapisi ve fizyoterapi gibi 14 farklı hizmeti </a:t>
            </a:r>
            <a:r>
              <a:rPr lang="tr-TR" sz="1200" dirty="0"/>
              <a:t>sağlamasını gerektirmektedir.</a:t>
            </a:r>
          </a:p>
          <a:p>
            <a:r>
              <a:rPr lang="tr-TR" sz="1200" dirty="0"/>
              <a:t>2012 yılı itibari ile </a:t>
            </a:r>
            <a:r>
              <a:rPr lang="tr-TR" sz="1200" b="1" dirty="0">
                <a:solidFill>
                  <a:srgbClr val="FF0000"/>
                </a:solidFill>
              </a:rPr>
              <a:t>doğumdan 2 yaş sonuna kadar olan 333,000 çocuk </a:t>
            </a:r>
            <a:r>
              <a:rPr lang="tr-TR" sz="1200" dirty="0"/>
              <a:t>(bu yaş grubu çocuk popülasyonunun %2.8’ini oluşturmaktadır) 50 eyalette ve başkent Washington’da erken müdahale  hizmeti almaktadır. Erken müdahaleye dahil olan çocukların %87’den fazlası öncelikli erken müdahale ortamı olarak evlerinde, %76’sı toplum-temelli ortamlarda (örneğin, çocuk bakımı), %5.1’i ise diğer ortamlarda (örneğin, klinik, yetersizliği olan çocuklar için sınıflar) hizmet almaktadır.</a:t>
            </a:r>
          </a:p>
          <a:p>
            <a:r>
              <a:rPr lang="tr-TR" sz="1200" dirty="0"/>
              <a:t>Türkiye’de erken müdahale hizmetlerinden yararlanan çocuk sayısı konusunda istatistiki bilgi bulunmamaktadır.</a:t>
            </a:r>
          </a:p>
        </p:txBody>
      </p:sp>
      <p:sp>
        <p:nvSpPr>
          <p:cNvPr id="5" name="Alt Bilgi Yer Tutucusu 4"/>
          <p:cNvSpPr>
            <a:spLocks noGrp="1"/>
          </p:cNvSpPr>
          <p:nvPr>
            <p:ph type="ftr" sz="quarter" idx="11"/>
          </p:nvPr>
        </p:nvSpPr>
        <p:spPr>
          <a:xfrm>
            <a:off x="2933699" y="6421347"/>
            <a:ext cx="5667375" cy="365125"/>
          </a:xfrm>
        </p:spPr>
        <p:txBody>
          <a:bodyPr/>
          <a:lstStyle/>
          <a:p>
            <a:r>
              <a:rPr lang="en-US" dirty="0" err="1"/>
              <a:t>Doç</a:t>
            </a:r>
            <a:r>
              <a:rPr lang="en-US" dirty="0"/>
              <a:t>. Dr. Hatice Bakkaloğlu</a:t>
            </a:r>
          </a:p>
        </p:txBody>
      </p:sp>
    </p:spTree>
    <p:extLst>
      <p:ext uri="{BB962C8B-B14F-4D97-AF65-F5344CB8AC3E}">
        <p14:creationId xmlns:p14="http://schemas.microsoft.com/office/powerpoint/2010/main" val="1664591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29542"/>
            <a:ext cx="8770572" cy="573578"/>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263833"/>
            <a:ext cx="8770571" cy="3200265"/>
          </a:xfrm>
        </p:spPr>
        <p:txBody>
          <a:bodyPr>
            <a:normAutofit/>
          </a:bodyPr>
          <a:lstStyle/>
          <a:p>
            <a:pPr marL="0" indent="0">
              <a:buNone/>
            </a:pPr>
            <a:r>
              <a:rPr lang="tr-TR" sz="1800" b="1" dirty="0">
                <a:solidFill>
                  <a:srgbClr val="FF0000"/>
                </a:solidFill>
              </a:rPr>
              <a:t>Geleceğe Yönelik Fikirler</a:t>
            </a:r>
            <a:endParaRPr lang="tr-TR" sz="1800" dirty="0"/>
          </a:p>
          <a:p>
            <a:pPr marL="0" indent="0">
              <a:buNone/>
            </a:pPr>
            <a:r>
              <a:rPr lang="tr-TR" sz="1800" b="1" i="1" dirty="0">
                <a:solidFill>
                  <a:srgbClr val="7030A0"/>
                </a:solidFill>
              </a:rPr>
              <a:t>3. Eğitim ve Denetim </a:t>
            </a:r>
            <a:endParaRPr lang="tr-TR" sz="1800" i="1" dirty="0">
              <a:solidFill>
                <a:srgbClr val="7030A0"/>
              </a:solidFill>
            </a:endParaRPr>
          </a:p>
          <a:p>
            <a:r>
              <a:rPr lang="tr-TR" sz="1300" dirty="0"/>
              <a:t>Erken müdahale çoğunlukla </a:t>
            </a:r>
            <a:r>
              <a:rPr lang="tr-TR" sz="1300" b="1" dirty="0">
                <a:solidFill>
                  <a:srgbClr val="0070C0"/>
                </a:solidFill>
              </a:rPr>
              <a:t>evlerde çalışan uzmanların özel bir meselesidir.</a:t>
            </a:r>
          </a:p>
          <a:p>
            <a:r>
              <a:rPr lang="tr-TR" sz="1300" dirty="0"/>
              <a:t>Farklı </a:t>
            </a:r>
            <a:r>
              <a:rPr lang="tr-TR" sz="1300" b="1" dirty="0">
                <a:solidFill>
                  <a:srgbClr val="00B050"/>
                </a:solidFill>
              </a:rPr>
              <a:t>yetişkinlerin sınıf içinde ve dışında olabileceği okul programlarının aksine, eve dayalı programlar sık sık gözlenmemektedir. </a:t>
            </a:r>
          </a:p>
          <a:p>
            <a:r>
              <a:rPr lang="tr-TR" sz="1300" b="1" dirty="0">
                <a:solidFill>
                  <a:srgbClr val="FF0000"/>
                </a:solidFill>
              </a:rPr>
              <a:t>Ev ziyareti uygulamaları için süreç içerisinde eğitim ve denetimin ne derece gerçekleştiği </a:t>
            </a:r>
            <a:r>
              <a:rPr lang="tr-TR" sz="1300" dirty="0"/>
              <a:t>konusunda sorular vardır.</a:t>
            </a:r>
          </a:p>
          <a:p>
            <a:r>
              <a:rPr lang="tr-TR" sz="1300" dirty="0"/>
              <a:t>Öğretimlerde de kullanılabilecek </a:t>
            </a:r>
            <a:r>
              <a:rPr lang="tr-TR" sz="1300" b="1" dirty="0">
                <a:solidFill>
                  <a:srgbClr val="7030A0"/>
                </a:solidFill>
              </a:rPr>
              <a:t>bazı protokoller </a:t>
            </a:r>
            <a:r>
              <a:rPr lang="tr-TR" sz="1300" dirty="0"/>
              <a:t>geliştirilmiştir.</a:t>
            </a:r>
          </a:p>
          <a:p>
            <a:r>
              <a:rPr lang="tr-TR" sz="1300" dirty="0"/>
              <a:t>Alanda yetersizliği olan bebekler ve yeni yürüyen çocuklar ile ailelerine hizmet edecek </a:t>
            </a:r>
            <a:r>
              <a:rPr lang="tr-TR" sz="1300" b="1" dirty="0">
                <a:solidFill>
                  <a:srgbClr val="00B0F0"/>
                </a:solidFill>
              </a:rPr>
              <a:t>iyi eğitimli uzmanların olması için uzman geliştiricilere ve denetleyicilere engellerin aşılması ve gözlem ve performans temelli geri dönüt verilebilmesine ihtiyaç</a:t>
            </a:r>
            <a:r>
              <a:rPr lang="tr-TR" sz="1300" b="1" dirty="0">
                <a:solidFill>
                  <a:srgbClr val="C00000"/>
                </a:solidFill>
              </a:rPr>
              <a:t> </a:t>
            </a:r>
            <a:r>
              <a:rPr lang="tr-TR" sz="1300" dirty="0"/>
              <a:t>bulunmaktadır. </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398141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72145"/>
            <a:ext cx="8770571" cy="2626957"/>
          </a:xfrm>
        </p:spPr>
        <p:txBody>
          <a:bodyPr>
            <a:normAutofit fontScale="70000" lnSpcReduction="20000"/>
          </a:bodyPr>
          <a:lstStyle/>
          <a:p>
            <a:pPr marL="0" indent="0">
              <a:buNone/>
            </a:pPr>
            <a:r>
              <a:rPr lang="tr-TR" sz="2600" b="1" dirty="0">
                <a:solidFill>
                  <a:srgbClr val="FF0000"/>
                </a:solidFill>
              </a:rPr>
              <a:t>Geleceğe Yönelik Fikirler</a:t>
            </a:r>
            <a:endParaRPr lang="tr-TR" sz="2600" dirty="0"/>
          </a:p>
          <a:p>
            <a:pPr marL="0" indent="0">
              <a:buNone/>
            </a:pPr>
            <a:r>
              <a:rPr lang="tr-TR" sz="2600" b="1" i="1" dirty="0">
                <a:solidFill>
                  <a:srgbClr val="7030A0"/>
                </a:solidFill>
              </a:rPr>
              <a:t>4. Sınıf Temelli Seçenekler</a:t>
            </a:r>
            <a:endParaRPr lang="tr-TR" sz="2600" i="1" dirty="0">
              <a:solidFill>
                <a:srgbClr val="7030A0"/>
              </a:solidFill>
            </a:endParaRPr>
          </a:p>
          <a:p>
            <a:r>
              <a:rPr lang="tr-TR" sz="1900" dirty="0"/>
              <a:t>Yetersizliği olan bebekler ve yeni yürüyen çocuklar için </a:t>
            </a:r>
            <a:r>
              <a:rPr lang="tr-TR" sz="1900" b="1" dirty="0">
                <a:solidFill>
                  <a:srgbClr val="C00000"/>
                </a:solidFill>
              </a:rPr>
              <a:t>sınıf temelli seçenekler üzerindeki araştırmalar sınırlıdır.</a:t>
            </a:r>
          </a:p>
          <a:p>
            <a:r>
              <a:rPr lang="tr-TR" sz="1900" dirty="0"/>
              <a:t>Özellikle </a:t>
            </a:r>
            <a:r>
              <a:rPr lang="tr-TR" sz="1900" b="1" dirty="0">
                <a:solidFill>
                  <a:srgbClr val="00B050"/>
                </a:solidFill>
              </a:rPr>
              <a:t>yoğun müdahaleye ihtiyacı olan ancak ihtiyaçlarının çeşitliğine dayalı olarak ayrıştırılmaması gereken çocukların artışıyla bir diğer orta yolun keşfedilmesi </a:t>
            </a:r>
            <a:r>
              <a:rPr lang="tr-TR" sz="1900" dirty="0"/>
              <a:t>gereklidir.</a:t>
            </a:r>
          </a:p>
          <a:p>
            <a:r>
              <a:rPr lang="tr-TR" sz="1900" b="1" dirty="0">
                <a:solidFill>
                  <a:srgbClr val="0070C0"/>
                </a:solidFill>
              </a:rPr>
              <a:t>Sınıf temelli bir program, çocuklara özel müdahaleler sunan, aileleri bilgilendiren, hem yetersizliği olan ve hem de yetersizliği olmayan çocuklar için yararlı bir seçenek </a:t>
            </a:r>
            <a:r>
              <a:rPr lang="tr-TR" sz="1900" dirty="0"/>
              <a:t>olabilir.</a:t>
            </a:r>
          </a:p>
          <a:p>
            <a:r>
              <a:rPr lang="tr-TR" sz="1900" dirty="0"/>
              <a:t>Önümüzdeki yıllarda </a:t>
            </a:r>
            <a:r>
              <a:rPr lang="tr-TR" sz="1900" b="1" dirty="0">
                <a:solidFill>
                  <a:srgbClr val="7030A0"/>
                </a:solidFill>
              </a:rPr>
              <a:t>erken müdahalenin günlük rutinlere daha çok ilgi göstermesi, aileler ile daha güçlü ilişkiler kurarak özellikle çocukları ile öğrenme fırsatlarını değerlendirebilmeleri için ailelere yardım sağlama yönünde ilerlemesi </a:t>
            </a:r>
            <a:r>
              <a:rPr lang="tr-TR" sz="1900" dirty="0"/>
              <a:t>beklenmektedir.</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557667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9" y="2188062"/>
            <a:ext cx="8770571" cy="4192155"/>
          </a:xfrm>
        </p:spPr>
        <p:txBody>
          <a:bodyPr>
            <a:normAutofit fontScale="70000" lnSpcReduction="20000"/>
          </a:bodyPr>
          <a:lstStyle/>
          <a:p>
            <a:r>
              <a:rPr lang="tr-TR" sz="2100" dirty="0" err="1"/>
              <a:t>Gelişimsel</a:t>
            </a:r>
            <a:r>
              <a:rPr lang="tr-TR" sz="2100" dirty="0"/>
              <a:t> </a:t>
            </a:r>
            <a:r>
              <a:rPr lang="tr-TR" sz="2100" dirty="0" err="1"/>
              <a:t>yetersizliği</a:t>
            </a:r>
            <a:r>
              <a:rPr lang="tr-TR" sz="2100" dirty="0"/>
              <a:t> bulunan ya da risk altında olan </a:t>
            </a:r>
            <a:r>
              <a:rPr lang="tr-TR" sz="2100" dirty="0" err="1"/>
              <a:t>küçük</a:t>
            </a:r>
            <a:r>
              <a:rPr lang="tr-TR" sz="2100" dirty="0"/>
              <a:t> </a:t>
            </a:r>
            <a:r>
              <a:rPr lang="tr-TR" sz="2100" dirty="0" err="1"/>
              <a:t>çocuğun</a:t>
            </a:r>
            <a:r>
              <a:rPr lang="tr-TR" sz="2100" dirty="0"/>
              <a:t> ve ailesinin </a:t>
            </a:r>
            <a:r>
              <a:rPr lang="tr-TR" sz="2100" dirty="0" err="1"/>
              <a:t>gelişimini</a:t>
            </a:r>
            <a:r>
              <a:rPr lang="tr-TR" sz="2100" dirty="0"/>
              <a:t> desteklemek </a:t>
            </a:r>
            <a:r>
              <a:rPr lang="tr-TR" sz="2100" dirty="0" err="1"/>
              <a:t>üzere</a:t>
            </a:r>
            <a:r>
              <a:rPr lang="tr-TR" sz="2100" dirty="0"/>
              <a:t> </a:t>
            </a:r>
            <a:r>
              <a:rPr lang="tr-TR" sz="2100" dirty="0" err="1"/>
              <a:t>müdahalelerde</a:t>
            </a:r>
            <a:r>
              <a:rPr lang="tr-TR" sz="2100" dirty="0"/>
              <a:t> bulunmak ve bu </a:t>
            </a:r>
            <a:r>
              <a:rPr lang="tr-TR" sz="2100" dirty="0" err="1"/>
              <a:t>müdahalelerin</a:t>
            </a:r>
            <a:r>
              <a:rPr lang="tr-TR" sz="2100" dirty="0"/>
              <a:t> </a:t>
            </a:r>
            <a:r>
              <a:rPr lang="tr-TR" sz="2100" dirty="0" err="1"/>
              <a:t>mümkün</a:t>
            </a:r>
            <a:r>
              <a:rPr lang="tr-TR" sz="2100" dirty="0"/>
              <a:t> olan en kısa </a:t>
            </a:r>
            <a:r>
              <a:rPr lang="tr-TR" sz="2100" dirty="0" err="1"/>
              <a:t>sürede</a:t>
            </a:r>
            <a:r>
              <a:rPr lang="tr-TR" sz="2100" dirty="0"/>
              <a:t> </a:t>
            </a:r>
            <a:r>
              <a:rPr lang="tr-TR" sz="2100" dirty="0" err="1"/>
              <a:t>çocuğa</a:t>
            </a:r>
            <a:r>
              <a:rPr lang="tr-TR" sz="2100" dirty="0"/>
              <a:t> ve ailesine </a:t>
            </a:r>
            <a:r>
              <a:rPr lang="tr-TR" sz="2100" dirty="0" err="1"/>
              <a:t>ulaşmasını</a:t>
            </a:r>
            <a:r>
              <a:rPr lang="tr-TR" sz="2100" dirty="0"/>
              <a:t> </a:t>
            </a:r>
            <a:r>
              <a:rPr lang="tr-TR" sz="2100" dirty="0" err="1"/>
              <a:t>sağlamak</a:t>
            </a:r>
            <a:r>
              <a:rPr lang="tr-TR" sz="2100" dirty="0"/>
              <a:t> </a:t>
            </a:r>
            <a:r>
              <a:rPr lang="tr-TR" sz="2100" dirty="0" err="1"/>
              <a:t>yaşamsal</a:t>
            </a:r>
            <a:r>
              <a:rPr lang="tr-TR" sz="2100" dirty="0"/>
              <a:t> bir </a:t>
            </a:r>
            <a:r>
              <a:rPr lang="tr-TR" sz="2100" dirty="0" err="1"/>
              <a:t>öneme</a:t>
            </a:r>
            <a:r>
              <a:rPr lang="tr-TR" sz="2100" dirty="0"/>
              <a:t> sahiptir.</a:t>
            </a:r>
          </a:p>
          <a:p>
            <a:r>
              <a:rPr lang="tr-TR" sz="2100" dirty="0"/>
              <a:t>Sunulacak </a:t>
            </a:r>
            <a:r>
              <a:rPr lang="tr-TR" sz="2100" dirty="0" err="1"/>
              <a:t>müdahalelerin</a:t>
            </a:r>
            <a:r>
              <a:rPr lang="tr-TR" sz="2100" dirty="0"/>
              <a:t> iyi </a:t>
            </a:r>
            <a:r>
              <a:rPr lang="tr-TR" sz="2100" dirty="0" err="1"/>
              <a:t>planlanmıs</a:t>
            </a:r>
            <a:r>
              <a:rPr lang="tr-TR" sz="2100" dirty="0"/>
              <a:t>̧ olması ve sistematik bir </a:t>
            </a:r>
            <a:r>
              <a:rPr lang="tr-TR" sz="2100" dirty="0" err="1"/>
              <a:t>yaklaşımla</a:t>
            </a:r>
            <a:r>
              <a:rPr lang="tr-TR" sz="2100" dirty="0"/>
              <a:t> kanıta dayalı uygulamaları </a:t>
            </a:r>
            <a:r>
              <a:rPr lang="tr-TR" sz="2100" dirty="0" err="1"/>
              <a:t>içermesi</a:t>
            </a:r>
            <a:r>
              <a:rPr lang="tr-TR" sz="2100" dirty="0"/>
              <a:t> hem </a:t>
            </a:r>
            <a:r>
              <a:rPr lang="tr-TR" sz="2100" dirty="0" err="1"/>
              <a:t>çocuk</a:t>
            </a:r>
            <a:r>
              <a:rPr lang="tr-TR" sz="2100" dirty="0"/>
              <a:t> ve ailesine hem de topluma </a:t>
            </a:r>
            <a:r>
              <a:rPr lang="tr-TR" sz="2100" dirty="0" err="1"/>
              <a:t>sağlayacağı</a:t>
            </a:r>
            <a:r>
              <a:rPr lang="tr-TR" sz="2100" dirty="0"/>
              <a:t> yararlar </a:t>
            </a:r>
            <a:r>
              <a:rPr lang="tr-TR" sz="2100" dirty="0" err="1"/>
              <a:t>açısından</a:t>
            </a:r>
            <a:r>
              <a:rPr lang="tr-TR" sz="2100" dirty="0"/>
              <a:t> ayrı bir </a:t>
            </a:r>
            <a:r>
              <a:rPr lang="tr-TR" sz="2100" dirty="0" err="1"/>
              <a:t>önem</a:t>
            </a:r>
            <a:r>
              <a:rPr lang="tr-TR" sz="2100" dirty="0"/>
              <a:t> </a:t>
            </a:r>
            <a:r>
              <a:rPr lang="tr-TR" sz="2100" dirty="0" err="1"/>
              <a:t>taşımaktadır</a:t>
            </a:r>
            <a:r>
              <a:rPr lang="tr-TR" sz="2100" dirty="0"/>
              <a:t>. </a:t>
            </a:r>
          </a:p>
          <a:p>
            <a:r>
              <a:rPr lang="tr-TR" sz="2100" dirty="0"/>
              <a:t>Erken </a:t>
            </a:r>
            <a:r>
              <a:rPr lang="tr-TR" sz="2100" dirty="0" err="1"/>
              <a:t>müdahalenin</a:t>
            </a:r>
            <a:r>
              <a:rPr lang="tr-TR" sz="2100" dirty="0"/>
              <a:t>; </a:t>
            </a:r>
            <a:r>
              <a:rPr lang="tr-TR" sz="2100" dirty="0" err="1"/>
              <a:t>ülkemiz</a:t>
            </a:r>
            <a:r>
              <a:rPr lang="tr-TR" sz="2100" dirty="0"/>
              <a:t> </a:t>
            </a:r>
            <a:r>
              <a:rPr lang="tr-TR" sz="2100" dirty="0" err="1"/>
              <a:t>alanyazınında</a:t>
            </a:r>
            <a:r>
              <a:rPr lang="tr-TR" sz="2100" dirty="0"/>
              <a:t> </a:t>
            </a:r>
            <a:r>
              <a:rPr lang="tr-TR" sz="2100" i="1" dirty="0"/>
              <a:t>“erken </a:t>
            </a:r>
            <a:r>
              <a:rPr lang="tr-TR" sz="2100" i="1" dirty="0" err="1"/>
              <a:t>sağaltım</a:t>
            </a:r>
            <a:r>
              <a:rPr lang="tr-TR" sz="2100" i="1" dirty="0"/>
              <a:t>, erken </a:t>
            </a:r>
            <a:r>
              <a:rPr lang="tr-TR" sz="2100" i="1" dirty="0" err="1"/>
              <a:t>eğitim</a:t>
            </a:r>
            <a:r>
              <a:rPr lang="tr-TR" sz="2100" i="1" dirty="0"/>
              <a:t>, erken </a:t>
            </a:r>
            <a:r>
              <a:rPr lang="tr-TR" sz="2100" i="1" dirty="0" err="1"/>
              <a:t>çocuklukta</a:t>
            </a:r>
            <a:r>
              <a:rPr lang="tr-TR" sz="2100" i="1" dirty="0"/>
              <a:t> </a:t>
            </a:r>
            <a:r>
              <a:rPr lang="tr-TR" sz="2100" i="1" dirty="0" err="1"/>
              <a:t>özel</a:t>
            </a:r>
            <a:r>
              <a:rPr lang="tr-TR" sz="2100" i="1" dirty="0"/>
              <a:t> </a:t>
            </a:r>
            <a:r>
              <a:rPr lang="tr-TR" sz="2100" i="1" dirty="0" err="1"/>
              <a:t>eğitim</a:t>
            </a:r>
            <a:r>
              <a:rPr lang="tr-TR" sz="2100" i="1" dirty="0"/>
              <a:t>, erken </a:t>
            </a:r>
            <a:r>
              <a:rPr lang="tr-TR" sz="2100" i="1" dirty="0" err="1"/>
              <a:t>özel</a:t>
            </a:r>
            <a:r>
              <a:rPr lang="tr-TR" sz="2100" i="1" dirty="0"/>
              <a:t> </a:t>
            </a:r>
            <a:r>
              <a:rPr lang="tr-TR" sz="2100" i="1" dirty="0" err="1"/>
              <a:t>eğitim</a:t>
            </a:r>
            <a:r>
              <a:rPr lang="tr-TR" sz="2100" i="1" dirty="0"/>
              <a:t> hizmetleri” </a:t>
            </a:r>
            <a:r>
              <a:rPr lang="tr-TR" sz="2100" dirty="0"/>
              <a:t>gibi </a:t>
            </a:r>
            <a:r>
              <a:rPr lang="tr-TR" sz="2100" dirty="0" err="1"/>
              <a:t>çeşitli</a:t>
            </a:r>
            <a:r>
              <a:rPr lang="tr-TR" sz="2100" dirty="0"/>
              <a:t> isimlerde </a:t>
            </a:r>
            <a:r>
              <a:rPr lang="tr-TR" sz="2100" dirty="0" err="1"/>
              <a:t>tanımlandığı</a:t>
            </a:r>
            <a:r>
              <a:rPr lang="tr-TR" sz="2100" dirty="0"/>
              <a:t>; </a:t>
            </a:r>
            <a:r>
              <a:rPr lang="tr-TR" sz="2100" dirty="0" err="1"/>
              <a:t>dünya</a:t>
            </a:r>
            <a:r>
              <a:rPr lang="tr-TR" sz="2100" dirty="0"/>
              <a:t> </a:t>
            </a:r>
            <a:r>
              <a:rPr lang="tr-TR" sz="2100" dirty="0" err="1"/>
              <a:t>literatürüne</a:t>
            </a:r>
            <a:r>
              <a:rPr lang="tr-TR" sz="2100" dirty="0"/>
              <a:t> </a:t>
            </a:r>
            <a:r>
              <a:rPr lang="tr-TR" sz="2100" dirty="0" err="1"/>
              <a:t>baktığımızda</a:t>
            </a:r>
            <a:r>
              <a:rPr lang="tr-TR" sz="2100" dirty="0"/>
              <a:t> ise </a:t>
            </a:r>
            <a:r>
              <a:rPr lang="tr-TR" sz="2100" i="1" dirty="0"/>
              <a:t>“</a:t>
            </a:r>
            <a:r>
              <a:rPr lang="tr-TR" sz="2100" i="1" dirty="0" err="1"/>
              <a:t>early</a:t>
            </a:r>
            <a:r>
              <a:rPr lang="tr-TR" sz="2100" i="1" dirty="0"/>
              <a:t> </a:t>
            </a:r>
            <a:r>
              <a:rPr lang="tr-TR" sz="2100" i="1" dirty="0" err="1"/>
              <a:t>intervention</a:t>
            </a:r>
            <a:r>
              <a:rPr lang="tr-TR" sz="2100" i="1" dirty="0"/>
              <a:t>, </a:t>
            </a:r>
            <a:r>
              <a:rPr lang="tr-TR" sz="2100" i="1" dirty="0" err="1"/>
              <a:t>early</a:t>
            </a:r>
            <a:r>
              <a:rPr lang="tr-TR" sz="2100" i="1" dirty="0"/>
              <a:t> </a:t>
            </a:r>
            <a:r>
              <a:rPr lang="tr-TR" sz="2100" i="1" dirty="0" err="1"/>
              <a:t>childhood</a:t>
            </a:r>
            <a:r>
              <a:rPr lang="tr-TR" sz="2100" i="1" dirty="0"/>
              <a:t> </a:t>
            </a:r>
            <a:r>
              <a:rPr lang="tr-TR" sz="2100" i="1" dirty="0" err="1"/>
              <a:t>intervention</a:t>
            </a:r>
            <a:r>
              <a:rPr lang="tr-TR" sz="2100" i="1" dirty="0"/>
              <a:t>, </a:t>
            </a:r>
            <a:r>
              <a:rPr lang="tr-TR" sz="2100" i="1" dirty="0" err="1"/>
              <a:t>early</a:t>
            </a:r>
            <a:r>
              <a:rPr lang="tr-TR" sz="2100" i="1" dirty="0"/>
              <a:t> </a:t>
            </a:r>
            <a:r>
              <a:rPr lang="tr-TR" sz="2100" i="1" dirty="0" err="1"/>
              <a:t>childhood</a:t>
            </a:r>
            <a:r>
              <a:rPr lang="tr-TR" sz="2100" i="1" dirty="0"/>
              <a:t> </a:t>
            </a:r>
            <a:r>
              <a:rPr lang="tr-TR" sz="2100" i="1" dirty="0" err="1"/>
              <a:t>special</a:t>
            </a:r>
            <a:r>
              <a:rPr lang="tr-TR" sz="2100" i="1" dirty="0"/>
              <a:t> </a:t>
            </a:r>
            <a:r>
              <a:rPr lang="tr-TR" sz="2100" i="1" dirty="0" err="1"/>
              <a:t>education</a:t>
            </a:r>
            <a:r>
              <a:rPr lang="tr-TR" sz="2100" i="1" dirty="0"/>
              <a:t>, </a:t>
            </a:r>
            <a:r>
              <a:rPr lang="tr-TR" sz="2100" i="1" dirty="0" err="1"/>
              <a:t>early</a:t>
            </a:r>
            <a:r>
              <a:rPr lang="tr-TR" sz="2100" i="1" dirty="0"/>
              <a:t> </a:t>
            </a:r>
            <a:r>
              <a:rPr lang="tr-TR" sz="2100" i="1" dirty="0" err="1"/>
              <a:t>special</a:t>
            </a:r>
            <a:r>
              <a:rPr lang="tr-TR" sz="2100" i="1" dirty="0"/>
              <a:t> </a:t>
            </a:r>
            <a:r>
              <a:rPr lang="tr-TR" sz="2100" i="1" dirty="0" err="1"/>
              <a:t>intervention</a:t>
            </a:r>
            <a:r>
              <a:rPr lang="tr-TR" sz="2100" i="1" dirty="0"/>
              <a:t>, </a:t>
            </a:r>
            <a:r>
              <a:rPr lang="tr-TR" sz="2100" i="1" dirty="0" err="1"/>
              <a:t>preschool</a:t>
            </a:r>
            <a:r>
              <a:rPr lang="tr-TR" sz="2100" i="1" dirty="0"/>
              <a:t> </a:t>
            </a:r>
            <a:r>
              <a:rPr lang="tr-TR" sz="2100" i="1" dirty="0" err="1"/>
              <a:t>special</a:t>
            </a:r>
            <a:r>
              <a:rPr lang="tr-TR" sz="2100" i="1" dirty="0"/>
              <a:t> </a:t>
            </a:r>
            <a:r>
              <a:rPr lang="tr-TR" sz="2100" i="1" dirty="0" err="1"/>
              <a:t>education</a:t>
            </a:r>
            <a:r>
              <a:rPr lang="tr-TR" sz="2100" i="1" dirty="0"/>
              <a:t>” </a:t>
            </a:r>
            <a:r>
              <a:rPr lang="tr-TR" sz="2100" dirty="0"/>
              <a:t>terimlerinin </a:t>
            </a:r>
            <a:r>
              <a:rPr lang="tr-TR" sz="2100" dirty="0" err="1"/>
              <a:t>kullanıldığı</a:t>
            </a:r>
            <a:r>
              <a:rPr lang="tr-TR" sz="2100" dirty="0"/>
              <a:t> </a:t>
            </a:r>
            <a:r>
              <a:rPr lang="tr-TR" sz="2100" dirty="0" err="1"/>
              <a:t>görülmektedir</a:t>
            </a:r>
            <a:r>
              <a:rPr lang="tr-TR" sz="2100" dirty="0"/>
              <a:t>.</a:t>
            </a:r>
          </a:p>
          <a:p>
            <a:r>
              <a:rPr lang="tr-TR" sz="2100" dirty="0"/>
              <a:t>Bununla birlikte </a:t>
            </a:r>
            <a:r>
              <a:rPr lang="tr-TR" sz="2100" b="1" dirty="0">
                <a:solidFill>
                  <a:srgbClr val="FF0000"/>
                </a:solidFill>
              </a:rPr>
              <a:t>“erken </a:t>
            </a:r>
            <a:r>
              <a:rPr lang="tr-TR" sz="2100" b="1" dirty="0" err="1">
                <a:solidFill>
                  <a:srgbClr val="FF0000"/>
                </a:solidFill>
              </a:rPr>
              <a:t>müdahale</a:t>
            </a:r>
            <a:r>
              <a:rPr lang="tr-TR" sz="2100" b="1" dirty="0">
                <a:solidFill>
                  <a:srgbClr val="FF0000"/>
                </a:solidFill>
              </a:rPr>
              <a:t>” </a:t>
            </a:r>
            <a:r>
              <a:rPr lang="tr-TR" sz="2100" dirty="0"/>
              <a:t>kavramı, bu </a:t>
            </a:r>
            <a:r>
              <a:rPr lang="tr-TR" sz="2100" dirty="0" err="1"/>
              <a:t>çocuk</a:t>
            </a:r>
            <a:r>
              <a:rPr lang="tr-TR" sz="2100" dirty="0"/>
              <a:t> ve ailelerine </a:t>
            </a:r>
            <a:r>
              <a:rPr lang="tr-TR" sz="2100" dirty="0" err="1"/>
              <a:t>yaşamın</a:t>
            </a:r>
            <a:r>
              <a:rPr lang="tr-TR" sz="2100" dirty="0"/>
              <a:t> ilk altı yılında yapılan </a:t>
            </a:r>
            <a:r>
              <a:rPr lang="tr-TR" sz="2100" dirty="0" err="1"/>
              <a:t>müdahaleleri</a:t>
            </a:r>
            <a:r>
              <a:rPr lang="tr-TR" sz="2100" dirty="0"/>
              <a:t> ve sunulan hizmetleri kapsayan genel bir terim olarak kullanılmaktadır. Bu </a:t>
            </a:r>
            <a:r>
              <a:rPr lang="tr-TR" sz="2100" dirty="0" err="1"/>
              <a:t>bağlamda</a:t>
            </a:r>
            <a:r>
              <a:rPr lang="tr-TR" sz="2100" dirty="0"/>
              <a:t>, erken </a:t>
            </a:r>
            <a:r>
              <a:rPr lang="tr-TR" sz="2100" dirty="0" err="1"/>
              <a:t>müdahale</a:t>
            </a:r>
            <a:r>
              <a:rPr lang="tr-TR" sz="2100" dirty="0"/>
              <a:t> ya da erken </a:t>
            </a:r>
            <a:r>
              <a:rPr lang="tr-TR" sz="2100" dirty="0" err="1"/>
              <a:t>çocuklukta</a:t>
            </a:r>
            <a:r>
              <a:rPr lang="tr-TR" sz="2100" dirty="0"/>
              <a:t> </a:t>
            </a:r>
            <a:r>
              <a:rPr lang="tr-TR" sz="2100" dirty="0" err="1"/>
              <a:t>özel</a:t>
            </a:r>
            <a:r>
              <a:rPr lang="tr-TR" sz="2100" dirty="0"/>
              <a:t> </a:t>
            </a:r>
            <a:r>
              <a:rPr lang="tr-TR" sz="2100" dirty="0" err="1"/>
              <a:t>eğitim</a:t>
            </a:r>
            <a:r>
              <a:rPr lang="tr-TR" sz="2100" dirty="0"/>
              <a:t> kavramı; </a:t>
            </a:r>
            <a:r>
              <a:rPr lang="tr-TR" sz="2100" dirty="0" err="1"/>
              <a:t>özel</a:t>
            </a:r>
            <a:r>
              <a:rPr lang="tr-TR" sz="2100" dirty="0"/>
              <a:t> </a:t>
            </a:r>
            <a:r>
              <a:rPr lang="tr-TR" sz="2100" dirty="0" err="1"/>
              <a:t>eğitim</a:t>
            </a:r>
            <a:r>
              <a:rPr lang="tr-TR" sz="2100" dirty="0"/>
              <a:t> alanında tarihsel </a:t>
            </a:r>
            <a:r>
              <a:rPr lang="tr-TR" sz="2100" dirty="0" err="1"/>
              <a:t>kökenleri</a:t>
            </a:r>
            <a:r>
              <a:rPr lang="tr-TR" sz="2100" dirty="0"/>
              <a:t> olan, erken </a:t>
            </a:r>
            <a:r>
              <a:rPr lang="tr-TR" sz="2100" dirty="0" err="1"/>
              <a:t>çocukluk</a:t>
            </a:r>
            <a:r>
              <a:rPr lang="tr-TR" sz="2100" dirty="0"/>
              <a:t> </a:t>
            </a:r>
            <a:r>
              <a:rPr lang="tr-TR" sz="2100" dirty="0" err="1"/>
              <a:t>eğitiminden</a:t>
            </a:r>
            <a:r>
              <a:rPr lang="tr-TR" sz="2100" dirty="0"/>
              <a:t> ise </a:t>
            </a:r>
            <a:r>
              <a:rPr lang="tr-TR" sz="2100" dirty="0" err="1"/>
              <a:t>öğretim</a:t>
            </a:r>
            <a:r>
              <a:rPr lang="tr-TR" sz="2100" dirty="0"/>
              <a:t> </a:t>
            </a:r>
            <a:r>
              <a:rPr lang="tr-TR" sz="2100" dirty="0" err="1"/>
              <a:t>yöntemlerine</a:t>
            </a:r>
            <a:r>
              <a:rPr lang="tr-TR" sz="2100" dirty="0"/>
              <a:t> yer veren ayrı bir alan olma </a:t>
            </a:r>
            <a:r>
              <a:rPr lang="tr-TR" sz="2100" dirty="0" err="1"/>
              <a:t>özelliği</a:t>
            </a:r>
            <a:r>
              <a:rPr lang="tr-TR" sz="2100" dirty="0"/>
              <a:t> </a:t>
            </a:r>
            <a:r>
              <a:rPr lang="tr-TR" sz="2100" dirty="0" err="1"/>
              <a:t>taşımaktadır</a:t>
            </a:r>
            <a:r>
              <a:rPr lang="tr-TR" sz="2100" dirty="0"/>
              <a:t>.</a:t>
            </a:r>
          </a:p>
          <a:p>
            <a:r>
              <a:rPr lang="tr-TR" sz="2100" dirty="0"/>
              <a:t>Diğer yandan; erken </a:t>
            </a:r>
            <a:r>
              <a:rPr lang="tr-TR" sz="2100" dirty="0" err="1"/>
              <a:t>müdahale</a:t>
            </a:r>
            <a:r>
              <a:rPr lang="tr-TR" sz="2100" dirty="0"/>
              <a:t> alanı kendine </a:t>
            </a:r>
            <a:r>
              <a:rPr lang="tr-TR" sz="2100" dirty="0" err="1"/>
              <a:t>özgu</a:t>
            </a:r>
            <a:r>
              <a:rPr lang="tr-TR" sz="2100" dirty="0"/>
              <a:t>̈ </a:t>
            </a:r>
            <a:r>
              <a:rPr lang="tr-TR" sz="2100" dirty="0" err="1"/>
              <a:t>çalışma</a:t>
            </a:r>
            <a:r>
              <a:rPr lang="tr-TR" sz="2100" dirty="0"/>
              <a:t> alanı, </a:t>
            </a:r>
            <a:r>
              <a:rPr lang="tr-TR" sz="2100" dirty="0" err="1"/>
              <a:t>değerleri</a:t>
            </a:r>
            <a:r>
              <a:rPr lang="tr-TR" sz="2100" dirty="0"/>
              <a:t>, </a:t>
            </a:r>
            <a:r>
              <a:rPr lang="tr-TR" sz="2100" dirty="0" err="1"/>
              <a:t>amaçları</a:t>
            </a:r>
            <a:r>
              <a:rPr lang="tr-TR" sz="2100" dirty="0"/>
              <a:t> ve ortaya </a:t>
            </a:r>
            <a:r>
              <a:rPr lang="tr-TR" sz="2100" dirty="0" err="1"/>
              <a:t>çıkıs</a:t>
            </a:r>
            <a:r>
              <a:rPr lang="tr-TR" sz="2100" dirty="0"/>
              <a:t>̧ nedenleri ile kendi </a:t>
            </a:r>
            <a:r>
              <a:rPr lang="tr-TR" sz="2100" dirty="0" err="1"/>
              <a:t>içerisindeki</a:t>
            </a:r>
            <a:r>
              <a:rPr lang="tr-TR" sz="2100" dirty="0"/>
              <a:t> etkililik uygulamalarıyla kendi profesyonel </a:t>
            </a:r>
            <a:r>
              <a:rPr lang="tr-TR" sz="2100" dirty="0" err="1"/>
              <a:t>literatüru</a:t>
            </a:r>
            <a:r>
              <a:rPr lang="tr-TR" sz="2100" dirty="0"/>
              <a:t>̈ ve </a:t>
            </a:r>
            <a:r>
              <a:rPr lang="tr-TR" sz="2100" dirty="0" err="1"/>
              <a:t>araştırmaları</a:t>
            </a:r>
            <a:r>
              <a:rPr lang="tr-TR" sz="2100" dirty="0"/>
              <a:t> olan bir alandır.</a:t>
            </a:r>
            <a:endParaRPr lang="tr-TR" sz="1800" dirty="0"/>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3379098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837794" y="2272145"/>
            <a:ext cx="8866478" cy="4128655"/>
          </a:xfrm>
        </p:spPr>
        <p:txBody>
          <a:bodyPr>
            <a:normAutofit fontScale="62500" lnSpcReduction="20000"/>
          </a:bodyPr>
          <a:lstStyle/>
          <a:p>
            <a:r>
              <a:rPr lang="tr-TR" sz="1900" dirty="0"/>
              <a:t>Erken </a:t>
            </a:r>
            <a:r>
              <a:rPr lang="tr-TR" sz="1900" dirty="0" err="1"/>
              <a:t>müdahale</a:t>
            </a:r>
            <a:r>
              <a:rPr lang="tr-TR" sz="1900" dirty="0"/>
              <a:t>; </a:t>
            </a:r>
            <a:r>
              <a:rPr lang="tr-TR" sz="1900" dirty="0" err="1"/>
              <a:t>yaşları</a:t>
            </a:r>
            <a:r>
              <a:rPr lang="tr-TR" sz="1900" dirty="0"/>
              <a:t> 0 ila 5/6 yaş arasında </a:t>
            </a:r>
            <a:r>
              <a:rPr lang="tr-TR" sz="1900" dirty="0" err="1"/>
              <a:t>değişen</a:t>
            </a:r>
            <a:r>
              <a:rPr lang="tr-TR" sz="1900" dirty="0"/>
              <a:t> </a:t>
            </a:r>
            <a:r>
              <a:rPr lang="tr-TR" sz="1900" dirty="0" err="1"/>
              <a:t>gelişimsel</a:t>
            </a:r>
            <a:r>
              <a:rPr lang="tr-TR" sz="1900" dirty="0"/>
              <a:t> </a:t>
            </a:r>
            <a:r>
              <a:rPr lang="tr-TR" sz="1900" dirty="0" err="1"/>
              <a:t>yetersizliği</a:t>
            </a:r>
            <a:r>
              <a:rPr lang="tr-TR" sz="1900" dirty="0"/>
              <a:t> ya da risk altında olan </a:t>
            </a:r>
            <a:r>
              <a:rPr lang="tr-TR" sz="1900" dirty="0" err="1"/>
              <a:t>çocuklara</a:t>
            </a:r>
            <a:r>
              <a:rPr lang="tr-TR" sz="1900" dirty="0"/>
              <a:t> </a:t>
            </a:r>
            <a:r>
              <a:rPr lang="tr-TR" sz="1900" dirty="0" err="1"/>
              <a:t>disiplinlerarası</a:t>
            </a:r>
            <a:r>
              <a:rPr lang="tr-TR" sz="1900" dirty="0"/>
              <a:t> bir hizmet </a:t>
            </a:r>
            <a:r>
              <a:rPr lang="tr-TR" sz="1900" dirty="0" err="1"/>
              <a:t>anlayışı</a:t>
            </a:r>
            <a:r>
              <a:rPr lang="tr-TR" sz="1900" dirty="0"/>
              <a:t> ile </a:t>
            </a:r>
            <a:r>
              <a:rPr lang="tr-TR" sz="1900" dirty="0" err="1"/>
              <a:t>müdahalede</a:t>
            </a:r>
            <a:r>
              <a:rPr lang="tr-TR" sz="1900" dirty="0"/>
              <a:t> bulunulması </a:t>
            </a:r>
            <a:r>
              <a:rPr lang="tr-TR" sz="1900" dirty="0" err="1"/>
              <a:t>sürecidir</a:t>
            </a:r>
            <a:r>
              <a:rPr lang="tr-TR" sz="1900" dirty="0"/>
              <a:t>. Bu </a:t>
            </a:r>
            <a:r>
              <a:rPr lang="tr-TR" sz="1900" dirty="0" err="1"/>
              <a:t>süreçte</a:t>
            </a:r>
            <a:r>
              <a:rPr lang="tr-TR" sz="1900" dirty="0"/>
              <a:t> sunulan </a:t>
            </a:r>
            <a:r>
              <a:rPr lang="tr-TR" sz="1900" dirty="0" err="1"/>
              <a:t>müdahaleler</a:t>
            </a:r>
            <a:r>
              <a:rPr lang="tr-TR" sz="1900" dirty="0"/>
              <a:t> ile </a:t>
            </a:r>
            <a:r>
              <a:rPr lang="tr-TR" sz="1900" dirty="0" err="1"/>
              <a:t>gelişimsel</a:t>
            </a:r>
            <a:r>
              <a:rPr lang="tr-TR" sz="1900" dirty="0"/>
              <a:t> </a:t>
            </a:r>
            <a:r>
              <a:rPr lang="tr-TR" sz="1900" dirty="0" err="1"/>
              <a:t>yetersizliği</a:t>
            </a:r>
            <a:r>
              <a:rPr lang="tr-TR" sz="1900" dirty="0"/>
              <a:t> ya da risk altında olan </a:t>
            </a:r>
            <a:r>
              <a:rPr lang="tr-TR" sz="1900" dirty="0" err="1"/>
              <a:t>çocuğun</a:t>
            </a:r>
            <a:r>
              <a:rPr lang="tr-TR" sz="1900" dirty="0"/>
              <a:t> </a:t>
            </a:r>
            <a:r>
              <a:rPr lang="tr-TR" sz="1900" dirty="0" err="1"/>
              <a:t>gelişimini</a:t>
            </a:r>
            <a:r>
              <a:rPr lang="tr-TR" sz="1900" dirty="0"/>
              <a:t> ve </a:t>
            </a:r>
            <a:r>
              <a:rPr lang="tr-TR" sz="1900" dirty="0" err="1"/>
              <a:t>sağlığını</a:t>
            </a:r>
            <a:r>
              <a:rPr lang="tr-TR" sz="1900" dirty="0"/>
              <a:t> desteklemek, var olan yeterlikleri arttırmak, sınırlılıkları ortadan kaldırmak ya da azaltmak, olası bir </a:t>
            </a:r>
            <a:r>
              <a:rPr lang="tr-TR" sz="1900" dirty="0" err="1"/>
              <a:t>yetersizliği</a:t>
            </a:r>
            <a:r>
              <a:rPr lang="tr-TR" sz="1900" dirty="0"/>
              <a:t> </a:t>
            </a:r>
            <a:r>
              <a:rPr lang="tr-TR" sz="1900" dirty="0" err="1"/>
              <a:t>önlemek</a:t>
            </a:r>
            <a:r>
              <a:rPr lang="tr-TR" sz="1900" dirty="0"/>
              <a:t>, ebeveynlik becerilerini ve genel aile </a:t>
            </a:r>
            <a:r>
              <a:rPr lang="tr-TR" sz="1900" dirty="0" err="1"/>
              <a:t>işlevlerini</a:t>
            </a:r>
            <a:r>
              <a:rPr lang="tr-TR" sz="1900" dirty="0"/>
              <a:t> </a:t>
            </a:r>
            <a:r>
              <a:rPr lang="tr-TR" sz="1900" dirty="0" err="1"/>
              <a:t>geliştirmek</a:t>
            </a:r>
            <a:r>
              <a:rPr lang="tr-TR" sz="1900" dirty="0"/>
              <a:t> </a:t>
            </a:r>
            <a:r>
              <a:rPr lang="tr-TR" sz="1900" dirty="0" err="1"/>
              <a:t>amaçlanmaktadır</a:t>
            </a:r>
            <a:r>
              <a:rPr lang="tr-TR" sz="1900" dirty="0"/>
              <a:t>.</a:t>
            </a:r>
          </a:p>
          <a:p>
            <a:r>
              <a:rPr lang="tr-TR" sz="1900" dirty="0" err="1"/>
              <a:t>Diğer</a:t>
            </a:r>
            <a:r>
              <a:rPr lang="tr-TR" sz="1900" dirty="0"/>
              <a:t> yandan, erken </a:t>
            </a:r>
            <a:r>
              <a:rPr lang="tr-TR" sz="1900" dirty="0" err="1"/>
              <a:t>müdahale</a:t>
            </a:r>
            <a:r>
              <a:rPr lang="tr-TR" sz="1900" dirty="0"/>
              <a:t> </a:t>
            </a:r>
            <a:r>
              <a:rPr lang="tr-TR" sz="1900" dirty="0" err="1"/>
              <a:t>sürecinde</a:t>
            </a:r>
            <a:r>
              <a:rPr lang="tr-TR" sz="1900" dirty="0"/>
              <a:t> </a:t>
            </a:r>
            <a:r>
              <a:rPr lang="tr-TR" sz="1900" dirty="0" err="1"/>
              <a:t>gelişimsel</a:t>
            </a:r>
            <a:r>
              <a:rPr lang="tr-TR" sz="1900" dirty="0"/>
              <a:t> </a:t>
            </a:r>
            <a:r>
              <a:rPr lang="tr-TR" sz="1900" dirty="0" err="1"/>
              <a:t>yetersizliği</a:t>
            </a:r>
            <a:r>
              <a:rPr lang="tr-TR" sz="1900" dirty="0"/>
              <a:t> ya da risk altında olan </a:t>
            </a:r>
            <a:r>
              <a:rPr lang="tr-TR" sz="1900" dirty="0" err="1"/>
              <a:t>çocuğu</a:t>
            </a:r>
            <a:r>
              <a:rPr lang="tr-TR" sz="1900" dirty="0"/>
              <a:t> ve ailesini etkileyen olumsuz durumları en aza indirmek, </a:t>
            </a:r>
            <a:r>
              <a:rPr lang="tr-TR" sz="1900" dirty="0" err="1"/>
              <a:t>yaşam</a:t>
            </a:r>
            <a:r>
              <a:rPr lang="tr-TR" sz="1900" dirty="0"/>
              <a:t> kalitelerini ise en </a:t>
            </a:r>
            <a:r>
              <a:rPr lang="tr-TR" sz="1900" dirty="0" err="1"/>
              <a:t>üst</a:t>
            </a:r>
            <a:r>
              <a:rPr lang="tr-TR" sz="1900" dirty="0"/>
              <a:t> </a:t>
            </a:r>
            <a:r>
              <a:rPr lang="tr-TR" sz="1900" dirty="0" err="1"/>
              <a:t>düzeyde</a:t>
            </a:r>
            <a:r>
              <a:rPr lang="tr-TR" sz="1900" dirty="0"/>
              <a:t> desteklemek </a:t>
            </a:r>
            <a:r>
              <a:rPr lang="tr-TR" sz="1900" dirty="0" err="1"/>
              <a:t>üzere</a:t>
            </a:r>
            <a:r>
              <a:rPr lang="tr-TR" sz="1900" dirty="0"/>
              <a:t> farklı alanlardaki personellerin </a:t>
            </a:r>
            <a:r>
              <a:rPr lang="tr-TR" sz="1900" dirty="0" err="1"/>
              <a:t>işbirliği</a:t>
            </a:r>
            <a:r>
              <a:rPr lang="tr-TR" sz="1900" dirty="0"/>
              <a:t> ile </a:t>
            </a:r>
            <a:r>
              <a:rPr lang="tr-TR" sz="1900" dirty="0" err="1"/>
              <a:t>önleme</a:t>
            </a:r>
            <a:r>
              <a:rPr lang="tr-TR" sz="1900" dirty="0"/>
              <a:t> ve </a:t>
            </a:r>
            <a:r>
              <a:rPr lang="tr-TR" sz="1900" dirty="0" err="1"/>
              <a:t>müdahale</a:t>
            </a:r>
            <a:r>
              <a:rPr lang="tr-TR" sz="1900" dirty="0"/>
              <a:t> </a:t>
            </a:r>
            <a:r>
              <a:rPr lang="tr-TR" sz="1900" dirty="0" err="1"/>
              <a:t>çalışmaları</a:t>
            </a:r>
            <a:r>
              <a:rPr lang="tr-TR" sz="1900" dirty="0"/>
              <a:t> </a:t>
            </a:r>
            <a:r>
              <a:rPr lang="tr-TR" sz="1900" dirty="0" err="1"/>
              <a:t>gerçekleştirilmektedir</a:t>
            </a:r>
            <a:r>
              <a:rPr lang="tr-TR" sz="1900" dirty="0"/>
              <a:t>.</a:t>
            </a:r>
          </a:p>
          <a:p>
            <a:r>
              <a:rPr lang="tr-TR" sz="1900" dirty="0"/>
              <a:t>Bu </a:t>
            </a:r>
            <a:r>
              <a:rPr lang="tr-TR" sz="1900" dirty="0" err="1"/>
              <a:t>bağlamda</a:t>
            </a:r>
            <a:r>
              <a:rPr lang="tr-TR" sz="1900" dirty="0"/>
              <a:t>, erken </a:t>
            </a:r>
            <a:r>
              <a:rPr lang="tr-TR" sz="1900" dirty="0" err="1"/>
              <a:t>müdahale</a:t>
            </a:r>
            <a:r>
              <a:rPr lang="tr-TR" sz="1900" dirty="0"/>
              <a:t> hizmetlerinin temelini </a:t>
            </a:r>
            <a:r>
              <a:rPr lang="tr-TR" sz="1900" dirty="0" err="1"/>
              <a:t>gelişimsel</a:t>
            </a:r>
            <a:r>
              <a:rPr lang="tr-TR" sz="1900" dirty="0"/>
              <a:t> </a:t>
            </a:r>
            <a:r>
              <a:rPr lang="tr-TR" sz="1900" dirty="0" err="1"/>
              <a:t>yetersizliği</a:t>
            </a:r>
            <a:r>
              <a:rPr lang="tr-TR" sz="1900" dirty="0"/>
              <a:t> ya da risk altında olan </a:t>
            </a:r>
            <a:r>
              <a:rPr lang="tr-TR" sz="1900" dirty="0" err="1"/>
              <a:t>çocuğun</a:t>
            </a:r>
            <a:r>
              <a:rPr lang="tr-TR" sz="1900" dirty="0"/>
              <a:t> ailesini, </a:t>
            </a:r>
            <a:r>
              <a:rPr lang="tr-TR" sz="1900" dirty="0" err="1"/>
              <a:t>çocuklarının</a:t>
            </a:r>
            <a:r>
              <a:rPr lang="tr-TR" sz="1900" dirty="0"/>
              <a:t> </a:t>
            </a:r>
            <a:r>
              <a:rPr lang="tr-TR" sz="1900" dirty="0" err="1"/>
              <a:t>gelişimini</a:t>
            </a:r>
            <a:r>
              <a:rPr lang="tr-TR" sz="1900" dirty="0"/>
              <a:t> nasıl </a:t>
            </a:r>
            <a:r>
              <a:rPr lang="tr-TR" sz="1900" dirty="0" err="1"/>
              <a:t>geliştirebilecekleri</a:t>
            </a:r>
            <a:r>
              <a:rPr lang="tr-TR" sz="1900" dirty="0"/>
              <a:t> noktasında desteklemek ve </a:t>
            </a:r>
            <a:r>
              <a:rPr lang="tr-TR" sz="1900" dirty="0" err="1"/>
              <a:t>güçlendirmek</a:t>
            </a:r>
            <a:r>
              <a:rPr lang="tr-TR" sz="1900" dirty="0"/>
              <a:t> </a:t>
            </a:r>
            <a:r>
              <a:rPr lang="tr-TR" sz="1900" dirty="0" err="1"/>
              <a:t>üzere</a:t>
            </a:r>
            <a:r>
              <a:rPr lang="tr-TR" sz="1900" dirty="0"/>
              <a:t> sunulan </a:t>
            </a:r>
            <a:r>
              <a:rPr lang="tr-TR" sz="1900" dirty="0" err="1"/>
              <a:t>müdahaleler</a:t>
            </a:r>
            <a:r>
              <a:rPr lang="tr-TR" sz="1900" dirty="0"/>
              <a:t> </a:t>
            </a:r>
            <a:r>
              <a:rPr lang="tr-TR" sz="1900" dirty="0" err="1"/>
              <a:t>oluşturmaktadır</a:t>
            </a:r>
            <a:r>
              <a:rPr lang="tr-TR" sz="1900" dirty="0"/>
              <a:t>.</a:t>
            </a:r>
          </a:p>
          <a:p>
            <a:r>
              <a:rPr lang="tr-TR" sz="1900" dirty="0" err="1"/>
              <a:t>Diğer</a:t>
            </a:r>
            <a:r>
              <a:rPr lang="tr-TR" sz="1900" dirty="0"/>
              <a:t> bir </a:t>
            </a:r>
            <a:r>
              <a:rPr lang="tr-TR" sz="1900" dirty="0" err="1"/>
              <a:t>deyişle</a:t>
            </a:r>
            <a:r>
              <a:rPr lang="tr-TR" sz="1900" dirty="0"/>
              <a:t>, erken </a:t>
            </a:r>
            <a:r>
              <a:rPr lang="tr-TR" sz="1900" dirty="0" err="1"/>
              <a:t>müdahale</a:t>
            </a:r>
            <a:r>
              <a:rPr lang="tr-TR" sz="1900" dirty="0"/>
              <a:t> </a:t>
            </a:r>
            <a:r>
              <a:rPr lang="tr-TR" sz="1900" dirty="0" err="1"/>
              <a:t>sürecinde</a:t>
            </a:r>
            <a:r>
              <a:rPr lang="tr-TR" sz="1900" dirty="0"/>
              <a:t> </a:t>
            </a:r>
            <a:r>
              <a:rPr lang="tr-TR" sz="1900" dirty="0" err="1"/>
              <a:t>çocuğun</a:t>
            </a:r>
            <a:r>
              <a:rPr lang="tr-TR" sz="1900" dirty="0"/>
              <a:t> ailesinden ya da </a:t>
            </a:r>
            <a:r>
              <a:rPr lang="tr-TR" sz="1900" dirty="0" err="1"/>
              <a:t>içinde</a:t>
            </a:r>
            <a:r>
              <a:rPr lang="tr-TR" sz="1900" dirty="0"/>
              <a:t> </a:t>
            </a:r>
            <a:r>
              <a:rPr lang="tr-TR" sz="1900" dirty="0" err="1"/>
              <a:t>bulunduğu</a:t>
            </a:r>
            <a:r>
              <a:rPr lang="tr-TR" sz="1900" dirty="0"/>
              <a:t> </a:t>
            </a:r>
            <a:r>
              <a:rPr lang="tr-TR" sz="1900" dirty="0" err="1"/>
              <a:t>çevreden</a:t>
            </a:r>
            <a:r>
              <a:rPr lang="tr-TR" sz="1900" dirty="0"/>
              <a:t> ayrı </a:t>
            </a:r>
            <a:r>
              <a:rPr lang="tr-TR" sz="1900" dirty="0" err="1"/>
              <a:t>düşünülemeyeceği</a:t>
            </a:r>
            <a:r>
              <a:rPr lang="tr-TR" sz="1900" dirty="0"/>
              <a:t> </a:t>
            </a:r>
            <a:r>
              <a:rPr lang="tr-TR" sz="1900" dirty="0" err="1"/>
              <a:t>gerçeğinden</a:t>
            </a:r>
            <a:r>
              <a:rPr lang="tr-TR" sz="1900" dirty="0"/>
              <a:t> yola </a:t>
            </a:r>
            <a:r>
              <a:rPr lang="tr-TR" sz="1900" dirty="0" err="1"/>
              <a:t>çıkılarak</a:t>
            </a:r>
            <a:r>
              <a:rPr lang="tr-TR" sz="1900" dirty="0"/>
              <a:t> ailenin kapasitesini arttırmak </a:t>
            </a:r>
            <a:r>
              <a:rPr lang="tr-TR" sz="1900" dirty="0" err="1"/>
              <a:t>yönünde</a:t>
            </a:r>
            <a:r>
              <a:rPr lang="tr-TR" sz="1900" dirty="0"/>
              <a:t> </a:t>
            </a:r>
            <a:r>
              <a:rPr lang="tr-TR" sz="1900" dirty="0" err="1"/>
              <a:t>müdahaleler</a:t>
            </a:r>
            <a:r>
              <a:rPr lang="tr-TR" sz="1900" dirty="0"/>
              <a:t> </a:t>
            </a:r>
            <a:r>
              <a:rPr lang="tr-TR" sz="1900" dirty="0" err="1"/>
              <a:t>gerçekleştirilmektedir</a:t>
            </a:r>
            <a:r>
              <a:rPr lang="tr-TR" sz="1900" dirty="0"/>
              <a:t>.</a:t>
            </a:r>
          </a:p>
          <a:p>
            <a:r>
              <a:rPr lang="tr-TR" sz="1900" dirty="0"/>
              <a:t>Nitekim </a:t>
            </a:r>
            <a:r>
              <a:rPr lang="tr-TR" sz="1900" dirty="0" err="1"/>
              <a:t>Guralnick</a:t>
            </a:r>
            <a:r>
              <a:rPr lang="tr-TR" sz="1900" dirty="0"/>
              <a:t> (2005) erken </a:t>
            </a:r>
            <a:r>
              <a:rPr lang="tr-TR" sz="1900" dirty="0" err="1"/>
              <a:t>müdahaleyi</a:t>
            </a:r>
            <a:r>
              <a:rPr lang="tr-TR" sz="1900" dirty="0"/>
              <a:t>; </a:t>
            </a:r>
            <a:r>
              <a:rPr lang="tr-TR" sz="1900" dirty="0" err="1"/>
              <a:t>çocuklarının</a:t>
            </a:r>
            <a:r>
              <a:rPr lang="tr-TR" sz="1900" dirty="0"/>
              <a:t> </a:t>
            </a:r>
            <a:r>
              <a:rPr lang="tr-TR" sz="1900" dirty="0" err="1"/>
              <a:t>gelişimlerini</a:t>
            </a:r>
            <a:r>
              <a:rPr lang="tr-TR" sz="1900" dirty="0"/>
              <a:t>, </a:t>
            </a:r>
            <a:r>
              <a:rPr lang="tr-TR" sz="1900" dirty="0" err="1"/>
              <a:t>sağlıklarını</a:t>
            </a:r>
            <a:r>
              <a:rPr lang="tr-TR" sz="1900" dirty="0"/>
              <a:t> ve </a:t>
            </a:r>
            <a:r>
              <a:rPr lang="tr-TR" sz="1900" dirty="0" err="1"/>
              <a:t>güvenliklerini</a:t>
            </a:r>
            <a:r>
              <a:rPr lang="tr-TR" sz="1900" dirty="0"/>
              <a:t> en iyi </a:t>
            </a:r>
            <a:r>
              <a:rPr lang="tr-TR" sz="1900" dirty="0" err="1"/>
              <a:t>şekilde</a:t>
            </a:r>
            <a:r>
              <a:rPr lang="tr-TR" sz="1900" dirty="0"/>
              <a:t> destekleyebilmek adına </a:t>
            </a:r>
            <a:r>
              <a:rPr lang="tr-TR" sz="1900" dirty="0" err="1"/>
              <a:t>ebeveyn-çocuk</a:t>
            </a:r>
            <a:r>
              <a:rPr lang="tr-TR" sz="1900" dirty="0"/>
              <a:t> </a:t>
            </a:r>
            <a:r>
              <a:rPr lang="tr-TR" sz="1900" dirty="0" err="1"/>
              <a:t>etkileşimlerini</a:t>
            </a:r>
            <a:r>
              <a:rPr lang="tr-TR" sz="1900" dirty="0"/>
              <a:t> </a:t>
            </a:r>
            <a:r>
              <a:rPr lang="tr-TR" sz="1900" dirty="0" err="1"/>
              <a:t>odağına</a:t>
            </a:r>
            <a:r>
              <a:rPr lang="tr-TR" sz="1900" dirty="0"/>
              <a:t> alarak, aileyi </a:t>
            </a:r>
            <a:r>
              <a:rPr lang="tr-TR" sz="1900" dirty="0" err="1"/>
              <a:t>çocuklarına</a:t>
            </a:r>
            <a:r>
              <a:rPr lang="tr-TR" sz="1900" dirty="0"/>
              <a:t> nasıl deneyimler ve fırsatlar sunacakları noktasında </a:t>
            </a:r>
            <a:r>
              <a:rPr lang="tr-TR" sz="1900" dirty="0" err="1"/>
              <a:t>güçlendirmeyi</a:t>
            </a:r>
            <a:r>
              <a:rPr lang="tr-TR" sz="1900" dirty="0"/>
              <a:t> </a:t>
            </a:r>
            <a:r>
              <a:rPr lang="tr-TR" sz="1900" dirty="0" err="1"/>
              <a:t>amaçlayan</a:t>
            </a:r>
            <a:r>
              <a:rPr lang="tr-TR" sz="1900" dirty="0"/>
              <a:t> bir sistem olarak tanımlamaktadır.</a:t>
            </a:r>
          </a:p>
          <a:p>
            <a:r>
              <a:rPr lang="tr-TR" sz="1900" dirty="0" err="1"/>
              <a:t>Bailey</a:t>
            </a:r>
            <a:r>
              <a:rPr lang="tr-TR" sz="1900" dirty="0"/>
              <a:t> vd. (1999) tarafından erken </a:t>
            </a:r>
            <a:r>
              <a:rPr lang="tr-TR" sz="1900" dirty="0" err="1"/>
              <a:t>müdahale</a:t>
            </a:r>
            <a:r>
              <a:rPr lang="tr-TR" sz="1900" dirty="0"/>
              <a:t>; ayrı bir olay </a:t>
            </a:r>
            <a:r>
              <a:rPr lang="tr-TR" sz="1900" dirty="0" err="1"/>
              <a:t>değil</a:t>
            </a:r>
            <a:r>
              <a:rPr lang="tr-TR" sz="1900" dirty="0"/>
              <a:t>, aksine hem </a:t>
            </a:r>
            <a:r>
              <a:rPr lang="tr-TR" sz="1900" dirty="0" err="1"/>
              <a:t>gelişimsel</a:t>
            </a:r>
            <a:r>
              <a:rPr lang="tr-TR" sz="1900" dirty="0"/>
              <a:t> </a:t>
            </a:r>
            <a:r>
              <a:rPr lang="tr-TR" sz="1900" dirty="0" err="1"/>
              <a:t>yetersizliği</a:t>
            </a:r>
            <a:r>
              <a:rPr lang="tr-TR" sz="1900" dirty="0"/>
              <a:t> olan </a:t>
            </a:r>
            <a:r>
              <a:rPr lang="tr-TR" sz="1900" dirty="0" err="1"/>
              <a:t>çocuğun</a:t>
            </a:r>
            <a:r>
              <a:rPr lang="tr-TR" sz="1900" dirty="0"/>
              <a:t> hem de ailesinin </a:t>
            </a:r>
            <a:r>
              <a:rPr lang="tr-TR" sz="1900" dirty="0" err="1"/>
              <a:t>gelişimini</a:t>
            </a:r>
            <a:r>
              <a:rPr lang="tr-TR" sz="1900" dirty="0"/>
              <a:t> ve </a:t>
            </a:r>
            <a:r>
              <a:rPr lang="tr-TR" sz="1900" dirty="0" err="1"/>
              <a:t>davranışlarını</a:t>
            </a:r>
            <a:r>
              <a:rPr lang="tr-TR" sz="1900" dirty="0"/>
              <a:t> destekleme ve </a:t>
            </a:r>
            <a:r>
              <a:rPr lang="tr-TR" sz="1900" dirty="0" err="1"/>
              <a:t>eğitim</a:t>
            </a:r>
            <a:r>
              <a:rPr lang="tr-TR" sz="1900" dirty="0"/>
              <a:t> sunma olmak </a:t>
            </a:r>
            <a:r>
              <a:rPr lang="tr-TR" sz="1900" dirty="0" err="1"/>
              <a:t>üzere</a:t>
            </a:r>
            <a:r>
              <a:rPr lang="tr-TR" sz="1900" dirty="0"/>
              <a:t> yerine getirilmesi gerekilen bu  iki temel </a:t>
            </a:r>
            <a:r>
              <a:rPr lang="tr-TR" sz="1900" dirty="0" err="1"/>
              <a:t>görevin</a:t>
            </a:r>
            <a:r>
              <a:rPr lang="tr-TR" sz="1900" dirty="0"/>
              <a:t> </a:t>
            </a:r>
            <a:r>
              <a:rPr lang="tr-TR" sz="1900" dirty="0" err="1"/>
              <a:t>üzerinde</a:t>
            </a:r>
            <a:r>
              <a:rPr lang="tr-TR" sz="1900" dirty="0"/>
              <a:t> </a:t>
            </a:r>
            <a:r>
              <a:rPr lang="tr-TR" sz="1900" dirty="0" err="1"/>
              <a:t>yoğunlaşan</a:t>
            </a:r>
            <a:r>
              <a:rPr lang="tr-TR" sz="1900" dirty="0"/>
              <a:t> son derece </a:t>
            </a:r>
            <a:r>
              <a:rPr lang="tr-TR" sz="1900" dirty="0" err="1"/>
              <a:t>etkileşime</a:t>
            </a:r>
            <a:r>
              <a:rPr lang="tr-TR" sz="1900" dirty="0"/>
              <a:t> ve </a:t>
            </a:r>
            <a:r>
              <a:rPr lang="tr-TR" sz="1900" dirty="0" err="1"/>
              <a:t>karşılıklı</a:t>
            </a:r>
            <a:r>
              <a:rPr lang="tr-TR" sz="1900" dirty="0"/>
              <a:t> </a:t>
            </a:r>
            <a:r>
              <a:rPr lang="tr-TR" sz="1900" dirty="0" err="1"/>
              <a:t>iletişime</a:t>
            </a:r>
            <a:r>
              <a:rPr lang="tr-TR" sz="1900" dirty="0"/>
              <a:t> dayanan kapsamlı </a:t>
            </a:r>
            <a:r>
              <a:rPr lang="tr-TR" sz="1900" dirty="0" err="1"/>
              <a:t>süreçler</a:t>
            </a:r>
            <a:r>
              <a:rPr lang="tr-TR" sz="1900" dirty="0"/>
              <a:t> </a:t>
            </a:r>
            <a:r>
              <a:rPr lang="tr-TR" sz="1900" dirty="0" err="1"/>
              <a:t>bütünu</a:t>
            </a:r>
            <a:r>
              <a:rPr lang="tr-TR" sz="1900" dirty="0"/>
              <a:t>̈ olarak tanımlanmaktadır.</a:t>
            </a:r>
          </a:p>
          <a:p>
            <a:r>
              <a:rPr lang="tr-TR" sz="1900" dirty="0" err="1"/>
              <a:t>Dunst</a:t>
            </a:r>
            <a:r>
              <a:rPr lang="tr-TR" sz="1900" dirty="0"/>
              <a:t> (2007) ise erken </a:t>
            </a:r>
            <a:r>
              <a:rPr lang="tr-TR" sz="1900" dirty="0" err="1"/>
              <a:t>müdahaleyi</a:t>
            </a:r>
            <a:r>
              <a:rPr lang="tr-TR" sz="1900" dirty="0"/>
              <a:t>, ebeveynleri ve </a:t>
            </a:r>
            <a:r>
              <a:rPr lang="tr-TR" sz="1900" dirty="0" err="1"/>
              <a:t>diğer</a:t>
            </a:r>
            <a:r>
              <a:rPr lang="tr-TR" sz="1900" dirty="0"/>
              <a:t> birincil bakıcıları </a:t>
            </a:r>
            <a:r>
              <a:rPr lang="tr-TR" sz="1900" dirty="0" err="1"/>
              <a:t>gelişimsel</a:t>
            </a:r>
            <a:r>
              <a:rPr lang="tr-TR" sz="1900" dirty="0"/>
              <a:t> </a:t>
            </a:r>
            <a:r>
              <a:rPr lang="tr-TR" sz="1900" dirty="0" err="1"/>
              <a:t>yetersizliği</a:t>
            </a:r>
            <a:r>
              <a:rPr lang="tr-TR" sz="1900" dirty="0"/>
              <a:t> olan </a:t>
            </a:r>
            <a:r>
              <a:rPr lang="tr-TR" sz="1900" dirty="0" err="1"/>
              <a:t>küçük</a:t>
            </a:r>
            <a:r>
              <a:rPr lang="tr-TR" sz="1900" dirty="0"/>
              <a:t> </a:t>
            </a:r>
            <a:r>
              <a:rPr lang="tr-TR" sz="1900" dirty="0" err="1"/>
              <a:t>çocuklarının</a:t>
            </a:r>
            <a:r>
              <a:rPr lang="tr-TR" sz="1900" dirty="0"/>
              <a:t> </a:t>
            </a:r>
            <a:r>
              <a:rPr lang="tr-TR" sz="1900" dirty="0" err="1"/>
              <a:t>diğer</a:t>
            </a:r>
            <a:r>
              <a:rPr lang="tr-TR" sz="1900" dirty="0"/>
              <a:t> bireyler ve nesnelerle </a:t>
            </a:r>
            <a:r>
              <a:rPr lang="tr-TR" sz="1900" dirty="0" err="1"/>
              <a:t>kurduğu</a:t>
            </a:r>
            <a:r>
              <a:rPr lang="tr-TR" sz="1900" dirty="0"/>
              <a:t> </a:t>
            </a:r>
            <a:r>
              <a:rPr lang="tr-TR" sz="1900" dirty="0" err="1"/>
              <a:t>etkileşimlerinde</a:t>
            </a:r>
            <a:r>
              <a:rPr lang="tr-TR" sz="1900" dirty="0"/>
              <a:t> uygun sosyal </a:t>
            </a:r>
            <a:r>
              <a:rPr lang="tr-TR" sz="1900" dirty="0" err="1"/>
              <a:t>davranışları</a:t>
            </a:r>
            <a:r>
              <a:rPr lang="tr-TR" sz="1900" dirty="0"/>
              <a:t> edinmeleri ve bunlara </a:t>
            </a:r>
            <a:r>
              <a:rPr lang="tr-TR" sz="1900" dirty="0" err="1"/>
              <a:t>şekil</a:t>
            </a:r>
            <a:r>
              <a:rPr lang="tr-TR" sz="1900" dirty="0"/>
              <a:t> vererek yeterlilik kazanmaları </a:t>
            </a:r>
            <a:r>
              <a:rPr lang="tr-TR" sz="1900" dirty="0" err="1"/>
              <a:t>için</a:t>
            </a:r>
            <a:r>
              <a:rPr lang="tr-TR" sz="1900" dirty="0"/>
              <a:t> desteklemek ve </a:t>
            </a:r>
            <a:r>
              <a:rPr lang="tr-TR" sz="1900" dirty="0" err="1"/>
              <a:t>güçlendirmek</a:t>
            </a:r>
            <a:r>
              <a:rPr lang="tr-TR" sz="1900" dirty="0"/>
              <a:t> </a:t>
            </a:r>
            <a:r>
              <a:rPr lang="tr-TR" sz="1900" dirty="0" err="1"/>
              <a:t>üzere</a:t>
            </a:r>
            <a:r>
              <a:rPr lang="tr-TR" sz="1900" dirty="0"/>
              <a:t> kapasitelerinin arttırılması </a:t>
            </a:r>
            <a:r>
              <a:rPr lang="tr-TR" sz="1900" dirty="0" err="1"/>
              <a:t>süreci</a:t>
            </a:r>
            <a:r>
              <a:rPr lang="tr-TR" sz="1900" dirty="0"/>
              <a:t> </a:t>
            </a:r>
            <a:r>
              <a:rPr lang="tr-TR" sz="1900" dirty="0" err="1"/>
              <a:t>şeklinde</a:t>
            </a:r>
            <a:r>
              <a:rPr lang="tr-TR" sz="1900" dirty="0"/>
              <a:t> tanımlamaktadır. </a:t>
            </a:r>
          </a:p>
          <a:p>
            <a:pPr marL="0" indent="0">
              <a:buNone/>
            </a:pPr>
            <a:endParaRPr lang="tr-TR" sz="1900" dirty="0"/>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089127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73300"/>
            <a:ext cx="8770571" cy="4023315"/>
          </a:xfrm>
        </p:spPr>
        <p:txBody>
          <a:bodyPr>
            <a:normAutofit fontScale="70000" lnSpcReduction="20000"/>
          </a:bodyPr>
          <a:lstStyle/>
          <a:p>
            <a:r>
              <a:rPr lang="tr-TR" dirty="0"/>
              <a:t>Erken </a:t>
            </a:r>
            <a:r>
              <a:rPr lang="tr-TR" dirty="0" err="1"/>
              <a:t>müdahale</a:t>
            </a:r>
            <a:r>
              <a:rPr lang="tr-TR" dirty="0"/>
              <a:t>, </a:t>
            </a:r>
            <a:r>
              <a:rPr lang="tr-TR" dirty="0" err="1"/>
              <a:t>gelişimsel</a:t>
            </a:r>
            <a:r>
              <a:rPr lang="tr-TR" dirty="0"/>
              <a:t> </a:t>
            </a:r>
            <a:r>
              <a:rPr lang="tr-TR" dirty="0" err="1"/>
              <a:t>yetersizliği</a:t>
            </a:r>
            <a:r>
              <a:rPr lang="tr-TR" dirty="0"/>
              <a:t> ya da risk altında olan </a:t>
            </a:r>
            <a:r>
              <a:rPr lang="tr-TR" dirty="0" err="1"/>
              <a:t>çocuğun</a:t>
            </a:r>
            <a:r>
              <a:rPr lang="tr-TR" dirty="0"/>
              <a:t> normal </a:t>
            </a:r>
            <a:r>
              <a:rPr lang="tr-TR" dirty="0" err="1"/>
              <a:t>gelişim</a:t>
            </a:r>
            <a:r>
              <a:rPr lang="tr-TR" dirty="0"/>
              <a:t> </a:t>
            </a:r>
            <a:r>
              <a:rPr lang="tr-TR" dirty="0" err="1"/>
              <a:t>gösteren</a:t>
            </a:r>
            <a:r>
              <a:rPr lang="tr-TR" dirty="0"/>
              <a:t> akranları ile bir arada </a:t>
            </a:r>
            <a:r>
              <a:rPr lang="tr-TR" dirty="0" err="1"/>
              <a:t>olduğu</a:t>
            </a:r>
            <a:r>
              <a:rPr lang="tr-TR" dirty="0"/>
              <a:t> </a:t>
            </a:r>
            <a:r>
              <a:rPr lang="tr-TR" dirty="0" err="1"/>
              <a:t>doğal</a:t>
            </a:r>
            <a:r>
              <a:rPr lang="tr-TR" dirty="0"/>
              <a:t> ortamı olan toplumsal (okul vb.) ve ev ortamında alanında uzman olan ve </a:t>
            </a:r>
            <a:r>
              <a:rPr lang="tr-TR" dirty="0" err="1"/>
              <a:t>yetişmis</a:t>
            </a:r>
            <a:r>
              <a:rPr lang="tr-TR" dirty="0"/>
              <a:t>̧ personeller tarafından sunulan birtakım </a:t>
            </a:r>
            <a:r>
              <a:rPr lang="tr-TR" dirty="0" err="1"/>
              <a:t>müdahaleleri</a:t>
            </a:r>
            <a:r>
              <a:rPr lang="tr-TR" dirty="0"/>
              <a:t> </a:t>
            </a:r>
            <a:r>
              <a:rPr lang="tr-TR" dirty="0" err="1"/>
              <a:t>içermektedir</a:t>
            </a:r>
            <a:r>
              <a:rPr lang="tr-TR" dirty="0"/>
              <a:t>.</a:t>
            </a:r>
          </a:p>
          <a:p>
            <a:r>
              <a:rPr lang="tr-TR" dirty="0"/>
              <a:t>Erken </a:t>
            </a:r>
            <a:r>
              <a:rPr lang="tr-TR" dirty="0" err="1"/>
              <a:t>müdahale</a:t>
            </a:r>
            <a:r>
              <a:rPr lang="tr-TR" dirty="0"/>
              <a:t> </a:t>
            </a:r>
            <a:r>
              <a:rPr lang="tr-TR" dirty="0" err="1"/>
              <a:t>süreci</a:t>
            </a:r>
            <a:r>
              <a:rPr lang="tr-TR" dirty="0"/>
              <a:t> ile </a:t>
            </a:r>
            <a:r>
              <a:rPr lang="tr-TR" dirty="0" err="1"/>
              <a:t>doğum</a:t>
            </a:r>
            <a:r>
              <a:rPr lang="tr-TR" dirty="0"/>
              <a:t> </a:t>
            </a:r>
            <a:r>
              <a:rPr lang="tr-TR" dirty="0" err="1"/>
              <a:t>öncesi</a:t>
            </a:r>
            <a:r>
              <a:rPr lang="tr-TR" dirty="0"/>
              <a:t> </a:t>
            </a:r>
            <a:r>
              <a:rPr lang="tr-TR" dirty="0" err="1"/>
              <a:t>dönemi</a:t>
            </a:r>
            <a:r>
              <a:rPr lang="tr-TR" dirty="0"/>
              <a:t> de kapsayacak </a:t>
            </a:r>
            <a:r>
              <a:rPr lang="tr-TR" dirty="0" err="1"/>
              <a:t>şekilde</a:t>
            </a:r>
            <a:r>
              <a:rPr lang="tr-TR" dirty="0"/>
              <a:t> </a:t>
            </a:r>
            <a:r>
              <a:rPr lang="tr-TR" dirty="0" err="1"/>
              <a:t>yaşamın</a:t>
            </a:r>
            <a:r>
              <a:rPr lang="tr-TR" dirty="0"/>
              <a:t> ilk yılları olan 0-5/6 yaş arası </a:t>
            </a:r>
            <a:r>
              <a:rPr lang="tr-TR" dirty="0" err="1"/>
              <a:t>dönemde</a:t>
            </a:r>
            <a:r>
              <a:rPr lang="tr-TR" dirty="0"/>
              <a:t> ev ziyaretleri ile </a:t>
            </a:r>
            <a:r>
              <a:rPr lang="tr-TR" dirty="0" err="1"/>
              <a:t>başlayan</a:t>
            </a:r>
            <a:r>
              <a:rPr lang="tr-TR" dirty="0"/>
              <a:t> ve </a:t>
            </a:r>
            <a:r>
              <a:rPr lang="tr-TR" dirty="0" err="1"/>
              <a:t>çocuğun</a:t>
            </a:r>
            <a:r>
              <a:rPr lang="tr-TR" dirty="0"/>
              <a:t> </a:t>
            </a:r>
            <a:r>
              <a:rPr lang="tr-TR" dirty="0" err="1"/>
              <a:t>yüksek</a:t>
            </a:r>
            <a:r>
              <a:rPr lang="tr-TR" dirty="0"/>
              <a:t> kalitede kurum temelli erken </a:t>
            </a:r>
            <a:r>
              <a:rPr lang="tr-TR" dirty="0" err="1"/>
              <a:t>çocukluk</a:t>
            </a:r>
            <a:r>
              <a:rPr lang="tr-TR" dirty="0"/>
              <a:t> </a:t>
            </a:r>
            <a:r>
              <a:rPr lang="tr-TR" dirty="0" err="1"/>
              <a:t>eğitimine</a:t>
            </a:r>
            <a:r>
              <a:rPr lang="tr-TR" dirty="0"/>
              <a:t> devam etmesini </a:t>
            </a:r>
            <a:r>
              <a:rPr lang="tr-TR" dirty="0" err="1"/>
              <a:t>öngören</a:t>
            </a:r>
            <a:r>
              <a:rPr lang="tr-TR" dirty="0"/>
              <a:t> bilimsel temelleri olan uygulamalar </a:t>
            </a:r>
            <a:r>
              <a:rPr lang="tr-TR" dirty="0" err="1"/>
              <a:t>gerçekleştirilmektedir</a:t>
            </a:r>
            <a:r>
              <a:rPr lang="tr-TR" dirty="0"/>
              <a:t>.</a:t>
            </a:r>
          </a:p>
          <a:p>
            <a:r>
              <a:rPr lang="tr-TR" dirty="0"/>
              <a:t>Bu </a:t>
            </a:r>
            <a:r>
              <a:rPr lang="tr-TR" dirty="0" err="1"/>
              <a:t>bağlamda</a:t>
            </a:r>
            <a:r>
              <a:rPr lang="tr-TR" dirty="0"/>
              <a:t>, </a:t>
            </a:r>
            <a:r>
              <a:rPr lang="tr-TR" dirty="0" err="1"/>
              <a:t>çocuğun</a:t>
            </a:r>
            <a:r>
              <a:rPr lang="tr-TR" dirty="0"/>
              <a:t> ailesini ve </a:t>
            </a:r>
            <a:r>
              <a:rPr lang="tr-TR" dirty="0" err="1"/>
              <a:t>çevresini</a:t>
            </a:r>
            <a:r>
              <a:rPr lang="tr-TR" dirty="0"/>
              <a:t> de </a:t>
            </a:r>
            <a:r>
              <a:rPr lang="tr-TR" dirty="0" err="1"/>
              <a:t>sürece</a:t>
            </a:r>
            <a:r>
              <a:rPr lang="tr-TR" dirty="0"/>
              <a:t> </a:t>
            </a:r>
            <a:r>
              <a:rPr lang="tr-TR" dirty="0" err="1"/>
              <a:t>dâhil</a:t>
            </a:r>
            <a:r>
              <a:rPr lang="tr-TR" dirty="0"/>
              <a:t> ederek </a:t>
            </a:r>
            <a:r>
              <a:rPr lang="tr-TR" dirty="0" err="1"/>
              <a:t>çocuğu</a:t>
            </a:r>
            <a:r>
              <a:rPr lang="tr-TR" dirty="0"/>
              <a:t> bir </a:t>
            </a:r>
            <a:r>
              <a:rPr lang="tr-TR" dirty="0" err="1"/>
              <a:t>bütün</a:t>
            </a:r>
            <a:r>
              <a:rPr lang="tr-TR" dirty="0"/>
              <a:t> olarak ele alan, </a:t>
            </a:r>
            <a:r>
              <a:rPr lang="tr-TR" dirty="0" err="1"/>
              <a:t>disiplinerarası</a:t>
            </a:r>
            <a:r>
              <a:rPr lang="tr-TR" dirty="0"/>
              <a:t> bir </a:t>
            </a:r>
            <a:r>
              <a:rPr lang="tr-TR" dirty="0" err="1"/>
              <a:t>yaklaşımla</a:t>
            </a:r>
            <a:r>
              <a:rPr lang="tr-TR" dirty="0"/>
              <a:t> bir grup profesyonel tarafından planlanan </a:t>
            </a:r>
            <a:r>
              <a:rPr lang="tr-TR" dirty="0" err="1"/>
              <a:t>müdahaleler</a:t>
            </a:r>
            <a:r>
              <a:rPr lang="tr-TR" dirty="0"/>
              <a:t> sunulmaktadır.</a:t>
            </a:r>
          </a:p>
          <a:p>
            <a:r>
              <a:rPr lang="tr-TR" dirty="0"/>
              <a:t>Bu </a:t>
            </a:r>
            <a:r>
              <a:rPr lang="tr-TR" dirty="0" err="1"/>
              <a:t>müdahaleler</a:t>
            </a:r>
            <a:r>
              <a:rPr lang="tr-TR" dirty="0"/>
              <a:t>; alanında </a:t>
            </a:r>
            <a:r>
              <a:rPr lang="tr-TR" dirty="0" err="1"/>
              <a:t>yetişmis</a:t>
            </a:r>
            <a:r>
              <a:rPr lang="tr-TR" dirty="0"/>
              <a:t>̧ olan personeller tarafından kalıcılık, bilgi ve </a:t>
            </a:r>
            <a:r>
              <a:rPr lang="tr-TR" dirty="0" err="1"/>
              <a:t>öneri</a:t>
            </a:r>
            <a:r>
              <a:rPr lang="tr-TR" dirty="0"/>
              <a:t> sunma, periyodik aralıklarla </a:t>
            </a:r>
            <a:r>
              <a:rPr lang="tr-TR" dirty="0" err="1"/>
              <a:t>değerlendirme</a:t>
            </a:r>
            <a:r>
              <a:rPr lang="tr-TR" dirty="0"/>
              <a:t>, ev ziyaretleri, ebeveyn destek grupları, ev ya da kurum temelli uygulamalar, </a:t>
            </a:r>
            <a:r>
              <a:rPr lang="tr-TR" dirty="0" err="1"/>
              <a:t>koçluk</a:t>
            </a:r>
            <a:r>
              <a:rPr lang="tr-TR" dirty="0"/>
              <a:t>, aile </a:t>
            </a:r>
            <a:r>
              <a:rPr lang="tr-TR" dirty="0" err="1"/>
              <a:t>danışmanlığı</a:t>
            </a:r>
            <a:r>
              <a:rPr lang="tr-TR" dirty="0"/>
              <a:t> ya da </a:t>
            </a:r>
            <a:r>
              <a:rPr lang="tr-TR" dirty="0" err="1"/>
              <a:t>diğer</a:t>
            </a:r>
            <a:r>
              <a:rPr lang="tr-TR" dirty="0"/>
              <a:t> </a:t>
            </a:r>
            <a:r>
              <a:rPr lang="tr-TR" dirty="0" err="1"/>
              <a:t>özelleşmis</a:t>
            </a:r>
            <a:r>
              <a:rPr lang="tr-TR" dirty="0"/>
              <a:t>̧ terapiler </a:t>
            </a:r>
            <a:r>
              <a:rPr lang="tr-TR" dirty="0" err="1"/>
              <a:t>şeklinde</a:t>
            </a:r>
            <a:r>
              <a:rPr lang="tr-TR" dirty="0"/>
              <a:t> sıralanabilir.</a:t>
            </a:r>
          </a:p>
          <a:p>
            <a:r>
              <a:rPr lang="tr-TR" dirty="0"/>
              <a:t>Amerika </a:t>
            </a:r>
            <a:r>
              <a:rPr lang="tr-TR" dirty="0" err="1"/>
              <a:t>Birleşik</a:t>
            </a:r>
            <a:r>
              <a:rPr lang="tr-TR" dirty="0"/>
              <a:t> Devletleri ve </a:t>
            </a:r>
            <a:r>
              <a:rPr lang="tr-TR" dirty="0" err="1"/>
              <a:t>diğer</a:t>
            </a:r>
            <a:r>
              <a:rPr lang="tr-TR" dirty="0"/>
              <a:t> pek </a:t>
            </a:r>
            <a:r>
              <a:rPr lang="tr-TR" dirty="0" err="1"/>
              <a:t>çok</a:t>
            </a:r>
            <a:r>
              <a:rPr lang="tr-TR" dirty="0"/>
              <a:t> </a:t>
            </a:r>
            <a:r>
              <a:rPr lang="tr-TR" dirty="0" err="1"/>
              <a:t>ülkede</a:t>
            </a:r>
            <a:r>
              <a:rPr lang="tr-TR" dirty="0"/>
              <a:t> bu </a:t>
            </a:r>
            <a:r>
              <a:rPr lang="tr-TR" dirty="0" err="1"/>
              <a:t>müdahalelerin</a:t>
            </a:r>
            <a:r>
              <a:rPr lang="tr-TR" dirty="0"/>
              <a:t> alanında </a:t>
            </a:r>
            <a:r>
              <a:rPr lang="tr-TR" dirty="0" err="1"/>
              <a:t>yetişmis</a:t>
            </a:r>
            <a:r>
              <a:rPr lang="tr-TR" dirty="0"/>
              <a:t>̧ olan </a:t>
            </a:r>
            <a:r>
              <a:rPr lang="tr-TR" dirty="0" err="1"/>
              <a:t>özel</a:t>
            </a:r>
            <a:r>
              <a:rPr lang="tr-TR" dirty="0"/>
              <a:t> </a:t>
            </a:r>
            <a:r>
              <a:rPr lang="tr-TR" dirty="0" err="1"/>
              <a:t>eğitim</a:t>
            </a:r>
            <a:r>
              <a:rPr lang="tr-TR" dirty="0"/>
              <a:t> uzmanı, dil ve </a:t>
            </a:r>
            <a:r>
              <a:rPr lang="tr-TR" dirty="0" err="1"/>
              <a:t>konuşma</a:t>
            </a:r>
            <a:r>
              <a:rPr lang="tr-TR" dirty="0"/>
              <a:t> terapisti, </a:t>
            </a:r>
            <a:r>
              <a:rPr lang="tr-TR" dirty="0" err="1"/>
              <a:t>odyolog</a:t>
            </a:r>
            <a:r>
              <a:rPr lang="tr-TR" dirty="0"/>
              <a:t>, psikolog, iş-</a:t>
            </a:r>
            <a:r>
              <a:rPr lang="tr-TR" dirty="0" err="1"/>
              <a:t>uğras</a:t>
            </a:r>
            <a:r>
              <a:rPr lang="tr-TR" dirty="0"/>
              <a:t>̧ terapisti, sosyal hizmet uzmanı, </a:t>
            </a:r>
            <a:r>
              <a:rPr lang="tr-TR" dirty="0" err="1"/>
              <a:t>hemşire</a:t>
            </a:r>
            <a:r>
              <a:rPr lang="tr-TR" dirty="0"/>
              <a:t>, aile terapisti, pediatri uzmanları ve </a:t>
            </a:r>
            <a:r>
              <a:rPr lang="tr-TR" dirty="0" err="1"/>
              <a:t>diğer</a:t>
            </a:r>
            <a:r>
              <a:rPr lang="tr-TR" dirty="0"/>
              <a:t> alan doktorları (</a:t>
            </a:r>
            <a:r>
              <a:rPr lang="tr-TR" dirty="0" err="1"/>
              <a:t>çocuk</a:t>
            </a:r>
            <a:r>
              <a:rPr lang="tr-TR" dirty="0"/>
              <a:t> </a:t>
            </a:r>
            <a:r>
              <a:rPr lang="tr-TR" dirty="0" err="1"/>
              <a:t>nöroloğu</a:t>
            </a:r>
            <a:r>
              <a:rPr lang="tr-TR" dirty="0"/>
              <a:t>, </a:t>
            </a:r>
            <a:r>
              <a:rPr lang="tr-TR" dirty="0" err="1"/>
              <a:t>çocuk</a:t>
            </a:r>
            <a:r>
              <a:rPr lang="tr-TR" dirty="0"/>
              <a:t> doktoru vb.) tarafından </a:t>
            </a:r>
            <a:r>
              <a:rPr lang="tr-TR" dirty="0" err="1"/>
              <a:t>gerçekleştirildiği</a:t>
            </a:r>
            <a:r>
              <a:rPr lang="tr-TR" dirty="0"/>
              <a:t> </a:t>
            </a:r>
            <a:r>
              <a:rPr lang="tr-TR" dirty="0" err="1"/>
              <a:t>görülmektedir</a:t>
            </a:r>
            <a:r>
              <a:rPr lang="tr-TR" dirty="0"/>
              <a:t>.</a:t>
            </a:r>
          </a:p>
          <a:p>
            <a:r>
              <a:rPr lang="tr-TR" dirty="0"/>
              <a:t>Bu </a:t>
            </a:r>
            <a:r>
              <a:rPr lang="tr-TR" dirty="0" err="1"/>
              <a:t>bağlamda</a:t>
            </a:r>
            <a:r>
              <a:rPr lang="tr-TR" dirty="0"/>
              <a:t>; erken </a:t>
            </a:r>
            <a:r>
              <a:rPr lang="tr-TR" dirty="0" err="1"/>
              <a:t>müdahale</a:t>
            </a:r>
            <a:r>
              <a:rPr lang="tr-TR" dirty="0"/>
              <a:t> </a:t>
            </a:r>
            <a:r>
              <a:rPr lang="tr-TR" dirty="0" err="1"/>
              <a:t>süreci</a:t>
            </a:r>
            <a:r>
              <a:rPr lang="tr-TR" dirty="0"/>
              <a:t>, birbirinden farklı </a:t>
            </a:r>
            <a:r>
              <a:rPr lang="tr-TR" dirty="0" err="1"/>
              <a:t>özelliklere</a:t>
            </a:r>
            <a:r>
              <a:rPr lang="tr-TR" dirty="0"/>
              <a:t> sahip olan her bir </a:t>
            </a:r>
            <a:r>
              <a:rPr lang="tr-TR" dirty="0" err="1"/>
              <a:t>çocuk</a:t>
            </a:r>
            <a:r>
              <a:rPr lang="tr-TR" dirty="0"/>
              <a:t> </a:t>
            </a:r>
            <a:r>
              <a:rPr lang="tr-TR" dirty="0" err="1"/>
              <a:t>için</a:t>
            </a:r>
            <a:r>
              <a:rPr lang="tr-TR" dirty="0"/>
              <a:t> </a:t>
            </a:r>
            <a:r>
              <a:rPr lang="tr-TR" dirty="0" err="1"/>
              <a:t>bireyselleştirilmis</a:t>
            </a:r>
            <a:r>
              <a:rPr lang="tr-TR" dirty="0"/>
              <a:t>̧ bir program </a:t>
            </a:r>
            <a:r>
              <a:rPr lang="tr-TR" dirty="0" err="1"/>
              <a:t>geliştirmeyi</a:t>
            </a:r>
            <a:r>
              <a:rPr lang="tr-TR" dirty="0"/>
              <a:t> </a:t>
            </a:r>
            <a:r>
              <a:rPr lang="tr-TR" dirty="0" err="1"/>
              <a:t>amac</a:t>
            </a:r>
            <a:r>
              <a:rPr lang="tr-TR" dirty="0"/>
              <a:t>̧ edinen ve bu kapsamda hizmet sunanları, yasa </a:t>
            </a:r>
            <a:r>
              <a:rPr lang="tr-TR" dirty="0" err="1"/>
              <a:t>geliştiricileri</a:t>
            </a:r>
            <a:r>
              <a:rPr lang="tr-TR" dirty="0"/>
              <a:t>, </a:t>
            </a:r>
            <a:r>
              <a:rPr lang="tr-TR" dirty="0" err="1"/>
              <a:t>araştırmacıları</a:t>
            </a:r>
            <a:r>
              <a:rPr lang="tr-TR" dirty="0"/>
              <a:t> ve ebeveynleri </a:t>
            </a:r>
            <a:r>
              <a:rPr lang="tr-TR" dirty="0" err="1"/>
              <a:t>işbirliği</a:t>
            </a:r>
            <a:r>
              <a:rPr lang="tr-TR" dirty="0"/>
              <a:t> </a:t>
            </a:r>
            <a:r>
              <a:rPr lang="tr-TR" dirty="0" err="1"/>
              <a:t>içerisinde</a:t>
            </a:r>
            <a:r>
              <a:rPr lang="tr-TR" dirty="0"/>
              <a:t> </a:t>
            </a:r>
            <a:r>
              <a:rPr lang="tr-TR" dirty="0" err="1"/>
              <a:t>çalışarak</a:t>
            </a:r>
            <a:r>
              <a:rPr lang="tr-TR" dirty="0"/>
              <a:t> sunulacak hizmetleri planlamaya ve </a:t>
            </a:r>
            <a:r>
              <a:rPr lang="tr-TR" dirty="0" err="1"/>
              <a:t>yürütmeye</a:t>
            </a:r>
            <a:r>
              <a:rPr lang="tr-TR" dirty="0"/>
              <a:t> sorumlu tutan bir sistemdir.</a:t>
            </a:r>
            <a:endParaRPr lang="tr-TR" sz="1800" dirty="0"/>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523382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72145"/>
            <a:ext cx="8770571" cy="4024470"/>
          </a:xfrm>
        </p:spPr>
        <p:txBody>
          <a:bodyPr>
            <a:normAutofit fontScale="92500"/>
          </a:bodyPr>
          <a:lstStyle/>
          <a:p>
            <a:pPr marL="0" indent="0">
              <a:buNone/>
            </a:pPr>
            <a:r>
              <a:rPr lang="tr-TR" b="1" dirty="0">
                <a:solidFill>
                  <a:srgbClr val="FF0000"/>
                </a:solidFill>
              </a:rPr>
              <a:t>Erken </a:t>
            </a:r>
            <a:r>
              <a:rPr lang="tr-TR" b="1" dirty="0" err="1">
                <a:solidFill>
                  <a:srgbClr val="FF0000"/>
                </a:solidFill>
              </a:rPr>
              <a:t>müdahalenin</a:t>
            </a:r>
            <a:r>
              <a:rPr lang="tr-TR" b="1" dirty="0">
                <a:solidFill>
                  <a:srgbClr val="FF0000"/>
                </a:solidFill>
              </a:rPr>
              <a:t> en temel </a:t>
            </a:r>
            <a:r>
              <a:rPr lang="tr-TR" b="1" dirty="0" err="1">
                <a:solidFill>
                  <a:srgbClr val="FF0000"/>
                </a:solidFill>
              </a:rPr>
              <a:t>amaçları</a:t>
            </a:r>
            <a:r>
              <a:rPr lang="tr-TR" dirty="0">
                <a:solidFill>
                  <a:schemeClr val="tx1"/>
                </a:solidFill>
              </a:rPr>
              <a:t> </a:t>
            </a:r>
            <a:endParaRPr lang="tr-TR" sz="1800" dirty="0">
              <a:solidFill>
                <a:schemeClr val="tx1"/>
              </a:solidFill>
            </a:endParaRPr>
          </a:p>
          <a:p>
            <a:pPr lvl="1"/>
            <a:r>
              <a:rPr lang="tr-TR" dirty="0">
                <a:solidFill>
                  <a:schemeClr val="tx1"/>
                </a:solidFill>
              </a:rPr>
              <a:t>Genetik ve biyolojik sorunların </a:t>
            </a:r>
            <a:r>
              <a:rPr lang="tr-TR" dirty="0" err="1">
                <a:solidFill>
                  <a:schemeClr val="tx1"/>
                </a:solidFill>
              </a:rPr>
              <a:t>üstesinden</a:t>
            </a:r>
            <a:r>
              <a:rPr lang="tr-TR" dirty="0">
                <a:solidFill>
                  <a:schemeClr val="tx1"/>
                </a:solidFill>
              </a:rPr>
              <a:t> gelme veya sorunları minimuma indirmek </a:t>
            </a:r>
            <a:endParaRPr lang="tr-TR" sz="1400" dirty="0">
              <a:solidFill>
                <a:schemeClr val="tx1"/>
              </a:solidFill>
            </a:endParaRPr>
          </a:p>
          <a:p>
            <a:pPr lvl="1"/>
            <a:r>
              <a:rPr lang="tr-TR" dirty="0">
                <a:solidFill>
                  <a:schemeClr val="tx1"/>
                </a:solidFill>
              </a:rPr>
              <a:t>Ebeveynlere ve </a:t>
            </a:r>
            <a:r>
              <a:rPr lang="tr-TR" dirty="0" err="1">
                <a:solidFill>
                  <a:schemeClr val="tx1"/>
                </a:solidFill>
              </a:rPr>
              <a:t>tüm</a:t>
            </a:r>
            <a:r>
              <a:rPr lang="tr-TR" dirty="0">
                <a:solidFill>
                  <a:schemeClr val="tx1"/>
                </a:solidFill>
              </a:rPr>
              <a:t> aile bireylerine yeni duruma uyum </a:t>
            </a:r>
            <a:r>
              <a:rPr lang="tr-TR" dirty="0" err="1">
                <a:solidFill>
                  <a:schemeClr val="tx1"/>
                </a:solidFill>
              </a:rPr>
              <a:t>sağlamaları</a:t>
            </a:r>
            <a:r>
              <a:rPr lang="tr-TR" dirty="0">
                <a:solidFill>
                  <a:schemeClr val="tx1"/>
                </a:solidFill>
              </a:rPr>
              <a:t> ve </a:t>
            </a:r>
            <a:r>
              <a:rPr lang="tr-TR" dirty="0" err="1">
                <a:solidFill>
                  <a:schemeClr val="tx1"/>
                </a:solidFill>
              </a:rPr>
              <a:t>çocuk</a:t>
            </a:r>
            <a:r>
              <a:rPr lang="tr-TR" dirty="0">
                <a:solidFill>
                  <a:schemeClr val="tx1"/>
                </a:solidFill>
              </a:rPr>
              <a:t> ile uzun </a:t>
            </a:r>
            <a:r>
              <a:rPr lang="tr-TR" dirty="0" err="1">
                <a:solidFill>
                  <a:schemeClr val="tx1"/>
                </a:solidFill>
              </a:rPr>
              <a:t>süreli</a:t>
            </a:r>
            <a:r>
              <a:rPr lang="tr-TR" dirty="0">
                <a:solidFill>
                  <a:schemeClr val="tx1"/>
                </a:solidFill>
              </a:rPr>
              <a:t> nitelikli bir </a:t>
            </a:r>
            <a:r>
              <a:rPr lang="tr-TR" dirty="0" err="1">
                <a:solidFill>
                  <a:schemeClr val="tx1"/>
                </a:solidFill>
              </a:rPr>
              <a:t>etkileşim</a:t>
            </a:r>
            <a:r>
              <a:rPr lang="tr-TR" dirty="0">
                <a:solidFill>
                  <a:schemeClr val="tx1"/>
                </a:solidFill>
              </a:rPr>
              <a:t> kurabilmelerine </a:t>
            </a:r>
            <a:r>
              <a:rPr lang="tr-TR" dirty="0" err="1">
                <a:solidFill>
                  <a:schemeClr val="tx1"/>
                </a:solidFill>
              </a:rPr>
              <a:t>yönelik</a:t>
            </a:r>
            <a:r>
              <a:rPr lang="tr-TR" dirty="0">
                <a:solidFill>
                  <a:schemeClr val="tx1"/>
                </a:solidFill>
              </a:rPr>
              <a:t> bilgi, destek ve </a:t>
            </a:r>
            <a:r>
              <a:rPr lang="tr-TR" dirty="0" err="1">
                <a:solidFill>
                  <a:schemeClr val="tx1"/>
                </a:solidFill>
              </a:rPr>
              <a:t>öneriler</a:t>
            </a:r>
            <a:r>
              <a:rPr lang="tr-TR" dirty="0">
                <a:solidFill>
                  <a:schemeClr val="tx1"/>
                </a:solidFill>
              </a:rPr>
              <a:t> </a:t>
            </a:r>
            <a:r>
              <a:rPr lang="tr-TR" sz="1400" dirty="0">
                <a:solidFill>
                  <a:schemeClr val="tx1"/>
                </a:solidFill>
              </a:rPr>
              <a:t> </a:t>
            </a:r>
            <a:r>
              <a:rPr lang="tr-TR" dirty="0">
                <a:solidFill>
                  <a:schemeClr val="tx1"/>
                </a:solidFill>
              </a:rPr>
              <a:t>sunmak </a:t>
            </a:r>
          </a:p>
          <a:p>
            <a:pPr lvl="1"/>
            <a:r>
              <a:rPr lang="tr-TR" dirty="0" err="1">
                <a:solidFill>
                  <a:schemeClr val="tx1"/>
                </a:solidFill>
              </a:rPr>
              <a:t>Gelişimin</a:t>
            </a:r>
            <a:r>
              <a:rPr lang="tr-TR" dirty="0">
                <a:solidFill>
                  <a:schemeClr val="tx1"/>
                </a:solidFill>
              </a:rPr>
              <a:t> </a:t>
            </a:r>
            <a:r>
              <a:rPr lang="tr-TR" dirty="0" err="1">
                <a:solidFill>
                  <a:schemeClr val="tx1"/>
                </a:solidFill>
              </a:rPr>
              <a:t>tüm</a:t>
            </a:r>
            <a:r>
              <a:rPr lang="tr-TR" dirty="0">
                <a:solidFill>
                  <a:schemeClr val="tx1"/>
                </a:solidFill>
              </a:rPr>
              <a:t> alanlarında </a:t>
            </a:r>
            <a:r>
              <a:rPr lang="tr-TR" dirty="0" err="1">
                <a:solidFill>
                  <a:schemeClr val="tx1"/>
                </a:solidFill>
              </a:rPr>
              <a:t>çocuğu</a:t>
            </a:r>
            <a:r>
              <a:rPr lang="tr-TR" dirty="0">
                <a:solidFill>
                  <a:schemeClr val="tx1"/>
                </a:solidFill>
              </a:rPr>
              <a:t> destekleyecek uygun </a:t>
            </a:r>
            <a:r>
              <a:rPr lang="tr-TR" dirty="0" err="1">
                <a:solidFill>
                  <a:schemeClr val="tx1"/>
                </a:solidFill>
              </a:rPr>
              <a:t>gelişimsel</a:t>
            </a:r>
            <a:r>
              <a:rPr lang="tr-TR" dirty="0">
                <a:solidFill>
                  <a:schemeClr val="tx1"/>
                </a:solidFill>
              </a:rPr>
              <a:t> deneyimler sunmak ve </a:t>
            </a:r>
            <a:r>
              <a:rPr lang="tr-TR" dirty="0" err="1">
                <a:solidFill>
                  <a:schemeClr val="tx1"/>
                </a:solidFill>
              </a:rPr>
              <a:t>çocuğun</a:t>
            </a:r>
            <a:r>
              <a:rPr lang="tr-TR" dirty="0">
                <a:solidFill>
                  <a:schemeClr val="tx1"/>
                </a:solidFill>
              </a:rPr>
              <a:t> </a:t>
            </a:r>
            <a:r>
              <a:rPr lang="tr-TR" dirty="0" err="1">
                <a:solidFill>
                  <a:schemeClr val="tx1"/>
                </a:solidFill>
              </a:rPr>
              <a:t>içinde</a:t>
            </a:r>
            <a:r>
              <a:rPr lang="tr-TR" dirty="0">
                <a:solidFill>
                  <a:schemeClr val="tx1"/>
                </a:solidFill>
              </a:rPr>
              <a:t> </a:t>
            </a:r>
            <a:r>
              <a:rPr lang="tr-TR" dirty="0" err="1">
                <a:solidFill>
                  <a:schemeClr val="tx1"/>
                </a:solidFill>
              </a:rPr>
              <a:t>bulunduğu</a:t>
            </a:r>
            <a:r>
              <a:rPr lang="tr-TR" dirty="0">
                <a:solidFill>
                  <a:schemeClr val="tx1"/>
                </a:solidFill>
              </a:rPr>
              <a:t> </a:t>
            </a:r>
            <a:r>
              <a:rPr lang="tr-TR" dirty="0" err="1">
                <a:solidFill>
                  <a:schemeClr val="tx1"/>
                </a:solidFill>
              </a:rPr>
              <a:t>çevreyi</a:t>
            </a:r>
            <a:r>
              <a:rPr lang="tr-TR" dirty="0">
                <a:solidFill>
                  <a:schemeClr val="tx1"/>
                </a:solidFill>
              </a:rPr>
              <a:t> </a:t>
            </a:r>
            <a:r>
              <a:rPr lang="tr-TR" dirty="0" err="1">
                <a:solidFill>
                  <a:schemeClr val="tx1"/>
                </a:solidFill>
              </a:rPr>
              <a:t>zenginleştirmek</a:t>
            </a:r>
            <a:endParaRPr lang="tr-TR" dirty="0">
              <a:solidFill>
                <a:schemeClr val="tx1"/>
              </a:solidFill>
            </a:endParaRPr>
          </a:p>
          <a:p>
            <a:pPr lvl="1"/>
            <a:r>
              <a:rPr lang="tr-TR" dirty="0" err="1">
                <a:solidFill>
                  <a:schemeClr val="tx1"/>
                </a:solidFill>
              </a:rPr>
              <a:t>Ebeveyn-çocuk</a:t>
            </a:r>
            <a:r>
              <a:rPr lang="tr-TR" dirty="0">
                <a:solidFill>
                  <a:schemeClr val="tx1"/>
                </a:solidFill>
              </a:rPr>
              <a:t> </a:t>
            </a:r>
            <a:r>
              <a:rPr lang="tr-TR" dirty="0" err="1">
                <a:solidFill>
                  <a:schemeClr val="tx1"/>
                </a:solidFill>
              </a:rPr>
              <a:t>etkileşimini</a:t>
            </a:r>
            <a:r>
              <a:rPr lang="tr-TR" dirty="0">
                <a:solidFill>
                  <a:schemeClr val="tx1"/>
                </a:solidFill>
              </a:rPr>
              <a:t> desteklemek, uygun olmayan </a:t>
            </a:r>
            <a:r>
              <a:rPr lang="tr-TR" dirty="0" err="1">
                <a:solidFill>
                  <a:schemeClr val="tx1"/>
                </a:solidFill>
              </a:rPr>
              <a:t>etkileşimsel</a:t>
            </a:r>
            <a:r>
              <a:rPr lang="tr-TR" dirty="0">
                <a:solidFill>
                  <a:schemeClr val="tx1"/>
                </a:solidFill>
              </a:rPr>
              <a:t> </a:t>
            </a:r>
            <a:r>
              <a:rPr lang="tr-TR" dirty="0" err="1">
                <a:solidFill>
                  <a:schemeClr val="tx1"/>
                </a:solidFill>
              </a:rPr>
              <a:t>davranışları</a:t>
            </a:r>
            <a:r>
              <a:rPr lang="tr-TR" dirty="0">
                <a:solidFill>
                  <a:schemeClr val="tx1"/>
                </a:solidFill>
              </a:rPr>
              <a:t> </a:t>
            </a:r>
            <a:r>
              <a:rPr lang="tr-TR" dirty="0" err="1">
                <a:solidFill>
                  <a:schemeClr val="tx1"/>
                </a:solidFill>
              </a:rPr>
              <a:t>önlemek</a:t>
            </a:r>
            <a:endParaRPr lang="tr-TR" dirty="0">
              <a:solidFill>
                <a:schemeClr val="tx1"/>
              </a:solidFill>
            </a:endParaRPr>
          </a:p>
          <a:p>
            <a:pPr lvl="1"/>
            <a:r>
              <a:rPr lang="tr-TR" dirty="0" err="1">
                <a:solidFill>
                  <a:schemeClr val="tx1"/>
                </a:solidFill>
              </a:rPr>
              <a:t>Mümkün</a:t>
            </a:r>
            <a:r>
              <a:rPr lang="tr-TR" dirty="0">
                <a:solidFill>
                  <a:schemeClr val="tx1"/>
                </a:solidFill>
              </a:rPr>
              <a:t> </a:t>
            </a:r>
            <a:r>
              <a:rPr lang="tr-TR" dirty="0" err="1">
                <a:solidFill>
                  <a:schemeClr val="tx1"/>
                </a:solidFill>
              </a:rPr>
              <a:t>olduğunca</a:t>
            </a:r>
            <a:r>
              <a:rPr lang="tr-TR" dirty="0">
                <a:solidFill>
                  <a:schemeClr val="tx1"/>
                </a:solidFill>
              </a:rPr>
              <a:t> </a:t>
            </a:r>
            <a:r>
              <a:rPr lang="tr-TR" dirty="0" err="1">
                <a:solidFill>
                  <a:schemeClr val="tx1"/>
                </a:solidFill>
              </a:rPr>
              <a:t>gelişimin</a:t>
            </a:r>
            <a:r>
              <a:rPr lang="tr-TR" dirty="0">
                <a:solidFill>
                  <a:schemeClr val="tx1"/>
                </a:solidFill>
              </a:rPr>
              <a:t> farklı alanlarında </a:t>
            </a:r>
            <a:r>
              <a:rPr lang="tr-TR" dirty="0" err="1">
                <a:solidFill>
                  <a:schemeClr val="tx1"/>
                </a:solidFill>
              </a:rPr>
              <a:t>çocuğun</a:t>
            </a:r>
            <a:r>
              <a:rPr lang="tr-TR" dirty="0">
                <a:solidFill>
                  <a:schemeClr val="tx1"/>
                </a:solidFill>
              </a:rPr>
              <a:t> </a:t>
            </a:r>
            <a:r>
              <a:rPr lang="tr-TR" dirty="0" err="1">
                <a:solidFill>
                  <a:schemeClr val="tx1"/>
                </a:solidFill>
              </a:rPr>
              <a:t>bağımsızlık</a:t>
            </a:r>
            <a:r>
              <a:rPr lang="tr-TR" dirty="0">
                <a:solidFill>
                  <a:schemeClr val="tx1"/>
                </a:solidFill>
              </a:rPr>
              <a:t> kazanmasını </a:t>
            </a:r>
            <a:r>
              <a:rPr lang="tr-TR" dirty="0" err="1">
                <a:solidFill>
                  <a:schemeClr val="tx1"/>
                </a:solidFill>
              </a:rPr>
              <a:t>sağlamak</a:t>
            </a:r>
            <a:endParaRPr lang="tr-TR" dirty="0">
              <a:solidFill>
                <a:schemeClr val="tx1"/>
              </a:solidFill>
            </a:endParaRPr>
          </a:p>
          <a:p>
            <a:pPr lvl="1"/>
            <a:r>
              <a:rPr lang="tr-TR" dirty="0" err="1">
                <a:solidFill>
                  <a:schemeClr val="tx1"/>
                </a:solidFill>
              </a:rPr>
              <a:t>Müdahale</a:t>
            </a:r>
            <a:r>
              <a:rPr lang="tr-TR" dirty="0">
                <a:solidFill>
                  <a:schemeClr val="tx1"/>
                </a:solidFill>
              </a:rPr>
              <a:t> stratejilerini </a:t>
            </a:r>
            <a:r>
              <a:rPr lang="tr-TR" dirty="0" err="1">
                <a:solidFill>
                  <a:schemeClr val="tx1"/>
                </a:solidFill>
              </a:rPr>
              <a:t>mümkün</a:t>
            </a:r>
            <a:r>
              <a:rPr lang="tr-TR" dirty="0">
                <a:solidFill>
                  <a:schemeClr val="tx1"/>
                </a:solidFill>
              </a:rPr>
              <a:t> </a:t>
            </a:r>
            <a:r>
              <a:rPr lang="tr-TR" dirty="0" err="1">
                <a:solidFill>
                  <a:schemeClr val="tx1"/>
                </a:solidFill>
              </a:rPr>
              <a:t>olduğunca</a:t>
            </a:r>
            <a:r>
              <a:rPr lang="tr-TR" dirty="0">
                <a:solidFill>
                  <a:schemeClr val="tx1"/>
                </a:solidFill>
              </a:rPr>
              <a:t> </a:t>
            </a:r>
            <a:r>
              <a:rPr lang="tr-TR" dirty="0" err="1">
                <a:solidFill>
                  <a:schemeClr val="tx1"/>
                </a:solidFill>
              </a:rPr>
              <a:t>doğal</a:t>
            </a:r>
            <a:r>
              <a:rPr lang="tr-TR" dirty="0">
                <a:solidFill>
                  <a:schemeClr val="tx1"/>
                </a:solidFill>
              </a:rPr>
              <a:t> ortamda ve </a:t>
            </a:r>
            <a:r>
              <a:rPr lang="tr-TR" dirty="0" err="1">
                <a:solidFill>
                  <a:schemeClr val="tx1"/>
                </a:solidFill>
              </a:rPr>
              <a:t>çocuğun</a:t>
            </a:r>
            <a:r>
              <a:rPr lang="tr-TR" dirty="0">
                <a:solidFill>
                  <a:schemeClr val="tx1"/>
                </a:solidFill>
              </a:rPr>
              <a:t> </a:t>
            </a:r>
            <a:r>
              <a:rPr lang="tr-TR" dirty="0" err="1">
                <a:solidFill>
                  <a:schemeClr val="tx1"/>
                </a:solidFill>
              </a:rPr>
              <a:t>günlük</a:t>
            </a:r>
            <a:r>
              <a:rPr lang="tr-TR" dirty="0">
                <a:solidFill>
                  <a:schemeClr val="tx1"/>
                </a:solidFill>
              </a:rPr>
              <a:t> rutinlerinde uygulamak ve bilimsel </a:t>
            </a:r>
            <a:r>
              <a:rPr lang="tr-TR" dirty="0" err="1">
                <a:solidFill>
                  <a:schemeClr val="tx1"/>
                </a:solidFill>
              </a:rPr>
              <a:t>dayanağı</a:t>
            </a:r>
            <a:r>
              <a:rPr lang="tr-TR" dirty="0">
                <a:solidFill>
                  <a:schemeClr val="tx1"/>
                </a:solidFill>
              </a:rPr>
              <a:t> olmayan uygulamalardan uzak durmak</a:t>
            </a:r>
            <a:br>
              <a:rPr lang="tr-TR" dirty="0">
                <a:solidFill>
                  <a:schemeClr val="tx1"/>
                </a:solidFill>
              </a:rPr>
            </a:br>
            <a:endParaRPr lang="tr-TR" sz="1400" dirty="0">
              <a:solidFill>
                <a:schemeClr val="tx1"/>
              </a:solidFill>
            </a:endParaRP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154086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72144"/>
            <a:ext cx="8770571" cy="4118145"/>
          </a:xfrm>
        </p:spPr>
        <p:txBody>
          <a:bodyPr>
            <a:normAutofit/>
          </a:bodyPr>
          <a:lstStyle/>
          <a:p>
            <a:r>
              <a:rPr lang="tr-TR" sz="1100" dirty="0" err="1"/>
              <a:t>Günümüzde</a:t>
            </a:r>
            <a:r>
              <a:rPr lang="tr-TR" sz="1100" dirty="0"/>
              <a:t> erken </a:t>
            </a:r>
            <a:r>
              <a:rPr lang="tr-TR" sz="1100" dirty="0" err="1"/>
              <a:t>müdahale</a:t>
            </a:r>
            <a:r>
              <a:rPr lang="tr-TR" sz="1100" dirty="0"/>
              <a:t> ile </a:t>
            </a:r>
            <a:r>
              <a:rPr lang="tr-TR" sz="1100" dirty="0" err="1"/>
              <a:t>amaçlananların</a:t>
            </a:r>
            <a:r>
              <a:rPr lang="tr-TR" sz="1100" dirty="0"/>
              <a:t> daha kapsamlı hale </a:t>
            </a:r>
            <a:r>
              <a:rPr lang="tr-TR" sz="1100" dirty="0" err="1"/>
              <a:t>geldiği</a:t>
            </a:r>
            <a:r>
              <a:rPr lang="tr-TR" sz="1100" dirty="0"/>
              <a:t> ve </a:t>
            </a:r>
            <a:r>
              <a:rPr lang="tr-TR" sz="1100" dirty="0" err="1"/>
              <a:t>farklılaştığı</a:t>
            </a:r>
            <a:r>
              <a:rPr lang="tr-TR" sz="1100" dirty="0"/>
              <a:t> </a:t>
            </a:r>
            <a:r>
              <a:rPr lang="tr-TR" sz="1100" dirty="0" err="1"/>
              <a:t>görülmektedir</a:t>
            </a:r>
            <a:r>
              <a:rPr lang="tr-TR" sz="1100" dirty="0"/>
              <a:t>.</a:t>
            </a:r>
          </a:p>
          <a:p>
            <a:r>
              <a:rPr lang="tr-TR" sz="1100" dirty="0"/>
              <a:t>Bu </a:t>
            </a:r>
            <a:r>
              <a:rPr lang="tr-TR" sz="1100" dirty="0" err="1"/>
              <a:t>bağlamda</a:t>
            </a:r>
            <a:r>
              <a:rPr lang="tr-TR" sz="1100" dirty="0"/>
              <a:t>, erken </a:t>
            </a:r>
            <a:r>
              <a:rPr lang="tr-TR" sz="1100" dirty="0" err="1"/>
              <a:t>müdahale</a:t>
            </a:r>
            <a:r>
              <a:rPr lang="tr-TR" sz="1100" dirty="0"/>
              <a:t> </a:t>
            </a:r>
            <a:r>
              <a:rPr lang="tr-TR" sz="1100" dirty="0" err="1"/>
              <a:t>sürecinin</a:t>
            </a:r>
            <a:r>
              <a:rPr lang="tr-TR" sz="1100" dirty="0"/>
              <a:t> en temel amacının “</a:t>
            </a:r>
            <a:r>
              <a:rPr lang="tr-TR" sz="1100" dirty="0" err="1"/>
              <a:t>çocuğun</a:t>
            </a:r>
            <a:r>
              <a:rPr lang="tr-TR" sz="1100" dirty="0"/>
              <a:t> </a:t>
            </a:r>
            <a:r>
              <a:rPr lang="tr-TR" sz="1100" dirty="0" err="1"/>
              <a:t>yaşam</a:t>
            </a:r>
            <a:r>
              <a:rPr lang="tr-TR" sz="1100" dirty="0"/>
              <a:t> boyu </a:t>
            </a:r>
            <a:r>
              <a:rPr lang="tr-TR" sz="1100" dirty="0" err="1"/>
              <a:t>öğrenmesi</a:t>
            </a:r>
            <a:r>
              <a:rPr lang="tr-TR" sz="1100" dirty="0"/>
              <a:t> </a:t>
            </a:r>
            <a:r>
              <a:rPr lang="tr-TR" sz="1100" dirty="0" err="1"/>
              <a:t>için</a:t>
            </a:r>
            <a:r>
              <a:rPr lang="tr-TR" sz="1100" dirty="0"/>
              <a:t> bir temel </a:t>
            </a:r>
            <a:r>
              <a:rPr lang="tr-TR" sz="1100" dirty="0" err="1"/>
              <a:t>oluşturmaya</a:t>
            </a:r>
            <a:r>
              <a:rPr lang="tr-TR" sz="1100" dirty="0"/>
              <a:t> hizmet etmek” olarak boyut </a:t>
            </a:r>
            <a:r>
              <a:rPr lang="tr-TR" sz="1100" dirty="0" err="1"/>
              <a:t>değiştirdiği</a:t>
            </a:r>
            <a:r>
              <a:rPr lang="tr-TR" sz="1100" dirty="0"/>
              <a:t> </a:t>
            </a:r>
            <a:r>
              <a:rPr lang="tr-TR" sz="1100" dirty="0" err="1"/>
              <a:t>görülmektedir</a:t>
            </a:r>
            <a:endParaRPr lang="tr-TR" sz="1100" dirty="0"/>
          </a:p>
          <a:p>
            <a:r>
              <a:rPr lang="tr-TR" sz="1100" dirty="0"/>
              <a:t>Nitekim sunulan erken </a:t>
            </a:r>
            <a:r>
              <a:rPr lang="tr-TR" sz="1100" dirty="0" err="1"/>
              <a:t>müdahale</a:t>
            </a:r>
            <a:r>
              <a:rPr lang="tr-TR" sz="1100" dirty="0"/>
              <a:t> hizmetlerinin </a:t>
            </a:r>
            <a:r>
              <a:rPr lang="tr-TR" sz="1100" dirty="0" err="1"/>
              <a:t>çocuk</a:t>
            </a:r>
            <a:r>
              <a:rPr lang="tr-TR" sz="1100" dirty="0"/>
              <a:t> </a:t>
            </a:r>
            <a:r>
              <a:rPr lang="tr-TR" sz="1100" dirty="0" err="1"/>
              <a:t>için</a:t>
            </a:r>
            <a:r>
              <a:rPr lang="tr-TR" sz="1100" dirty="0"/>
              <a:t> </a:t>
            </a:r>
            <a:r>
              <a:rPr lang="tr-TR" sz="1100" dirty="0" err="1"/>
              <a:t>işlevsel</a:t>
            </a:r>
            <a:r>
              <a:rPr lang="tr-TR" sz="1100" dirty="0"/>
              <a:t> olması, </a:t>
            </a:r>
            <a:r>
              <a:rPr lang="tr-TR" sz="1100" dirty="0" err="1"/>
              <a:t>çocuğun</a:t>
            </a:r>
            <a:r>
              <a:rPr lang="tr-TR" sz="1100" dirty="0"/>
              <a:t> var olan </a:t>
            </a:r>
            <a:r>
              <a:rPr lang="tr-TR" sz="1100" dirty="0" err="1"/>
              <a:t>tüm</a:t>
            </a:r>
            <a:r>
              <a:rPr lang="tr-TR" sz="1100" dirty="0"/>
              <a:t> potansiyelini </a:t>
            </a:r>
            <a:r>
              <a:rPr lang="tr-TR" sz="1100" dirty="0" err="1"/>
              <a:t>açığa</a:t>
            </a:r>
            <a:r>
              <a:rPr lang="tr-TR" sz="1100" dirty="0"/>
              <a:t> </a:t>
            </a:r>
            <a:r>
              <a:rPr lang="tr-TR" sz="1100" dirty="0" err="1"/>
              <a:t>çıkarması</a:t>
            </a:r>
            <a:r>
              <a:rPr lang="tr-TR" sz="1100" dirty="0"/>
              <a:t>, </a:t>
            </a:r>
            <a:r>
              <a:rPr lang="tr-TR" sz="1100" dirty="0" err="1"/>
              <a:t>çocuğun</a:t>
            </a:r>
            <a:r>
              <a:rPr lang="tr-TR" sz="1100" dirty="0"/>
              <a:t> aile ve okul ortamına ve topluma tam katılım </a:t>
            </a:r>
            <a:r>
              <a:rPr lang="tr-TR" sz="1100" dirty="0" err="1"/>
              <a:t>sağlamasını</a:t>
            </a:r>
            <a:r>
              <a:rPr lang="tr-TR" sz="1100" dirty="0"/>
              <a:t> ve iyi bir </a:t>
            </a:r>
            <a:r>
              <a:rPr lang="tr-TR" sz="1100" dirty="0" err="1"/>
              <a:t>yaşam</a:t>
            </a:r>
            <a:r>
              <a:rPr lang="tr-TR" sz="1100" dirty="0"/>
              <a:t> kalitesine sahip olmasını destekleyecek nitelikte olması </a:t>
            </a:r>
            <a:r>
              <a:rPr lang="tr-TR" sz="1100" dirty="0" err="1"/>
              <a:t>gerektiği</a:t>
            </a:r>
            <a:r>
              <a:rPr lang="tr-TR" sz="1100" dirty="0"/>
              <a:t> savunulmaktadır.</a:t>
            </a:r>
          </a:p>
          <a:p>
            <a:r>
              <a:rPr lang="tr-TR" sz="1100" dirty="0"/>
              <a:t>Bu </a:t>
            </a:r>
            <a:r>
              <a:rPr lang="tr-TR" sz="1100" dirty="0" err="1"/>
              <a:t>bağlamda</a:t>
            </a:r>
            <a:r>
              <a:rPr lang="tr-TR" sz="1100" dirty="0"/>
              <a:t>, </a:t>
            </a:r>
            <a:r>
              <a:rPr lang="tr-TR" sz="1100" dirty="0" err="1"/>
              <a:t>özellikle</a:t>
            </a:r>
            <a:r>
              <a:rPr lang="tr-TR" sz="1100" dirty="0"/>
              <a:t> </a:t>
            </a:r>
            <a:r>
              <a:rPr lang="tr-TR" sz="1100" dirty="0" err="1"/>
              <a:t>günümüzde</a:t>
            </a:r>
            <a:r>
              <a:rPr lang="tr-TR" sz="1100" dirty="0"/>
              <a:t> erken </a:t>
            </a:r>
            <a:r>
              <a:rPr lang="tr-TR" sz="1100" dirty="0" err="1"/>
              <a:t>müdahalenin</a:t>
            </a:r>
            <a:r>
              <a:rPr lang="tr-TR" sz="1100" dirty="0"/>
              <a:t> </a:t>
            </a:r>
            <a:r>
              <a:rPr lang="tr-TR" sz="1100" dirty="0" err="1"/>
              <a:t>etkililiğini</a:t>
            </a:r>
            <a:r>
              <a:rPr lang="tr-TR" sz="1100" dirty="0"/>
              <a:t> </a:t>
            </a:r>
            <a:r>
              <a:rPr lang="tr-TR" sz="1100" dirty="0" err="1"/>
              <a:t>tartışmak</a:t>
            </a:r>
            <a:r>
              <a:rPr lang="tr-TR" sz="1100" dirty="0"/>
              <a:t> yerine, </a:t>
            </a:r>
            <a:r>
              <a:rPr lang="tr-TR" sz="1100" dirty="0" err="1"/>
              <a:t>küçük</a:t>
            </a:r>
            <a:r>
              <a:rPr lang="tr-TR" sz="1100" dirty="0"/>
              <a:t> yaş grubundaki </a:t>
            </a:r>
            <a:r>
              <a:rPr lang="tr-TR" sz="1100" dirty="0" err="1"/>
              <a:t>gelişimsel</a:t>
            </a:r>
            <a:r>
              <a:rPr lang="tr-TR" sz="1100" dirty="0"/>
              <a:t> </a:t>
            </a:r>
            <a:r>
              <a:rPr lang="tr-TR" sz="1100" dirty="0" err="1"/>
              <a:t>yetersizliği</a:t>
            </a:r>
            <a:r>
              <a:rPr lang="tr-TR" sz="1100" dirty="0"/>
              <a:t> ya da risk altında olan </a:t>
            </a:r>
            <a:r>
              <a:rPr lang="tr-TR" sz="1100" dirty="0" err="1"/>
              <a:t>çocuk</a:t>
            </a:r>
            <a:r>
              <a:rPr lang="tr-TR" sz="1100" dirty="0"/>
              <a:t> ve ailesi </a:t>
            </a:r>
            <a:r>
              <a:rPr lang="tr-TR" sz="1100" dirty="0" err="1"/>
              <a:t>için</a:t>
            </a:r>
            <a:r>
              <a:rPr lang="tr-TR" sz="1100" dirty="0"/>
              <a:t> etkili ve nitelikli programlar </a:t>
            </a:r>
            <a:r>
              <a:rPr lang="tr-TR" sz="1100" dirty="0" err="1"/>
              <a:t>geliştirmeye</a:t>
            </a:r>
            <a:r>
              <a:rPr lang="tr-TR" sz="1100" dirty="0"/>
              <a:t>, </a:t>
            </a:r>
            <a:r>
              <a:rPr lang="tr-TR" sz="1100" dirty="0" err="1"/>
              <a:t>çocuğun</a:t>
            </a:r>
            <a:r>
              <a:rPr lang="tr-TR" sz="1100" dirty="0"/>
              <a:t> </a:t>
            </a:r>
            <a:r>
              <a:rPr lang="tr-TR" sz="1100" dirty="0" err="1"/>
              <a:t>yaşamındaki</a:t>
            </a:r>
            <a:r>
              <a:rPr lang="tr-TR" sz="1100" dirty="0"/>
              <a:t> </a:t>
            </a:r>
            <a:r>
              <a:rPr lang="tr-TR" sz="1100" dirty="0" err="1"/>
              <a:t>geçişlerin</a:t>
            </a:r>
            <a:r>
              <a:rPr lang="tr-TR" sz="1100" dirty="0"/>
              <a:t> </a:t>
            </a:r>
            <a:r>
              <a:rPr lang="tr-TR" sz="1100" dirty="0" err="1"/>
              <a:t>başarılı</a:t>
            </a:r>
            <a:r>
              <a:rPr lang="tr-TR" sz="1100" dirty="0"/>
              <a:t> bir </a:t>
            </a:r>
            <a:r>
              <a:rPr lang="tr-TR" sz="1100" dirty="0" err="1"/>
              <a:t>şekilde</a:t>
            </a:r>
            <a:r>
              <a:rPr lang="tr-TR" sz="1100" dirty="0"/>
              <a:t> planlanması ve bir </a:t>
            </a:r>
            <a:r>
              <a:rPr lang="tr-TR" sz="1100" dirty="0" err="1"/>
              <a:t>çocuğun</a:t>
            </a:r>
            <a:r>
              <a:rPr lang="tr-TR" sz="1100" dirty="0"/>
              <a:t> yararına olacak </a:t>
            </a:r>
            <a:r>
              <a:rPr lang="tr-TR" sz="1100" dirty="0" err="1"/>
              <a:t>tüm</a:t>
            </a:r>
            <a:r>
              <a:rPr lang="tr-TR" sz="1100" dirty="0"/>
              <a:t> kuramları bir araya getiren </a:t>
            </a:r>
            <a:r>
              <a:rPr lang="tr-TR" sz="1100" dirty="0" err="1"/>
              <a:t>bütünleştirilmis</a:t>
            </a:r>
            <a:r>
              <a:rPr lang="tr-TR" sz="1100" dirty="0"/>
              <a:t>̧/kapsamlı </a:t>
            </a:r>
            <a:r>
              <a:rPr lang="tr-TR" sz="1100" dirty="0" err="1"/>
              <a:t>yaklaşımlara</a:t>
            </a:r>
            <a:r>
              <a:rPr lang="tr-TR" sz="1100" dirty="0"/>
              <a:t> yer verilmesi </a:t>
            </a:r>
            <a:r>
              <a:rPr lang="tr-TR" sz="1100" dirty="0" err="1"/>
              <a:t>gerektiği</a:t>
            </a:r>
            <a:r>
              <a:rPr lang="tr-TR" sz="1100" dirty="0"/>
              <a:t> </a:t>
            </a:r>
            <a:r>
              <a:rPr lang="tr-TR" sz="1100" dirty="0" err="1"/>
              <a:t>üzerinde</a:t>
            </a:r>
            <a:r>
              <a:rPr lang="tr-TR" sz="1100" dirty="0"/>
              <a:t> durulmaktadır.</a:t>
            </a:r>
          </a:p>
          <a:p>
            <a:r>
              <a:rPr lang="tr-TR" sz="1100" dirty="0"/>
              <a:t>Bunun yanı sıra, erken </a:t>
            </a:r>
            <a:r>
              <a:rPr lang="tr-TR" sz="1100" dirty="0" err="1"/>
              <a:t>müdahale</a:t>
            </a:r>
            <a:r>
              <a:rPr lang="tr-TR" sz="1100" dirty="0"/>
              <a:t> kapsamında sunulan hizmetlerin ya da uygulamaların </a:t>
            </a:r>
            <a:r>
              <a:rPr lang="tr-TR" sz="1100" dirty="0" err="1"/>
              <a:t>yüksek</a:t>
            </a:r>
            <a:r>
              <a:rPr lang="tr-TR" sz="1100" dirty="0"/>
              <a:t> kalitede olması durumunda </a:t>
            </a:r>
            <a:r>
              <a:rPr lang="tr-TR" sz="1100" dirty="0" err="1"/>
              <a:t>başarılı</a:t>
            </a:r>
            <a:r>
              <a:rPr lang="tr-TR" sz="1100" dirty="0"/>
              <a:t> ve etkili </a:t>
            </a:r>
            <a:r>
              <a:rPr lang="tr-TR" sz="1100" dirty="0" err="1"/>
              <a:t>sonuçların</a:t>
            </a:r>
            <a:r>
              <a:rPr lang="tr-TR" sz="1100" dirty="0"/>
              <a:t> elde </a:t>
            </a:r>
            <a:r>
              <a:rPr lang="tr-TR" sz="1100" dirty="0" err="1"/>
              <a:t>edilebileceği</a:t>
            </a:r>
            <a:r>
              <a:rPr lang="tr-TR" sz="1100" dirty="0"/>
              <a:t> ileri </a:t>
            </a:r>
            <a:r>
              <a:rPr lang="tr-TR" sz="1100" dirty="0" err="1"/>
              <a:t>sürülmektedir</a:t>
            </a:r>
            <a:r>
              <a:rPr lang="tr-TR" sz="1100" dirty="0"/>
              <a:t>. Bu noktada, </a:t>
            </a:r>
            <a:r>
              <a:rPr lang="tr-TR" sz="1100" dirty="0" err="1"/>
              <a:t>özellikle</a:t>
            </a:r>
            <a:r>
              <a:rPr lang="tr-TR" sz="1100" dirty="0"/>
              <a:t> </a:t>
            </a:r>
            <a:r>
              <a:rPr lang="tr-TR" sz="1100" dirty="0" err="1"/>
              <a:t>gelişimsel</a:t>
            </a:r>
            <a:r>
              <a:rPr lang="tr-TR" sz="1100" dirty="0"/>
              <a:t> olarak uygun uygulamalara yer veren, kanıta dayalı olan, </a:t>
            </a:r>
            <a:r>
              <a:rPr lang="tr-TR" sz="1100" dirty="0" err="1"/>
              <a:t>çocuğun</a:t>
            </a:r>
            <a:r>
              <a:rPr lang="tr-TR" sz="1100" dirty="0"/>
              <a:t> </a:t>
            </a:r>
            <a:r>
              <a:rPr lang="tr-TR" sz="1100" dirty="0" err="1"/>
              <a:t>doğal</a:t>
            </a:r>
            <a:r>
              <a:rPr lang="tr-TR" sz="1100" dirty="0"/>
              <a:t> ortamını dikkate alan kapsamlı </a:t>
            </a:r>
            <a:r>
              <a:rPr lang="tr-TR" sz="1100" dirty="0" err="1"/>
              <a:t>müdahalelerin</a:t>
            </a:r>
            <a:r>
              <a:rPr lang="tr-TR" sz="1100" dirty="0"/>
              <a:t> etkili </a:t>
            </a:r>
            <a:r>
              <a:rPr lang="tr-TR" sz="1100" dirty="0" err="1"/>
              <a:t>sonuçlar</a:t>
            </a:r>
            <a:r>
              <a:rPr lang="tr-TR" sz="1100" dirty="0"/>
              <a:t> </a:t>
            </a:r>
            <a:r>
              <a:rPr lang="tr-TR" sz="1100" dirty="0" err="1"/>
              <a:t>sağlayacağı</a:t>
            </a:r>
            <a:r>
              <a:rPr lang="tr-TR" sz="1100" dirty="0"/>
              <a:t> belirtilmektedir. Bu </a:t>
            </a:r>
            <a:r>
              <a:rPr lang="tr-TR" sz="1100" dirty="0" err="1"/>
              <a:t>bağlamda</a:t>
            </a:r>
            <a:r>
              <a:rPr lang="tr-TR" sz="1100" dirty="0"/>
              <a:t>, erken </a:t>
            </a:r>
            <a:r>
              <a:rPr lang="tr-TR" sz="1100" dirty="0" err="1"/>
              <a:t>müdahale</a:t>
            </a:r>
            <a:r>
              <a:rPr lang="tr-TR" sz="1100" dirty="0"/>
              <a:t> </a:t>
            </a:r>
            <a:r>
              <a:rPr lang="tr-TR" sz="1100" dirty="0" err="1"/>
              <a:t>sürecinde</a:t>
            </a:r>
            <a:r>
              <a:rPr lang="tr-TR" sz="1100" dirty="0"/>
              <a:t> </a:t>
            </a:r>
            <a:r>
              <a:rPr lang="tr-TR" sz="1100" dirty="0" err="1"/>
              <a:t>çocuğa</a:t>
            </a:r>
            <a:r>
              <a:rPr lang="tr-TR" sz="1100" dirty="0"/>
              <a:t> ve ailesine sunulacak hizmetlerin etkililiklerinin bilimsel </a:t>
            </a:r>
            <a:r>
              <a:rPr lang="tr-TR" sz="1100" dirty="0" err="1"/>
              <a:t>araştırmalarla</a:t>
            </a:r>
            <a:r>
              <a:rPr lang="tr-TR" sz="1100" dirty="0"/>
              <a:t> kanıta </a:t>
            </a:r>
            <a:r>
              <a:rPr lang="tr-TR" sz="1100" dirty="0" err="1"/>
              <a:t>dayandırılmıs</a:t>
            </a:r>
            <a:r>
              <a:rPr lang="tr-TR" sz="1100" dirty="0"/>
              <a:t>̧ olması ve </a:t>
            </a:r>
            <a:r>
              <a:rPr lang="tr-TR" sz="1100" dirty="0" err="1"/>
              <a:t>önerilen</a:t>
            </a:r>
            <a:r>
              <a:rPr lang="tr-TR" sz="1100" dirty="0"/>
              <a:t> uygulamaları </a:t>
            </a:r>
            <a:r>
              <a:rPr lang="tr-TR" sz="1100" dirty="0" err="1"/>
              <a:t>içermesi</a:t>
            </a:r>
            <a:r>
              <a:rPr lang="tr-TR" sz="1100" dirty="0"/>
              <a:t> son derece </a:t>
            </a:r>
            <a:r>
              <a:rPr lang="tr-TR" sz="1100" dirty="0" err="1"/>
              <a:t>önemlidir</a:t>
            </a:r>
            <a:r>
              <a:rPr lang="tr-TR" sz="1100" dirty="0"/>
              <a:t>.</a:t>
            </a:r>
          </a:p>
          <a:p>
            <a:r>
              <a:rPr lang="tr-TR" sz="1100" dirty="0"/>
              <a:t>Bundan hareketle bazı </a:t>
            </a:r>
            <a:r>
              <a:rPr lang="tr-TR" sz="1100" dirty="0" err="1"/>
              <a:t>önemli</a:t>
            </a:r>
            <a:r>
              <a:rPr lang="tr-TR" sz="1100" dirty="0"/>
              <a:t> kurum ve </a:t>
            </a:r>
            <a:r>
              <a:rPr lang="tr-TR" sz="1100" dirty="0" err="1"/>
              <a:t>kuruluşlar</a:t>
            </a:r>
            <a:r>
              <a:rPr lang="tr-TR" sz="1100" dirty="0"/>
              <a:t> tarafından uygulamalara </a:t>
            </a:r>
            <a:r>
              <a:rPr lang="tr-TR" sz="1100" dirty="0" err="1"/>
              <a:t>ilişkin</a:t>
            </a:r>
            <a:r>
              <a:rPr lang="tr-TR" sz="1100" dirty="0"/>
              <a:t> yapılan etkililik </a:t>
            </a:r>
            <a:r>
              <a:rPr lang="tr-TR" sz="1100" dirty="0" err="1"/>
              <a:t>çalışmalarının</a:t>
            </a:r>
            <a:r>
              <a:rPr lang="tr-TR" sz="1100" dirty="0"/>
              <a:t> </a:t>
            </a:r>
            <a:r>
              <a:rPr lang="tr-TR" sz="1100" dirty="0" err="1"/>
              <a:t>değerlendirildiği</a:t>
            </a:r>
            <a:r>
              <a:rPr lang="tr-TR" sz="1100" dirty="0"/>
              <a:t> veya etkili ve </a:t>
            </a:r>
            <a:r>
              <a:rPr lang="tr-TR" sz="1100" dirty="0" err="1"/>
              <a:t>başarılı</a:t>
            </a:r>
            <a:r>
              <a:rPr lang="tr-TR" sz="1100" dirty="0"/>
              <a:t> uygulamalar </a:t>
            </a:r>
            <a:r>
              <a:rPr lang="tr-TR" sz="1100" dirty="0" err="1"/>
              <a:t>için</a:t>
            </a:r>
            <a:r>
              <a:rPr lang="tr-TR" sz="1100" dirty="0"/>
              <a:t> </a:t>
            </a:r>
            <a:r>
              <a:rPr lang="tr-TR" sz="1100" dirty="0" err="1"/>
              <a:t>önerilerin</a:t>
            </a:r>
            <a:r>
              <a:rPr lang="tr-TR" sz="1100" dirty="0"/>
              <a:t> ileri </a:t>
            </a:r>
            <a:r>
              <a:rPr lang="tr-TR" sz="1100" dirty="0" err="1"/>
              <a:t>sürüldüğu</a:t>
            </a:r>
            <a:r>
              <a:rPr lang="tr-TR" sz="1100" dirty="0"/>
              <a:t>̈ </a:t>
            </a:r>
            <a:r>
              <a:rPr lang="tr-TR" sz="1100" dirty="0" err="1"/>
              <a:t>görülmektedir</a:t>
            </a:r>
            <a:r>
              <a:rPr lang="tr-TR" sz="1100" dirty="0"/>
              <a:t>. Erken </a:t>
            </a:r>
            <a:r>
              <a:rPr lang="tr-TR" sz="1100" dirty="0" err="1"/>
              <a:t>Çocukluk</a:t>
            </a:r>
            <a:r>
              <a:rPr lang="tr-TR" sz="1100" dirty="0"/>
              <a:t> </a:t>
            </a:r>
            <a:r>
              <a:rPr lang="tr-TR" sz="1100" dirty="0" err="1"/>
              <a:t>Bölümu</a:t>
            </a:r>
            <a:r>
              <a:rPr lang="tr-TR" sz="1100" dirty="0"/>
              <a:t>̈ (</a:t>
            </a:r>
            <a:r>
              <a:rPr lang="tr-TR" sz="1100" dirty="0" err="1"/>
              <a:t>Division</a:t>
            </a:r>
            <a:r>
              <a:rPr lang="tr-TR" sz="1100" dirty="0"/>
              <a:t> </a:t>
            </a:r>
            <a:r>
              <a:rPr lang="tr-TR" sz="1100" dirty="0" err="1"/>
              <a:t>for</a:t>
            </a:r>
            <a:r>
              <a:rPr lang="tr-TR" sz="1100" dirty="0"/>
              <a:t> Early </a:t>
            </a:r>
            <a:r>
              <a:rPr lang="tr-TR" sz="1100" dirty="0" err="1"/>
              <a:t>Childhood</a:t>
            </a:r>
            <a:r>
              <a:rPr lang="tr-TR" sz="1100" dirty="0"/>
              <a:t>) [DEC]; </a:t>
            </a:r>
            <a:r>
              <a:rPr lang="tr-TR" sz="1100" dirty="0" err="1"/>
              <a:t>Olağanüstu</a:t>
            </a:r>
            <a:r>
              <a:rPr lang="tr-TR" sz="1100" dirty="0"/>
              <a:t>̈ </a:t>
            </a:r>
            <a:r>
              <a:rPr lang="tr-TR" sz="1100" dirty="0" err="1"/>
              <a:t>Çocuklar</a:t>
            </a:r>
            <a:r>
              <a:rPr lang="tr-TR" sz="1100" dirty="0"/>
              <a:t> Konseyi’nin (</a:t>
            </a:r>
            <a:r>
              <a:rPr lang="tr-TR" sz="1100" dirty="0" err="1"/>
              <a:t>Council</a:t>
            </a:r>
            <a:r>
              <a:rPr lang="tr-TR" sz="1100" dirty="0"/>
              <a:t> </a:t>
            </a:r>
            <a:r>
              <a:rPr lang="tr-TR" sz="1100" dirty="0" err="1"/>
              <a:t>for</a:t>
            </a:r>
            <a:r>
              <a:rPr lang="tr-TR" sz="1100" dirty="0"/>
              <a:t> </a:t>
            </a:r>
            <a:r>
              <a:rPr lang="tr-TR" sz="1100" dirty="0" err="1"/>
              <a:t>Exceptional</a:t>
            </a:r>
            <a:r>
              <a:rPr lang="tr-TR" sz="1100" dirty="0"/>
              <a:t> </a:t>
            </a:r>
            <a:r>
              <a:rPr lang="tr-TR" sz="1100" dirty="0" err="1"/>
              <a:t>Children</a:t>
            </a:r>
            <a:r>
              <a:rPr lang="tr-TR" sz="1100" dirty="0"/>
              <a:t>) [CEC] bir </a:t>
            </a:r>
            <a:r>
              <a:rPr lang="tr-TR" sz="1100" dirty="0" err="1"/>
              <a:t>kuruluşudur</a:t>
            </a:r>
            <a:r>
              <a:rPr lang="tr-TR" sz="1100" dirty="0"/>
              <a:t>. Bu </a:t>
            </a:r>
            <a:r>
              <a:rPr lang="tr-TR" sz="1100" dirty="0" err="1"/>
              <a:t>kurulus</a:t>
            </a:r>
            <a:r>
              <a:rPr lang="tr-TR" sz="1100" dirty="0"/>
              <a:t>̧ 0-8 yaş arasında </a:t>
            </a:r>
            <a:r>
              <a:rPr lang="tr-TR" sz="1100" dirty="0" err="1"/>
              <a:t>gelişimsel</a:t>
            </a:r>
            <a:r>
              <a:rPr lang="tr-TR" sz="1100" dirty="0"/>
              <a:t> </a:t>
            </a:r>
            <a:r>
              <a:rPr lang="tr-TR" sz="1100" dirty="0" err="1"/>
              <a:t>yetersizliği</a:t>
            </a:r>
            <a:r>
              <a:rPr lang="tr-TR" sz="1100" dirty="0"/>
              <a:t> ya da risk altında olan </a:t>
            </a:r>
            <a:r>
              <a:rPr lang="tr-TR" sz="1100" dirty="0" err="1"/>
              <a:t>çocuğun</a:t>
            </a:r>
            <a:r>
              <a:rPr lang="tr-TR" sz="1100" dirty="0"/>
              <a:t> </a:t>
            </a:r>
            <a:r>
              <a:rPr lang="tr-TR" sz="1100" dirty="0" err="1"/>
              <a:t>gelişimini</a:t>
            </a:r>
            <a:r>
              <a:rPr lang="tr-TR" sz="1100" dirty="0"/>
              <a:t> ve ailesini desteklemek </a:t>
            </a:r>
            <a:r>
              <a:rPr lang="tr-TR" sz="1100" dirty="0" err="1"/>
              <a:t>üzere</a:t>
            </a:r>
            <a:r>
              <a:rPr lang="tr-TR" sz="1100" dirty="0"/>
              <a:t> kanıta dayalı uygulamaların neler </a:t>
            </a:r>
            <a:r>
              <a:rPr lang="tr-TR" sz="1100" dirty="0" err="1"/>
              <a:t>olduğunu</a:t>
            </a:r>
            <a:r>
              <a:rPr lang="tr-TR" sz="1100" dirty="0"/>
              <a:t> </a:t>
            </a:r>
            <a:r>
              <a:rPr lang="tr-TR" sz="1100" dirty="0" err="1"/>
              <a:t>önermekte</a:t>
            </a:r>
            <a:r>
              <a:rPr lang="tr-TR" sz="1100" dirty="0"/>
              <a:t> ve bu </a:t>
            </a:r>
            <a:r>
              <a:rPr lang="tr-TR" sz="1100" dirty="0" err="1"/>
              <a:t>doğrultuda</a:t>
            </a:r>
            <a:r>
              <a:rPr lang="tr-TR" sz="1100" dirty="0"/>
              <a:t> yasalar </a:t>
            </a:r>
            <a:r>
              <a:rPr lang="tr-TR" sz="1100" dirty="0" err="1"/>
              <a:t>geliştirmektedir</a:t>
            </a:r>
            <a:r>
              <a:rPr lang="tr-TR" sz="1100" dirty="0"/>
              <a:t>.</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3734020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471353"/>
            <a:ext cx="8770572" cy="623454"/>
          </a:xfrm>
        </p:spPr>
        <p:txBody>
          <a:bodyPr>
            <a:no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698" y="2272144"/>
            <a:ext cx="9006053" cy="4128656"/>
          </a:xfrm>
        </p:spPr>
        <p:txBody>
          <a:bodyPr>
            <a:normAutofit fontScale="92500" lnSpcReduction="10000"/>
          </a:bodyPr>
          <a:lstStyle/>
          <a:p>
            <a:pPr marL="0" indent="0">
              <a:buNone/>
            </a:pPr>
            <a:r>
              <a:rPr lang="tr-TR" sz="1000" dirty="0">
                <a:solidFill>
                  <a:schemeClr val="tx1"/>
                </a:solidFill>
              </a:rPr>
              <a:t>DEC tarafından </a:t>
            </a:r>
            <a:r>
              <a:rPr lang="tr-TR" sz="1000" b="1" dirty="0">
                <a:solidFill>
                  <a:srgbClr val="FF0000"/>
                </a:solidFill>
              </a:rPr>
              <a:t>erken </a:t>
            </a:r>
            <a:r>
              <a:rPr lang="tr-TR" sz="1000" b="1" dirty="0" err="1">
                <a:solidFill>
                  <a:srgbClr val="FF0000"/>
                </a:solidFill>
              </a:rPr>
              <a:t>müdahale</a:t>
            </a:r>
            <a:r>
              <a:rPr lang="tr-TR" sz="1000" b="1" dirty="0">
                <a:solidFill>
                  <a:srgbClr val="FF0000"/>
                </a:solidFill>
              </a:rPr>
              <a:t> </a:t>
            </a:r>
            <a:r>
              <a:rPr lang="tr-TR" sz="1000" b="1" dirty="0" err="1">
                <a:solidFill>
                  <a:srgbClr val="FF0000"/>
                </a:solidFill>
              </a:rPr>
              <a:t>sürecinde</a:t>
            </a:r>
            <a:r>
              <a:rPr lang="tr-TR" sz="1000" b="1" dirty="0">
                <a:solidFill>
                  <a:srgbClr val="FF0000"/>
                </a:solidFill>
              </a:rPr>
              <a:t> sıralanan </a:t>
            </a:r>
            <a:r>
              <a:rPr lang="tr-TR" sz="1000" b="1" dirty="0" err="1">
                <a:solidFill>
                  <a:srgbClr val="FF0000"/>
                </a:solidFill>
              </a:rPr>
              <a:t>süreçlerin</a:t>
            </a:r>
            <a:r>
              <a:rPr lang="tr-TR" sz="1000" b="1" dirty="0">
                <a:solidFill>
                  <a:srgbClr val="FF0000"/>
                </a:solidFill>
              </a:rPr>
              <a:t> yer alması </a:t>
            </a:r>
            <a:r>
              <a:rPr lang="tr-TR" sz="1000" dirty="0" err="1">
                <a:solidFill>
                  <a:schemeClr val="tx1"/>
                </a:solidFill>
              </a:rPr>
              <a:t>gerektiği</a:t>
            </a:r>
            <a:r>
              <a:rPr lang="tr-TR" sz="1000" dirty="0">
                <a:solidFill>
                  <a:schemeClr val="tx1"/>
                </a:solidFill>
              </a:rPr>
              <a:t> </a:t>
            </a:r>
            <a:r>
              <a:rPr lang="tr-TR" sz="1000" dirty="0" err="1">
                <a:solidFill>
                  <a:schemeClr val="tx1"/>
                </a:solidFill>
              </a:rPr>
              <a:t>önerilmektedir</a:t>
            </a:r>
            <a:r>
              <a:rPr lang="tr-TR" sz="1000" dirty="0">
                <a:solidFill>
                  <a:schemeClr val="tx1"/>
                </a:solidFill>
              </a:rPr>
              <a:t>; </a:t>
            </a:r>
            <a:endParaRPr lang="tr-TR" sz="900" dirty="0">
              <a:solidFill>
                <a:schemeClr val="tx1"/>
              </a:solidFill>
            </a:endParaRPr>
          </a:p>
          <a:p>
            <a:pPr>
              <a:buFont typeface="Sistem Fontu Normal"/>
              <a:buChar char="_"/>
            </a:pPr>
            <a:r>
              <a:rPr lang="tr-TR" sz="1000" b="1" i="1" dirty="0" err="1">
                <a:solidFill>
                  <a:srgbClr val="7030A0"/>
                </a:solidFill>
              </a:rPr>
              <a:t>Çocuğa</a:t>
            </a:r>
            <a:r>
              <a:rPr lang="tr-TR" sz="1000" b="1" i="1" dirty="0">
                <a:solidFill>
                  <a:srgbClr val="7030A0"/>
                </a:solidFill>
              </a:rPr>
              <a:t> ve aileye en </a:t>
            </a:r>
            <a:r>
              <a:rPr lang="tr-TR" sz="1000" b="1" i="1" dirty="0" err="1">
                <a:solidFill>
                  <a:srgbClr val="7030A0"/>
                </a:solidFill>
              </a:rPr>
              <a:t>üst</a:t>
            </a:r>
            <a:r>
              <a:rPr lang="tr-TR" sz="1000" b="1" i="1" dirty="0">
                <a:solidFill>
                  <a:srgbClr val="7030A0"/>
                </a:solidFill>
              </a:rPr>
              <a:t> </a:t>
            </a:r>
            <a:r>
              <a:rPr lang="tr-TR" sz="1000" b="1" i="1" dirty="0" err="1">
                <a:solidFill>
                  <a:srgbClr val="7030A0"/>
                </a:solidFill>
              </a:rPr>
              <a:t>düzeyde</a:t>
            </a:r>
            <a:r>
              <a:rPr lang="tr-TR" sz="1000" b="1" i="1" dirty="0">
                <a:solidFill>
                  <a:srgbClr val="7030A0"/>
                </a:solidFill>
              </a:rPr>
              <a:t> ve en iyi kalite hizmet sunulması temeldir.</a:t>
            </a:r>
            <a:r>
              <a:rPr lang="tr-TR" sz="1000" b="1" i="1" dirty="0">
                <a:solidFill>
                  <a:schemeClr val="tx1"/>
                </a:solidFill>
              </a:rPr>
              <a:t> </a:t>
            </a:r>
            <a:r>
              <a:rPr lang="tr-TR" sz="1000" dirty="0">
                <a:solidFill>
                  <a:schemeClr val="tx1"/>
                </a:solidFill>
              </a:rPr>
              <a:t>Bu noktada; yasa </a:t>
            </a:r>
            <a:r>
              <a:rPr lang="tr-TR" sz="1000" dirty="0" err="1">
                <a:solidFill>
                  <a:schemeClr val="tx1"/>
                </a:solidFill>
              </a:rPr>
              <a:t>geliştiriciler</a:t>
            </a:r>
            <a:r>
              <a:rPr lang="tr-TR" sz="1000" dirty="0">
                <a:solidFill>
                  <a:schemeClr val="tx1"/>
                </a:solidFill>
              </a:rPr>
              <a:t>, </a:t>
            </a:r>
            <a:r>
              <a:rPr lang="tr-TR" sz="1000" dirty="0" err="1">
                <a:solidFill>
                  <a:schemeClr val="tx1"/>
                </a:solidFill>
              </a:rPr>
              <a:t>yüksek</a:t>
            </a:r>
            <a:r>
              <a:rPr lang="tr-TR" sz="1000" dirty="0">
                <a:solidFill>
                  <a:schemeClr val="tx1"/>
                </a:solidFill>
              </a:rPr>
              <a:t> </a:t>
            </a:r>
            <a:r>
              <a:rPr lang="tr-TR" sz="1000" dirty="0" err="1">
                <a:solidFill>
                  <a:schemeClr val="tx1"/>
                </a:solidFill>
              </a:rPr>
              <a:t>eğitim</a:t>
            </a:r>
            <a:r>
              <a:rPr lang="tr-TR" sz="1000" dirty="0">
                <a:solidFill>
                  <a:schemeClr val="tx1"/>
                </a:solidFill>
              </a:rPr>
              <a:t> mezunları, </a:t>
            </a:r>
            <a:r>
              <a:rPr lang="tr-TR" sz="1000" dirty="0" err="1">
                <a:solidFill>
                  <a:schemeClr val="tx1"/>
                </a:solidFill>
              </a:rPr>
              <a:t>eğitim</a:t>
            </a:r>
            <a:r>
              <a:rPr lang="tr-TR" sz="1000" dirty="0">
                <a:solidFill>
                  <a:schemeClr val="tx1"/>
                </a:solidFill>
              </a:rPr>
              <a:t> </a:t>
            </a:r>
            <a:r>
              <a:rPr lang="tr-TR" sz="1000" dirty="0" err="1">
                <a:solidFill>
                  <a:schemeClr val="tx1"/>
                </a:solidFill>
              </a:rPr>
              <a:t>koordinatörleri</a:t>
            </a:r>
            <a:r>
              <a:rPr lang="tr-TR" sz="1000" dirty="0">
                <a:solidFill>
                  <a:schemeClr val="tx1"/>
                </a:solidFill>
              </a:rPr>
              <a:t> gibi pek </a:t>
            </a:r>
            <a:r>
              <a:rPr lang="tr-TR" sz="1000" dirty="0" err="1">
                <a:solidFill>
                  <a:schemeClr val="tx1"/>
                </a:solidFill>
              </a:rPr>
              <a:t>çok</a:t>
            </a:r>
            <a:r>
              <a:rPr lang="tr-TR" sz="1000" dirty="0">
                <a:solidFill>
                  <a:schemeClr val="tx1"/>
                </a:solidFill>
              </a:rPr>
              <a:t> </a:t>
            </a:r>
            <a:r>
              <a:rPr lang="tr-TR" sz="1000" dirty="0" err="1">
                <a:solidFill>
                  <a:schemeClr val="tx1"/>
                </a:solidFill>
              </a:rPr>
              <a:t>kişi</a:t>
            </a:r>
            <a:r>
              <a:rPr lang="tr-TR" sz="1000" dirty="0">
                <a:solidFill>
                  <a:schemeClr val="tx1"/>
                </a:solidFill>
              </a:rPr>
              <a:t> erken </a:t>
            </a:r>
            <a:r>
              <a:rPr lang="tr-TR" sz="1000" dirty="0" err="1">
                <a:solidFill>
                  <a:schemeClr val="tx1"/>
                </a:solidFill>
              </a:rPr>
              <a:t>müdahale</a:t>
            </a:r>
            <a:r>
              <a:rPr lang="tr-TR" sz="1000" dirty="0">
                <a:solidFill>
                  <a:schemeClr val="tx1"/>
                </a:solidFill>
              </a:rPr>
              <a:t> hizmetlerinin </a:t>
            </a:r>
            <a:r>
              <a:rPr lang="tr-TR" sz="1000" dirty="0" err="1">
                <a:solidFill>
                  <a:schemeClr val="tx1"/>
                </a:solidFill>
              </a:rPr>
              <a:t>çocuk</a:t>
            </a:r>
            <a:r>
              <a:rPr lang="tr-TR" sz="1000" dirty="0">
                <a:solidFill>
                  <a:schemeClr val="tx1"/>
                </a:solidFill>
              </a:rPr>
              <a:t> ve ailesine </a:t>
            </a:r>
            <a:r>
              <a:rPr lang="tr-TR" sz="1000" dirty="0" err="1">
                <a:solidFill>
                  <a:schemeClr val="tx1"/>
                </a:solidFill>
              </a:rPr>
              <a:t>ulaştırılmasında</a:t>
            </a:r>
            <a:r>
              <a:rPr lang="tr-TR" sz="1000" dirty="0">
                <a:solidFill>
                  <a:schemeClr val="tx1"/>
                </a:solidFill>
              </a:rPr>
              <a:t> liderlik </a:t>
            </a:r>
            <a:r>
              <a:rPr lang="tr-TR" sz="1000" dirty="0" err="1">
                <a:solidFill>
                  <a:schemeClr val="tx1"/>
                </a:solidFill>
              </a:rPr>
              <a:t>görevini</a:t>
            </a:r>
            <a:r>
              <a:rPr lang="tr-TR" sz="1000" dirty="0">
                <a:solidFill>
                  <a:schemeClr val="tx1"/>
                </a:solidFill>
              </a:rPr>
              <a:t> </a:t>
            </a:r>
            <a:r>
              <a:rPr lang="tr-TR" sz="1000" dirty="0" err="1">
                <a:solidFill>
                  <a:schemeClr val="tx1"/>
                </a:solidFill>
              </a:rPr>
              <a:t>üstlenmelidir</a:t>
            </a:r>
            <a:r>
              <a:rPr lang="tr-TR" sz="1000" dirty="0">
                <a:solidFill>
                  <a:schemeClr val="tx1"/>
                </a:solidFill>
              </a:rPr>
              <a:t>. Liderler, </a:t>
            </a:r>
            <a:r>
              <a:rPr lang="tr-TR" sz="1000" dirty="0" err="1">
                <a:solidFill>
                  <a:schemeClr val="tx1"/>
                </a:solidFill>
              </a:rPr>
              <a:t>önerilen</a:t>
            </a:r>
            <a:r>
              <a:rPr lang="tr-TR" sz="1000" dirty="0">
                <a:solidFill>
                  <a:schemeClr val="tx1"/>
                </a:solidFill>
              </a:rPr>
              <a:t> uygulamaların benimsenmesinde, etik kurallara </a:t>
            </a:r>
            <a:r>
              <a:rPr lang="tr-TR" sz="1000" dirty="0" err="1">
                <a:solidFill>
                  <a:schemeClr val="tx1"/>
                </a:solidFill>
              </a:rPr>
              <a:t>göre</a:t>
            </a:r>
            <a:r>
              <a:rPr lang="tr-TR" sz="1000" dirty="0">
                <a:solidFill>
                  <a:schemeClr val="tx1"/>
                </a:solidFill>
              </a:rPr>
              <a:t> uygulanmasında, uygulamaya </a:t>
            </a:r>
            <a:r>
              <a:rPr lang="tr-TR" sz="1000" dirty="0" err="1">
                <a:solidFill>
                  <a:schemeClr val="tx1"/>
                </a:solidFill>
              </a:rPr>
              <a:t>ilişkin</a:t>
            </a:r>
            <a:r>
              <a:rPr lang="tr-TR" sz="1000" dirty="0">
                <a:solidFill>
                  <a:schemeClr val="tx1"/>
                </a:solidFill>
              </a:rPr>
              <a:t> mesleki gelişimin </a:t>
            </a:r>
            <a:r>
              <a:rPr lang="tr-TR" sz="1000" dirty="0" err="1">
                <a:solidFill>
                  <a:schemeClr val="tx1"/>
                </a:solidFill>
              </a:rPr>
              <a:t>sağlanmasında</a:t>
            </a:r>
            <a:r>
              <a:rPr lang="tr-TR" sz="1000" dirty="0">
                <a:solidFill>
                  <a:schemeClr val="tx1"/>
                </a:solidFill>
              </a:rPr>
              <a:t>, uygulamaya </a:t>
            </a:r>
            <a:r>
              <a:rPr lang="tr-TR" sz="1000" dirty="0" err="1">
                <a:solidFill>
                  <a:schemeClr val="tx1"/>
                </a:solidFill>
              </a:rPr>
              <a:t>ilişkin</a:t>
            </a:r>
            <a:r>
              <a:rPr lang="tr-TR" sz="1000" dirty="0">
                <a:solidFill>
                  <a:schemeClr val="tx1"/>
                </a:solidFill>
              </a:rPr>
              <a:t> </a:t>
            </a:r>
            <a:r>
              <a:rPr lang="tr-TR" sz="1000" dirty="0" err="1">
                <a:solidFill>
                  <a:schemeClr val="tx1"/>
                </a:solidFill>
              </a:rPr>
              <a:t>güncel</a:t>
            </a:r>
            <a:r>
              <a:rPr lang="tr-TR" sz="1000" dirty="0">
                <a:solidFill>
                  <a:schemeClr val="tx1"/>
                </a:solidFill>
              </a:rPr>
              <a:t> </a:t>
            </a:r>
            <a:r>
              <a:rPr lang="tr-TR" sz="1000" dirty="0" err="1">
                <a:solidFill>
                  <a:schemeClr val="tx1"/>
                </a:solidFill>
              </a:rPr>
              <a:t>önerileri</a:t>
            </a:r>
            <a:r>
              <a:rPr lang="tr-TR" sz="1000" dirty="0">
                <a:solidFill>
                  <a:schemeClr val="tx1"/>
                </a:solidFill>
              </a:rPr>
              <a:t> ve yasal </a:t>
            </a:r>
            <a:r>
              <a:rPr lang="tr-TR" sz="1000" dirty="0" err="1">
                <a:solidFill>
                  <a:schemeClr val="tx1"/>
                </a:solidFill>
              </a:rPr>
              <a:t>düzenlemeleri</a:t>
            </a:r>
            <a:r>
              <a:rPr lang="tr-TR" sz="1000" dirty="0">
                <a:solidFill>
                  <a:schemeClr val="tx1"/>
                </a:solidFill>
              </a:rPr>
              <a:t> takip etmede, kaynaklara </a:t>
            </a:r>
            <a:r>
              <a:rPr lang="tr-TR" sz="1000" dirty="0" err="1">
                <a:solidFill>
                  <a:schemeClr val="tx1"/>
                </a:solidFill>
              </a:rPr>
              <a:t>ulaşmada</a:t>
            </a:r>
            <a:r>
              <a:rPr lang="tr-TR" sz="1000" dirty="0">
                <a:solidFill>
                  <a:schemeClr val="tx1"/>
                </a:solidFill>
              </a:rPr>
              <a:t>, uzmanlar ve aileler arasında </a:t>
            </a:r>
            <a:r>
              <a:rPr lang="tr-TR" sz="1000" dirty="0" err="1">
                <a:solidFill>
                  <a:schemeClr val="tx1"/>
                </a:solidFill>
              </a:rPr>
              <a:t>köpru</a:t>
            </a:r>
            <a:r>
              <a:rPr lang="tr-TR" sz="1000" dirty="0">
                <a:solidFill>
                  <a:schemeClr val="tx1"/>
                </a:solidFill>
              </a:rPr>
              <a:t>̈ </a:t>
            </a:r>
            <a:r>
              <a:rPr lang="tr-TR" sz="1000" dirty="0" err="1">
                <a:solidFill>
                  <a:schemeClr val="tx1"/>
                </a:solidFill>
              </a:rPr>
              <a:t>görevi</a:t>
            </a:r>
            <a:r>
              <a:rPr lang="tr-TR" sz="1000" dirty="0">
                <a:solidFill>
                  <a:schemeClr val="tx1"/>
                </a:solidFill>
              </a:rPr>
              <a:t> kurarak </a:t>
            </a:r>
            <a:r>
              <a:rPr lang="tr-TR" sz="1000" dirty="0" err="1">
                <a:solidFill>
                  <a:schemeClr val="tx1"/>
                </a:solidFill>
              </a:rPr>
              <a:t>işbirliği</a:t>
            </a:r>
            <a:r>
              <a:rPr lang="tr-TR" sz="1000" dirty="0">
                <a:solidFill>
                  <a:schemeClr val="tx1"/>
                </a:solidFill>
              </a:rPr>
              <a:t> ve ekip </a:t>
            </a:r>
            <a:r>
              <a:rPr lang="tr-TR" sz="1000" dirty="0" err="1">
                <a:solidFill>
                  <a:schemeClr val="tx1"/>
                </a:solidFill>
              </a:rPr>
              <a:t>çalışmasını</a:t>
            </a:r>
            <a:r>
              <a:rPr lang="tr-TR" sz="1000" dirty="0">
                <a:solidFill>
                  <a:schemeClr val="tx1"/>
                </a:solidFill>
              </a:rPr>
              <a:t> </a:t>
            </a:r>
            <a:r>
              <a:rPr lang="tr-TR" sz="1000" dirty="0" err="1">
                <a:solidFill>
                  <a:schemeClr val="tx1"/>
                </a:solidFill>
              </a:rPr>
              <a:t>sağlamada</a:t>
            </a:r>
            <a:r>
              <a:rPr lang="tr-TR" sz="1000" dirty="0">
                <a:solidFill>
                  <a:schemeClr val="tx1"/>
                </a:solidFill>
              </a:rPr>
              <a:t> anahtar role sahiptir. </a:t>
            </a:r>
          </a:p>
          <a:p>
            <a:pPr>
              <a:buFont typeface="Sistem Fontu Normal"/>
              <a:buChar char="_"/>
            </a:pPr>
            <a:r>
              <a:rPr lang="tr-TR" sz="1000" b="1" i="1" dirty="0" err="1">
                <a:solidFill>
                  <a:schemeClr val="tx1"/>
                </a:solidFill>
              </a:rPr>
              <a:t>C</a:t>
            </a:r>
            <a:r>
              <a:rPr lang="tr-TR" sz="1000" b="1" i="1" dirty="0" err="1">
                <a:solidFill>
                  <a:srgbClr val="7030A0"/>
                </a:solidFill>
              </a:rPr>
              <a:t>̧ocuğun</a:t>
            </a:r>
            <a:r>
              <a:rPr lang="tr-TR" sz="1000" b="1" i="1" dirty="0">
                <a:solidFill>
                  <a:srgbClr val="7030A0"/>
                </a:solidFill>
              </a:rPr>
              <a:t> ve ailesinin gereksinimlerini ortaya koyan ve en uygun hizmetleri belirleyen iyi bir </a:t>
            </a:r>
            <a:r>
              <a:rPr lang="tr-TR" sz="1000" b="1" i="1" dirty="0" err="1">
                <a:solidFill>
                  <a:srgbClr val="7030A0"/>
                </a:solidFill>
              </a:rPr>
              <a:t>değerlendirme</a:t>
            </a:r>
            <a:r>
              <a:rPr lang="tr-TR" sz="1000" b="1" i="1" dirty="0">
                <a:solidFill>
                  <a:srgbClr val="7030A0"/>
                </a:solidFill>
              </a:rPr>
              <a:t> </a:t>
            </a:r>
            <a:r>
              <a:rPr lang="tr-TR" sz="1000" b="1" i="1" dirty="0" err="1">
                <a:solidFill>
                  <a:srgbClr val="7030A0"/>
                </a:solidFill>
              </a:rPr>
              <a:t>süreci</a:t>
            </a:r>
            <a:r>
              <a:rPr lang="tr-TR" sz="1000" b="1" i="1" dirty="0">
                <a:solidFill>
                  <a:srgbClr val="7030A0"/>
                </a:solidFill>
              </a:rPr>
              <a:t> temeldir. </a:t>
            </a:r>
            <a:r>
              <a:rPr lang="tr-TR" sz="1000" dirty="0">
                <a:solidFill>
                  <a:schemeClr val="tx1"/>
                </a:solidFill>
              </a:rPr>
              <a:t>Bu noktada; iyi bir </a:t>
            </a:r>
            <a:r>
              <a:rPr lang="tr-TR" sz="1000" dirty="0" err="1">
                <a:solidFill>
                  <a:schemeClr val="tx1"/>
                </a:solidFill>
              </a:rPr>
              <a:t>değerlendirme</a:t>
            </a:r>
            <a:r>
              <a:rPr lang="tr-TR" sz="1000" dirty="0">
                <a:solidFill>
                  <a:schemeClr val="tx1"/>
                </a:solidFill>
              </a:rPr>
              <a:t> </a:t>
            </a:r>
            <a:r>
              <a:rPr lang="tr-TR" sz="1000" dirty="0" err="1">
                <a:solidFill>
                  <a:schemeClr val="tx1"/>
                </a:solidFill>
              </a:rPr>
              <a:t>sürecinde</a:t>
            </a:r>
            <a:r>
              <a:rPr lang="tr-TR" sz="1000" dirty="0">
                <a:solidFill>
                  <a:schemeClr val="tx1"/>
                </a:solidFill>
              </a:rPr>
              <a:t> alanında uzman olan personeller ile </a:t>
            </a:r>
            <a:r>
              <a:rPr lang="tr-TR" sz="1000" dirty="0" err="1">
                <a:solidFill>
                  <a:schemeClr val="tx1"/>
                </a:solidFill>
              </a:rPr>
              <a:t>oluşturulacak</a:t>
            </a:r>
            <a:r>
              <a:rPr lang="tr-TR" sz="1000" dirty="0">
                <a:solidFill>
                  <a:schemeClr val="tx1"/>
                </a:solidFill>
              </a:rPr>
              <a:t> bir ekip </a:t>
            </a:r>
            <a:r>
              <a:rPr lang="tr-TR" sz="1000" dirty="0" err="1">
                <a:solidFill>
                  <a:schemeClr val="tx1"/>
                </a:solidFill>
              </a:rPr>
              <a:t>dâhilinde</a:t>
            </a:r>
            <a:r>
              <a:rPr lang="tr-TR" sz="1000" dirty="0">
                <a:solidFill>
                  <a:schemeClr val="tx1"/>
                </a:solidFill>
              </a:rPr>
              <a:t> </a:t>
            </a:r>
            <a:r>
              <a:rPr lang="tr-TR" sz="1000" dirty="0" err="1">
                <a:solidFill>
                  <a:schemeClr val="tx1"/>
                </a:solidFill>
              </a:rPr>
              <a:t>bütüncül</a:t>
            </a:r>
            <a:r>
              <a:rPr lang="tr-TR" sz="1000" dirty="0">
                <a:solidFill>
                  <a:schemeClr val="tx1"/>
                </a:solidFill>
              </a:rPr>
              <a:t> bir </a:t>
            </a:r>
            <a:r>
              <a:rPr lang="tr-TR" sz="1000" dirty="0" err="1">
                <a:solidFill>
                  <a:schemeClr val="tx1"/>
                </a:solidFill>
              </a:rPr>
              <a:t>bakıs</a:t>
            </a:r>
            <a:r>
              <a:rPr lang="tr-TR" sz="1000" dirty="0">
                <a:solidFill>
                  <a:schemeClr val="tx1"/>
                </a:solidFill>
              </a:rPr>
              <a:t>̧ </a:t>
            </a:r>
            <a:r>
              <a:rPr lang="tr-TR" sz="1000" dirty="0" err="1">
                <a:solidFill>
                  <a:schemeClr val="tx1"/>
                </a:solidFill>
              </a:rPr>
              <a:t>açısı</a:t>
            </a:r>
            <a:r>
              <a:rPr lang="tr-TR" sz="1000" dirty="0">
                <a:solidFill>
                  <a:schemeClr val="tx1"/>
                </a:solidFill>
              </a:rPr>
              <a:t> ile </a:t>
            </a:r>
            <a:r>
              <a:rPr lang="tr-TR" sz="1000" dirty="0" err="1">
                <a:solidFill>
                  <a:schemeClr val="tx1"/>
                </a:solidFill>
              </a:rPr>
              <a:t>değerlendirme</a:t>
            </a:r>
            <a:r>
              <a:rPr lang="tr-TR" sz="1000" dirty="0">
                <a:solidFill>
                  <a:schemeClr val="tx1"/>
                </a:solidFill>
              </a:rPr>
              <a:t> </a:t>
            </a:r>
            <a:r>
              <a:rPr lang="tr-TR" sz="1000" dirty="0" err="1">
                <a:solidFill>
                  <a:schemeClr val="tx1"/>
                </a:solidFill>
              </a:rPr>
              <a:t>gerçekleştirilir</a:t>
            </a:r>
            <a:r>
              <a:rPr lang="tr-TR" sz="1000" dirty="0">
                <a:solidFill>
                  <a:schemeClr val="tx1"/>
                </a:solidFill>
              </a:rPr>
              <a:t>, uygun ve birden </a:t>
            </a:r>
            <a:r>
              <a:rPr lang="tr-TR" sz="1000" dirty="0" err="1">
                <a:solidFill>
                  <a:schemeClr val="tx1"/>
                </a:solidFill>
              </a:rPr>
              <a:t>çok</a:t>
            </a:r>
            <a:r>
              <a:rPr lang="tr-TR" sz="1000" dirty="0">
                <a:solidFill>
                  <a:schemeClr val="tx1"/>
                </a:solidFill>
              </a:rPr>
              <a:t> </a:t>
            </a:r>
            <a:r>
              <a:rPr lang="tr-TR" sz="1000" dirty="0" err="1">
                <a:solidFill>
                  <a:schemeClr val="tx1"/>
                </a:solidFill>
              </a:rPr>
              <a:t>değerlendirme</a:t>
            </a:r>
            <a:r>
              <a:rPr lang="tr-TR" sz="1000" dirty="0">
                <a:solidFill>
                  <a:schemeClr val="tx1"/>
                </a:solidFill>
              </a:rPr>
              <a:t> aracı ile </a:t>
            </a:r>
            <a:r>
              <a:rPr lang="tr-TR" sz="1000" dirty="0" err="1">
                <a:solidFill>
                  <a:schemeClr val="tx1"/>
                </a:solidFill>
              </a:rPr>
              <a:t>çocuğun</a:t>
            </a:r>
            <a:r>
              <a:rPr lang="tr-TR" sz="1000" dirty="0">
                <a:solidFill>
                  <a:schemeClr val="tx1"/>
                </a:solidFill>
              </a:rPr>
              <a:t> </a:t>
            </a:r>
            <a:r>
              <a:rPr lang="tr-TR" sz="1000" dirty="0" err="1">
                <a:solidFill>
                  <a:schemeClr val="tx1"/>
                </a:solidFill>
              </a:rPr>
              <a:t>tüm</a:t>
            </a:r>
            <a:r>
              <a:rPr lang="tr-TR" sz="1000" dirty="0">
                <a:solidFill>
                  <a:schemeClr val="tx1"/>
                </a:solidFill>
              </a:rPr>
              <a:t> gelişim alanları dikkate alınır, </a:t>
            </a:r>
            <a:r>
              <a:rPr lang="tr-TR" sz="1000" dirty="0" err="1">
                <a:solidFill>
                  <a:schemeClr val="tx1"/>
                </a:solidFill>
              </a:rPr>
              <a:t>çocuğun</a:t>
            </a:r>
            <a:r>
              <a:rPr lang="tr-TR" sz="1000" dirty="0">
                <a:solidFill>
                  <a:schemeClr val="tx1"/>
                </a:solidFill>
              </a:rPr>
              <a:t> ve ailenin gereksinimleri ortaya konulur, </a:t>
            </a:r>
            <a:r>
              <a:rPr lang="tr-TR" sz="1000" dirty="0" err="1">
                <a:solidFill>
                  <a:schemeClr val="tx1"/>
                </a:solidFill>
              </a:rPr>
              <a:t>çocuk</a:t>
            </a:r>
            <a:r>
              <a:rPr lang="tr-TR" sz="1000" dirty="0">
                <a:solidFill>
                  <a:schemeClr val="tx1"/>
                </a:solidFill>
              </a:rPr>
              <a:t> ve aile </a:t>
            </a:r>
            <a:r>
              <a:rPr lang="tr-TR" sz="1000" dirty="0" err="1">
                <a:solidFill>
                  <a:schemeClr val="tx1"/>
                </a:solidFill>
              </a:rPr>
              <a:t>çoklu</a:t>
            </a:r>
            <a:r>
              <a:rPr lang="tr-TR" sz="1000" dirty="0">
                <a:solidFill>
                  <a:schemeClr val="tx1"/>
                </a:solidFill>
              </a:rPr>
              <a:t> ortamlarda </a:t>
            </a:r>
            <a:r>
              <a:rPr lang="tr-TR" sz="1000" dirty="0" err="1">
                <a:solidFill>
                  <a:schemeClr val="tx1"/>
                </a:solidFill>
              </a:rPr>
              <a:t>değerlendirilir</a:t>
            </a:r>
            <a:r>
              <a:rPr lang="tr-TR" sz="1000" dirty="0">
                <a:solidFill>
                  <a:schemeClr val="tx1"/>
                </a:solidFill>
              </a:rPr>
              <a:t>, </a:t>
            </a:r>
            <a:r>
              <a:rPr lang="tr-TR" sz="1000" dirty="0" err="1">
                <a:solidFill>
                  <a:schemeClr val="tx1"/>
                </a:solidFill>
              </a:rPr>
              <a:t>çocuk</a:t>
            </a:r>
            <a:r>
              <a:rPr lang="tr-TR" sz="1000" dirty="0">
                <a:solidFill>
                  <a:schemeClr val="tx1"/>
                </a:solidFill>
              </a:rPr>
              <a:t> ve aile </a:t>
            </a:r>
            <a:r>
              <a:rPr lang="tr-TR" sz="1000" dirty="0" err="1">
                <a:solidFill>
                  <a:schemeClr val="tx1"/>
                </a:solidFill>
              </a:rPr>
              <a:t>için</a:t>
            </a:r>
            <a:r>
              <a:rPr lang="tr-TR" sz="1000" dirty="0">
                <a:solidFill>
                  <a:schemeClr val="tx1"/>
                </a:solidFill>
              </a:rPr>
              <a:t> en uygun olacak program </a:t>
            </a:r>
            <a:r>
              <a:rPr lang="tr-TR" sz="1000" dirty="0" err="1">
                <a:solidFill>
                  <a:schemeClr val="tx1"/>
                </a:solidFill>
              </a:rPr>
              <a:t>oluşturulur</a:t>
            </a:r>
            <a:r>
              <a:rPr lang="tr-TR" sz="1000" dirty="0">
                <a:solidFill>
                  <a:schemeClr val="tx1"/>
                </a:solidFill>
              </a:rPr>
              <a:t>. </a:t>
            </a:r>
          </a:p>
          <a:p>
            <a:pPr>
              <a:buFont typeface="Sistem Fontu Normal"/>
              <a:buChar char="_"/>
            </a:pPr>
            <a:r>
              <a:rPr lang="tr-TR" sz="1000" b="1" i="1" dirty="0" err="1">
                <a:solidFill>
                  <a:srgbClr val="7030A0"/>
                </a:solidFill>
              </a:rPr>
              <a:t>Çocuğun</a:t>
            </a:r>
            <a:r>
              <a:rPr lang="tr-TR" sz="1000" b="1" i="1" dirty="0">
                <a:solidFill>
                  <a:srgbClr val="7030A0"/>
                </a:solidFill>
              </a:rPr>
              <a:t> </a:t>
            </a:r>
            <a:r>
              <a:rPr lang="tr-TR" sz="1000" b="1" i="1" dirty="0" err="1">
                <a:solidFill>
                  <a:srgbClr val="7030A0"/>
                </a:solidFill>
              </a:rPr>
              <a:t>içinde</a:t>
            </a:r>
            <a:r>
              <a:rPr lang="tr-TR" sz="1000" b="1" i="1" dirty="0">
                <a:solidFill>
                  <a:srgbClr val="7030A0"/>
                </a:solidFill>
              </a:rPr>
              <a:t> </a:t>
            </a:r>
            <a:r>
              <a:rPr lang="tr-TR" sz="1000" b="1" i="1" dirty="0" err="1">
                <a:solidFill>
                  <a:srgbClr val="7030A0"/>
                </a:solidFill>
              </a:rPr>
              <a:t>bulunduğu</a:t>
            </a:r>
            <a:r>
              <a:rPr lang="tr-TR" sz="1000" b="1" i="1" dirty="0">
                <a:solidFill>
                  <a:srgbClr val="7030A0"/>
                </a:solidFill>
              </a:rPr>
              <a:t> </a:t>
            </a:r>
            <a:r>
              <a:rPr lang="tr-TR" sz="1000" b="1" i="1" dirty="0" err="1">
                <a:solidFill>
                  <a:srgbClr val="7030A0"/>
                </a:solidFill>
              </a:rPr>
              <a:t>çevrenin</a:t>
            </a:r>
            <a:r>
              <a:rPr lang="tr-TR" sz="1000" b="1" i="1" dirty="0">
                <a:solidFill>
                  <a:srgbClr val="7030A0"/>
                </a:solidFill>
              </a:rPr>
              <a:t> </a:t>
            </a:r>
            <a:r>
              <a:rPr lang="tr-TR" sz="1000" b="1" i="1" dirty="0" err="1">
                <a:solidFill>
                  <a:srgbClr val="7030A0"/>
                </a:solidFill>
              </a:rPr>
              <a:t>doğal</a:t>
            </a:r>
            <a:r>
              <a:rPr lang="tr-TR" sz="1000" b="1" i="1" dirty="0">
                <a:solidFill>
                  <a:srgbClr val="7030A0"/>
                </a:solidFill>
              </a:rPr>
              <a:t> </a:t>
            </a:r>
            <a:r>
              <a:rPr lang="tr-TR" sz="1000" b="1" i="1" dirty="0" err="1">
                <a:solidFill>
                  <a:srgbClr val="7030A0"/>
                </a:solidFill>
              </a:rPr>
              <a:t>öğretim</a:t>
            </a:r>
            <a:r>
              <a:rPr lang="tr-TR" sz="1000" b="1" i="1" dirty="0">
                <a:solidFill>
                  <a:srgbClr val="7030A0"/>
                </a:solidFill>
              </a:rPr>
              <a:t> fırsatlarına </a:t>
            </a:r>
            <a:r>
              <a:rPr lang="tr-TR" sz="1000" b="1" i="1" dirty="0" err="1">
                <a:solidFill>
                  <a:srgbClr val="7030A0"/>
                </a:solidFill>
              </a:rPr>
              <a:t>dönüştürülmesi</a:t>
            </a:r>
            <a:r>
              <a:rPr lang="tr-TR" sz="1000" b="1" i="1" dirty="0">
                <a:solidFill>
                  <a:srgbClr val="7030A0"/>
                </a:solidFill>
              </a:rPr>
              <a:t> esastır. </a:t>
            </a:r>
            <a:r>
              <a:rPr lang="tr-TR" sz="1000" dirty="0">
                <a:solidFill>
                  <a:schemeClr val="tx1"/>
                </a:solidFill>
              </a:rPr>
              <a:t>Erken </a:t>
            </a:r>
            <a:r>
              <a:rPr lang="tr-TR" sz="1000" dirty="0" err="1">
                <a:solidFill>
                  <a:schemeClr val="tx1"/>
                </a:solidFill>
              </a:rPr>
              <a:t>müdahale</a:t>
            </a:r>
            <a:r>
              <a:rPr lang="tr-TR" sz="1000" dirty="0">
                <a:solidFill>
                  <a:schemeClr val="tx1"/>
                </a:solidFill>
              </a:rPr>
              <a:t> </a:t>
            </a:r>
            <a:r>
              <a:rPr lang="tr-TR" sz="1000" dirty="0" err="1">
                <a:solidFill>
                  <a:schemeClr val="tx1"/>
                </a:solidFill>
              </a:rPr>
              <a:t>sürecinde</a:t>
            </a:r>
            <a:r>
              <a:rPr lang="tr-TR" sz="1000" dirty="0">
                <a:solidFill>
                  <a:schemeClr val="tx1"/>
                </a:solidFill>
              </a:rPr>
              <a:t> yer alanlar; </a:t>
            </a:r>
            <a:r>
              <a:rPr lang="tr-TR" sz="1000" dirty="0" err="1">
                <a:solidFill>
                  <a:schemeClr val="tx1"/>
                </a:solidFill>
              </a:rPr>
              <a:t>çocuğun</a:t>
            </a:r>
            <a:r>
              <a:rPr lang="tr-TR" sz="1000" dirty="0">
                <a:solidFill>
                  <a:schemeClr val="tx1"/>
                </a:solidFill>
              </a:rPr>
              <a:t> </a:t>
            </a:r>
            <a:r>
              <a:rPr lang="tr-TR" sz="1000" dirty="0" err="1">
                <a:solidFill>
                  <a:schemeClr val="tx1"/>
                </a:solidFill>
              </a:rPr>
              <a:t>öğrenme</a:t>
            </a:r>
            <a:r>
              <a:rPr lang="tr-TR" sz="1000" dirty="0">
                <a:solidFill>
                  <a:schemeClr val="tx1"/>
                </a:solidFill>
              </a:rPr>
              <a:t> deneyimlerini arttırmak ve </a:t>
            </a:r>
            <a:r>
              <a:rPr lang="tr-TR" sz="1000" dirty="0" err="1">
                <a:solidFill>
                  <a:schemeClr val="tx1"/>
                </a:solidFill>
              </a:rPr>
              <a:t>çocuğun</a:t>
            </a:r>
            <a:r>
              <a:rPr lang="tr-TR" sz="1000" dirty="0">
                <a:solidFill>
                  <a:schemeClr val="tx1"/>
                </a:solidFill>
              </a:rPr>
              <a:t> etkin birer katılımcı olabilmesini </a:t>
            </a:r>
            <a:r>
              <a:rPr lang="tr-TR" sz="1000" dirty="0" err="1">
                <a:solidFill>
                  <a:schemeClr val="tx1"/>
                </a:solidFill>
              </a:rPr>
              <a:t>sağlamak</a:t>
            </a:r>
            <a:r>
              <a:rPr lang="tr-TR" sz="1000" dirty="0">
                <a:solidFill>
                  <a:schemeClr val="tx1"/>
                </a:solidFill>
              </a:rPr>
              <a:t> </a:t>
            </a:r>
            <a:r>
              <a:rPr lang="tr-TR" sz="1000" dirty="0" err="1">
                <a:solidFill>
                  <a:schemeClr val="tx1"/>
                </a:solidFill>
              </a:rPr>
              <a:t>için</a:t>
            </a:r>
            <a:r>
              <a:rPr lang="tr-TR" sz="1000" dirty="0">
                <a:solidFill>
                  <a:schemeClr val="tx1"/>
                </a:solidFill>
              </a:rPr>
              <a:t> </a:t>
            </a:r>
            <a:r>
              <a:rPr lang="tr-TR" sz="1000" dirty="0" err="1">
                <a:solidFill>
                  <a:schemeClr val="tx1"/>
                </a:solidFill>
              </a:rPr>
              <a:t>doğal</a:t>
            </a:r>
            <a:r>
              <a:rPr lang="tr-TR" sz="1000" dirty="0">
                <a:solidFill>
                  <a:schemeClr val="tx1"/>
                </a:solidFill>
              </a:rPr>
              <a:t> ortamlarda (ev, okul vb.) yer alan </a:t>
            </a:r>
            <a:r>
              <a:rPr lang="tr-TR" sz="1000" dirty="0" err="1">
                <a:solidFill>
                  <a:schemeClr val="tx1"/>
                </a:solidFill>
              </a:rPr>
              <a:t>günlük</a:t>
            </a:r>
            <a:r>
              <a:rPr lang="tr-TR" sz="1000" dirty="0">
                <a:solidFill>
                  <a:schemeClr val="tx1"/>
                </a:solidFill>
              </a:rPr>
              <a:t> rutin, </a:t>
            </a:r>
            <a:r>
              <a:rPr lang="tr-TR" sz="1000" dirty="0" err="1">
                <a:solidFill>
                  <a:schemeClr val="tx1"/>
                </a:solidFill>
              </a:rPr>
              <a:t>geçis</a:t>
            </a:r>
            <a:r>
              <a:rPr lang="tr-TR" sz="1000" dirty="0">
                <a:solidFill>
                  <a:schemeClr val="tx1"/>
                </a:solidFill>
              </a:rPr>
              <a:t>̧ ve etkinliklerde </a:t>
            </a:r>
            <a:r>
              <a:rPr lang="tr-TR" sz="1000" dirty="0" err="1">
                <a:solidFill>
                  <a:schemeClr val="tx1"/>
                </a:solidFill>
              </a:rPr>
              <a:t>çocuğu</a:t>
            </a:r>
            <a:r>
              <a:rPr lang="tr-TR" sz="1000" dirty="0">
                <a:solidFill>
                  <a:schemeClr val="tx1"/>
                </a:solidFill>
              </a:rPr>
              <a:t> desteklemeye </a:t>
            </a:r>
            <a:r>
              <a:rPr lang="tr-TR" sz="1000" dirty="0" err="1">
                <a:solidFill>
                  <a:schemeClr val="tx1"/>
                </a:solidFill>
              </a:rPr>
              <a:t>yönelik</a:t>
            </a:r>
            <a:r>
              <a:rPr lang="tr-TR" sz="1000" dirty="0">
                <a:solidFill>
                  <a:schemeClr val="tx1"/>
                </a:solidFill>
              </a:rPr>
              <a:t> uygulamalar </a:t>
            </a:r>
            <a:r>
              <a:rPr lang="tr-TR" sz="1000" dirty="0" err="1">
                <a:solidFill>
                  <a:schemeClr val="tx1"/>
                </a:solidFill>
              </a:rPr>
              <a:t>gerçekleştirmelidirler</a:t>
            </a:r>
            <a:r>
              <a:rPr lang="tr-TR" sz="1000" dirty="0">
                <a:solidFill>
                  <a:schemeClr val="tx1"/>
                </a:solidFill>
              </a:rPr>
              <a:t>. </a:t>
            </a:r>
          </a:p>
          <a:p>
            <a:pPr>
              <a:buFont typeface="Sistem Fontu Normal"/>
              <a:buChar char="_"/>
            </a:pPr>
            <a:r>
              <a:rPr lang="tr-TR" sz="1000" b="1" i="1" dirty="0" err="1">
                <a:solidFill>
                  <a:srgbClr val="7030A0"/>
                </a:solidFill>
              </a:rPr>
              <a:t>Çocuğun</a:t>
            </a:r>
            <a:r>
              <a:rPr lang="tr-TR" sz="1000" b="1" i="1" dirty="0">
                <a:solidFill>
                  <a:srgbClr val="7030A0"/>
                </a:solidFill>
              </a:rPr>
              <a:t> </a:t>
            </a:r>
            <a:r>
              <a:rPr lang="tr-TR" sz="1000" b="1" i="1" dirty="0" err="1">
                <a:solidFill>
                  <a:srgbClr val="7030A0"/>
                </a:solidFill>
              </a:rPr>
              <a:t>eğitilmesi</a:t>
            </a:r>
            <a:r>
              <a:rPr lang="tr-TR" sz="1000" b="1" i="1" dirty="0">
                <a:solidFill>
                  <a:srgbClr val="7030A0"/>
                </a:solidFill>
              </a:rPr>
              <a:t> </a:t>
            </a:r>
            <a:r>
              <a:rPr lang="tr-TR" sz="1000" b="1" i="1" dirty="0" err="1">
                <a:solidFill>
                  <a:srgbClr val="7030A0"/>
                </a:solidFill>
              </a:rPr>
              <a:t>için</a:t>
            </a:r>
            <a:r>
              <a:rPr lang="tr-TR" sz="1000" b="1" i="1" dirty="0">
                <a:solidFill>
                  <a:srgbClr val="7030A0"/>
                </a:solidFill>
              </a:rPr>
              <a:t> ailenin </a:t>
            </a:r>
            <a:r>
              <a:rPr lang="tr-TR" sz="1000" b="1" i="1" dirty="0" err="1">
                <a:solidFill>
                  <a:srgbClr val="7030A0"/>
                </a:solidFill>
              </a:rPr>
              <a:t>eğitilmesi</a:t>
            </a:r>
            <a:r>
              <a:rPr lang="tr-TR" sz="1000" b="1" i="1" dirty="0">
                <a:solidFill>
                  <a:srgbClr val="7030A0"/>
                </a:solidFill>
              </a:rPr>
              <a:t> </a:t>
            </a:r>
            <a:r>
              <a:rPr lang="tr-TR" sz="1000" b="1" i="1" dirty="0" err="1">
                <a:solidFill>
                  <a:srgbClr val="7030A0"/>
                </a:solidFill>
              </a:rPr>
              <a:t>şarttır</a:t>
            </a:r>
            <a:r>
              <a:rPr lang="tr-TR" sz="1000" i="1" dirty="0">
                <a:solidFill>
                  <a:srgbClr val="7030A0"/>
                </a:solidFill>
              </a:rPr>
              <a:t>. </a:t>
            </a:r>
            <a:r>
              <a:rPr lang="tr-TR" sz="1000" dirty="0">
                <a:solidFill>
                  <a:schemeClr val="tx1"/>
                </a:solidFill>
              </a:rPr>
              <a:t>Bu noktada, erken </a:t>
            </a:r>
            <a:r>
              <a:rPr lang="tr-TR" sz="1000" dirty="0" err="1">
                <a:solidFill>
                  <a:schemeClr val="tx1"/>
                </a:solidFill>
              </a:rPr>
              <a:t>müdahale</a:t>
            </a:r>
            <a:r>
              <a:rPr lang="tr-TR" sz="1000" dirty="0">
                <a:solidFill>
                  <a:schemeClr val="tx1"/>
                </a:solidFill>
              </a:rPr>
              <a:t> </a:t>
            </a:r>
            <a:r>
              <a:rPr lang="tr-TR" sz="1000" dirty="0" err="1">
                <a:solidFill>
                  <a:schemeClr val="tx1"/>
                </a:solidFill>
              </a:rPr>
              <a:t>sürecinde</a:t>
            </a:r>
            <a:r>
              <a:rPr lang="tr-TR" sz="1000" dirty="0">
                <a:solidFill>
                  <a:schemeClr val="tx1"/>
                </a:solidFill>
              </a:rPr>
              <a:t> aileyi </a:t>
            </a:r>
            <a:r>
              <a:rPr lang="tr-TR" sz="1000" dirty="0" err="1">
                <a:solidFill>
                  <a:schemeClr val="tx1"/>
                </a:solidFill>
              </a:rPr>
              <a:t>tüm</a:t>
            </a:r>
            <a:r>
              <a:rPr lang="tr-TR" sz="1000" dirty="0">
                <a:solidFill>
                  <a:schemeClr val="tx1"/>
                </a:solidFill>
              </a:rPr>
              <a:t> </a:t>
            </a:r>
            <a:r>
              <a:rPr lang="tr-TR" sz="1000" dirty="0" err="1">
                <a:solidFill>
                  <a:schemeClr val="tx1"/>
                </a:solidFill>
              </a:rPr>
              <a:t>süreçlere</a:t>
            </a:r>
            <a:r>
              <a:rPr lang="tr-TR" sz="1000" dirty="0">
                <a:solidFill>
                  <a:schemeClr val="tx1"/>
                </a:solidFill>
              </a:rPr>
              <a:t> (</a:t>
            </a:r>
            <a:r>
              <a:rPr lang="tr-TR" sz="1000" dirty="0" err="1">
                <a:solidFill>
                  <a:schemeClr val="tx1"/>
                </a:solidFill>
              </a:rPr>
              <a:t>değerlendirme</a:t>
            </a:r>
            <a:r>
              <a:rPr lang="tr-TR" sz="1000" dirty="0">
                <a:solidFill>
                  <a:schemeClr val="tx1"/>
                </a:solidFill>
              </a:rPr>
              <a:t>, karar alma, </a:t>
            </a:r>
            <a:r>
              <a:rPr lang="tr-TR" sz="1000" dirty="0" err="1">
                <a:solidFill>
                  <a:schemeClr val="tx1"/>
                </a:solidFill>
              </a:rPr>
              <a:t>eğitim</a:t>
            </a:r>
            <a:r>
              <a:rPr lang="tr-TR" sz="1000" dirty="0">
                <a:solidFill>
                  <a:schemeClr val="tx1"/>
                </a:solidFill>
              </a:rPr>
              <a:t>, uygulama vb.) </a:t>
            </a:r>
            <a:r>
              <a:rPr lang="tr-TR" sz="1000" dirty="0" err="1">
                <a:solidFill>
                  <a:schemeClr val="tx1"/>
                </a:solidFill>
              </a:rPr>
              <a:t>dâhil</a:t>
            </a:r>
            <a:r>
              <a:rPr lang="tr-TR" sz="1000" dirty="0">
                <a:solidFill>
                  <a:schemeClr val="tx1"/>
                </a:solidFill>
              </a:rPr>
              <a:t> etmek, </a:t>
            </a:r>
            <a:r>
              <a:rPr lang="tr-TR" sz="1000" dirty="0" err="1">
                <a:solidFill>
                  <a:schemeClr val="tx1"/>
                </a:solidFill>
              </a:rPr>
              <a:t>ebeveyn-çocuk</a:t>
            </a:r>
            <a:r>
              <a:rPr lang="tr-TR" sz="1000" dirty="0">
                <a:solidFill>
                  <a:schemeClr val="tx1"/>
                </a:solidFill>
              </a:rPr>
              <a:t> </a:t>
            </a:r>
            <a:r>
              <a:rPr lang="tr-TR" sz="1000" dirty="0" err="1">
                <a:solidFill>
                  <a:schemeClr val="tx1"/>
                </a:solidFill>
              </a:rPr>
              <a:t>etkileşimini</a:t>
            </a:r>
            <a:r>
              <a:rPr lang="tr-TR" sz="1000" dirty="0">
                <a:solidFill>
                  <a:schemeClr val="tx1"/>
                </a:solidFill>
              </a:rPr>
              <a:t> </a:t>
            </a:r>
            <a:r>
              <a:rPr lang="tr-TR" sz="1000" dirty="0" err="1">
                <a:solidFill>
                  <a:schemeClr val="tx1"/>
                </a:solidFill>
              </a:rPr>
              <a:t>güçlendirmek</a:t>
            </a:r>
            <a:r>
              <a:rPr lang="tr-TR" sz="1000" dirty="0">
                <a:solidFill>
                  <a:schemeClr val="tx1"/>
                </a:solidFill>
              </a:rPr>
              <a:t> </a:t>
            </a:r>
            <a:r>
              <a:rPr lang="tr-TR" sz="1000" dirty="0" err="1">
                <a:solidFill>
                  <a:schemeClr val="tx1"/>
                </a:solidFill>
              </a:rPr>
              <a:t>üzere</a:t>
            </a:r>
            <a:r>
              <a:rPr lang="tr-TR" sz="1000" dirty="0">
                <a:solidFill>
                  <a:schemeClr val="tx1"/>
                </a:solidFill>
              </a:rPr>
              <a:t> bilgiler sunmak, ailenin gereksinimlerini en </a:t>
            </a:r>
            <a:r>
              <a:rPr lang="tr-TR" sz="1000" dirty="0" err="1">
                <a:solidFill>
                  <a:schemeClr val="tx1"/>
                </a:solidFill>
              </a:rPr>
              <a:t>üst</a:t>
            </a:r>
            <a:r>
              <a:rPr lang="tr-TR" sz="1000" dirty="0">
                <a:solidFill>
                  <a:schemeClr val="tx1"/>
                </a:solidFill>
              </a:rPr>
              <a:t> </a:t>
            </a:r>
            <a:r>
              <a:rPr lang="tr-TR" sz="1000" dirty="0" err="1">
                <a:solidFill>
                  <a:schemeClr val="tx1"/>
                </a:solidFill>
              </a:rPr>
              <a:t>düzeyde</a:t>
            </a:r>
            <a:r>
              <a:rPr lang="tr-TR" sz="1000" dirty="0">
                <a:solidFill>
                  <a:schemeClr val="tx1"/>
                </a:solidFill>
              </a:rPr>
              <a:t> belirlemek ve bunlara en </a:t>
            </a:r>
            <a:r>
              <a:rPr lang="tr-TR" sz="1000" dirty="0" err="1">
                <a:solidFill>
                  <a:schemeClr val="tx1"/>
                </a:solidFill>
              </a:rPr>
              <a:t>üst</a:t>
            </a:r>
            <a:r>
              <a:rPr lang="tr-TR" sz="1000" dirty="0">
                <a:solidFill>
                  <a:schemeClr val="tx1"/>
                </a:solidFill>
              </a:rPr>
              <a:t> </a:t>
            </a:r>
            <a:r>
              <a:rPr lang="tr-TR" sz="1000" dirty="0" err="1">
                <a:solidFill>
                  <a:schemeClr val="tx1"/>
                </a:solidFill>
              </a:rPr>
              <a:t>düzeyde</a:t>
            </a:r>
            <a:r>
              <a:rPr lang="tr-TR" sz="1000" dirty="0">
                <a:solidFill>
                  <a:schemeClr val="tx1"/>
                </a:solidFill>
              </a:rPr>
              <a:t> </a:t>
            </a:r>
            <a:r>
              <a:rPr lang="tr-TR" sz="1000" dirty="0" err="1">
                <a:solidFill>
                  <a:schemeClr val="tx1"/>
                </a:solidFill>
              </a:rPr>
              <a:t>çözüm</a:t>
            </a:r>
            <a:r>
              <a:rPr lang="tr-TR" sz="1000" dirty="0">
                <a:solidFill>
                  <a:schemeClr val="tx1"/>
                </a:solidFill>
              </a:rPr>
              <a:t> </a:t>
            </a:r>
            <a:r>
              <a:rPr lang="tr-TR" sz="1000" dirty="0" err="1">
                <a:solidFill>
                  <a:schemeClr val="tx1"/>
                </a:solidFill>
              </a:rPr>
              <a:t>önerisi</a:t>
            </a:r>
            <a:r>
              <a:rPr lang="tr-TR" sz="1000" dirty="0">
                <a:solidFill>
                  <a:schemeClr val="tx1"/>
                </a:solidFill>
              </a:rPr>
              <a:t> sunmak, ailenin </a:t>
            </a:r>
            <a:r>
              <a:rPr lang="tr-TR" sz="1000" dirty="0" err="1">
                <a:solidFill>
                  <a:schemeClr val="tx1"/>
                </a:solidFill>
              </a:rPr>
              <a:t>güçlu</a:t>
            </a:r>
            <a:r>
              <a:rPr lang="tr-TR" sz="1000" dirty="0">
                <a:solidFill>
                  <a:schemeClr val="tx1"/>
                </a:solidFill>
              </a:rPr>
              <a:t>̈ </a:t>
            </a:r>
            <a:r>
              <a:rPr lang="tr-TR" sz="1000" dirty="0" err="1">
                <a:solidFill>
                  <a:schemeClr val="tx1"/>
                </a:solidFill>
              </a:rPr>
              <a:t>yönlerini</a:t>
            </a:r>
            <a:r>
              <a:rPr lang="tr-TR" sz="1000" dirty="0">
                <a:solidFill>
                  <a:schemeClr val="tx1"/>
                </a:solidFill>
              </a:rPr>
              <a:t> </a:t>
            </a:r>
            <a:r>
              <a:rPr lang="tr-TR" sz="1000" dirty="0" err="1">
                <a:solidFill>
                  <a:schemeClr val="tx1"/>
                </a:solidFill>
              </a:rPr>
              <a:t>keşfetmesine</a:t>
            </a:r>
            <a:r>
              <a:rPr lang="tr-TR" sz="1000" dirty="0">
                <a:solidFill>
                  <a:schemeClr val="tx1"/>
                </a:solidFill>
              </a:rPr>
              <a:t> yardımcı olmak ve aileye haklarına </a:t>
            </a:r>
            <a:r>
              <a:rPr lang="tr-TR" sz="1000" dirty="0" err="1">
                <a:solidFill>
                  <a:schemeClr val="tx1"/>
                </a:solidFill>
              </a:rPr>
              <a:t>ilişkin</a:t>
            </a:r>
            <a:r>
              <a:rPr lang="tr-TR" sz="1000" dirty="0">
                <a:solidFill>
                  <a:schemeClr val="tx1"/>
                </a:solidFill>
              </a:rPr>
              <a:t> farkındalık kazandırmak </a:t>
            </a:r>
            <a:r>
              <a:rPr lang="tr-TR" sz="1000" dirty="0" err="1">
                <a:solidFill>
                  <a:schemeClr val="tx1"/>
                </a:solidFill>
              </a:rPr>
              <a:t>önemlidir</a:t>
            </a:r>
            <a:r>
              <a:rPr lang="tr-TR" sz="1000" dirty="0">
                <a:solidFill>
                  <a:schemeClr val="tx1"/>
                </a:solidFill>
              </a:rPr>
              <a:t>. </a:t>
            </a:r>
          </a:p>
          <a:p>
            <a:pPr>
              <a:buFont typeface="Sistem Fontu Normal"/>
              <a:buChar char="_"/>
            </a:pPr>
            <a:r>
              <a:rPr lang="tr-TR" sz="1000" b="1" i="1" dirty="0" err="1">
                <a:solidFill>
                  <a:srgbClr val="7030A0"/>
                </a:solidFill>
              </a:rPr>
              <a:t>Eğitim</a:t>
            </a:r>
            <a:r>
              <a:rPr lang="tr-TR" sz="1000" b="1" i="1" dirty="0">
                <a:solidFill>
                  <a:srgbClr val="7030A0"/>
                </a:solidFill>
              </a:rPr>
              <a:t>, temel yapı </a:t>
            </a:r>
            <a:r>
              <a:rPr lang="tr-TR" sz="1000" b="1" i="1" dirty="0" err="1">
                <a:solidFill>
                  <a:srgbClr val="7030A0"/>
                </a:solidFill>
              </a:rPr>
              <a:t>taşıdır</a:t>
            </a:r>
            <a:r>
              <a:rPr lang="tr-TR" sz="1000" b="1" i="1" dirty="0">
                <a:solidFill>
                  <a:srgbClr val="7030A0"/>
                </a:solidFill>
              </a:rPr>
              <a:t>. </a:t>
            </a:r>
            <a:r>
              <a:rPr lang="tr-TR" sz="1000" dirty="0">
                <a:solidFill>
                  <a:schemeClr val="tx1"/>
                </a:solidFill>
              </a:rPr>
              <a:t>Bu </a:t>
            </a:r>
            <a:r>
              <a:rPr lang="tr-TR" sz="1000" dirty="0" err="1">
                <a:solidFill>
                  <a:schemeClr val="tx1"/>
                </a:solidFill>
              </a:rPr>
              <a:t>bağlamda</a:t>
            </a:r>
            <a:r>
              <a:rPr lang="tr-TR" sz="1000" dirty="0">
                <a:solidFill>
                  <a:schemeClr val="tx1"/>
                </a:solidFill>
              </a:rPr>
              <a:t>, sunulacak </a:t>
            </a:r>
            <a:r>
              <a:rPr lang="tr-TR" sz="1000" dirty="0" err="1">
                <a:solidFill>
                  <a:schemeClr val="tx1"/>
                </a:solidFill>
              </a:rPr>
              <a:t>eğitimin</a:t>
            </a:r>
            <a:r>
              <a:rPr lang="tr-TR" sz="1000" dirty="0">
                <a:solidFill>
                  <a:schemeClr val="tx1"/>
                </a:solidFill>
              </a:rPr>
              <a:t> </a:t>
            </a:r>
            <a:r>
              <a:rPr lang="tr-TR" sz="1000" dirty="0" err="1">
                <a:solidFill>
                  <a:schemeClr val="tx1"/>
                </a:solidFill>
              </a:rPr>
              <a:t>amaçlı</a:t>
            </a:r>
            <a:r>
              <a:rPr lang="tr-TR" sz="1000" dirty="0">
                <a:solidFill>
                  <a:schemeClr val="tx1"/>
                </a:solidFill>
              </a:rPr>
              <a:t> ve sistematik stratejileri </a:t>
            </a:r>
            <a:r>
              <a:rPr lang="tr-TR" sz="1000" dirty="0" err="1">
                <a:solidFill>
                  <a:schemeClr val="tx1"/>
                </a:solidFill>
              </a:rPr>
              <a:t>içermesi</a:t>
            </a:r>
            <a:r>
              <a:rPr lang="tr-TR" sz="1000" dirty="0">
                <a:solidFill>
                  <a:schemeClr val="tx1"/>
                </a:solidFill>
              </a:rPr>
              <a:t> </a:t>
            </a:r>
            <a:r>
              <a:rPr lang="tr-TR" sz="1000" dirty="0" err="1">
                <a:solidFill>
                  <a:schemeClr val="tx1"/>
                </a:solidFill>
              </a:rPr>
              <a:t>gerektiği</a:t>
            </a:r>
            <a:r>
              <a:rPr lang="tr-TR" sz="1000" dirty="0">
                <a:solidFill>
                  <a:schemeClr val="tx1"/>
                </a:solidFill>
              </a:rPr>
              <a:t> </a:t>
            </a:r>
            <a:r>
              <a:rPr lang="tr-TR" sz="1000" dirty="0" err="1">
                <a:solidFill>
                  <a:schemeClr val="tx1"/>
                </a:solidFill>
              </a:rPr>
              <a:t>öngörülmektedir</a:t>
            </a:r>
            <a:r>
              <a:rPr lang="tr-TR" sz="1000" dirty="0">
                <a:solidFill>
                  <a:schemeClr val="tx1"/>
                </a:solidFill>
              </a:rPr>
              <a:t>. Erken </a:t>
            </a:r>
            <a:r>
              <a:rPr lang="tr-TR" sz="1000" dirty="0" err="1">
                <a:solidFill>
                  <a:schemeClr val="tx1"/>
                </a:solidFill>
              </a:rPr>
              <a:t>müdahale</a:t>
            </a:r>
            <a:r>
              <a:rPr lang="tr-TR" sz="1000" dirty="0">
                <a:solidFill>
                  <a:schemeClr val="tx1"/>
                </a:solidFill>
              </a:rPr>
              <a:t> ya da erken </a:t>
            </a:r>
            <a:r>
              <a:rPr lang="tr-TR" sz="1000" dirty="0" err="1">
                <a:solidFill>
                  <a:schemeClr val="tx1"/>
                </a:solidFill>
              </a:rPr>
              <a:t>çocuklukta</a:t>
            </a:r>
            <a:r>
              <a:rPr lang="tr-TR" sz="1000" dirty="0">
                <a:solidFill>
                  <a:schemeClr val="tx1"/>
                </a:solidFill>
              </a:rPr>
              <a:t> </a:t>
            </a:r>
            <a:r>
              <a:rPr lang="tr-TR" sz="1000" dirty="0" err="1">
                <a:solidFill>
                  <a:schemeClr val="tx1"/>
                </a:solidFill>
              </a:rPr>
              <a:t>özel</a:t>
            </a:r>
            <a:r>
              <a:rPr lang="tr-TR" sz="1000" dirty="0">
                <a:solidFill>
                  <a:schemeClr val="tx1"/>
                </a:solidFill>
              </a:rPr>
              <a:t> </a:t>
            </a:r>
            <a:r>
              <a:rPr lang="tr-TR" sz="1000" dirty="0" err="1">
                <a:solidFill>
                  <a:schemeClr val="tx1"/>
                </a:solidFill>
              </a:rPr>
              <a:t>eğitim</a:t>
            </a:r>
            <a:r>
              <a:rPr lang="tr-TR" sz="1000" dirty="0">
                <a:solidFill>
                  <a:schemeClr val="tx1"/>
                </a:solidFill>
              </a:rPr>
              <a:t> </a:t>
            </a:r>
            <a:r>
              <a:rPr lang="tr-TR" sz="1000" dirty="0" err="1">
                <a:solidFill>
                  <a:schemeClr val="tx1"/>
                </a:solidFill>
              </a:rPr>
              <a:t>sürecinde</a:t>
            </a:r>
            <a:r>
              <a:rPr lang="tr-TR" sz="1000" dirty="0">
                <a:solidFill>
                  <a:schemeClr val="tx1"/>
                </a:solidFill>
              </a:rPr>
              <a:t> </a:t>
            </a:r>
            <a:r>
              <a:rPr lang="tr-TR" sz="1000" dirty="0" err="1">
                <a:solidFill>
                  <a:schemeClr val="tx1"/>
                </a:solidFill>
              </a:rPr>
              <a:t>çocuğa</a:t>
            </a:r>
            <a:r>
              <a:rPr lang="tr-TR" sz="1000" dirty="0">
                <a:solidFill>
                  <a:schemeClr val="tx1"/>
                </a:solidFill>
              </a:rPr>
              <a:t> ve ailesine ne </a:t>
            </a:r>
            <a:r>
              <a:rPr lang="tr-TR" sz="1000" dirty="0" err="1">
                <a:solidFill>
                  <a:schemeClr val="tx1"/>
                </a:solidFill>
              </a:rPr>
              <a:t>öğretileceğinin</a:t>
            </a:r>
            <a:r>
              <a:rPr lang="tr-TR" sz="1000" dirty="0">
                <a:solidFill>
                  <a:schemeClr val="tx1"/>
                </a:solidFill>
              </a:rPr>
              <a:t>, ne zaman </a:t>
            </a:r>
            <a:r>
              <a:rPr lang="tr-TR" sz="1000" dirty="0" err="1">
                <a:solidFill>
                  <a:schemeClr val="tx1"/>
                </a:solidFill>
              </a:rPr>
              <a:t>öğretileceğinin</a:t>
            </a:r>
            <a:r>
              <a:rPr lang="tr-TR" sz="1000" dirty="0">
                <a:solidFill>
                  <a:schemeClr val="tx1"/>
                </a:solidFill>
              </a:rPr>
              <a:t>, </a:t>
            </a:r>
            <a:r>
              <a:rPr lang="tr-TR" sz="1000" dirty="0" err="1">
                <a:solidFill>
                  <a:schemeClr val="tx1"/>
                </a:solidFill>
              </a:rPr>
              <a:t>eğitimin</a:t>
            </a:r>
            <a:r>
              <a:rPr lang="tr-TR" sz="1000" dirty="0">
                <a:solidFill>
                  <a:schemeClr val="tx1"/>
                </a:solidFill>
              </a:rPr>
              <a:t> etkisinin nasıl </a:t>
            </a:r>
            <a:r>
              <a:rPr lang="tr-TR" sz="1000" dirty="0" err="1">
                <a:solidFill>
                  <a:schemeClr val="tx1"/>
                </a:solidFill>
              </a:rPr>
              <a:t>değerlendirileceğinin</a:t>
            </a:r>
            <a:r>
              <a:rPr lang="tr-TR" sz="1000" dirty="0">
                <a:solidFill>
                  <a:schemeClr val="tx1"/>
                </a:solidFill>
              </a:rPr>
              <a:t> </a:t>
            </a:r>
            <a:r>
              <a:rPr lang="tr-TR" sz="1000" dirty="0" err="1">
                <a:solidFill>
                  <a:schemeClr val="tx1"/>
                </a:solidFill>
              </a:rPr>
              <a:t>açık</a:t>
            </a:r>
            <a:r>
              <a:rPr lang="tr-TR" sz="1000" dirty="0">
                <a:solidFill>
                  <a:schemeClr val="tx1"/>
                </a:solidFill>
              </a:rPr>
              <a:t> bir </a:t>
            </a:r>
            <a:r>
              <a:rPr lang="tr-TR" sz="1000" dirty="0" err="1">
                <a:solidFill>
                  <a:schemeClr val="tx1"/>
                </a:solidFill>
              </a:rPr>
              <a:t>şekilde</a:t>
            </a:r>
            <a:r>
              <a:rPr lang="tr-TR" sz="1000" dirty="0">
                <a:solidFill>
                  <a:schemeClr val="tx1"/>
                </a:solidFill>
              </a:rPr>
              <a:t> belirlenmesi </a:t>
            </a:r>
            <a:r>
              <a:rPr lang="tr-TR" sz="1000" dirty="0" err="1">
                <a:solidFill>
                  <a:schemeClr val="tx1"/>
                </a:solidFill>
              </a:rPr>
              <a:t>sağlanmalıdır</a:t>
            </a:r>
            <a:r>
              <a:rPr lang="tr-TR" sz="1000" dirty="0">
                <a:solidFill>
                  <a:schemeClr val="tx1"/>
                </a:solidFill>
              </a:rPr>
              <a:t>. </a:t>
            </a:r>
          </a:p>
          <a:p>
            <a:pPr>
              <a:buFont typeface="Sistem Fontu Normal"/>
              <a:buChar char="_"/>
            </a:pPr>
            <a:r>
              <a:rPr lang="tr-TR" sz="1000" b="1" i="1" dirty="0" err="1">
                <a:solidFill>
                  <a:srgbClr val="7030A0"/>
                </a:solidFill>
              </a:rPr>
              <a:t>Multidisipliner</a:t>
            </a:r>
            <a:r>
              <a:rPr lang="tr-TR" sz="1000" b="1" i="1" dirty="0">
                <a:solidFill>
                  <a:srgbClr val="7030A0"/>
                </a:solidFill>
              </a:rPr>
              <a:t> bir </a:t>
            </a:r>
            <a:r>
              <a:rPr lang="tr-TR" sz="1000" b="1" i="1" dirty="0" err="1">
                <a:solidFill>
                  <a:srgbClr val="7030A0"/>
                </a:solidFill>
              </a:rPr>
              <a:t>yaklaşımla</a:t>
            </a:r>
            <a:r>
              <a:rPr lang="tr-TR" sz="1000" b="1" i="1" dirty="0">
                <a:solidFill>
                  <a:srgbClr val="7030A0"/>
                </a:solidFill>
              </a:rPr>
              <a:t> ekip </a:t>
            </a:r>
            <a:r>
              <a:rPr lang="tr-TR" sz="1000" b="1" i="1" dirty="0" err="1">
                <a:solidFill>
                  <a:srgbClr val="7030A0"/>
                </a:solidFill>
              </a:rPr>
              <a:t>oluşturmak</a:t>
            </a:r>
            <a:r>
              <a:rPr lang="tr-TR" sz="1000" b="1" i="1" dirty="0">
                <a:solidFill>
                  <a:srgbClr val="7030A0"/>
                </a:solidFill>
              </a:rPr>
              <a:t> ve </a:t>
            </a:r>
            <a:r>
              <a:rPr lang="tr-TR" sz="1000" b="1" i="1" dirty="0" err="1">
                <a:solidFill>
                  <a:srgbClr val="7030A0"/>
                </a:solidFill>
              </a:rPr>
              <a:t>işbirliği</a:t>
            </a:r>
            <a:r>
              <a:rPr lang="tr-TR" sz="1000" b="1" i="1" dirty="0">
                <a:solidFill>
                  <a:srgbClr val="7030A0"/>
                </a:solidFill>
              </a:rPr>
              <a:t> </a:t>
            </a:r>
            <a:r>
              <a:rPr lang="tr-TR" sz="1000" b="1" i="1" dirty="0" err="1">
                <a:solidFill>
                  <a:srgbClr val="7030A0"/>
                </a:solidFill>
              </a:rPr>
              <a:t>içerisinde</a:t>
            </a:r>
            <a:r>
              <a:rPr lang="tr-TR" sz="1000" b="1" i="1" dirty="0">
                <a:solidFill>
                  <a:srgbClr val="7030A0"/>
                </a:solidFill>
              </a:rPr>
              <a:t> hizmet sunmak esastır. </a:t>
            </a:r>
            <a:r>
              <a:rPr lang="tr-TR" sz="1000" dirty="0">
                <a:solidFill>
                  <a:schemeClr val="tx1"/>
                </a:solidFill>
              </a:rPr>
              <a:t>Erken </a:t>
            </a:r>
            <a:r>
              <a:rPr lang="tr-TR" sz="1000" dirty="0" err="1">
                <a:solidFill>
                  <a:schemeClr val="tx1"/>
                </a:solidFill>
              </a:rPr>
              <a:t>müdahale</a:t>
            </a:r>
            <a:r>
              <a:rPr lang="tr-TR" sz="1000" dirty="0">
                <a:solidFill>
                  <a:schemeClr val="tx1"/>
                </a:solidFill>
              </a:rPr>
              <a:t> </a:t>
            </a:r>
            <a:r>
              <a:rPr lang="tr-TR" sz="1000" dirty="0" err="1">
                <a:solidFill>
                  <a:schemeClr val="tx1"/>
                </a:solidFill>
              </a:rPr>
              <a:t>sürecinde</a:t>
            </a:r>
            <a:r>
              <a:rPr lang="tr-TR" sz="1000" dirty="0">
                <a:solidFill>
                  <a:schemeClr val="tx1"/>
                </a:solidFill>
              </a:rPr>
              <a:t> </a:t>
            </a:r>
            <a:r>
              <a:rPr lang="tr-TR" sz="1000" dirty="0" err="1">
                <a:solidFill>
                  <a:schemeClr val="tx1"/>
                </a:solidFill>
              </a:rPr>
              <a:t>çocuğun</a:t>
            </a:r>
            <a:r>
              <a:rPr lang="tr-TR" sz="1000" dirty="0">
                <a:solidFill>
                  <a:schemeClr val="tx1"/>
                </a:solidFill>
              </a:rPr>
              <a:t> ve ailenin gereksinimlerini en </a:t>
            </a:r>
            <a:r>
              <a:rPr lang="tr-TR" sz="1000" dirty="0" err="1">
                <a:solidFill>
                  <a:schemeClr val="tx1"/>
                </a:solidFill>
              </a:rPr>
              <a:t>üst</a:t>
            </a:r>
            <a:r>
              <a:rPr lang="tr-TR" sz="1000" dirty="0">
                <a:solidFill>
                  <a:schemeClr val="tx1"/>
                </a:solidFill>
              </a:rPr>
              <a:t> </a:t>
            </a:r>
            <a:r>
              <a:rPr lang="tr-TR" sz="1000" dirty="0" err="1">
                <a:solidFill>
                  <a:schemeClr val="tx1"/>
                </a:solidFill>
              </a:rPr>
              <a:t>düzeyde</a:t>
            </a:r>
            <a:r>
              <a:rPr lang="tr-TR" sz="1000" dirty="0">
                <a:solidFill>
                  <a:schemeClr val="tx1"/>
                </a:solidFill>
              </a:rPr>
              <a:t> </a:t>
            </a:r>
            <a:r>
              <a:rPr lang="tr-TR" sz="1000" dirty="0" err="1">
                <a:solidFill>
                  <a:schemeClr val="tx1"/>
                </a:solidFill>
              </a:rPr>
              <a:t>karşılamak</a:t>
            </a:r>
            <a:r>
              <a:rPr lang="tr-TR" sz="1000" dirty="0">
                <a:solidFill>
                  <a:schemeClr val="tx1"/>
                </a:solidFill>
              </a:rPr>
              <a:t> </a:t>
            </a:r>
            <a:r>
              <a:rPr lang="tr-TR" sz="1000" dirty="0" err="1">
                <a:solidFill>
                  <a:schemeClr val="tx1"/>
                </a:solidFill>
              </a:rPr>
              <a:t>üzere</a:t>
            </a:r>
            <a:r>
              <a:rPr lang="tr-TR" sz="1000" dirty="0">
                <a:solidFill>
                  <a:schemeClr val="tx1"/>
                </a:solidFill>
              </a:rPr>
              <a:t> uzmanların, </a:t>
            </a:r>
            <a:r>
              <a:rPr lang="tr-TR" sz="1000" dirty="0" err="1">
                <a:solidFill>
                  <a:schemeClr val="tx1"/>
                </a:solidFill>
              </a:rPr>
              <a:t>eğitimcilerin</a:t>
            </a:r>
            <a:r>
              <a:rPr lang="tr-TR" sz="1000" dirty="0">
                <a:solidFill>
                  <a:schemeClr val="tx1"/>
                </a:solidFill>
              </a:rPr>
              <a:t> ve ailenin sistematik bir </a:t>
            </a:r>
            <a:r>
              <a:rPr lang="tr-TR" sz="1000" dirty="0" err="1">
                <a:solidFill>
                  <a:schemeClr val="tx1"/>
                </a:solidFill>
              </a:rPr>
              <a:t>şekilde</a:t>
            </a:r>
            <a:r>
              <a:rPr lang="tr-TR" sz="1000" dirty="0">
                <a:solidFill>
                  <a:schemeClr val="tx1"/>
                </a:solidFill>
              </a:rPr>
              <a:t> </a:t>
            </a:r>
            <a:r>
              <a:rPr lang="tr-TR" sz="1000" dirty="0" err="1">
                <a:solidFill>
                  <a:schemeClr val="tx1"/>
                </a:solidFill>
              </a:rPr>
              <a:t>çalışması</a:t>
            </a:r>
            <a:r>
              <a:rPr lang="tr-TR" sz="1000" dirty="0">
                <a:solidFill>
                  <a:schemeClr val="tx1"/>
                </a:solidFill>
              </a:rPr>
              <a:t>, sorunları ortaya koyması ve </a:t>
            </a:r>
            <a:r>
              <a:rPr lang="tr-TR" sz="1000" dirty="0" err="1">
                <a:solidFill>
                  <a:schemeClr val="tx1"/>
                </a:solidFill>
              </a:rPr>
              <a:t>çözmesi</a:t>
            </a:r>
            <a:r>
              <a:rPr lang="tr-TR" sz="1000" dirty="0">
                <a:solidFill>
                  <a:schemeClr val="tx1"/>
                </a:solidFill>
              </a:rPr>
              <a:t>, uygulamaları </a:t>
            </a:r>
            <a:r>
              <a:rPr lang="tr-TR" sz="1000" dirty="0" err="1">
                <a:solidFill>
                  <a:schemeClr val="tx1"/>
                </a:solidFill>
              </a:rPr>
              <a:t>gerçekleştirmesi</a:t>
            </a:r>
            <a:r>
              <a:rPr lang="tr-TR" sz="1000" dirty="0">
                <a:solidFill>
                  <a:schemeClr val="tx1"/>
                </a:solidFill>
              </a:rPr>
              <a:t>, planları </a:t>
            </a:r>
            <a:r>
              <a:rPr lang="tr-TR" sz="1000" dirty="0" err="1">
                <a:solidFill>
                  <a:schemeClr val="tx1"/>
                </a:solidFill>
              </a:rPr>
              <a:t>değerlendirmesi</a:t>
            </a:r>
            <a:r>
              <a:rPr lang="tr-TR" sz="1000" dirty="0">
                <a:solidFill>
                  <a:schemeClr val="tx1"/>
                </a:solidFill>
              </a:rPr>
              <a:t> ve bilgi aktarımında bulunulması </a:t>
            </a:r>
            <a:r>
              <a:rPr lang="tr-TR" sz="1000" dirty="0" err="1">
                <a:solidFill>
                  <a:schemeClr val="tx1"/>
                </a:solidFill>
              </a:rPr>
              <a:t>sağlanmalıdır</a:t>
            </a:r>
            <a:r>
              <a:rPr lang="tr-TR" sz="1000" dirty="0">
                <a:solidFill>
                  <a:schemeClr val="tx1"/>
                </a:solidFill>
              </a:rPr>
              <a:t>. </a:t>
            </a:r>
          </a:p>
          <a:p>
            <a:pPr>
              <a:buFont typeface="Sistem Fontu Normal"/>
              <a:buChar char="_"/>
            </a:pPr>
            <a:r>
              <a:rPr lang="tr-TR" sz="1000" b="1" i="1" dirty="0" err="1">
                <a:solidFill>
                  <a:srgbClr val="7030A0"/>
                </a:solidFill>
              </a:rPr>
              <a:t>Çocuk</a:t>
            </a:r>
            <a:r>
              <a:rPr lang="tr-TR" sz="1000" b="1" i="1" dirty="0">
                <a:solidFill>
                  <a:srgbClr val="7030A0"/>
                </a:solidFill>
              </a:rPr>
              <a:t> ve aile </a:t>
            </a:r>
            <a:r>
              <a:rPr lang="tr-TR" sz="1000" b="1" i="1" dirty="0" err="1">
                <a:solidFill>
                  <a:srgbClr val="7030A0"/>
                </a:solidFill>
              </a:rPr>
              <a:t>için</a:t>
            </a:r>
            <a:r>
              <a:rPr lang="tr-TR" sz="1000" b="1" i="1" dirty="0">
                <a:solidFill>
                  <a:srgbClr val="7030A0"/>
                </a:solidFill>
              </a:rPr>
              <a:t> en uygun olan </a:t>
            </a:r>
            <a:r>
              <a:rPr lang="tr-TR" sz="1000" b="1" i="1" dirty="0" err="1">
                <a:solidFill>
                  <a:srgbClr val="7030A0"/>
                </a:solidFill>
              </a:rPr>
              <a:t>geçis</a:t>
            </a:r>
            <a:r>
              <a:rPr lang="tr-TR" sz="1000" b="1" i="1" dirty="0">
                <a:solidFill>
                  <a:srgbClr val="7030A0"/>
                </a:solidFill>
              </a:rPr>
              <a:t>̧ </a:t>
            </a:r>
            <a:r>
              <a:rPr lang="tr-TR" sz="1000" b="1" i="1" dirty="0" err="1">
                <a:solidFill>
                  <a:srgbClr val="7030A0"/>
                </a:solidFill>
              </a:rPr>
              <a:t>sürecinin</a:t>
            </a:r>
            <a:r>
              <a:rPr lang="tr-TR" sz="1000" b="1" i="1" dirty="0">
                <a:solidFill>
                  <a:srgbClr val="7030A0"/>
                </a:solidFill>
              </a:rPr>
              <a:t> belirlenmesi ve hazırlık </a:t>
            </a:r>
            <a:r>
              <a:rPr lang="tr-TR" sz="1000" b="1" i="1" dirty="0" err="1">
                <a:solidFill>
                  <a:srgbClr val="7030A0"/>
                </a:solidFill>
              </a:rPr>
              <a:t>çalışmalarının</a:t>
            </a:r>
            <a:r>
              <a:rPr lang="tr-TR" sz="1000" b="1" i="1" dirty="0">
                <a:solidFill>
                  <a:srgbClr val="7030A0"/>
                </a:solidFill>
              </a:rPr>
              <a:t> </a:t>
            </a:r>
            <a:r>
              <a:rPr lang="tr-TR" sz="1000" b="1" i="1" dirty="0" err="1">
                <a:solidFill>
                  <a:srgbClr val="7030A0"/>
                </a:solidFill>
              </a:rPr>
              <a:t>gerçekleştirilmesi</a:t>
            </a:r>
            <a:r>
              <a:rPr lang="tr-TR" sz="1000" b="1" i="1" dirty="0">
                <a:solidFill>
                  <a:srgbClr val="7030A0"/>
                </a:solidFill>
              </a:rPr>
              <a:t> temeldir. </a:t>
            </a:r>
            <a:r>
              <a:rPr lang="tr-TR" sz="1000" dirty="0">
                <a:solidFill>
                  <a:schemeClr val="tx1"/>
                </a:solidFill>
              </a:rPr>
              <a:t>Erken </a:t>
            </a:r>
            <a:r>
              <a:rPr lang="tr-TR" sz="1000" dirty="0" err="1">
                <a:solidFill>
                  <a:schemeClr val="tx1"/>
                </a:solidFill>
              </a:rPr>
              <a:t>müdahalenin</a:t>
            </a:r>
            <a:r>
              <a:rPr lang="tr-TR" sz="1000" dirty="0">
                <a:solidFill>
                  <a:schemeClr val="tx1"/>
                </a:solidFill>
              </a:rPr>
              <a:t> </a:t>
            </a:r>
            <a:r>
              <a:rPr lang="tr-TR" sz="1000" dirty="0" err="1">
                <a:solidFill>
                  <a:schemeClr val="tx1"/>
                </a:solidFill>
              </a:rPr>
              <a:t>başarılı</a:t>
            </a:r>
            <a:r>
              <a:rPr lang="tr-TR" sz="1000" dirty="0">
                <a:solidFill>
                  <a:schemeClr val="tx1"/>
                </a:solidFill>
              </a:rPr>
              <a:t> </a:t>
            </a:r>
            <a:r>
              <a:rPr lang="tr-TR" sz="1000" dirty="0" err="1">
                <a:solidFill>
                  <a:schemeClr val="tx1"/>
                </a:solidFill>
              </a:rPr>
              <a:t>sonuçlar</a:t>
            </a:r>
            <a:r>
              <a:rPr lang="tr-TR" sz="1000" dirty="0">
                <a:solidFill>
                  <a:schemeClr val="tx1"/>
                </a:solidFill>
              </a:rPr>
              <a:t> </a:t>
            </a:r>
            <a:r>
              <a:rPr lang="tr-TR" sz="1000" dirty="0" err="1">
                <a:solidFill>
                  <a:schemeClr val="tx1"/>
                </a:solidFill>
              </a:rPr>
              <a:t>sağlayabilmesi</a:t>
            </a:r>
            <a:r>
              <a:rPr lang="tr-TR" sz="1000" dirty="0">
                <a:solidFill>
                  <a:schemeClr val="tx1"/>
                </a:solidFill>
              </a:rPr>
              <a:t> </a:t>
            </a:r>
            <a:r>
              <a:rPr lang="tr-TR" sz="1000" dirty="0" err="1">
                <a:solidFill>
                  <a:schemeClr val="tx1"/>
                </a:solidFill>
              </a:rPr>
              <a:t>için</a:t>
            </a:r>
            <a:r>
              <a:rPr lang="tr-TR" sz="1000" dirty="0">
                <a:solidFill>
                  <a:schemeClr val="tx1"/>
                </a:solidFill>
              </a:rPr>
              <a:t> erken </a:t>
            </a:r>
            <a:r>
              <a:rPr lang="tr-TR" sz="1000" dirty="0" err="1">
                <a:solidFill>
                  <a:schemeClr val="tx1"/>
                </a:solidFill>
              </a:rPr>
              <a:t>müdahale</a:t>
            </a:r>
            <a:r>
              <a:rPr lang="tr-TR" sz="1000" dirty="0">
                <a:solidFill>
                  <a:schemeClr val="tx1"/>
                </a:solidFill>
              </a:rPr>
              <a:t> hizmetlerinden erken </a:t>
            </a:r>
            <a:r>
              <a:rPr lang="tr-TR" sz="1000" dirty="0" err="1">
                <a:solidFill>
                  <a:schemeClr val="tx1"/>
                </a:solidFill>
              </a:rPr>
              <a:t>çocuklukta</a:t>
            </a:r>
            <a:r>
              <a:rPr lang="tr-TR" sz="1000" dirty="0">
                <a:solidFill>
                  <a:schemeClr val="tx1"/>
                </a:solidFill>
              </a:rPr>
              <a:t> </a:t>
            </a:r>
            <a:r>
              <a:rPr lang="tr-TR" sz="1000" dirty="0" err="1">
                <a:solidFill>
                  <a:schemeClr val="tx1"/>
                </a:solidFill>
              </a:rPr>
              <a:t>özel</a:t>
            </a:r>
            <a:r>
              <a:rPr lang="tr-TR" sz="1000" dirty="0">
                <a:solidFill>
                  <a:schemeClr val="tx1"/>
                </a:solidFill>
              </a:rPr>
              <a:t> </a:t>
            </a:r>
            <a:r>
              <a:rPr lang="tr-TR" sz="1000" dirty="0" err="1">
                <a:solidFill>
                  <a:schemeClr val="tx1"/>
                </a:solidFill>
              </a:rPr>
              <a:t>eğitime</a:t>
            </a:r>
            <a:r>
              <a:rPr lang="tr-TR" sz="1000" dirty="0">
                <a:solidFill>
                  <a:schemeClr val="tx1"/>
                </a:solidFill>
              </a:rPr>
              <a:t> </a:t>
            </a:r>
            <a:r>
              <a:rPr lang="tr-TR" sz="1000" dirty="0" err="1">
                <a:solidFill>
                  <a:schemeClr val="tx1"/>
                </a:solidFill>
              </a:rPr>
              <a:t>geçis</a:t>
            </a:r>
            <a:r>
              <a:rPr lang="tr-TR" sz="1000" dirty="0">
                <a:solidFill>
                  <a:schemeClr val="tx1"/>
                </a:solidFill>
              </a:rPr>
              <a:t>̧, erken </a:t>
            </a:r>
            <a:r>
              <a:rPr lang="tr-TR" sz="1000" dirty="0" err="1">
                <a:solidFill>
                  <a:schemeClr val="tx1"/>
                </a:solidFill>
              </a:rPr>
              <a:t>çocukluk</a:t>
            </a:r>
            <a:r>
              <a:rPr lang="tr-TR" sz="1000" dirty="0">
                <a:solidFill>
                  <a:schemeClr val="tx1"/>
                </a:solidFill>
              </a:rPr>
              <a:t> </a:t>
            </a:r>
            <a:r>
              <a:rPr lang="tr-TR" sz="1000" dirty="0" err="1">
                <a:solidFill>
                  <a:schemeClr val="tx1"/>
                </a:solidFill>
              </a:rPr>
              <a:t>eğitiminden</a:t>
            </a:r>
            <a:r>
              <a:rPr lang="tr-TR" sz="1000" dirty="0">
                <a:solidFill>
                  <a:schemeClr val="tx1"/>
                </a:solidFill>
              </a:rPr>
              <a:t> ilkokula </a:t>
            </a:r>
            <a:r>
              <a:rPr lang="tr-TR" sz="1000" dirty="0" err="1">
                <a:solidFill>
                  <a:schemeClr val="tx1"/>
                </a:solidFill>
              </a:rPr>
              <a:t>geçis</a:t>
            </a:r>
            <a:r>
              <a:rPr lang="tr-TR" sz="1000" dirty="0">
                <a:solidFill>
                  <a:schemeClr val="tx1"/>
                </a:solidFill>
              </a:rPr>
              <a:t>̧ </a:t>
            </a:r>
            <a:r>
              <a:rPr lang="tr-TR" sz="1000" dirty="0" err="1">
                <a:solidFill>
                  <a:schemeClr val="tx1"/>
                </a:solidFill>
              </a:rPr>
              <a:t>süreçlerinde</a:t>
            </a:r>
            <a:r>
              <a:rPr lang="tr-TR" sz="1000" dirty="0">
                <a:solidFill>
                  <a:schemeClr val="tx1"/>
                </a:solidFill>
              </a:rPr>
              <a:t> </a:t>
            </a:r>
            <a:r>
              <a:rPr lang="tr-TR" sz="1000" dirty="0" err="1">
                <a:solidFill>
                  <a:schemeClr val="tx1"/>
                </a:solidFill>
              </a:rPr>
              <a:t>çocuk</a:t>
            </a:r>
            <a:r>
              <a:rPr lang="tr-TR" sz="1000" dirty="0">
                <a:solidFill>
                  <a:schemeClr val="tx1"/>
                </a:solidFill>
              </a:rPr>
              <a:t> ve ailenin </a:t>
            </a:r>
            <a:r>
              <a:rPr lang="tr-TR" sz="1000" dirty="0" err="1">
                <a:solidFill>
                  <a:schemeClr val="tx1"/>
                </a:solidFill>
              </a:rPr>
              <a:t>geçişten</a:t>
            </a:r>
            <a:r>
              <a:rPr lang="tr-TR" sz="1000" dirty="0">
                <a:solidFill>
                  <a:schemeClr val="tx1"/>
                </a:solidFill>
              </a:rPr>
              <a:t> </a:t>
            </a:r>
            <a:r>
              <a:rPr lang="tr-TR" sz="1000" dirty="0" err="1">
                <a:solidFill>
                  <a:schemeClr val="tx1"/>
                </a:solidFill>
              </a:rPr>
              <a:t>önce</a:t>
            </a:r>
            <a:r>
              <a:rPr lang="tr-TR" sz="1000" dirty="0">
                <a:solidFill>
                  <a:schemeClr val="tx1"/>
                </a:solidFill>
              </a:rPr>
              <a:t>, </a:t>
            </a:r>
            <a:r>
              <a:rPr lang="tr-TR" sz="1000" dirty="0" err="1">
                <a:solidFill>
                  <a:schemeClr val="tx1"/>
                </a:solidFill>
              </a:rPr>
              <a:t>geçis</a:t>
            </a:r>
            <a:r>
              <a:rPr lang="tr-TR" sz="1000" dirty="0">
                <a:solidFill>
                  <a:schemeClr val="tx1"/>
                </a:solidFill>
              </a:rPr>
              <a:t>̧ sırasında ve </a:t>
            </a:r>
            <a:r>
              <a:rPr lang="tr-TR" sz="1000" dirty="0" err="1">
                <a:solidFill>
                  <a:schemeClr val="tx1"/>
                </a:solidFill>
              </a:rPr>
              <a:t>geçis</a:t>
            </a:r>
            <a:r>
              <a:rPr lang="tr-TR" sz="1000" dirty="0">
                <a:solidFill>
                  <a:schemeClr val="tx1"/>
                </a:solidFill>
              </a:rPr>
              <a:t>̧ sonrasında bilgilendirilmesi ve bu </a:t>
            </a:r>
            <a:r>
              <a:rPr lang="tr-TR" sz="1000" dirty="0" err="1">
                <a:solidFill>
                  <a:schemeClr val="tx1"/>
                </a:solidFill>
              </a:rPr>
              <a:t>geçişlerin</a:t>
            </a:r>
            <a:r>
              <a:rPr lang="tr-TR" sz="1000" dirty="0">
                <a:solidFill>
                  <a:schemeClr val="tx1"/>
                </a:solidFill>
              </a:rPr>
              <a:t> planlanması </a:t>
            </a:r>
            <a:r>
              <a:rPr lang="tr-TR" sz="1000" dirty="0" err="1">
                <a:solidFill>
                  <a:schemeClr val="tx1"/>
                </a:solidFill>
              </a:rPr>
              <a:t>önemlidir</a:t>
            </a:r>
            <a:r>
              <a:rPr lang="tr-TR" sz="1000" dirty="0">
                <a:solidFill>
                  <a:schemeClr val="tx1"/>
                </a:solidFill>
              </a:rPr>
              <a:t>. </a:t>
            </a:r>
          </a:p>
        </p:txBody>
      </p:sp>
      <p:sp>
        <p:nvSpPr>
          <p:cNvPr id="5" name="Alt Bilgi Yer Tutucusu 4"/>
          <p:cNvSpPr>
            <a:spLocks noGrp="1"/>
          </p:cNvSpPr>
          <p:nvPr>
            <p:ph type="ftr" sz="quarter" idx="11"/>
          </p:nvPr>
        </p:nvSpPr>
        <p:spPr>
          <a:xfrm>
            <a:off x="2933698" y="6400800"/>
            <a:ext cx="5667375" cy="365125"/>
          </a:xfrm>
        </p:spPr>
        <p:txBody>
          <a:bodyPr/>
          <a:lstStyle/>
          <a:p>
            <a:r>
              <a:rPr lang="en-US" dirty="0" err="1"/>
              <a:t>Doç</a:t>
            </a:r>
            <a:r>
              <a:rPr lang="en-US" dirty="0"/>
              <a:t>. Dr. </a:t>
            </a:r>
            <a:r>
              <a:rPr lang="en-US" dirty="0" err="1"/>
              <a:t>Hatice</a:t>
            </a:r>
            <a:r>
              <a:rPr lang="en-US" dirty="0"/>
              <a:t> Bakkaloğlu</a:t>
            </a:r>
          </a:p>
        </p:txBody>
      </p:sp>
    </p:spTree>
    <p:extLst>
      <p:ext uri="{BB962C8B-B14F-4D97-AF65-F5344CB8AC3E}">
        <p14:creationId xmlns:p14="http://schemas.microsoft.com/office/powerpoint/2010/main" val="61324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33699" y="1512916"/>
            <a:ext cx="8770572" cy="634382"/>
          </a:xfrm>
        </p:spPr>
        <p:txBody>
          <a:bodyPr>
            <a:normAutofit/>
          </a:bodyPr>
          <a:lstStyle/>
          <a:p>
            <a:pPr fontAlgn="t"/>
            <a:r>
              <a:rPr lang="tr-TR" sz="3200" dirty="0">
                <a:latin typeface="+mn-lt"/>
              </a:rPr>
              <a:t>Erken Müdahale Programları</a:t>
            </a:r>
          </a:p>
        </p:txBody>
      </p:sp>
      <p:sp>
        <p:nvSpPr>
          <p:cNvPr id="3" name="İçerik Yer Tutucusu 2"/>
          <p:cNvSpPr>
            <a:spLocks noGrp="1"/>
          </p:cNvSpPr>
          <p:nvPr>
            <p:ph idx="1"/>
          </p:nvPr>
        </p:nvSpPr>
        <p:spPr>
          <a:xfrm>
            <a:off x="2933700" y="2263739"/>
            <a:ext cx="8770571" cy="3651504"/>
          </a:xfrm>
        </p:spPr>
        <p:txBody>
          <a:bodyPr>
            <a:normAutofit/>
          </a:bodyPr>
          <a:lstStyle/>
          <a:p>
            <a:pPr marL="0" indent="0">
              <a:buNone/>
            </a:pPr>
            <a:r>
              <a:rPr lang="tr-TR" b="1" dirty="0">
                <a:solidFill>
                  <a:srgbClr val="FF0000"/>
                </a:solidFill>
              </a:rPr>
              <a:t>Erken Müdahale Programlarının Özellikleri</a:t>
            </a:r>
            <a:endParaRPr lang="tr-TR" dirty="0"/>
          </a:p>
          <a:p>
            <a:pPr marL="457200" lvl="0" indent="-457200">
              <a:buFont typeface="+mj-lt"/>
              <a:buAutoNum type="arabicPeriod"/>
            </a:pPr>
            <a:r>
              <a:rPr lang="tr-TR" b="1" i="1" dirty="0">
                <a:solidFill>
                  <a:srgbClr val="7030A0"/>
                </a:solidFill>
              </a:rPr>
              <a:t>Ev ziyaretleri</a:t>
            </a:r>
          </a:p>
          <a:p>
            <a:pPr marL="457200" lvl="0" indent="-457200">
              <a:buFont typeface="+mj-lt"/>
              <a:buAutoNum type="arabicPeriod"/>
            </a:pPr>
            <a:r>
              <a:rPr lang="tr-TR" b="1" i="1" dirty="0">
                <a:solidFill>
                  <a:srgbClr val="7030A0"/>
                </a:solidFill>
              </a:rPr>
              <a:t>Aile-merkezli uygulama</a:t>
            </a:r>
          </a:p>
          <a:p>
            <a:pPr marL="457200" lvl="0" indent="-457200">
              <a:buFont typeface="+mj-lt"/>
              <a:buAutoNum type="arabicPeriod"/>
            </a:pPr>
            <a:r>
              <a:rPr lang="tr-TR" b="1" i="1" dirty="0">
                <a:solidFill>
                  <a:srgbClr val="7030A0"/>
                </a:solidFill>
              </a:rPr>
              <a:t>Koçluk</a:t>
            </a:r>
          </a:p>
          <a:p>
            <a:pPr marL="457200" lvl="0" indent="-457200">
              <a:buFont typeface="+mj-lt"/>
              <a:buAutoNum type="arabicPeriod"/>
            </a:pPr>
            <a:r>
              <a:rPr lang="tr-TR" b="1" i="1" dirty="0">
                <a:solidFill>
                  <a:srgbClr val="7030A0"/>
                </a:solidFill>
              </a:rPr>
              <a:t>Yanıtlayıcı öğretim</a:t>
            </a:r>
          </a:p>
          <a:p>
            <a:pPr marL="457200" lvl="0" indent="-457200">
              <a:buFont typeface="+mj-lt"/>
              <a:buAutoNum type="arabicPeriod"/>
            </a:pPr>
            <a:r>
              <a:rPr lang="tr-TR" b="1" i="1" dirty="0">
                <a:solidFill>
                  <a:srgbClr val="7030A0"/>
                </a:solidFill>
              </a:rPr>
              <a:t>Rutin-temelli ya da gömülü müdahaleler</a:t>
            </a:r>
          </a:p>
          <a:p>
            <a:pPr marL="457200" lvl="0" indent="-457200">
              <a:buFont typeface="+mj-lt"/>
              <a:buAutoNum type="arabicPeriod"/>
            </a:pPr>
            <a:r>
              <a:rPr lang="tr-TR" b="1" i="1" dirty="0">
                <a:solidFill>
                  <a:srgbClr val="7030A0"/>
                </a:solidFill>
              </a:rPr>
              <a:t>Hizmet koordinasyonu</a:t>
            </a:r>
          </a:p>
          <a:p>
            <a:pPr marL="457200" lvl="0" indent="-457200">
              <a:buFont typeface="+mj-lt"/>
              <a:buAutoNum type="arabicPeriod"/>
            </a:pPr>
            <a:r>
              <a:rPr lang="tr-TR" b="1" i="1" dirty="0">
                <a:solidFill>
                  <a:srgbClr val="7030A0"/>
                </a:solidFill>
              </a:rPr>
              <a:t>Okul öncesine geçiş</a:t>
            </a:r>
          </a:p>
        </p:txBody>
      </p:sp>
      <p:sp>
        <p:nvSpPr>
          <p:cNvPr id="5" name="Alt Bilgi Yer Tutucusu 4"/>
          <p:cNvSpPr>
            <a:spLocks noGrp="1"/>
          </p:cNvSpPr>
          <p:nvPr>
            <p:ph type="ftr" sz="quarter" idx="11"/>
          </p:nvPr>
        </p:nvSpPr>
        <p:spPr/>
        <p:txBody>
          <a:bodyPr/>
          <a:lstStyle/>
          <a:p>
            <a:r>
              <a:rPr lang="en-US"/>
              <a:t>Doç. Dr. Hatice Bakkaloğlu</a:t>
            </a:r>
            <a:endParaRPr lang="en-US" dirty="0"/>
          </a:p>
        </p:txBody>
      </p:sp>
    </p:spTree>
    <p:extLst>
      <p:ext uri="{BB962C8B-B14F-4D97-AF65-F5344CB8AC3E}">
        <p14:creationId xmlns:p14="http://schemas.microsoft.com/office/powerpoint/2010/main" val="671486274"/>
      </p:ext>
    </p:extLst>
  </p:cSld>
  <p:clrMapOvr>
    <a:masterClrMapping/>
  </p:clrMapOvr>
</p:sld>
</file>

<file path=ppt/theme/theme1.xml><?xml version="1.0" encoding="utf-8"?>
<a:theme xmlns:a="http://schemas.openxmlformats.org/drawingml/2006/main" name="Tüy Kalem">
  <a:themeElements>
    <a:clrScheme name="Tüy Kalem">
      <a:dk1>
        <a:sysClr val="windowText" lastClr="000000"/>
      </a:dk1>
      <a:lt1>
        <a:sysClr val="window" lastClr="FFFFFF"/>
      </a:lt1>
      <a:dk2>
        <a:srgbClr val="1E1217"/>
      </a:dk2>
      <a:lt2>
        <a:srgbClr val="FAFDFD"/>
      </a:lt2>
      <a:accent1>
        <a:srgbClr val="78475D"/>
      </a:accent1>
      <a:accent2>
        <a:srgbClr val="A7D068"/>
      </a:accent2>
      <a:accent3>
        <a:srgbClr val="78C5CF"/>
      </a:accent3>
      <a:accent4>
        <a:srgbClr val="D36E88"/>
      </a:accent4>
      <a:accent5>
        <a:srgbClr val="D3C588"/>
      </a:accent5>
      <a:accent6>
        <a:srgbClr val="ED9E57"/>
      </a:accent6>
      <a:hlink>
        <a:srgbClr val="78C5CF"/>
      </a:hlink>
      <a:folHlink>
        <a:srgbClr val="D36E88"/>
      </a:folHlink>
    </a:clrScheme>
    <a:fontScheme name="Tüy Kalem">
      <a:majorFont>
        <a:latin typeface="Century Schoolbook"/>
        <a:ea typeface=""/>
        <a:cs typeface=""/>
      </a:majorFont>
      <a:minorFont>
        <a:latin typeface="Calibri"/>
        <a:ea typeface=""/>
        <a:cs typeface=""/>
      </a:minorFont>
    </a:fontScheme>
    <a:fmtScheme name="Tüy Kalem">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Feathered</Template>
  <TotalTime>2011</TotalTime>
  <Words>5190</Words>
  <Application>Microsoft Macintosh PowerPoint</Application>
  <PresentationFormat>Geniş ekran</PresentationFormat>
  <Paragraphs>180</Paragraphs>
  <Slides>21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Calibri</vt:lpstr>
      <vt:lpstr>Century Schoolbook</vt:lpstr>
      <vt:lpstr>Corbel</vt:lpstr>
      <vt:lpstr>Sistem Fontu Normal</vt:lpstr>
      <vt:lpstr>Wingdings</vt:lpstr>
      <vt:lpstr>Tüy Kalem</vt:lpstr>
      <vt:lpstr>Erken Müdahale Programlarına Giriş</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lpstr>Erken Müdahale Programları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AHMET TURAN Acungil</cp:lastModifiedBy>
  <cp:revision>118</cp:revision>
  <dcterms:created xsi:type="dcterms:W3CDTF">2018-02-09T12:20:08Z</dcterms:created>
  <dcterms:modified xsi:type="dcterms:W3CDTF">2019-11-29T11:39:44Z</dcterms:modified>
</cp:coreProperties>
</file>