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70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82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FF3E8-F847-47B1-802A-CB8E90CD179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55F2670-90E5-4196-96CD-9CD2B23A3FAB}" type="datetimeFigureOut">
              <a:rPr lang="tr-TR" smtClean="0"/>
              <a:t>10.10.2018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08F54AE-1AF3-4E01-AF1D-CCC8A80222AE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Mangan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62000"/>
          </a:xfrm>
        </p:spPr>
        <p:txBody>
          <a:bodyPr/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3600" smtClean="0">
                <a:solidFill>
                  <a:srgbClr val="FFFF00"/>
                </a:solidFill>
              </a:rPr>
              <a:t>MANGAN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685800"/>
            <a:ext cx="8131175" cy="591185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200" smtClean="0"/>
              <a:t>	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200" smtClean="0"/>
              <a:t>	</a:t>
            </a:r>
            <a:r>
              <a:rPr lang="tr-TR" sz="2800" smtClean="0">
                <a:solidFill>
                  <a:srgbClr val="FFFF00"/>
                </a:solidFill>
              </a:rPr>
              <a:t>Manganın 150’ ye  yakın minerali vardır. iki değerli (Mn </a:t>
            </a:r>
            <a:r>
              <a:rPr lang="tr-TR" sz="2800" baseline="30000" smtClean="0">
                <a:solidFill>
                  <a:srgbClr val="FFFF00"/>
                </a:solidFill>
              </a:rPr>
              <a:t>2+</a:t>
            </a:r>
            <a:r>
              <a:rPr lang="tr-TR" sz="2800" smtClean="0">
                <a:solidFill>
                  <a:srgbClr val="FFFF00"/>
                </a:solidFill>
              </a:rPr>
              <a:t>) mangan iyonu silikat, karbonat ve özellikle fosfatlı bileşiklerde bulunmaktadır.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FFFF00"/>
                </a:solidFill>
              </a:rPr>
              <a:t>Jeokimyada dört değerli (Mn </a:t>
            </a:r>
            <a:r>
              <a:rPr lang="tr-TR" sz="2800" baseline="30000" smtClean="0">
                <a:solidFill>
                  <a:srgbClr val="FFFF00"/>
                </a:solidFill>
              </a:rPr>
              <a:t>4+)</a:t>
            </a:r>
            <a:r>
              <a:rPr lang="tr-TR" sz="2800" smtClean="0">
                <a:solidFill>
                  <a:srgbClr val="FFFF00"/>
                </a:solidFill>
              </a:rPr>
              <a:t> mangan (MnO</a:t>
            </a:r>
            <a:r>
              <a:rPr lang="tr-TR" sz="2800" b="1" baseline="-25000" smtClean="0">
                <a:solidFill>
                  <a:srgbClr val="FFFF00"/>
                </a:solidFill>
              </a:rPr>
              <a:t>2</a:t>
            </a:r>
            <a:r>
              <a:rPr lang="tr-TR" sz="2800" smtClean="0">
                <a:solidFill>
                  <a:srgbClr val="FFFF00"/>
                </a:solidFill>
              </a:rPr>
              <a:t>) çok önemlidir.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FFFF00"/>
                </a:solidFill>
              </a:rPr>
              <a:t>	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FFFF00"/>
                </a:solidFill>
              </a:rPr>
              <a:t>	Mn </a:t>
            </a:r>
            <a:r>
              <a:rPr lang="tr-TR" sz="2800" baseline="30000" smtClean="0">
                <a:solidFill>
                  <a:srgbClr val="FFFF00"/>
                </a:solidFill>
              </a:rPr>
              <a:t>4+</a:t>
            </a:r>
            <a:r>
              <a:rPr lang="tr-TR" sz="2800" smtClean="0">
                <a:solidFill>
                  <a:srgbClr val="FFFF00"/>
                </a:solidFill>
              </a:rPr>
              <a:t> çok az çözünebilir, bu bileşimde olan Mn bu nedenle yerkabuğunun üst katlarında bulunmaktadır. Karbonatlı ve killi kayaçlarda Mn’ın miktarı fazla bulunur.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800" smtClean="0">
                <a:solidFill>
                  <a:srgbClr val="FFFF00"/>
                </a:solidFill>
              </a:rPr>
              <a:t>	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990600" y="1295400"/>
            <a:ext cx="78486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tr-TR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Toprak profilindeki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Mn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topraktaki humus miktarına bağlıdır. 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Podzol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toprakların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alüviyal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katlarında mangan miktarı azdır.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tr-TR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Bitkilerde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Mn’ın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miktarı az olduğunda, yaprakta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katalaz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(hidrojen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peroksiti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parçalayan enzim) aktivitesi ve klorofilin miktarının azaldığı, </a:t>
            </a:r>
          </a:p>
          <a:p>
            <a:pPr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Arial" pitchFamily="34" charset="0"/>
              <a:buChar char="•"/>
              <a:defRPr/>
            </a:pP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Mn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miktarı çok fazla olursa Mg ve </a:t>
            </a:r>
            <a:r>
              <a:rPr lang="tr-TR" sz="2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</a:t>
            </a:r>
            <a:r>
              <a:rPr lang="tr-T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’ in manganın yerine geçebileceği ortaya konmuştur.</a:t>
            </a:r>
          </a:p>
          <a:p>
            <a:pPr>
              <a:defRPr/>
            </a:pPr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5876925"/>
            <a:ext cx="6400800" cy="647700"/>
          </a:xfrm>
        </p:spPr>
        <p:txBody>
          <a:bodyPr>
            <a:normAutofit fontScale="92500"/>
          </a:bodyPr>
          <a:lstStyle/>
          <a:p>
            <a:pPr algn="l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tr-TR" sz="2000" b="1" smtClean="0">
                <a:solidFill>
                  <a:srgbClr val="FFFF00"/>
                </a:solidFill>
              </a:rPr>
              <a:t>Bitkilerde Mn noksanlığında görülen belirtiler, </a:t>
            </a:r>
          </a:p>
          <a:p>
            <a:pPr algn="l" eaLnBrk="1" fontAlgn="auto" hangingPunct="1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tr-TR" sz="2000" b="1" smtClean="0">
                <a:solidFill>
                  <a:srgbClr val="FFFF00"/>
                </a:solidFill>
              </a:rPr>
              <a:t>1-Turp yaprağında, 2-Lahana, 3- yemeklik pancar</a:t>
            </a:r>
          </a:p>
        </p:txBody>
      </p:sp>
      <p:pic>
        <p:nvPicPr>
          <p:cNvPr id="35843" name="Picture 4" descr="yapraklar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2276475"/>
            <a:ext cx="446405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468313" y="404813"/>
            <a:ext cx="8351837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tr-TR" sz="2400">
                <a:solidFill>
                  <a:srgbClr val="FFFF00"/>
                </a:solidFill>
              </a:rPr>
              <a:t>Buğdaygillerde Mn’ın az olması, bitkilerde gıda dengesinin bozulması ile sonuçlanmaktadır. Bitkilerde Mn’ın çok fazla olması, bitkilerin Fe alımını engellemektedir.</a:t>
            </a:r>
            <a:r>
              <a:rPr lang="tr-TR" sz="2000">
                <a:solidFill>
                  <a:srgbClr val="FFFF00"/>
                </a:solidFill>
              </a:rPr>
              <a:t> </a:t>
            </a:r>
          </a:p>
          <a:p>
            <a:pPr algn="just"/>
            <a:endParaRPr lang="tr-TR" sz="2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59338" y="333375"/>
            <a:ext cx="4284662" cy="626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Bitkilerde Mn noksanlığında görülen belirtiler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1-Yulafta grimsi-yeşil benekler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2- Yulaf yaprağının daha yakından bir görünümü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3- Arpa yaprağında oluşan grimsi-yeşil benekler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4- Soya bitkisinde grimsi-yeşil beneklenme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5- Fasulye bitkisinde grimsi-yeşil beneklenme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smtClean="0">
                <a:solidFill>
                  <a:srgbClr val="FFFF00"/>
                </a:solidFill>
              </a:rPr>
              <a:t>6- Fasulye tanelerinin iç kısmının lekeli görünümü</a:t>
            </a:r>
          </a:p>
        </p:txBody>
      </p:sp>
      <p:pic>
        <p:nvPicPr>
          <p:cNvPr id="36867" name="Picture 8" descr="yaprakla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44463"/>
            <a:ext cx="4859338" cy="65976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37891" name="2 Metin Yer Tutucusu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tr-TR" sz="2400" smtClean="0">
                <a:solidFill>
                  <a:srgbClr val="FFFF00"/>
                </a:solidFill>
              </a:rPr>
              <a:t>Genç yapraklarda iç damarlarda klorozlar</a:t>
            </a:r>
          </a:p>
          <a:p>
            <a:pPr eaLnBrk="1" hangingPunct="1"/>
            <a:r>
              <a:rPr lang="tr-TR" sz="2400" smtClean="0">
                <a:solidFill>
                  <a:srgbClr val="FFFF00"/>
                </a:solidFill>
              </a:rPr>
              <a:t>Tahıllarda renksiz çizgiler ve kahverengi noktalar</a:t>
            </a:r>
          </a:p>
          <a:p>
            <a:pPr eaLnBrk="1" hangingPunct="1"/>
            <a:r>
              <a:rPr lang="tr-TR" sz="2400" smtClean="0">
                <a:solidFill>
                  <a:srgbClr val="FFFF00"/>
                </a:solidFill>
              </a:rPr>
              <a:t>Şekerpancarında yukarı gelişim ve üçgen yaprak oluşumu</a:t>
            </a:r>
            <a:endParaRPr lang="tr-TR" sz="2400" smtClean="0"/>
          </a:p>
        </p:txBody>
      </p:sp>
      <p:sp>
        <p:nvSpPr>
          <p:cNvPr id="37892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sz="2800" b="1" smtClean="0">
                <a:solidFill>
                  <a:srgbClr val="FFFF00"/>
                </a:solidFill>
              </a:rPr>
              <a:t>Görülmesinde etkili nedenler:</a:t>
            </a:r>
          </a:p>
          <a:p>
            <a:pPr eaLnBrk="1" hangingPunct="1"/>
            <a:r>
              <a:rPr lang="tr-TR" sz="2800" smtClean="0">
                <a:solidFill>
                  <a:srgbClr val="FFFF00"/>
                </a:solidFill>
              </a:rPr>
              <a:t>Yüksek pH lı toprakla</a:t>
            </a:r>
          </a:p>
          <a:p>
            <a:pPr eaLnBrk="1" hangingPunct="1"/>
            <a:r>
              <a:rPr lang="tr-TR" sz="2800" smtClean="0">
                <a:solidFill>
                  <a:srgbClr val="FFFF00"/>
                </a:solidFill>
              </a:rPr>
              <a:t>Organik veya kumlu topraklar</a:t>
            </a:r>
          </a:p>
          <a:p>
            <a:pPr eaLnBrk="1" hangingPunct="1"/>
            <a:r>
              <a:rPr lang="tr-TR" sz="2800" smtClean="0">
                <a:solidFill>
                  <a:srgbClr val="FFFF00"/>
                </a:solidFill>
              </a:rPr>
              <a:t>Yüksek ph lı soğuk nemli koşullar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</Words>
  <Application>Microsoft Office PowerPoint</Application>
  <PresentationFormat>Ekran Gösterisi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8" baseType="lpstr">
      <vt:lpstr>Döküm</vt:lpstr>
      <vt:lpstr>1_Döküm</vt:lpstr>
      <vt:lpstr>Mangan</vt:lpstr>
      <vt:lpstr>MANGAN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Mangan</dc:title>
  <dc:creator>sonay</dc:creator>
  <cp:lastModifiedBy>sonay</cp:lastModifiedBy>
  <cp:revision>1</cp:revision>
  <dcterms:created xsi:type="dcterms:W3CDTF">2018-10-10T11:33:52Z</dcterms:created>
  <dcterms:modified xsi:type="dcterms:W3CDTF">2018-10-10T11:34:29Z</dcterms:modified>
</cp:coreProperties>
</file>