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67" r:id="rId3"/>
    <p:sldId id="262" r:id="rId4"/>
    <p:sldId id="258" r:id="rId5"/>
    <p:sldId id="272" r:id="rId6"/>
    <p:sldId id="260" r:id="rId7"/>
    <p:sldId id="261" r:id="rId8"/>
    <p:sldId id="263" r:id="rId9"/>
    <p:sldId id="264" r:id="rId10"/>
    <p:sldId id="268" r:id="rId11"/>
    <p:sldId id="271" r:id="rId12"/>
    <p:sldId id="265" r:id="rId13"/>
    <p:sldId id="266"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E315237-3B77-4B84-8BA3-4C63AA16569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3199285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E315237-3B77-4B84-8BA3-4C63AA16569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2968027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E315237-3B77-4B84-8BA3-4C63AA16569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E37E91E-CE1F-4573-83D1-B6ED4ECC9FA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19472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E315237-3B77-4B84-8BA3-4C63AA16569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477886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E315237-3B77-4B84-8BA3-4C63AA16569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37E91E-CE1F-4573-83D1-B6ED4ECC9FA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2820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E315237-3B77-4B84-8BA3-4C63AA16569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3129215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E315237-3B77-4B84-8BA3-4C63AA16569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33164644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E315237-3B77-4B84-8BA3-4C63AA16569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1773372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E315237-3B77-4B84-8BA3-4C63AA16569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2338321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E315237-3B77-4B84-8BA3-4C63AA16569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353752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E315237-3B77-4B84-8BA3-4C63AA16569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1209043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E315237-3B77-4B84-8BA3-4C63AA165692}"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234458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E315237-3B77-4B84-8BA3-4C63AA165692}"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2576567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315237-3B77-4B84-8BA3-4C63AA165692}"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42656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E315237-3B77-4B84-8BA3-4C63AA16569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287736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E315237-3B77-4B84-8BA3-4C63AA16569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37E91E-CE1F-4573-83D1-B6ED4ECC9FAA}" type="slidenum">
              <a:rPr lang="tr-TR" smtClean="0"/>
              <a:t>‹#›</a:t>
            </a:fld>
            <a:endParaRPr lang="tr-TR"/>
          </a:p>
        </p:txBody>
      </p:sp>
    </p:spTree>
    <p:extLst>
      <p:ext uri="{BB962C8B-B14F-4D97-AF65-F5344CB8AC3E}">
        <p14:creationId xmlns:p14="http://schemas.microsoft.com/office/powerpoint/2010/main" val="3632689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E315237-3B77-4B84-8BA3-4C63AA165692}"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E37E91E-CE1F-4573-83D1-B6ED4ECC9FAA}" type="slidenum">
              <a:rPr lang="tr-TR" smtClean="0"/>
              <a:t>‹#›</a:t>
            </a:fld>
            <a:endParaRPr lang="tr-TR"/>
          </a:p>
        </p:txBody>
      </p:sp>
    </p:spTree>
    <p:extLst>
      <p:ext uri="{BB962C8B-B14F-4D97-AF65-F5344CB8AC3E}">
        <p14:creationId xmlns:p14="http://schemas.microsoft.com/office/powerpoint/2010/main" val="11087095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Sebepsiz Zenginleşmeden Doğan Borç İlişkileri</a:t>
            </a:r>
            <a:endParaRPr lang="tr-TR" dirty="0"/>
          </a:p>
        </p:txBody>
      </p:sp>
      <p:sp>
        <p:nvSpPr>
          <p:cNvPr id="3" name="İçerik Yer Tutucusu 2"/>
          <p:cNvSpPr>
            <a:spLocks noGrp="1"/>
          </p:cNvSpPr>
          <p:nvPr>
            <p:ph idx="1"/>
          </p:nvPr>
        </p:nvSpPr>
        <p:spPr/>
        <p:txBody>
          <a:bodyPr/>
          <a:lstStyle/>
          <a:p>
            <a:r>
              <a:rPr lang="tr-TR" b="1" dirty="0" smtClean="0"/>
              <a:t>TBK m. 77</a:t>
            </a:r>
          </a:p>
          <a:p>
            <a:pPr algn="just"/>
            <a:r>
              <a:rPr lang="tr-TR" dirty="0" smtClean="0"/>
              <a:t>«Haklı bir sebep olmaksızın, bir başkasının malvarlığından veya emeğinden zenginleşen, bu zenginleşmeyi geri vermekle yükümlüdür. Bu yükümlülük, özellikle zenginleşmenin geçerli olmayan veya gerçekleşmemiş ya da sona ermiş bir sebebe dayanması durumunda doğmuş olur.»</a:t>
            </a:r>
            <a:endParaRPr lang="tr-TR" b="1" dirty="0"/>
          </a:p>
        </p:txBody>
      </p:sp>
    </p:spTree>
    <p:extLst>
      <p:ext uri="{BB962C8B-B14F-4D97-AF65-F5344CB8AC3E}">
        <p14:creationId xmlns:p14="http://schemas.microsoft.com/office/powerpoint/2010/main" val="1790385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89220648"/>
              </p:ext>
            </p:extLst>
          </p:nvPr>
        </p:nvGraphicFramePr>
        <p:xfrm>
          <a:off x="2153884" y="237122"/>
          <a:ext cx="7385373" cy="6053598"/>
        </p:xfrm>
        <a:graphic>
          <a:graphicData uri="http://schemas.openxmlformats.org/drawingml/2006/table">
            <a:tbl>
              <a:tblPr firstRow="1" bandRow="1">
                <a:tableStyleId>{5C22544A-7EE6-4342-B048-85BDC9FD1C3A}</a:tableStyleId>
              </a:tblPr>
              <a:tblGrid>
                <a:gridCol w="2461791"/>
                <a:gridCol w="2461791"/>
                <a:gridCol w="2461791"/>
              </a:tblGrid>
              <a:tr h="858358">
                <a:tc gridSpan="3">
                  <a:txBody>
                    <a:bodyPr/>
                    <a:lstStyle/>
                    <a:p>
                      <a:pPr algn="ctr"/>
                      <a:r>
                        <a:rPr lang="tr-TR" dirty="0" smtClean="0"/>
                        <a:t>ZENGİNLEŞENİN</a:t>
                      </a:r>
                      <a:r>
                        <a:rPr lang="tr-TR" baseline="0" dirty="0" smtClean="0"/>
                        <a:t> DAVACIDAN MALA YAPTIĞI MASRAFLARI TALEP HAKKININ KAPSAMI</a:t>
                      </a:r>
                      <a:endParaRPr lang="tr-TR" dirty="0"/>
                    </a:p>
                  </a:txBody>
                  <a:tcPr/>
                </a:tc>
                <a:tc hMerge="1">
                  <a:txBody>
                    <a:bodyPr/>
                    <a:lstStyle/>
                    <a:p>
                      <a:endParaRPr lang="tr-TR" dirty="0"/>
                    </a:p>
                  </a:txBody>
                  <a:tcPr/>
                </a:tc>
                <a:tc hMerge="1">
                  <a:txBody>
                    <a:bodyPr/>
                    <a:lstStyle/>
                    <a:p>
                      <a:endParaRPr lang="tr-TR" dirty="0"/>
                    </a:p>
                  </a:txBody>
                  <a:tcPr/>
                </a:tc>
              </a:tr>
              <a:tr h="768186">
                <a:tc>
                  <a:txBody>
                    <a:bodyPr/>
                    <a:lstStyle/>
                    <a:p>
                      <a:endParaRPr lang="tr-TR" b="1" dirty="0"/>
                    </a:p>
                  </a:txBody>
                  <a:tcPr/>
                </a:tc>
                <a:tc>
                  <a:txBody>
                    <a:bodyPr/>
                    <a:lstStyle/>
                    <a:p>
                      <a:pPr algn="ctr"/>
                      <a:r>
                        <a:rPr lang="tr-TR" b="1" dirty="0" smtClean="0"/>
                        <a:t>İyiniyetli </a:t>
                      </a:r>
                    </a:p>
                    <a:p>
                      <a:pPr algn="ctr"/>
                      <a:r>
                        <a:rPr lang="tr-TR" b="1" dirty="0" smtClean="0"/>
                        <a:t>Zenginleşen</a:t>
                      </a:r>
                      <a:endParaRPr lang="tr-TR" b="1" dirty="0"/>
                    </a:p>
                  </a:txBody>
                  <a:tcPr/>
                </a:tc>
                <a:tc>
                  <a:txBody>
                    <a:bodyPr/>
                    <a:lstStyle/>
                    <a:p>
                      <a:pPr algn="ctr"/>
                      <a:r>
                        <a:rPr lang="tr-TR" b="1" dirty="0" smtClean="0"/>
                        <a:t>Kötüniyetli Zenginleşen</a:t>
                      </a:r>
                      <a:endParaRPr lang="tr-TR" b="1" dirty="0"/>
                    </a:p>
                  </a:txBody>
                  <a:tcPr/>
                </a:tc>
              </a:tr>
              <a:tr h="678014">
                <a:tc>
                  <a:txBody>
                    <a:bodyPr/>
                    <a:lstStyle/>
                    <a:p>
                      <a:r>
                        <a:rPr lang="tr-TR" b="1" dirty="0" smtClean="0"/>
                        <a:t>Zaruri masraflar</a:t>
                      </a:r>
                      <a:endParaRPr lang="tr-TR" b="1" dirty="0"/>
                    </a:p>
                  </a:txBody>
                  <a:tcPr/>
                </a:tc>
                <a:tc>
                  <a:txBody>
                    <a:bodyPr/>
                    <a:lstStyle/>
                    <a:p>
                      <a:r>
                        <a:rPr lang="tr-TR" b="0" dirty="0" smtClean="0"/>
                        <a:t>İsteyebilir.</a:t>
                      </a:r>
                      <a:endParaRPr lang="tr-TR" b="0" dirty="0"/>
                    </a:p>
                  </a:txBody>
                  <a:tcPr/>
                </a:tc>
                <a:tc>
                  <a:txBody>
                    <a:bodyPr/>
                    <a:lstStyle/>
                    <a:p>
                      <a:r>
                        <a:rPr lang="tr-TR" b="0" dirty="0" smtClean="0"/>
                        <a:t>İsteyebilir. </a:t>
                      </a:r>
                      <a:endParaRPr lang="tr-TR" b="0" dirty="0"/>
                    </a:p>
                  </a:txBody>
                  <a:tcPr/>
                </a:tc>
              </a:tr>
              <a:tr h="1050837">
                <a:tc>
                  <a:txBody>
                    <a:bodyPr/>
                    <a:lstStyle/>
                    <a:p>
                      <a:r>
                        <a:rPr lang="tr-TR" b="1" dirty="0" smtClean="0"/>
                        <a:t>Faydalı masraflar</a:t>
                      </a:r>
                      <a:endParaRPr lang="tr-TR" b="1" dirty="0"/>
                    </a:p>
                  </a:txBody>
                  <a:tcPr/>
                </a:tc>
                <a:tc>
                  <a:txBody>
                    <a:bodyPr/>
                    <a:lstStyle/>
                    <a:p>
                      <a:r>
                        <a:rPr lang="tr-TR" b="0" dirty="0" smtClean="0"/>
                        <a:t>İsteyebilir.</a:t>
                      </a:r>
                      <a:r>
                        <a:rPr lang="tr-TR" b="0" baseline="0" dirty="0" smtClean="0"/>
                        <a:t> </a:t>
                      </a:r>
                      <a:endParaRPr lang="tr-TR" b="0" dirty="0"/>
                    </a:p>
                  </a:txBody>
                  <a:tcPr/>
                </a:tc>
                <a:tc>
                  <a:txBody>
                    <a:bodyPr/>
                    <a:lstStyle/>
                    <a:p>
                      <a:r>
                        <a:rPr lang="tr-TR" b="0" dirty="0" smtClean="0"/>
                        <a:t>Sadece </a:t>
                      </a:r>
                      <a:r>
                        <a:rPr lang="tr-TR" dirty="0" smtClean="0"/>
                        <a:t>iade anında malda bulunan </a:t>
                      </a:r>
                      <a:r>
                        <a:rPr lang="tr-TR" b="0" dirty="0" smtClean="0"/>
                        <a:t>fazlalık oranında isteyebilir. </a:t>
                      </a:r>
                      <a:endParaRPr lang="tr-TR" b="0" dirty="0"/>
                    </a:p>
                  </a:txBody>
                  <a:tcPr/>
                </a:tc>
              </a:tr>
              <a:tr h="2477254">
                <a:tc>
                  <a:txBody>
                    <a:bodyPr/>
                    <a:lstStyle/>
                    <a:p>
                      <a:r>
                        <a:rPr lang="tr-TR" b="1" dirty="0" smtClean="0"/>
                        <a:t>Lüks masraflar</a:t>
                      </a:r>
                      <a:endParaRPr lang="tr-TR" b="1" dirty="0"/>
                    </a:p>
                  </a:txBody>
                  <a:tcPr/>
                </a:tc>
                <a:tc>
                  <a:txBody>
                    <a:bodyPr/>
                    <a:lstStyle/>
                    <a:p>
                      <a:r>
                        <a:rPr lang="tr-TR" b="0" dirty="0" smtClean="0"/>
                        <a:t>İsteyemez.</a:t>
                      </a:r>
                      <a:r>
                        <a:rPr lang="tr-TR" b="0"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tr-TR" b="0" dirty="0" smtClean="0"/>
                        <a:t>Eğer lüks masraf sayılan şeyler, asıl şeye zarar verilmeksizin sökülüp alınabiliyorsa, bunları ayırma hakkına sahiptir.</a:t>
                      </a:r>
                    </a:p>
                    <a:p>
                      <a:endParaRPr lang="tr-TR" b="0" dirty="0"/>
                    </a:p>
                  </a:txBody>
                  <a:tcPr/>
                </a:tc>
                <a:tc>
                  <a:txBody>
                    <a:bodyPr/>
                    <a:lstStyle/>
                    <a:p>
                      <a:r>
                        <a:rPr lang="tr-TR" b="0" dirty="0" smtClean="0"/>
                        <a:t>İsteyemez. </a:t>
                      </a:r>
                    </a:p>
                    <a:p>
                      <a:r>
                        <a:rPr lang="tr-TR" b="0" dirty="0" smtClean="0"/>
                        <a:t>Eğer lüks masraf sayılan şeyler, asıl şeye zarar verilmeksizin sökülüp alınabiliyorsa, bunları ayırma hakkına sahiptir.</a:t>
                      </a:r>
                      <a:endParaRPr lang="tr-TR" b="0" dirty="0"/>
                    </a:p>
                  </a:txBody>
                  <a:tcPr/>
                </a:tc>
              </a:tr>
            </a:tbl>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10</a:t>
            </a:fld>
            <a:endParaRPr lang="tr-TR"/>
          </a:p>
        </p:txBody>
      </p:sp>
    </p:spTree>
    <p:extLst>
      <p:ext uri="{BB962C8B-B14F-4D97-AF65-F5344CB8AC3E}">
        <p14:creationId xmlns:p14="http://schemas.microsoft.com/office/powerpoint/2010/main" val="1067654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Sebepsiz Zenginleşme Davasının Açılamayacağı Haller:</a:t>
            </a:r>
          </a:p>
          <a:p>
            <a:r>
              <a:rPr lang="tr-TR" dirty="0" smtClean="0"/>
              <a:t>1- Zamanaşımına uğrayan borcun ifası</a:t>
            </a:r>
          </a:p>
          <a:p>
            <a:r>
              <a:rPr lang="tr-TR" dirty="0" smtClean="0"/>
              <a:t>2- Ahlaki bir ödevin yerine getirilmesi</a:t>
            </a:r>
          </a:p>
          <a:p>
            <a:r>
              <a:rPr lang="tr-TR" dirty="0" smtClean="0"/>
              <a:t>3- Eksik borçların ifası</a:t>
            </a:r>
          </a:p>
          <a:p>
            <a:pPr algn="just"/>
            <a:r>
              <a:rPr lang="tr-TR" dirty="0" smtClean="0"/>
              <a:t>4- Hukuka veya ahlaka aykırı bir sonucun </a:t>
            </a:r>
            <a:r>
              <a:rPr lang="tr-TR" smtClean="0"/>
              <a:t>gerçekleşmesi amacıyla verilen şey</a:t>
            </a:r>
            <a:endParaRPr lang="tr-TR"/>
          </a:p>
        </p:txBody>
      </p:sp>
    </p:spTree>
    <p:extLst>
      <p:ext uri="{BB962C8B-B14F-4D97-AF65-F5344CB8AC3E}">
        <p14:creationId xmlns:p14="http://schemas.microsoft.com/office/powerpoint/2010/main" val="3045408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81</a:t>
            </a:r>
          </a:p>
          <a:p>
            <a:pPr algn="just"/>
            <a:r>
              <a:rPr lang="tr-TR" dirty="0" smtClean="0"/>
              <a:t>«Hukuka veya ahlaka aykırı bir sonucun gerçekleşmesi amacıyla verilen şey geri istenemez. Ancak, açılan davada hâkim, bu şeyin Devlete mal edilmesine karar verebilir.»</a:t>
            </a:r>
            <a:endParaRPr lang="tr-TR" dirty="0"/>
          </a:p>
        </p:txBody>
      </p:sp>
    </p:spTree>
    <p:extLst>
      <p:ext uri="{BB962C8B-B14F-4D97-AF65-F5344CB8AC3E}">
        <p14:creationId xmlns:p14="http://schemas.microsoft.com/office/powerpoint/2010/main" val="1304865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82</a:t>
            </a:r>
          </a:p>
          <a:p>
            <a:pPr algn="just"/>
            <a:r>
              <a:rPr lang="tr-TR" dirty="0" smtClean="0"/>
              <a:t>«Sebepsiz zenginleşmeden doğan istem hakkı, hak sahibinin geri isteme hakkı olduğunu öğrendiği tarihten başlayarak iki yılın ve her hâlde zenginleşmenin gerçekleştiği tarihten başlayarak on yılın geçmesiyle zamanaşımına uğrar. Zenginleşme, zenginleşenin bir alacak hakkı kazanması suretiyle gerçekleşmişse diğer taraf, istem hakkı zamanaşımına uğramış olsa bile, her zaman bu borcunu ifadan kaçınabilir.»</a:t>
            </a:r>
            <a:endParaRPr lang="tr-TR" dirty="0"/>
          </a:p>
        </p:txBody>
      </p:sp>
    </p:spTree>
    <p:extLst>
      <p:ext uri="{BB962C8B-B14F-4D97-AF65-F5344CB8AC3E}">
        <p14:creationId xmlns:p14="http://schemas.microsoft.com/office/powerpoint/2010/main" val="3455830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153378823"/>
              </p:ext>
            </p:extLst>
          </p:nvPr>
        </p:nvGraphicFramePr>
        <p:xfrm>
          <a:off x="2893325" y="2033516"/>
          <a:ext cx="6782473" cy="3928284"/>
        </p:xfrm>
        <a:graphic>
          <a:graphicData uri="http://schemas.openxmlformats.org/drawingml/2006/table">
            <a:tbl>
              <a:tblPr firstRow="1" bandRow="1">
                <a:tableStyleId>{5C22544A-7EE6-4342-B048-85BDC9FD1C3A}</a:tableStyleId>
              </a:tblPr>
              <a:tblGrid>
                <a:gridCol w="2699693"/>
                <a:gridCol w="1821956"/>
                <a:gridCol w="2260824"/>
              </a:tblGrid>
              <a:tr h="1296689">
                <a:tc>
                  <a:txBody>
                    <a:bodyPr/>
                    <a:lstStyle/>
                    <a:p>
                      <a:pPr algn="ctr"/>
                      <a:r>
                        <a:rPr lang="tr-TR" sz="1600" dirty="0" smtClean="0"/>
                        <a:t>SEBEPSİZ ZENGİNLEŞMEDE</a:t>
                      </a:r>
                      <a:r>
                        <a:rPr lang="tr-TR" sz="1600" baseline="0" dirty="0" smtClean="0"/>
                        <a:t> </a:t>
                      </a:r>
                      <a:r>
                        <a:rPr lang="tr-TR" sz="1600" dirty="0" smtClean="0"/>
                        <a:t>ZAMANAŞIMI</a:t>
                      </a:r>
                      <a:endParaRPr lang="tr-TR" sz="1600" dirty="0"/>
                    </a:p>
                  </a:txBody>
                  <a:tcPr/>
                </a:tc>
                <a:tc>
                  <a:txBody>
                    <a:bodyPr/>
                    <a:lstStyle/>
                    <a:p>
                      <a:pPr algn="ctr"/>
                      <a:r>
                        <a:rPr lang="tr-TR" sz="1600" dirty="0" smtClean="0"/>
                        <a:t>SÜRE</a:t>
                      </a:r>
                      <a:endParaRPr lang="tr-TR" sz="1600" dirty="0"/>
                    </a:p>
                  </a:txBody>
                  <a:tcPr/>
                </a:tc>
                <a:tc>
                  <a:txBody>
                    <a:bodyPr/>
                    <a:lstStyle/>
                    <a:p>
                      <a:pPr algn="ctr"/>
                      <a:r>
                        <a:rPr lang="tr-TR" sz="1600" dirty="0" smtClean="0"/>
                        <a:t>SÜRENİN BAŞLANGICI</a:t>
                      </a:r>
                      <a:endParaRPr lang="tr-TR" sz="1600" dirty="0"/>
                    </a:p>
                  </a:txBody>
                  <a:tcPr/>
                </a:tc>
              </a:tr>
              <a:tr h="1465647">
                <a:tc>
                  <a:txBody>
                    <a:bodyPr/>
                    <a:lstStyle/>
                    <a:p>
                      <a:pPr algn="ctr"/>
                      <a:r>
                        <a:rPr lang="tr-TR" sz="1600" dirty="0" smtClean="0"/>
                        <a:t>NİSPİ</a:t>
                      </a:r>
                      <a:r>
                        <a:rPr lang="tr-TR" sz="1600" baseline="0" dirty="0" smtClean="0"/>
                        <a:t> SÜRE</a:t>
                      </a:r>
                      <a:endParaRPr lang="tr-TR" sz="1600" dirty="0"/>
                    </a:p>
                  </a:txBody>
                  <a:tcPr/>
                </a:tc>
                <a:tc>
                  <a:txBody>
                    <a:bodyPr/>
                    <a:lstStyle/>
                    <a:p>
                      <a:pPr algn="ctr"/>
                      <a:r>
                        <a:rPr lang="tr-TR" sz="1600" dirty="0" smtClean="0"/>
                        <a:t>2 YIL</a:t>
                      </a:r>
                      <a:endParaRPr lang="tr-TR" sz="1600" dirty="0"/>
                    </a:p>
                  </a:txBody>
                  <a:tcPr/>
                </a:tc>
                <a:tc>
                  <a:txBody>
                    <a:bodyPr/>
                    <a:lstStyle/>
                    <a:p>
                      <a:pPr algn="ctr"/>
                      <a:r>
                        <a:rPr lang="tr-TR" sz="1600" dirty="0" smtClean="0"/>
                        <a:t>Zenginleşmeyi ve zenginleşen kişiyi</a:t>
                      </a:r>
                      <a:r>
                        <a:rPr lang="tr-TR" sz="1600" baseline="0" dirty="0" smtClean="0"/>
                        <a:t> </a:t>
                      </a:r>
                      <a:r>
                        <a:rPr lang="tr-TR" sz="1600" b="1" u="sng" dirty="0" smtClean="0"/>
                        <a:t>öğrenme anından </a:t>
                      </a:r>
                      <a:r>
                        <a:rPr lang="tr-TR" sz="1600" dirty="0" smtClean="0"/>
                        <a:t>itibaren</a:t>
                      </a:r>
                      <a:endParaRPr lang="tr-TR" sz="1600" dirty="0"/>
                    </a:p>
                  </a:txBody>
                  <a:tcPr/>
                </a:tc>
              </a:tr>
              <a:tr h="1165948">
                <a:tc>
                  <a:txBody>
                    <a:bodyPr/>
                    <a:lstStyle/>
                    <a:p>
                      <a:pPr algn="ctr"/>
                      <a:r>
                        <a:rPr lang="tr-TR" sz="1600" dirty="0" smtClean="0"/>
                        <a:t>MUTLAK SÜRE</a:t>
                      </a:r>
                      <a:endParaRPr lang="tr-TR" sz="1600" dirty="0"/>
                    </a:p>
                  </a:txBody>
                  <a:tcPr/>
                </a:tc>
                <a:tc>
                  <a:txBody>
                    <a:bodyPr/>
                    <a:lstStyle/>
                    <a:p>
                      <a:pPr algn="ctr"/>
                      <a:r>
                        <a:rPr lang="tr-TR" sz="1600" dirty="0" smtClean="0"/>
                        <a:t>10 YIL</a:t>
                      </a:r>
                      <a:endParaRPr lang="tr-TR" sz="1600" dirty="0"/>
                    </a:p>
                  </a:txBody>
                  <a:tcPr/>
                </a:tc>
                <a:tc>
                  <a:txBody>
                    <a:bodyPr/>
                    <a:lstStyle/>
                    <a:p>
                      <a:pPr algn="ctr"/>
                      <a:r>
                        <a:rPr lang="tr-TR" sz="1600" dirty="0" smtClean="0"/>
                        <a:t>Zenginleşmenin </a:t>
                      </a:r>
                      <a:r>
                        <a:rPr lang="tr-TR" sz="1600" b="1" u="sng" dirty="0" smtClean="0"/>
                        <a:t>gerçekleştiği andan </a:t>
                      </a:r>
                      <a:r>
                        <a:rPr lang="tr-TR" sz="1600" dirty="0" smtClean="0"/>
                        <a:t>itibaren </a:t>
                      </a:r>
                      <a:endParaRPr lang="tr-TR" sz="1600" dirty="0"/>
                    </a:p>
                  </a:txBody>
                  <a:tcPr/>
                </a:tc>
              </a:tr>
            </a:tbl>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14</a:t>
            </a:fld>
            <a:endParaRPr lang="tr-TR" dirty="0"/>
          </a:p>
        </p:txBody>
      </p:sp>
    </p:spTree>
    <p:extLst>
      <p:ext uri="{BB962C8B-B14F-4D97-AF65-F5344CB8AC3E}">
        <p14:creationId xmlns:p14="http://schemas.microsoft.com/office/powerpoint/2010/main" val="221899032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13. HD, 07/10/2019, E. 2016/20751, K.</a:t>
            </a:r>
            <a:r>
              <a:rPr lang="tr-TR" sz="3600" dirty="0"/>
              <a:t> </a:t>
            </a:r>
            <a:r>
              <a:rPr lang="tr-TR" sz="3600" dirty="0" smtClean="0"/>
              <a:t>2019/9478</a:t>
            </a:r>
            <a:endParaRPr lang="tr-TR" sz="3600" dirty="0"/>
          </a:p>
        </p:txBody>
      </p:sp>
      <p:sp>
        <p:nvSpPr>
          <p:cNvPr id="3" name="İçerik Yer Tutucusu 2"/>
          <p:cNvSpPr>
            <a:spLocks noGrp="1"/>
          </p:cNvSpPr>
          <p:nvPr>
            <p:ph idx="1"/>
          </p:nvPr>
        </p:nvSpPr>
        <p:spPr/>
        <p:txBody>
          <a:bodyPr/>
          <a:lstStyle/>
          <a:p>
            <a:pPr algn="just"/>
            <a:r>
              <a:rPr lang="tr-TR" dirty="0" smtClean="0"/>
              <a:t>«TBK </a:t>
            </a:r>
            <a:r>
              <a:rPr lang="tr-TR" dirty="0"/>
              <a:t>77. maddesine göre haklı bir sebep olmaksızın, bir başkasının malvarlığından veya emeğinden zenginleşen, bu zenginleşmeyi geri vermekle yükümlüdür. Bu yükümlülük, özellikle zenginleşmenin geçerli olmayan veya gerçekleşmemiş ya da sona ermiş bir sebebe dayanması durumunda doğmuş olur. Tarafların arasındaki sözleşme, resmi şekilde yapılmamış olmakla geçersiz olduğundan taraflar bahsedilen kanun hükmü gereği verdiklerini sebepsiz zenginleşme hükümlerine göre karşı taraftan talep edebilirler</a:t>
            </a:r>
            <a:r>
              <a:rPr lang="tr-TR" dirty="0" smtClean="0"/>
              <a:t>.»</a:t>
            </a:r>
            <a:endParaRPr lang="tr-TR" dirty="0"/>
          </a:p>
        </p:txBody>
      </p:sp>
    </p:spTree>
    <p:extLst>
      <p:ext uri="{BB962C8B-B14F-4D97-AF65-F5344CB8AC3E}">
        <p14:creationId xmlns:p14="http://schemas.microsoft.com/office/powerpoint/2010/main" val="563687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TBK m. 78</a:t>
            </a:r>
          </a:p>
          <a:p>
            <a:pPr algn="just"/>
            <a:r>
              <a:rPr lang="tr-TR" dirty="0" smtClean="0"/>
              <a:t>«Borçlanmadığı edimi kendi isteğiyle yerine getiren kimse, bunu ancak, kendisini borçlu sanarak yerine getirdiğini ispat ederse geri isteyebilir. Zamanaşımına uğramış bir borcun ifasından veya ahlaki bir ödevin yerine getirilmiş olmasından kaynaklanan zenginleşmeler geri istenemez. Borç olmadığı hâlde ödenmiş olan edimin geri istenmesine ilişkin diğer kanun hükümleri saklıdır.» </a:t>
            </a:r>
            <a:endParaRPr lang="tr-TR" dirty="0"/>
          </a:p>
        </p:txBody>
      </p:sp>
    </p:spTree>
    <p:extLst>
      <p:ext uri="{BB962C8B-B14F-4D97-AF65-F5344CB8AC3E}">
        <p14:creationId xmlns:p14="http://schemas.microsoft.com/office/powerpoint/2010/main" val="2816451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Sebepsiz Zenginleşme Davasının Hukuki Niteliği</a:t>
            </a:r>
          </a:p>
          <a:p>
            <a:r>
              <a:rPr lang="tr-TR" dirty="0" smtClean="0"/>
              <a:t>a) Sebepsiz zenginleşme davası kişisel nitelikte bir davadır.</a:t>
            </a:r>
          </a:p>
          <a:p>
            <a:r>
              <a:rPr lang="tr-TR" dirty="0" smtClean="0"/>
              <a:t>b) Sebepsiz zenginleşme davası asli, bağımsız nitelikte bir davadır.</a:t>
            </a:r>
            <a:endParaRPr lang="tr-TR" dirty="0"/>
          </a:p>
        </p:txBody>
      </p:sp>
    </p:spTree>
    <p:extLst>
      <p:ext uri="{BB962C8B-B14F-4D97-AF65-F5344CB8AC3E}">
        <p14:creationId xmlns:p14="http://schemas.microsoft.com/office/powerpoint/2010/main" val="1334069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endParaRPr lang="tr-TR" dirty="0"/>
          </a:p>
          <a:p>
            <a:r>
              <a:rPr lang="tr-TR" dirty="0" smtClean="0"/>
              <a:t>Sebepsiz zenginleşme davasının istihkak (mülkiyet) davası ile ilişkisi</a:t>
            </a:r>
          </a:p>
          <a:p>
            <a:r>
              <a:rPr lang="tr-TR" dirty="0" smtClean="0"/>
              <a:t>Sebepsiz </a:t>
            </a:r>
            <a:r>
              <a:rPr lang="tr-TR" dirty="0"/>
              <a:t>zenginleşme davasının sözleşmeden doğan alacak davası ile </a:t>
            </a:r>
            <a:r>
              <a:rPr lang="tr-TR" dirty="0" smtClean="0"/>
              <a:t>ilişkisi</a:t>
            </a:r>
          </a:p>
          <a:p>
            <a:r>
              <a:rPr lang="tr-TR" dirty="0" smtClean="0"/>
              <a:t>.</a:t>
            </a:r>
            <a:r>
              <a:rPr lang="tr-TR" dirty="0"/>
              <a:t>Sebepsiz zenginleşme davasının haksız fiil davası ile </a:t>
            </a:r>
            <a:r>
              <a:rPr lang="tr-TR" dirty="0" smtClean="0"/>
              <a:t>ilişkisi</a:t>
            </a:r>
          </a:p>
          <a:p>
            <a:r>
              <a:rPr lang="en-GB" dirty="0" err="1"/>
              <a:t>Sebepsiz</a:t>
            </a:r>
            <a:r>
              <a:rPr lang="en-GB" dirty="0"/>
              <a:t> </a:t>
            </a:r>
            <a:r>
              <a:rPr lang="en-GB" dirty="0" err="1"/>
              <a:t>zenginleşme</a:t>
            </a:r>
            <a:r>
              <a:rPr lang="en-GB" dirty="0"/>
              <a:t> </a:t>
            </a:r>
            <a:r>
              <a:rPr lang="en-GB" dirty="0" err="1"/>
              <a:t>davasının</a:t>
            </a:r>
            <a:r>
              <a:rPr lang="en-GB" dirty="0"/>
              <a:t> </a:t>
            </a:r>
            <a:r>
              <a:rPr lang="en-GB" dirty="0" err="1"/>
              <a:t>vekâletsiz</a:t>
            </a:r>
            <a:r>
              <a:rPr lang="en-GB" dirty="0"/>
              <a:t> </a:t>
            </a:r>
            <a:r>
              <a:rPr lang="en-GB" dirty="0" err="1"/>
              <a:t>işgörme</a:t>
            </a:r>
            <a:r>
              <a:rPr lang="en-GB" dirty="0"/>
              <a:t> </a:t>
            </a:r>
            <a:r>
              <a:rPr lang="en-GB" dirty="0" err="1"/>
              <a:t>ile</a:t>
            </a:r>
            <a:r>
              <a:rPr lang="en-GB" dirty="0"/>
              <a:t> </a:t>
            </a:r>
            <a:r>
              <a:rPr lang="en-GB" dirty="0" err="1"/>
              <a:t>ilişkisi</a:t>
            </a:r>
            <a:endParaRPr lang="tr-TR" dirty="0"/>
          </a:p>
          <a:p>
            <a:pPr marL="0" indent="0">
              <a:buNone/>
            </a:pPr>
            <a:endParaRPr lang="tr-TR" dirty="0"/>
          </a:p>
          <a:p>
            <a:endParaRPr lang="tr-TR" dirty="0" smtClean="0"/>
          </a:p>
          <a:p>
            <a:endParaRPr lang="tr-TR" dirty="0" smtClean="0"/>
          </a:p>
          <a:p>
            <a:endParaRPr lang="tr-TR" dirty="0"/>
          </a:p>
        </p:txBody>
      </p:sp>
    </p:spTree>
    <p:extLst>
      <p:ext uri="{BB962C8B-B14F-4D97-AF65-F5344CB8AC3E}">
        <p14:creationId xmlns:p14="http://schemas.microsoft.com/office/powerpoint/2010/main" val="419890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Sebepsiz Zenginleşme Doğuran Olaylar</a:t>
            </a:r>
          </a:p>
          <a:p>
            <a:r>
              <a:rPr lang="tr-TR" dirty="0" smtClean="0"/>
              <a:t>a) Edimden doğan zenginleşme</a:t>
            </a:r>
          </a:p>
          <a:p>
            <a:r>
              <a:rPr lang="tr-TR" dirty="0" smtClean="0"/>
              <a:t>b) Müdahaleden doğan zenginleşme</a:t>
            </a:r>
          </a:p>
          <a:p>
            <a:r>
              <a:rPr lang="tr-TR" dirty="0" smtClean="0"/>
              <a:t>c) Umulmayan olaydan doğan zenginleşme</a:t>
            </a:r>
            <a:endParaRPr lang="tr-TR" dirty="0"/>
          </a:p>
        </p:txBody>
      </p:sp>
    </p:spTree>
    <p:extLst>
      <p:ext uri="{BB962C8B-B14F-4D97-AF65-F5344CB8AC3E}">
        <p14:creationId xmlns:p14="http://schemas.microsoft.com/office/powerpoint/2010/main" val="2829233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Sebepsiz Zenginleşmenin Şartları</a:t>
            </a:r>
          </a:p>
          <a:p>
            <a:pPr algn="just"/>
            <a:r>
              <a:rPr lang="tr-TR" dirty="0" smtClean="0"/>
              <a:t>a) Borçlunun malvarlığında bir zenginleşme meydana gelmiş olmalıdır.</a:t>
            </a:r>
          </a:p>
          <a:p>
            <a:pPr algn="just"/>
            <a:r>
              <a:rPr lang="tr-TR" dirty="0" smtClean="0"/>
              <a:t>b) Bu zenginleşme bir başkasının malvarlığından veya emeğinden meydana gelmiş olmalıdır.</a:t>
            </a:r>
          </a:p>
          <a:p>
            <a:pPr algn="just"/>
            <a:r>
              <a:rPr lang="tr-TR" dirty="0" smtClean="0"/>
              <a:t>c) Zenginleşme ile zenginleştirici olay arasında illiyet bağı bulunmalıdır.</a:t>
            </a:r>
          </a:p>
          <a:p>
            <a:pPr algn="just"/>
            <a:r>
              <a:rPr lang="tr-TR" dirty="0" smtClean="0"/>
              <a:t>d) Zenginleşme haklı bir sebebe dayanmamalıdır.</a:t>
            </a:r>
            <a:endParaRPr lang="tr-TR" dirty="0"/>
          </a:p>
        </p:txBody>
      </p:sp>
    </p:spTree>
    <p:extLst>
      <p:ext uri="{BB962C8B-B14F-4D97-AF65-F5344CB8AC3E}">
        <p14:creationId xmlns:p14="http://schemas.microsoft.com/office/powerpoint/2010/main" val="3785689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79</a:t>
            </a:r>
          </a:p>
          <a:p>
            <a:pPr algn="just"/>
            <a:r>
              <a:rPr lang="tr-TR" dirty="0" smtClean="0"/>
              <a:t>«Sebepsiz zenginleşen, zenginleşmenin geri istenmesi sırasında elinden çıkmış olduğunu ispat ettiği kısmın dışında kalanı geri vermekle yükümlüdür. Zenginleşen, zenginleşmeyi iyiniyetli olmaksızın elden çıkarmışsa veya elden çıkarırken ileride geri vermek zorunda kalabileceğini hesaba katması gerekiyorsa, zenginleşmenin tamamını geri vermekle yükümlüdür.»</a:t>
            </a:r>
            <a:endParaRPr lang="tr-TR" dirty="0"/>
          </a:p>
        </p:txBody>
      </p:sp>
    </p:spTree>
    <p:extLst>
      <p:ext uri="{BB962C8B-B14F-4D97-AF65-F5344CB8AC3E}">
        <p14:creationId xmlns:p14="http://schemas.microsoft.com/office/powerpoint/2010/main" val="1723769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80</a:t>
            </a:r>
          </a:p>
          <a:p>
            <a:pPr algn="just"/>
            <a:r>
              <a:rPr lang="tr-TR" dirty="0" smtClean="0"/>
              <a:t>«Zenginleşen iyiniyetli ise, yaptığı zorunlu ve yararlı giderleri, geri verme isteminde bulunandan isteyebilir. Zenginleşen iyiniyetli değilse, zorunlu giderlerinin ve yararlı giderlerinden sadece geri verme zamanında mevcut olan değer artışının ödenmesini isteyebilir. Zenginleşen, iyiniyetli olup olmadığına bakılmaksızın, diğer giderlerinin ödenmesini isteyemez. Ancak, kendisine karşılık önerilmezse, o şey ile birleştirdiği ve zararsızca ayrılması mümkün bulunan eklemeleri geri vermeden önce ayırıp alabilir.» </a:t>
            </a:r>
            <a:endParaRPr lang="tr-TR" b="1" dirty="0"/>
          </a:p>
        </p:txBody>
      </p:sp>
    </p:spTree>
    <p:extLst>
      <p:ext uri="{BB962C8B-B14F-4D97-AF65-F5344CB8AC3E}">
        <p14:creationId xmlns:p14="http://schemas.microsoft.com/office/powerpoint/2010/main" val="357299596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51</TotalTime>
  <Words>664</Words>
  <Application>Microsoft Office PowerPoint</Application>
  <PresentationFormat>Geniş ekran</PresentationFormat>
  <Paragraphs>65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Gothic</vt:lpstr>
      <vt:lpstr>Wingdings 3</vt:lpstr>
      <vt:lpstr>Duman</vt:lpstr>
      <vt:lpstr>Sebepsiz Zenginleşmeden Doğan Borç İlişkileri</vt:lpstr>
      <vt:lpstr>Yarg. 13. HD, 07/10/2019, E. 2016/20751, K. 2019/9478</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Sebepsiz Zenginleşmeden Doğan Borç İlişkileri</dc:title>
  <dc:creator>TOSHIBA</dc:creator>
  <cp:lastModifiedBy>TOSHIBA</cp:lastModifiedBy>
  <cp:revision>9</cp:revision>
  <dcterms:created xsi:type="dcterms:W3CDTF">2020-05-02T18:14:31Z</dcterms:created>
  <dcterms:modified xsi:type="dcterms:W3CDTF">2020-05-04T13:23:57Z</dcterms:modified>
</cp:coreProperties>
</file>