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3" r:id="rId2"/>
    <p:sldId id="292" r:id="rId3"/>
    <p:sldId id="296" r:id="rId4"/>
    <p:sldId id="29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Karşılıksız Çek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Karşılıksız Çek Kavramı: </a:t>
            </a:r>
            <a:r>
              <a:rPr lang="tr-TR" dirty="0"/>
              <a:t>Çek süresinde ibraz edilmiş, muhatap çekin</a:t>
            </a:r>
            <a:br>
              <a:rPr lang="tr-TR" dirty="0"/>
            </a:br>
            <a:r>
              <a:rPr lang="tr-TR" dirty="0"/>
              <a:t>sahte ya da tahrif edilmiş olmadığını ve hamilin de şeklen yetkili hamil</a:t>
            </a:r>
            <a:br>
              <a:rPr lang="tr-TR" dirty="0"/>
            </a:br>
            <a:r>
              <a:rPr lang="tr-TR" dirty="0"/>
              <a:t>olduğunu tespit etmiş, ancak buna rağmen hesapta yeterli karşılık</a:t>
            </a:r>
            <a:br>
              <a:rPr lang="tr-TR" dirty="0"/>
            </a:br>
            <a:r>
              <a:rPr lang="tr-TR" dirty="0"/>
              <a:t>bulunmadığı için çek bedeli ödeyememişse, karşılıksız çek söz konusu</a:t>
            </a:r>
            <a:br>
              <a:rPr lang="tr-TR" dirty="0"/>
            </a:br>
            <a:r>
              <a:rPr lang="tr-TR" dirty="0"/>
              <a:t>olmaktadır.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5624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Muhatap bankanın çek üzerine yazacağı karşılıksızdır beyanı: </a:t>
            </a:r>
            <a:r>
              <a:rPr lang="tr-TR" dirty="0"/>
              <a:t>Bir</a:t>
            </a:r>
            <a:br>
              <a:rPr lang="tr-TR" dirty="0"/>
            </a:br>
            <a:r>
              <a:rPr lang="tr-TR" dirty="0"/>
              <a:t>çekin hesapta yeterli karşılığının bulunmadığı, hamilin talebi üzerine</a:t>
            </a:r>
            <a:br>
              <a:rPr lang="tr-TR" dirty="0"/>
            </a:br>
            <a:r>
              <a:rPr lang="tr-TR" dirty="0"/>
              <a:t>muhatap banka tarafından, çekin üzerine yazılacak karşılıksızdır</a:t>
            </a:r>
            <a:br>
              <a:rPr lang="tr-TR" dirty="0"/>
            </a:br>
            <a:r>
              <a:rPr lang="tr-TR" dirty="0"/>
              <a:t>beyanı ile tespit edilebilmektedir. Hamilin talepte bulunması halinde,</a:t>
            </a:r>
            <a:br>
              <a:rPr lang="tr-TR" dirty="0"/>
            </a:br>
            <a:r>
              <a:rPr lang="tr-TR" dirty="0"/>
              <a:t>karşılıksızdır işlemi; çekin arka yüzüne, tahsil için bankaya ibraz edildiği tarih, hesap durumu, bankanın yükümlülüğü çerçevesinde ödediği miktar ve ibraz eden gerçek kişinin adı ve soyadı yazılmak, bu</a:t>
            </a:r>
            <a:br>
              <a:rPr lang="tr-TR" dirty="0"/>
            </a:br>
            <a:r>
              <a:rPr lang="tr-TR" dirty="0"/>
              <a:t>kişinin tüzel kişi adına bedeli tahsil etmesi hâlinde bu husus belirtilmek ve bu kişi ile birlikte banka yetkilisi tarafından imzalanmak</a:t>
            </a:r>
            <a:br>
              <a:rPr lang="tr-TR" dirty="0"/>
            </a:br>
            <a:r>
              <a:rPr lang="tr-TR" dirty="0"/>
              <a:t>suretiyle yapılmaktadır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38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499730"/>
            <a:ext cx="8915400" cy="5411492"/>
          </a:xfrm>
        </p:spPr>
        <p:txBody>
          <a:bodyPr>
            <a:normAutofit/>
          </a:bodyPr>
          <a:lstStyle/>
          <a:p>
            <a:r>
              <a:rPr lang="tr-TR" dirty="0"/>
              <a:t>Çekin Karşılıksız Çıkması Halinde Hamilin Hakları: Çekin karşılıksız</a:t>
            </a:r>
            <a:br>
              <a:rPr lang="tr-TR" dirty="0"/>
            </a:br>
            <a:r>
              <a:rPr lang="tr-TR" dirty="0"/>
              <a:t>olması halinde muhatap banka, çekin karşılığının bulunmaması halinde</a:t>
            </a:r>
            <a:br>
              <a:rPr lang="tr-TR" dirty="0"/>
            </a:br>
            <a:r>
              <a:rPr lang="tr-TR" dirty="0"/>
              <a:t>her bir çek yaprağı başına belirli bir bedel ödemekle yükümlüdür. Bunun yanı</a:t>
            </a:r>
            <a:br>
              <a:rPr lang="tr-TR" dirty="0"/>
            </a:br>
            <a:r>
              <a:rPr lang="tr-TR" dirty="0"/>
              <a:t>sıra, hamilin müracaat hakkı kapsamında tüm müracaat borçlularına</a:t>
            </a:r>
            <a:br>
              <a:rPr lang="tr-TR" dirty="0"/>
            </a:br>
            <a:r>
              <a:rPr lang="tr-TR" dirty="0"/>
              <a:t>karşı başvurma olanağı doğmaktadır. </a:t>
            </a:r>
          </a:p>
          <a:p>
            <a:r>
              <a:rPr lang="tr-TR" dirty="0"/>
              <a:t>Çekin karşılıksız çıkması halinde hamile tanınmış haklar şunlardır:</a:t>
            </a:r>
            <a:br>
              <a:rPr lang="tr-TR" dirty="0"/>
            </a:br>
            <a:r>
              <a:rPr lang="tr-TR" dirty="0"/>
              <a:t>• Muhatap bankadan çek yaprağı başına ödeme yapmasını talep</a:t>
            </a:r>
            <a:br>
              <a:rPr lang="tr-TR" dirty="0"/>
            </a:br>
            <a:r>
              <a:rPr lang="tr-TR" dirty="0"/>
              <a:t>edebilir (bu </a:t>
            </a:r>
            <a:r>
              <a:rPr lang="tr-TR" dirty="0" err="1"/>
              <a:t>bededl</a:t>
            </a:r>
            <a:r>
              <a:rPr lang="tr-TR" dirty="0"/>
              <a:t> şu an </a:t>
            </a:r>
            <a:r>
              <a:rPr lang="tr-TR" dirty="0" err="1"/>
              <a:t>iin</a:t>
            </a:r>
            <a:r>
              <a:rPr lang="tr-TR" dirty="0"/>
              <a:t> her çek yaprağı için 1290 </a:t>
            </a:r>
            <a:r>
              <a:rPr lang="tr-TR" dirty="0" err="1"/>
              <a:t>tl</a:t>
            </a:r>
            <a:r>
              <a:rPr lang="tr-TR" dirty="0"/>
              <a:t> </a:t>
            </a:r>
            <a:r>
              <a:rPr lang="tr-TR" dirty="0" err="1"/>
              <a:t>dir</a:t>
            </a:r>
            <a:r>
              <a:rPr lang="tr-TR" dirty="0"/>
              <a:t>)</a:t>
            </a:r>
            <a:br>
              <a:rPr lang="tr-TR" dirty="0"/>
            </a:br>
            <a:r>
              <a:rPr lang="tr-TR" dirty="0"/>
              <a:t>• Keşideci de dahil olmak üzere, dilediği müracaat borçlusuna</a:t>
            </a:r>
            <a:br>
              <a:rPr lang="tr-TR" dirty="0"/>
            </a:br>
            <a:r>
              <a:rPr lang="tr-TR" dirty="0"/>
              <a:t>başvurup müracaat hakkını kullanabilir</a:t>
            </a:r>
            <a:br>
              <a:rPr lang="tr-TR" dirty="0"/>
            </a:br>
            <a:r>
              <a:rPr lang="tr-TR" dirty="0"/>
              <a:t>• Keşideciden medeni ceza ödemesini talep edebilir</a:t>
            </a:r>
            <a:br>
              <a:rPr lang="tr-TR" dirty="0"/>
            </a:br>
            <a:r>
              <a:rPr lang="tr-TR" dirty="0"/>
              <a:t>• Keşideci aleyhine karşılıksız çek düzenlemeye bağlı cezai yaptırım işletilebilir.</a:t>
            </a:r>
          </a:p>
        </p:txBody>
      </p:sp>
    </p:spTree>
    <p:extLst>
      <p:ext uri="{BB962C8B-B14F-4D97-AF65-F5344CB8AC3E}">
        <p14:creationId xmlns:p14="http://schemas.microsoft.com/office/powerpoint/2010/main" val="398167758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</TotalTime>
  <Words>58</Words>
  <Application>Microsoft Office PowerPoint</Application>
  <PresentationFormat>Geniş ekran</PresentationFormat>
  <Paragraphs>9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Karşılıksız Çek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24</cp:revision>
  <dcterms:created xsi:type="dcterms:W3CDTF">2017-02-13T10:15:49Z</dcterms:created>
  <dcterms:modified xsi:type="dcterms:W3CDTF">2017-02-14T21:00:00Z</dcterms:modified>
</cp:coreProperties>
</file>