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A016876-7FE2-4EA9-8DB0-3E40DD065C0B}"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0160A1-CA89-45CC-BC17-AFF9EDA8DC7A}" type="slidenum">
              <a:rPr lang="tr-TR" smtClean="0"/>
              <a:t>‹#›</a:t>
            </a:fld>
            <a:endParaRPr lang="tr-TR"/>
          </a:p>
        </p:txBody>
      </p:sp>
    </p:spTree>
    <p:extLst>
      <p:ext uri="{BB962C8B-B14F-4D97-AF65-F5344CB8AC3E}">
        <p14:creationId xmlns:p14="http://schemas.microsoft.com/office/powerpoint/2010/main" val="3147620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016876-7FE2-4EA9-8DB0-3E40DD065C0B}"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0160A1-CA89-45CC-BC17-AFF9EDA8DC7A}" type="slidenum">
              <a:rPr lang="tr-TR" smtClean="0"/>
              <a:t>‹#›</a:t>
            </a:fld>
            <a:endParaRPr lang="tr-TR"/>
          </a:p>
        </p:txBody>
      </p:sp>
    </p:spTree>
    <p:extLst>
      <p:ext uri="{BB962C8B-B14F-4D97-AF65-F5344CB8AC3E}">
        <p14:creationId xmlns:p14="http://schemas.microsoft.com/office/powerpoint/2010/main" val="4034130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016876-7FE2-4EA9-8DB0-3E40DD065C0B}"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0160A1-CA89-45CC-BC17-AFF9EDA8DC7A}" type="slidenum">
              <a:rPr lang="tr-TR" smtClean="0"/>
              <a:t>‹#›</a:t>
            </a:fld>
            <a:endParaRPr lang="tr-TR"/>
          </a:p>
        </p:txBody>
      </p:sp>
    </p:spTree>
    <p:extLst>
      <p:ext uri="{BB962C8B-B14F-4D97-AF65-F5344CB8AC3E}">
        <p14:creationId xmlns:p14="http://schemas.microsoft.com/office/powerpoint/2010/main" val="2819241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016876-7FE2-4EA9-8DB0-3E40DD065C0B}"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0160A1-CA89-45CC-BC17-AFF9EDA8DC7A}" type="slidenum">
              <a:rPr lang="tr-TR" smtClean="0"/>
              <a:t>‹#›</a:t>
            </a:fld>
            <a:endParaRPr lang="tr-TR"/>
          </a:p>
        </p:txBody>
      </p:sp>
    </p:spTree>
    <p:extLst>
      <p:ext uri="{BB962C8B-B14F-4D97-AF65-F5344CB8AC3E}">
        <p14:creationId xmlns:p14="http://schemas.microsoft.com/office/powerpoint/2010/main" val="2806602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A016876-7FE2-4EA9-8DB0-3E40DD065C0B}"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0160A1-CA89-45CC-BC17-AFF9EDA8DC7A}" type="slidenum">
              <a:rPr lang="tr-TR" smtClean="0"/>
              <a:t>‹#›</a:t>
            </a:fld>
            <a:endParaRPr lang="tr-TR"/>
          </a:p>
        </p:txBody>
      </p:sp>
    </p:spTree>
    <p:extLst>
      <p:ext uri="{BB962C8B-B14F-4D97-AF65-F5344CB8AC3E}">
        <p14:creationId xmlns:p14="http://schemas.microsoft.com/office/powerpoint/2010/main" val="1792754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A016876-7FE2-4EA9-8DB0-3E40DD065C0B}"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0160A1-CA89-45CC-BC17-AFF9EDA8DC7A}" type="slidenum">
              <a:rPr lang="tr-TR" smtClean="0"/>
              <a:t>‹#›</a:t>
            </a:fld>
            <a:endParaRPr lang="tr-TR"/>
          </a:p>
        </p:txBody>
      </p:sp>
    </p:spTree>
    <p:extLst>
      <p:ext uri="{BB962C8B-B14F-4D97-AF65-F5344CB8AC3E}">
        <p14:creationId xmlns:p14="http://schemas.microsoft.com/office/powerpoint/2010/main" val="228506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A016876-7FE2-4EA9-8DB0-3E40DD065C0B}" type="datetimeFigureOut">
              <a:rPr lang="tr-TR" smtClean="0"/>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90160A1-CA89-45CC-BC17-AFF9EDA8DC7A}" type="slidenum">
              <a:rPr lang="tr-TR" smtClean="0"/>
              <a:t>‹#›</a:t>
            </a:fld>
            <a:endParaRPr lang="tr-TR"/>
          </a:p>
        </p:txBody>
      </p:sp>
    </p:spTree>
    <p:extLst>
      <p:ext uri="{BB962C8B-B14F-4D97-AF65-F5344CB8AC3E}">
        <p14:creationId xmlns:p14="http://schemas.microsoft.com/office/powerpoint/2010/main" val="368021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A016876-7FE2-4EA9-8DB0-3E40DD065C0B}" type="datetimeFigureOut">
              <a:rPr lang="tr-TR" smtClean="0"/>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90160A1-CA89-45CC-BC17-AFF9EDA8DC7A}" type="slidenum">
              <a:rPr lang="tr-TR" smtClean="0"/>
              <a:t>‹#›</a:t>
            </a:fld>
            <a:endParaRPr lang="tr-TR"/>
          </a:p>
        </p:txBody>
      </p:sp>
    </p:spTree>
    <p:extLst>
      <p:ext uri="{BB962C8B-B14F-4D97-AF65-F5344CB8AC3E}">
        <p14:creationId xmlns:p14="http://schemas.microsoft.com/office/powerpoint/2010/main" val="3687528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A016876-7FE2-4EA9-8DB0-3E40DD065C0B}" type="datetimeFigureOut">
              <a:rPr lang="tr-TR" smtClean="0"/>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90160A1-CA89-45CC-BC17-AFF9EDA8DC7A}" type="slidenum">
              <a:rPr lang="tr-TR" smtClean="0"/>
              <a:t>‹#›</a:t>
            </a:fld>
            <a:endParaRPr lang="tr-TR"/>
          </a:p>
        </p:txBody>
      </p:sp>
    </p:spTree>
    <p:extLst>
      <p:ext uri="{BB962C8B-B14F-4D97-AF65-F5344CB8AC3E}">
        <p14:creationId xmlns:p14="http://schemas.microsoft.com/office/powerpoint/2010/main" val="43290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A016876-7FE2-4EA9-8DB0-3E40DD065C0B}"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0160A1-CA89-45CC-BC17-AFF9EDA8DC7A}" type="slidenum">
              <a:rPr lang="tr-TR" smtClean="0"/>
              <a:t>‹#›</a:t>
            </a:fld>
            <a:endParaRPr lang="tr-TR"/>
          </a:p>
        </p:txBody>
      </p:sp>
    </p:spTree>
    <p:extLst>
      <p:ext uri="{BB962C8B-B14F-4D97-AF65-F5344CB8AC3E}">
        <p14:creationId xmlns:p14="http://schemas.microsoft.com/office/powerpoint/2010/main" val="3196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A016876-7FE2-4EA9-8DB0-3E40DD065C0B}"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0160A1-CA89-45CC-BC17-AFF9EDA8DC7A}" type="slidenum">
              <a:rPr lang="tr-TR" smtClean="0"/>
              <a:t>‹#›</a:t>
            </a:fld>
            <a:endParaRPr lang="tr-TR"/>
          </a:p>
        </p:txBody>
      </p:sp>
    </p:spTree>
    <p:extLst>
      <p:ext uri="{BB962C8B-B14F-4D97-AF65-F5344CB8AC3E}">
        <p14:creationId xmlns:p14="http://schemas.microsoft.com/office/powerpoint/2010/main" val="3950293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016876-7FE2-4EA9-8DB0-3E40DD065C0B}" type="datetimeFigureOut">
              <a:rPr lang="tr-TR" smtClean="0"/>
              <a:t>30.11.2017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0160A1-CA89-45CC-BC17-AFF9EDA8DC7A}" type="slidenum">
              <a:rPr lang="tr-TR" smtClean="0"/>
              <a:t>‹#›</a:t>
            </a:fld>
            <a:endParaRPr lang="tr-TR"/>
          </a:p>
        </p:txBody>
      </p:sp>
    </p:spTree>
    <p:extLst>
      <p:ext uri="{BB962C8B-B14F-4D97-AF65-F5344CB8AC3E}">
        <p14:creationId xmlns:p14="http://schemas.microsoft.com/office/powerpoint/2010/main" val="32606815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0" y="0"/>
            <a:ext cx="9144000" cy="1295400"/>
          </a:xfrm>
          <a:prstGeom prst="rect">
            <a:avLst/>
          </a:prstGeom>
          <a:solidFill>
            <a:schemeClr val="accent1"/>
          </a:solidFill>
          <a:ln w="9525">
            <a:solidFill>
              <a:schemeClr val="tx1"/>
            </a:solidFill>
            <a:miter lim="800000"/>
            <a:headEnd/>
            <a:tailEnd/>
          </a:ln>
        </p:spPr>
        <p:txBody>
          <a:bodyPr wrap="none" anchor="ctr"/>
          <a:lstStyle/>
          <a:p>
            <a:endParaRPr lang="tr-TR"/>
          </a:p>
        </p:txBody>
      </p:sp>
      <p:sp>
        <p:nvSpPr>
          <p:cNvPr id="27651" name="Text Box 4"/>
          <p:cNvSpPr txBox="1">
            <a:spLocks noChangeArrowheads="1"/>
          </p:cNvSpPr>
          <p:nvPr/>
        </p:nvSpPr>
        <p:spPr bwMode="auto">
          <a:xfrm>
            <a:off x="304800" y="1600200"/>
            <a:ext cx="8610600" cy="294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r">
              <a:spcBef>
                <a:spcPct val="50000"/>
              </a:spcBef>
            </a:pPr>
            <a:r>
              <a:rPr lang="tr-TR" sz="7200" b="1">
                <a:latin typeface="Times New Roman" pitchFamily="18" charset="0"/>
              </a:rPr>
              <a:t>TÜRK EĞİTİM SİSTEMİ</a:t>
            </a:r>
          </a:p>
          <a:p>
            <a:pPr algn="r">
              <a:spcBef>
                <a:spcPct val="50000"/>
              </a:spcBef>
            </a:pPr>
            <a:endParaRPr lang="tr-TR" sz="2400">
              <a:latin typeface="Times New Roman" pitchFamily="18" charset="0"/>
            </a:endParaRPr>
          </a:p>
        </p:txBody>
      </p:sp>
      <p:sp>
        <p:nvSpPr>
          <p:cNvPr id="27652" name="Text Box 5"/>
          <p:cNvSpPr txBox="1">
            <a:spLocks noChangeArrowheads="1"/>
          </p:cNvSpPr>
          <p:nvPr/>
        </p:nvSpPr>
        <p:spPr bwMode="auto">
          <a:xfrm>
            <a:off x="900113" y="5300663"/>
            <a:ext cx="7488237" cy="893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ctr">
              <a:spcBef>
                <a:spcPct val="50000"/>
              </a:spcBef>
            </a:pPr>
            <a:r>
              <a:rPr lang="tr-TR" sz="3600">
                <a:latin typeface="Times New Roman" pitchFamily="18" charset="0"/>
              </a:rPr>
              <a:t>Milli Eğitim Bakanlığı örgüt yapısı</a:t>
            </a:r>
          </a:p>
        </p:txBody>
      </p:sp>
      <p:sp>
        <p:nvSpPr>
          <p:cNvPr id="27653" name="6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733F0AEB-6013-43F1-8F30-EA781CFE7873}" type="slidenum">
              <a:rPr lang="tr-TR"/>
              <a:pPr eaLnBrk="1" hangingPunct="1"/>
              <a:t>1</a:t>
            </a:fld>
            <a:endParaRPr lang="tr-TR"/>
          </a:p>
        </p:txBody>
      </p:sp>
      <p:sp>
        <p:nvSpPr>
          <p:cNvPr id="27654" name="7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15898884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457200" y="692150"/>
            <a:ext cx="8153400" cy="52133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tr-TR" sz="2400">
                <a:latin typeface="Times New Roman" pitchFamily="18" charset="0"/>
              </a:rPr>
              <a:t>Millî Eğitim Bakanlığının Teşkilât ve Görevleri Hakkındaki 3797 sayılı Yasa’ya göre MEB bugün;</a:t>
            </a:r>
          </a:p>
          <a:p>
            <a:r>
              <a:rPr lang="tr-TR" sz="2400">
                <a:latin typeface="Times New Roman" pitchFamily="18" charset="0"/>
              </a:rPr>
              <a:t> </a:t>
            </a:r>
          </a:p>
          <a:p>
            <a:endParaRPr lang="tr-TR" sz="2400">
              <a:latin typeface="Times New Roman" pitchFamily="18" charset="0"/>
            </a:endParaRPr>
          </a:p>
          <a:p>
            <a:endParaRPr lang="tr-TR" sz="2400">
              <a:latin typeface="Times New Roman" pitchFamily="18" charset="0"/>
            </a:endParaRPr>
          </a:p>
          <a:p>
            <a:endParaRPr lang="tr-TR" sz="2400">
              <a:latin typeface="Times New Roman" pitchFamily="18" charset="0"/>
            </a:endParaRPr>
          </a:p>
          <a:p>
            <a:endParaRPr lang="tr-TR" sz="2400">
              <a:latin typeface="Times New Roman" pitchFamily="18" charset="0"/>
            </a:endParaRPr>
          </a:p>
          <a:p>
            <a:endParaRPr lang="tr-TR" sz="2400">
              <a:latin typeface="Times New Roman" pitchFamily="18" charset="0"/>
            </a:endParaRPr>
          </a:p>
          <a:p>
            <a:endParaRPr lang="tr-TR" sz="2400">
              <a:latin typeface="Times New Roman" pitchFamily="18" charset="0"/>
            </a:endParaRPr>
          </a:p>
          <a:p>
            <a:r>
              <a:rPr lang="tr-TR" sz="2400">
                <a:latin typeface="Times New Roman" pitchFamily="18" charset="0"/>
              </a:rPr>
              <a:t>olmak üzere dört bölümden oluşmaktadır. </a:t>
            </a:r>
          </a:p>
          <a:p>
            <a:r>
              <a:rPr lang="tr-TR" sz="2400">
                <a:latin typeface="Times New Roman" pitchFamily="18" charset="0"/>
              </a:rPr>
              <a:t>Millî Eğitim Bakanlığı, taşrada 81 il ve 58’i büyük şehir merkez ilçesi olmak üzere 850 ilçede örgütlenmiştir. MEB’in,  21 eğitim müşavirliği ve 17 eğitim ataşeliği olmak üzere 22 ülkede temsilciliği  bulunmaktadır. </a:t>
            </a:r>
          </a:p>
        </p:txBody>
      </p:sp>
      <p:pic>
        <p:nvPicPr>
          <p:cNvPr id="36867" name="Picture 3" descr="image0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4438" y="1484313"/>
            <a:ext cx="3671887" cy="250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8"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87EBCC63-BA21-4BF9-8CFD-2D1C80B5DC59}" type="slidenum">
              <a:rPr lang="tr-TR"/>
              <a:pPr eaLnBrk="1" hangingPunct="1"/>
              <a:t>10</a:t>
            </a:fld>
            <a:endParaRPr lang="tr-TR"/>
          </a:p>
        </p:txBody>
      </p:sp>
      <p:sp>
        <p:nvSpPr>
          <p:cNvPr id="36869"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13869179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457200" y="692150"/>
            <a:ext cx="8147050" cy="44878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tr-TR" sz="3200">
                <a:latin typeface="Arial" charset="0"/>
              </a:rPr>
              <a:t>Örgüt</a:t>
            </a:r>
          </a:p>
          <a:p>
            <a:endParaRPr lang="tr-TR" sz="3200">
              <a:latin typeface="Arial" charset="0"/>
            </a:endParaRPr>
          </a:p>
          <a:p>
            <a:r>
              <a:rPr lang="tr-TR" sz="3200">
                <a:latin typeface="Arial" charset="0"/>
              </a:rPr>
              <a:t>Örgüt yapısı (güç ve yetkinin kullanılma biçimleri)</a:t>
            </a:r>
          </a:p>
          <a:p>
            <a:endParaRPr lang="tr-TR" sz="3200">
              <a:latin typeface="Arial" charset="0"/>
            </a:endParaRPr>
          </a:p>
          <a:p>
            <a:r>
              <a:rPr lang="tr-TR" sz="3200">
                <a:latin typeface="Arial" charset="0"/>
              </a:rPr>
              <a:t>Yapı, temel ve belirli görevleri kapsayan makamlar dizisi ile, bu makamların sahipleri arasındaki ilişkileri düzenleyen normlar dizisi</a:t>
            </a:r>
          </a:p>
        </p:txBody>
      </p:sp>
      <p:sp>
        <p:nvSpPr>
          <p:cNvPr id="28675"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C59C5723-F52D-4550-89EF-BB7E43444B3B}" type="slidenum">
              <a:rPr lang="tr-TR"/>
              <a:pPr eaLnBrk="1" hangingPunct="1"/>
              <a:t>2</a:t>
            </a:fld>
            <a:endParaRPr lang="tr-TR"/>
          </a:p>
        </p:txBody>
      </p:sp>
      <p:sp>
        <p:nvSpPr>
          <p:cNvPr id="28676"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13971803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395288" y="333375"/>
            <a:ext cx="8353425" cy="50196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tr-TR" sz="3600" b="1">
                <a:latin typeface="Arial" charset="0"/>
              </a:rPr>
              <a:t>Gelenekleşmiş örgütlerde yapı durgun bir özellik gösterir ve süreçten üstün tutulur. </a:t>
            </a:r>
          </a:p>
          <a:p>
            <a:pPr algn="r"/>
            <a:r>
              <a:rPr lang="tr-TR" sz="3600" b="1">
                <a:solidFill>
                  <a:schemeClr val="accent2"/>
                </a:solidFill>
                <a:latin typeface="Arial" charset="0"/>
              </a:rPr>
              <a:t>Bu yapıya uymayan davranış da problemli kabul edilir. Böyle davranışlar örgüt mantığından sapmış sayılır. </a:t>
            </a:r>
          </a:p>
          <a:p>
            <a:r>
              <a:rPr lang="tr-TR" sz="3600" b="1">
                <a:latin typeface="Arial" charset="0"/>
              </a:rPr>
              <a:t>Halbuki bir örgütte sapmış kabul edilen davranış, diğerinde uygun görülebilir</a:t>
            </a:r>
            <a:r>
              <a:rPr lang="tr-TR" sz="3600">
                <a:latin typeface="Arial" charset="0"/>
              </a:rPr>
              <a:t> </a:t>
            </a:r>
            <a:endParaRPr lang="tr-TR" sz="4400">
              <a:latin typeface="Arial" charset="0"/>
            </a:endParaRPr>
          </a:p>
        </p:txBody>
      </p:sp>
      <p:sp>
        <p:nvSpPr>
          <p:cNvPr id="29699"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745411E0-4682-4C17-927A-5383F4660918}" type="slidenum">
              <a:rPr lang="tr-TR"/>
              <a:pPr eaLnBrk="1" hangingPunct="1"/>
              <a:t>3</a:t>
            </a:fld>
            <a:endParaRPr lang="tr-TR"/>
          </a:p>
        </p:txBody>
      </p:sp>
      <p:sp>
        <p:nvSpPr>
          <p:cNvPr id="29700"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36206093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347663" y="188913"/>
            <a:ext cx="8543925" cy="66484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tr-TR" sz="2400">
                <a:latin typeface="Times New Roman" pitchFamily="18" charset="0"/>
              </a:rPr>
              <a:t>3797 sayılı Millî Eğitim Bakanlığı Teşkilat ve Görevleri Hakkında Yasa ile de MEB’in görevleri belirlenmiştir. Buna göre;</a:t>
            </a:r>
          </a:p>
          <a:p>
            <a:r>
              <a:rPr lang="tr-TR" sz="2400">
                <a:latin typeface="Times New Roman" pitchFamily="18" charset="0"/>
              </a:rPr>
              <a:t>1. Atatürk ilkelerine, devrimlerine ve T.C. Anayasası’nda belirtilen Atatürk Millîyetçiliğine bağlı, Türk Ulusu’nun millî, ahlakî, manevî, tarihi, kültürel değerlerini benimseyen, koruyan, geliştiren; ailesini, yurdunu, ulusunu seven ve daima yüceltmeye çalışan, insan haklarına ve Anayasa’nın başlangıcındaki temel ilkelere dayanan demokratik, lâik ve sosyal bir hukuk devleti olan Türkiye Cumhuriyeti’ne karşı görev ve sorumluluklarını bilen, bunları davranış haline getirmiş yurttaşlar yetiştirmek üzere, Bakanlığa bağlı her kademedeki öğretim kurumlarının öğretmen ve öğrencilerine ait bütün eğitim ve öğretim hizmetlerini plânlamak, programlamak, yürütmek, izlemek ve denetim altında bulundurmak.</a:t>
            </a:r>
          </a:p>
          <a:p>
            <a:r>
              <a:rPr lang="tr-TR" sz="2400">
                <a:latin typeface="Times New Roman" pitchFamily="18" charset="0"/>
              </a:rPr>
              <a:t>2. Okul öncesi, ilköğretim, ortaöğretim ve her çeşit örgün ve yaygın eğitim kurumlarını açmak, yükseköğretim dışında kalan   öğretim kurumlarının diğer bakanlık kurum ve kuruluşlarınca açılmasına izin vermek.</a:t>
            </a:r>
          </a:p>
        </p:txBody>
      </p:sp>
      <p:sp>
        <p:nvSpPr>
          <p:cNvPr id="30723"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76BAC064-DDCE-4078-9293-676EE07CADFB}" type="slidenum">
              <a:rPr lang="tr-TR"/>
              <a:pPr eaLnBrk="1" hangingPunct="1"/>
              <a:t>4</a:t>
            </a:fld>
            <a:endParaRPr lang="tr-TR"/>
          </a:p>
        </p:txBody>
      </p:sp>
      <p:sp>
        <p:nvSpPr>
          <p:cNvPr id="30724"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5286236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457200" y="692150"/>
            <a:ext cx="8153400" cy="58261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tr-TR" sz="2400">
                <a:latin typeface="Times New Roman" pitchFamily="18" charset="0"/>
              </a:rPr>
              <a:t>3. Türk yurttaşlarının yurt dışında yapacakları eğitim ve öğretim hizmetlerini düzenlemek ve yürütmek.</a:t>
            </a:r>
          </a:p>
          <a:p>
            <a:r>
              <a:rPr lang="tr-TR" sz="2400">
                <a:latin typeface="Times New Roman" pitchFamily="18" charset="0"/>
              </a:rPr>
              <a:t>4. Diğer bakanlık, kurum ve kuruluşlarca açılan, yükseköğretim dışında kalan örgün ve yaygın eğitim kurumlarının denklik derecelerini belirlemek, program ve yönetmeliklerini hazırlayıp onaylamak.</a:t>
            </a:r>
          </a:p>
          <a:p>
            <a:r>
              <a:rPr lang="tr-TR" sz="2400">
                <a:latin typeface="Times New Roman" pitchFamily="18" charset="0"/>
              </a:rPr>
              <a:t>5. Türk Silahlı Kuvvetleri’ne bağlı ortaöğretim kurumlarının  program, yönetmelik ve öğrenim denklik derecelerinin belirlenmesi konularında iş birliğinde bulunmak.</a:t>
            </a:r>
          </a:p>
          <a:p>
            <a:r>
              <a:rPr lang="tr-TR" sz="2400">
                <a:latin typeface="Times New Roman" pitchFamily="18" charset="0"/>
              </a:rPr>
              <a:t>6. Yükseköğretimin, millî eğitim  politikası bütünlüğü içinde yürütülmesini sağlamak için Yükseköğretim Yasası ile Bakanlığa verilmiş olan görev ve sorumlulukları yerine getirmek.</a:t>
            </a:r>
          </a:p>
          <a:p>
            <a:r>
              <a:rPr lang="tr-TR" sz="2400">
                <a:latin typeface="Times New Roman" pitchFamily="18" charset="0"/>
              </a:rPr>
              <a:t>7. Okullardaki beden eğitimi, spor ve izcilik eğitimi ile ilgili hizmetleri yürütmek.</a:t>
            </a:r>
          </a:p>
          <a:p>
            <a:r>
              <a:rPr lang="tr-TR" sz="2400">
                <a:latin typeface="Times New Roman" pitchFamily="18" charset="0"/>
              </a:rPr>
              <a:t>8. Yükseköğrenim gençliğinin barınma, beslenme ihtiyaçlarını ve maddî yönden desteklenmelerini sağlamak.</a:t>
            </a:r>
          </a:p>
        </p:txBody>
      </p:sp>
      <p:sp>
        <p:nvSpPr>
          <p:cNvPr id="31747"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426912EE-22E6-4DF4-B8AE-A6C7C070CED8}" type="slidenum">
              <a:rPr lang="tr-TR"/>
              <a:pPr eaLnBrk="1" hangingPunct="1"/>
              <a:t>5</a:t>
            </a:fld>
            <a:endParaRPr lang="tr-TR"/>
          </a:p>
        </p:txBody>
      </p:sp>
      <p:sp>
        <p:nvSpPr>
          <p:cNvPr id="31748"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29778110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457200" y="692150"/>
            <a:ext cx="8153400" cy="54308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tr-TR" sz="3600">
                <a:latin typeface="Times New Roman" pitchFamily="18" charset="0"/>
              </a:rPr>
              <a:t>1869 Maarif-i Umumiye Nizamnamesi ile Bakanlık Avrupai bir örgüte dönüşmüştür. Merkez örgütünde maarif nazırının başkanlığında, ilmî ve idarî iki daireden oluşan bir Meclis-i Kebir-i Maarif (büyük eğitim meclisi) ve il düzeyinde bu meclisin şubesi ve icra organı olarak, bir maarif müdürünün başkanlığında maarif meclisi kurulmuştur. </a:t>
            </a:r>
          </a:p>
        </p:txBody>
      </p:sp>
      <p:sp>
        <p:nvSpPr>
          <p:cNvPr id="32771"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22D9A50E-7330-4C2B-868B-28A074722D5D}" type="slidenum">
              <a:rPr lang="tr-TR"/>
              <a:pPr eaLnBrk="1" hangingPunct="1"/>
              <a:t>6</a:t>
            </a:fld>
            <a:endParaRPr lang="tr-TR"/>
          </a:p>
        </p:txBody>
      </p:sp>
      <p:sp>
        <p:nvSpPr>
          <p:cNvPr id="32772"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39040977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457200" y="692150"/>
            <a:ext cx="8153400" cy="11715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spcBef>
                <a:spcPct val="50000"/>
              </a:spcBef>
            </a:pPr>
            <a:r>
              <a:rPr lang="tr-TR" sz="2400">
                <a:latin typeface="Times New Roman" pitchFamily="18" charset="0"/>
              </a:rPr>
              <a:t>1879’da Nezaret  merkez örgütü, öğretim basamaklarına göre daireler halinde düzenlenmiş ve bu temelde, Cumhuriyet döneminde de geçerliliğini sürdürmüştür. </a:t>
            </a:r>
          </a:p>
        </p:txBody>
      </p:sp>
      <p:graphicFrame>
        <p:nvGraphicFramePr>
          <p:cNvPr id="21507" name="Group 3"/>
          <p:cNvGraphicFramePr>
            <a:graphicFrameLocks noGrp="1"/>
          </p:cNvGraphicFramePr>
          <p:nvPr/>
        </p:nvGraphicFramePr>
        <p:xfrm>
          <a:off x="1403350" y="1989138"/>
          <a:ext cx="6553200" cy="5870578"/>
        </p:xfrm>
        <a:graphic>
          <a:graphicData uri="http://schemas.openxmlformats.org/drawingml/2006/table">
            <a:tbl>
              <a:tblPr/>
              <a:tblGrid>
                <a:gridCol w="3073400"/>
                <a:gridCol w="3479800"/>
              </a:tblGrid>
              <a:tr h="574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tx1"/>
                          </a:solidFill>
                          <a:effectLst/>
                          <a:latin typeface="Verdana" pitchFamily="34" charset="0"/>
                        </a:rPr>
                        <a:t>Meşrutiyetten Önce</a:t>
                      </a:r>
                      <a:endParaRPr kumimoji="0" lang="tr-TR" sz="4000" b="1"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tx1"/>
                          </a:solidFill>
                          <a:effectLst/>
                          <a:latin typeface="Verdana" pitchFamily="34" charset="0"/>
                        </a:rPr>
                        <a:t>Meşrutiyetten Sonra</a:t>
                      </a:r>
                      <a:endParaRPr kumimoji="0" lang="tr-TR" sz="4000" b="1"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576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tx1"/>
                          </a:solidFill>
                          <a:effectLst/>
                          <a:latin typeface="Verdana" pitchFamily="34" charset="0"/>
                        </a:rPr>
                        <a:t>Mekâtib-i Aliye (yüksekokul)</a:t>
                      </a:r>
                      <a:endParaRPr kumimoji="0" lang="tr-TR" sz="4000" b="1"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tx1"/>
                          </a:solidFill>
                          <a:effectLst/>
                          <a:latin typeface="Verdana" pitchFamily="34" charset="0"/>
                        </a:rPr>
                        <a:t>Tedrisat-ı Tâliye (ortaöğretim)</a:t>
                      </a:r>
                      <a:endParaRPr kumimoji="0" lang="tr-TR" sz="4000" b="1"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576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tx1"/>
                          </a:solidFill>
                          <a:effectLst/>
                          <a:latin typeface="Verdana" pitchFamily="34" charset="0"/>
                        </a:rPr>
                        <a:t>Mekâtib-i Rüşdiye (ortaokul)</a:t>
                      </a:r>
                      <a:endParaRPr kumimoji="0" lang="tr-TR" sz="4000" b="1"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tx1"/>
                          </a:solidFill>
                          <a:effectLst/>
                          <a:latin typeface="Verdana" pitchFamily="34" charset="0"/>
                        </a:rPr>
                        <a:t>Tedrisat-ı İptidaiye (ilköğretim)</a:t>
                      </a:r>
                      <a:endParaRPr kumimoji="0" lang="tr-TR" sz="4000" b="1"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6873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tx1"/>
                          </a:solidFill>
                          <a:effectLst/>
                          <a:latin typeface="Verdana" pitchFamily="34" charset="0"/>
                        </a:rPr>
                        <a:t>Mekâtib-i Sıbyaniye (ilkokul)</a:t>
                      </a:r>
                      <a:endParaRPr kumimoji="0" lang="tr-TR" sz="4000" b="1"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tx1"/>
                          </a:solidFill>
                          <a:effectLst/>
                          <a:latin typeface="Verdana" pitchFamily="34" charset="0"/>
                        </a:rPr>
                        <a:t>Mekâtib-i Hususiye (özel okullar)</a:t>
                      </a:r>
                      <a:endParaRPr kumimoji="0" lang="tr-TR" sz="4000" b="1"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577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tx1"/>
                          </a:solidFill>
                          <a:effectLst/>
                          <a:latin typeface="Verdana" pitchFamily="34" charset="0"/>
                        </a:rPr>
                        <a:t>Telif ve Tercüme</a:t>
                      </a:r>
                      <a:endParaRPr kumimoji="0" lang="tr-TR" sz="4000" b="1"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tx1"/>
                          </a:solidFill>
                          <a:effectLst/>
                          <a:latin typeface="Verdana" pitchFamily="34" charset="0"/>
                        </a:rPr>
                        <a:t>Tahrirat (yazı işleri)</a:t>
                      </a:r>
                      <a:endParaRPr kumimoji="0" lang="tr-TR" sz="4000" b="1"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576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tx1"/>
                          </a:solidFill>
                          <a:effectLst/>
                          <a:latin typeface="Verdana" pitchFamily="34" charset="0"/>
                        </a:rPr>
                        <a:t>Matbaalar (yayın)</a:t>
                      </a:r>
                      <a:endParaRPr kumimoji="0" lang="tr-TR" sz="4000" b="1"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tx1"/>
                          </a:solidFill>
                          <a:effectLst/>
                          <a:latin typeface="Verdana" pitchFamily="34" charset="0"/>
                        </a:rPr>
                        <a:t>Muhasebat</a:t>
                      </a:r>
                      <a:endParaRPr kumimoji="0" lang="tr-TR" sz="4000" b="1"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574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Verdana" pitchFamily="34" charset="0"/>
                        </a:rPr>
                        <a:t>  </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tx1"/>
                          </a:solidFill>
                          <a:effectLst/>
                          <a:latin typeface="Verdana" pitchFamily="34" charset="0"/>
                        </a:rPr>
                        <a:t>Sicil</a:t>
                      </a:r>
                      <a:endParaRPr kumimoji="0" lang="tr-TR" sz="4000" b="1"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576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Verdana" pitchFamily="34" charset="0"/>
                        </a:rPr>
                        <a:t>  </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tx1"/>
                          </a:solidFill>
                          <a:effectLst/>
                          <a:latin typeface="Verdana" pitchFamily="34" charset="0"/>
                        </a:rPr>
                        <a:t>İstatistik</a:t>
                      </a:r>
                      <a:endParaRPr kumimoji="0" lang="tr-TR" sz="4000" b="1"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576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Verdana" pitchFamily="34" charset="0"/>
                        </a:rPr>
                        <a:t>  </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tx1"/>
                          </a:solidFill>
                          <a:effectLst/>
                          <a:latin typeface="Verdana" pitchFamily="34" charset="0"/>
                        </a:rPr>
                        <a:t>Levazım</a:t>
                      </a:r>
                      <a:endParaRPr kumimoji="0" lang="tr-TR" sz="4000" b="1"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574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Verdana" pitchFamily="34" charset="0"/>
                        </a:rPr>
                        <a:t>  </a:t>
                      </a:r>
                      <a:endParaRPr kumimoji="0" lang="tr-TR" sz="2400" b="0"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chemeClr val="tx1"/>
                          </a:solidFill>
                          <a:effectLst/>
                          <a:latin typeface="Verdana" pitchFamily="34" charset="0"/>
                        </a:rPr>
                        <a:t>Evrak</a:t>
                      </a:r>
                      <a:endParaRPr kumimoji="0" lang="tr-TR" sz="4000" b="1" i="0" u="none" strike="noStrike" cap="none" normalizeH="0" baseline="0" smtClean="0">
                        <a:ln>
                          <a:noFill/>
                        </a:ln>
                        <a:solidFill>
                          <a:schemeClr val="tx1"/>
                        </a:solidFill>
                        <a:effectLst/>
                        <a:latin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bl>
          </a:graphicData>
        </a:graphic>
      </p:graphicFrame>
      <p:sp>
        <p:nvSpPr>
          <p:cNvPr id="33830" name="39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444AE3C7-26D0-4ACC-850D-C3885FD8B6BA}" type="slidenum">
              <a:rPr lang="tr-TR"/>
              <a:pPr eaLnBrk="1" hangingPunct="1"/>
              <a:t>7</a:t>
            </a:fld>
            <a:endParaRPr lang="tr-TR"/>
          </a:p>
        </p:txBody>
      </p:sp>
      <p:sp>
        <p:nvSpPr>
          <p:cNvPr id="33831" name="40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13417814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457200" y="692150"/>
            <a:ext cx="8153400" cy="46069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tr-TR" sz="3600">
                <a:latin typeface="Times New Roman" pitchFamily="18" charset="0"/>
              </a:rPr>
              <a:t>Kurtuluş Savaşı yıllarında iki eğitim bakanlığı vardı. Ankara’da Maarif Vekâleti, İstanbul’da Maarif Nezareti. </a:t>
            </a:r>
          </a:p>
          <a:p>
            <a:r>
              <a:rPr lang="tr-TR" sz="3600">
                <a:latin typeface="Times New Roman" pitchFamily="18" charset="0"/>
              </a:rPr>
              <a:t>1920 yılında Maarif Vekâleti; </a:t>
            </a:r>
          </a:p>
          <a:p>
            <a:r>
              <a:rPr lang="tr-TR" sz="3600">
                <a:latin typeface="Times New Roman" pitchFamily="18" charset="0"/>
              </a:rPr>
              <a:t>1. Program Heyeti, </a:t>
            </a:r>
          </a:p>
          <a:p>
            <a:r>
              <a:rPr lang="tr-TR" sz="3600">
                <a:latin typeface="Times New Roman" pitchFamily="18" charset="0"/>
              </a:rPr>
              <a:t>2. İlk Tedrisat Dairesi, </a:t>
            </a:r>
          </a:p>
          <a:p>
            <a:r>
              <a:rPr lang="tr-TR" sz="3600">
                <a:latin typeface="Times New Roman" pitchFamily="18" charset="0"/>
              </a:rPr>
              <a:t>3. Orta Tedrisat Müdürlüğü,</a:t>
            </a:r>
          </a:p>
          <a:p>
            <a:r>
              <a:rPr lang="tr-TR" sz="3600">
                <a:latin typeface="Times New Roman" pitchFamily="18" charset="0"/>
              </a:rPr>
              <a:t>4. Türk Asârı Atikası Müdürlüğü, </a:t>
            </a:r>
          </a:p>
          <a:p>
            <a:r>
              <a:rPr lang="tr-TR" sz="3600">
                <a:latin typeface="Times New Roman" pitchFamily="18" charset="0"/>
              </a:rPr>
              <a:t>5. Sicil İstatistik Müdürlüğü </a:t>
            </a:r>
          </a:p>
        </p:txBody>
      </p:sp>
      <p:sp>
        <p:nvSpPr>
          <p:cNvPr id="34819"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C8CA36A3-60F8-414A-AFB7-E0A3BAD4E81A}" type="slidenum">
              <a:rPr lang="tr-TR"/>
              <a:pPr eaLnBrk="1" hangingPunct="1"/>
              <a:t>8</a:t>
            </a:fld>
            <a:endParaRPr lang="tr-TR"/>
          </a:p>
        </p:txBody>
      </p:sp>
      <p:sp>
        <p:nvSpPr>
          <p:cNvPr id="34820"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2836440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457200" y="692150"/>
            <a:ext cx="8153400" cy="55594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tr-TR" sz="3200">
                <a:latin typeface="Arial" charset="0"/>
              </a:rPr>
              <a:t>- 1923 - 1935:   “Maarif Vekâleti”,</a:t>
            </a:r>
          </a:p>
          <a:p>
            <a:r>
              <a:rPr lang="tr-TR" sz="3200">
                <a:latin typeface="Arial" charset="0"/>
              </a:rPr>
              <a:t>- 1935 - 1941:   “Kültür Bakanlığı”, </a:t>
            </a:r>
          </a:p>
          <a:p>
            <a:r>
              <a:rPr lang="tr-TR" sz="3200">
                <a:latin typeface="Arial" charset="0"/>
              </a:rPr>
              <a:t>- 1941 – 1946:  “Maarif Vekilliği”,</a:t>
            </a:r>
          </a:p>
          <a:p>
            <a:r>
              <a:rPr lang="tr-TR" sz="3200">
                <a:latin typeface="Arial" charset="0"/>
              </a:rPr>
              <a:t>- 1946’dan sonra “Millî Eğitim Bakanlığı”,</a:t>
            </a:r>
          </a:p>
          <a:p>
            <a:r>
              <a:rPr lang="tr-TR" sz="3200">
                <a:latin typeface="Arial" charset="0"/>
              </a:rPr>
              <a:t>- 1950’den sonra “Maarif Vekâleti”, </a:t>
            </a:r>
          </a:p>
          <a:p>
            <a:r>
              <a:rPr lang="tr-TR" sz="3200">
                <a:latin typeface="Arial" charset="0"/>
              </a:rPr>
              <a:t>- 1960’tan sonra “Millî Eğitim Bakanlığı” ,</a:t>
            </a:r>
          </a:p>
          <a:p>
            <a:r>
              <a:rPr lang="tr-TR" sz="3200">
                <a:latin typeface="Arial" charset="0"/>
              </a:rPr>
              <a:t>- 1983’ten sonra “Millî Eğitim Gençlik ve Spor Bakanlığı”,</a:t>
            </a:r>
          </a:p>
          <a:p>
            <a:r>
              <a:rPr lang="tr-TR" sz="3200">
                <a:latin typeface="Arial" charset="0"/>
              </a:rPr>
              <a:t>- 1989’dan sonra “Millî Eğitim Bakanlığı”</a:t>
            </a:r>
          </a:p>
        </p:txBody>
      </p:sp>
      <p:sp>
        <p:nvSpPr>
          <p:cNvPr id="35843"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4B53183B-E470-48AA-AFE7-BB9FF4FA2F47}" type="slidenum">
              <a:rPr lang="tr-TR"/>
              <a:pPr eaLnBrk="1" hangingPunct="1"/>
              <a:t>9</a:t>
            </a:fld>
            <a:endParaRPr lang="tr-TR"/>
          </a:p>
        </p:txBody>
      </p:sp>
      <p:sp>
        <p:nvSpPr>
          <p:cNvPr id="35844"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31691974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540</Words>
  <Application>Microsoft Office PowerPoint</Application>
  <PresentationFormat>Ekran Gösterisi (4:3)</PresentationFormat>
  <Paragraphs>86</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Öğretmenlik</dc:creator>
  <cp:lastModifiedBy>Öğretmenlik</cp:lastModifiedBy>
  <cp:revision>1</cp:revision>
  <dcterms:created xsi:type="dcterms:W3CDTF">2017-11-30T07:21:20Z</dcterms:created>
  <dcterms:modified xsi:type="dcterms:W3CDTF">2017-11-30T07:21:38Z</dcterms:modified>
</cp:coreProperties>
</file>