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3" r:id="rId5"/>
    <p:sldId id="1084" r:id="rId6"/>
    <p:sldId id="1085" r:id="rId7"/>
    <p:sldId id="1086" r:id="rId8"/>
    <p:sldId id="1087" r:id="rId9"/>
    <p:sldId id="1088" r:id="rId10"/>
    <p:sldId id="1089"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3/9/2020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3/9/2020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3/9/2020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3/9/2020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3/9/2020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3/9/2020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3/9/2020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endParaRPr spc="-335" dirty="0"/>
          </a:p>
        </p:txBody>
      </p:sp>
      <p:sp>
        <p:nvSpPr>
          <p:cNvPr id="2" name="Dikdörtgen 1"/>
          <p:cNvSpPr/>
          <p:nvPr/>
        </p:nvSpPr>
        <p:spPr>
          <a:xfrm>
            <a:off x="1041722" y="2667249"/>
            <a:ext cx="7592992" cy="458844"/>
          </a:xfrm>
          <a:prstGeom prst="rect">
            <a:avLst/>
          </a:prstGeom>
        </p:spPr>
        <p:txBody>
          <a:bodyPr wrap="square">
            <a:spAutoFit/>
          </a:bodyPr>
          <a:lstStyle/>
          <a:p>
            <a:pPr lvl="0">
              <a:lnSpc>
                <a:spcPct val="115000"/>
              </a:lnSpc>
              <a:spcAft>
                <a:spcPts val="1000"/>
              </a:spcAft>
            </a:pPr>
            <a:endParaRPr lang="tr-TR" sz="2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544010" y="1527858"/>
            <a:ext cx="7523543" cy="3697935"/>
          </a:xfrm>
          <a:prstGeom prst="rect">
            <a:avLst/>
          </a:prstGeom>
        </p:spPr>
        <p:txBody>
          <a:bodyPr wrap="square">
            <a:spAutoFit/>
          </a:bodyPr>
          <a:lstStyle/>
          <a:p>
            <a:pPr lvl="0">
              <a:lnSpc>
                <a:spcPct val="115000"/>
              </a:lnSpc>
              <a:spcAft>
                <a:spcPts val="1000"/>
              </a:spcAft>
            </a:pPr>
            <a:r>
              <a:rPr lang="tr-TR" sz="2600" b="1" dirty="0" smtClean="0">
                <a:latin typeface="Calibri" panose="020F0502020204030204" pitchFamily="34" charset="0"/>
                <a:ea typeface="Calibri" panose="020F0502020204030204" pitchFamily="34" charset="0"/>
                <a:cs typeface="Times New Roman" panose="02020603050405020304" pitchFamily="18" charset="0"/>
              </a:rPr>
              <a:t>Takdim Planı</a:t>
            </a:r>
          </a:p>
          <a:p>
            <a:pPr lvl="0">
              <a:lnSpc>
                <a:spcPct val="115000"/>
              </a:lnSpc>
              <a:spcAft>
                <a:spcPts val="1000"/>
              </a:spcAft>
            </a:pPr>
            <a:r>
              <a:rPr lang="tr-TR" sz="2600" b="1" dirty="0" smtClean="0">
                <a:latin typeface="Calibri" panose="020F0502020204030204" pitchFamily="34" charset="0"/>
                <a:ea typeface="Calibri" panose="020F0502020204030204" pitchFamily="34" charset="0"/>
                <a:cs typeface="Times New Roman" panose="02020603050405020304" pitchFamily="18" charset="0"/>
              </a:rPr>
              <a:t>- İmar planları,</a:t>
            </a:r>
          </a:p>
          <a:p>
            <a:pPr lvl="0">
              <a:lnSpc>
                <a:spcPct val="115000"/>
              </a:lnSpc>
              <a:spcAft>
                <a:spcPts val="1000"/>
              </a:spcAft>
            </a:pPr>
            <a:r>
              <a:rPr lang="tr-TR" sz="2600" b="1" dirty="0" smtClean="0">
                <a:latin typeface="Calibri" panose="020F0502020204030204" pitchFamily="34" charset="0"/>
                <a:ea typeface="Calibri" panose="020F0502020204030204" pitchFamily="34" charset="0"/>
                <a:cs typeface="Times New Roman" panose="02020603050405020304" pitchFamily="18" charset="0"/>
              </a:rPr>
              <a:t>- İmar </a:t>
            </a:r>
            <a:r>
              <a:rPr lang="tr-TR" sz="2600" b="1" dirty="0">
                <a:latin typeface="Calibri" panose="020F0502020204030204" pitchFamily="34" charset="0"/>
                <a:ea typeface="Calibri" panose="020F0502020204030204" pitchFamily="34" charset="0"/>
                <a:cs typeface="Times New Roman" panose="02020603050405020304" pitchFamily="18" charset="0"/>
              </a:rPr>
              <a:t>planlama süreci: hazırlık işlemleri, planlama hiyerarşisi, planlama yetkisi ve eşgüdümü, planın yapılması usul ve şekilleri, planın onanması, </a:t>
            </a:r>
            <a:endParaRPr lang="tr-TR" sz="26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r>
              <a:rPr lang="tr-TR" sz="2600" b="1" dirty="0" smtClean="0">
                <a:latin typeface="Calibri" panose="020F0502020204030204" pitchFamily="34" charset="0"/>
                <a:ea typeface="Calibri" panose="020F0502020204030204" pitchFamily="34" charset="0"/>
                <a:cs typeface="Times New Roman" panose="02020603050405020304" pitchFamily="18" charset="0"/>
              </a:rPr>
              <a:t>-</a:t>
            </a:r>
            <a:r>
              <a:rPr lang="tr-TR" sz="2600" b="1" dirty="0">
                <a:latin typeface="Calibri" panose="020F0502020204030204" pitchFamily="34" charset="0"/>
                <a:ea typeface="Calibri" panose="020F0502020204030204" pitchFamily="34" charset="0"/>
                <a:cs typeface="Times New Roman" panose="02020603050405020304" pitchFamily="18" charset="0"/>
              </a:rPr>
              <a:t> </a:t>
            </a:r>
            <a:r>
              <a:rPr lang="tr-TR" sz="2600" b="1" dirty="0" smtClean="0">
                <a:latin typeface="Calibri" panose="020F0502020204030204" pitchFamily="34" charset="0"/>
                <a:ea typeface="Calibri" panose="020F0502020204030204" pitchFamily="34" charset="0"/>
                <a:cs typeface="Times New Roman" panose="02020603050405020304" pitchFamily="18" charset="0"/>
              </a:rPr>
              <a:t>Planın </a:t>
            </a:r>
            <a:r>
              <a:rPr lang="tr-TR" sz="2600" b="1" dirty="0">
                <a:latin typeface="Calibri" panose="020F0502020204030204" pitchFamily="34" charset="0"/>
                <a:ea typeface="Calibri" panose="020F0502020204030204" pitchFamily="34" charset="0"/>
                <a:cs typeface="Times New Roman" panose="02020603050405020304" pitchFamily="18" charset="0"/>
              </a:rPr>
              <a:t>değiştirilmesi veya tadil edilmesi, planın hukuki, ekonomik ve sosyal </a:t>
            </a:r>
            <a:r>
              <a:rPr lang="tr-TR" sz="2600" b="1" dirty="0" smtClean="0">
                <a:latin typeface="Calibri" panose="020F0502020204030204" pitchFamily="34" charset="0"/>
                <a:ea typeface="Calibri" panose="020F0502020204030204" pitchFamily="34" charset="0"/>
                <a:cs typeface="Times New Roman" panose="02020603050405020304" pitchFamily="18" charset="0"/>
              </a:rPr>
              <a:t>sonuçları</a:t>
            </a:r>
            <a:endParaRPr lang="tr-TR" sz="2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19" y="1805650"/>
            <a:ext cx="8592715" cy="3518703"/>
          </a:xfrm>
        </p:spPr>
        <p:txBody>
          <a:bodyPr/>
          <a:lstStyle/>
          <a:p>
            <a:r>
              <a:rPr lang="tr-TR" dirty="0" smtClean="0"/>
              <a:t>İmar planı, özel mülkiyete kamu yararı amacıyla getirilmiş bir sınırlamadır. İmar planlarıyla bireylerin taşınmaz malları üzerindeki özel mülkiyet haklarına getirilen sınırlamaların tüzel dayanağı, Anayasanın 35. maddesidir. Bu madde, bu türl</a:t>
            </a:r>
            <a:r>
              <a:rPr lang="tr-TR" dirty="0" smtClean="0"/>
              <a:t>ü sınırlamaların kaynağı olduğu gibi, arsa vurgunculuğu konusunda devlete önleyici kurallar koyma yetkisi veren kuralın da dayanağını oluşturmaktadır.</a:t>
            </a:r>
          </a:p>
          <a:p>
            <a:endParaRPr lang="tr-TR" dirty="0"/>
          </a:p>
          <a:p>
            <a:r>
              <a:rPr lang="tr-TR" dirty="0" smtClean="0"/>
              <a:t>Genellikle bütün dünyada yerel yönetimlerin ve bu arada belediyelerin görev alanına giren imar planı hazırlama ve uygulama işlevi türlü aşamaları olan bir süreçtir. Bu süreçte ülkenin yönetimin yapısını özelliklerine bağlı olarak yerel yönetimlerden başka yönetim basamakları da görev alırlar.</a:t>
            </a:r>
          </a:p>
          <a:p>
            <a:pPr marL="0" indent="0">
              <a:buNone/>
            </a:pPr>
            <a:endParaRPr lang="tr-TR"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101718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16690" y="2013994"/>
            <a:ext cx="8241174" cy="3194614"/>
          </a:xfrm>
        </p:spPr>
        <p:txBody>
          <a:bodyPr/>
          <a:lstStyle/>
          <a:p>
            <a:r>
              <a:rPr lang="tr-TR" dirty="0" smtClean="0"/>
              <a:t>Bu aşamaları, planla varılması istenen amaçların belirlenmesi, araştırma ve çözümleme, plan yapma (karar verme), planın uygulanması ve son olarak da plan uygulamasının değerlendirilmesi ve gözden geçirilmesi olarak özetleyebiliriz. </a:t>
            </a:r>
          </a:p>
          <a:p>
            <a:endParaRPr lang="tr-TR" dirty="0"/>
          </a:p>
          <a:p>
            <a:pPr marL="0" indent="0">
              <a:buNone/>
            </a:pPr>
            <a:r>
              <a:rPr lang="tr-TR" b="1" dirty="0" smtClean="0"/>
              <a:t>İmar Yasasındaki Plan Kavramları:</a:t>
            </a:r>
          </a:p>
          <a:p>
            <a:r>
              <a:rPr lang="tr-TR" b="1" dirty="0" smtClean="0"/>
              <a:t>Bölge Planı: </a:t>
            </a:r>
            <a:r>
              <a:rPr lang="tr-TR" dirty="0" err="1" smtClean="0"/>
              <a:t>Sosyo</a:t>
            </a:r>
            <a:r>
              <a:rPr lang="tr-TR" dirty="0" smtClean="0"/>
              <a:t>-ekonomik gelişme eğilimlerini, yerleşmelerin gelişme potansiyellerini, kesimlerle ilgili büyüme amaçlarını, ekonomik etkinliklerinin ve altyapı kolaylıklarının dağılımını belirlemek üzere hazırlanan planların adına bölge planı denilmektedir.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874698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886672"/>
            <a:ext cx="8264323" cy="3402958"/>
          </a:xfrm>
        </p:spPr>
        <p:txBody>
          <a:bodyPr/>
          <a:lstStyle/>
          <a:p>
            <a:r>
              <a:rPr lang="tr-TR" b="1" dirty="0" smtClean="0"/>
              <a:t>Çevre Düzeni Planı: </a:t>
            </a:r>
            <a:r>
              <a:rPr lang="tr-TR" dirty="0" smtClean="0"/>
              <a:t>Ülke ve bölge plan kararlarına uygun olarak, konut, sanayi, tarım, turizm, ulaşım gibi kentleşme ve arazi kullanılması kararlarını belirleyen planlardır. Çevre düzeni planlarıyla daha çok anakent (büyükşehir) bölgelerinde çevresiyle birlikte ele alınması gereken yerleşim yerlerinde bölge ölçeğindeki planlarla bağlantılı olarak planlama kararları anlatılmaktadır.</a:t>
            </a:r>
          </a:p>
          <a:p>
            <a:endParaRPr lang="tr-TR" dirty="0"/>
          </a:p>
          <a:p>
            <a:r>
              <a:rPr lang="tr-TR" b="1" dirty="0" smtClean="0"/>
              <a:t>İmar Planları;</a:t>
            </a:r>
          </a:p>
          <a:p>
            <a:pPr marL="0" indent="0">
              <a:buNone/>
            </a:pPr>
            <a:r>
              <a:rPr lang="tr-TR" dirty="0" smtClean="0"/>
              <a:t>1. Nazım İmar Planı,</a:t>
            </a:r>
          </a:p>
          <a:p>
            <a:pPr marL="0" indent="0">
              <a:buNone/>
            </a:pPr>
            <a:r>
              <a:rPr lang="tr-TR" dirty="0" smtClean="0"/>
              <a:t>2. Uygulama İmar planı olmak üzere ikiye ayrılır.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863651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24091" y="1828800"/>
            <a:ext cx="8380071" cy="3211982"/>
          </a:xfrm>
        </p:spPr>
        <p:txBody>
          <a:bodyPr/>
          <a:lstStyle/>
          <a:p>
            <a:r>
              <a:rPr lang="tr-TR" sz="2200" b="1" dirty="0" smtClean="0"/>
              <a:t>Nazım İmar Planı: </a:t>
            </a:r>
            <a:r>
              <a:rPr lang="tr-TR" sz="2200" dirty="0" smtClean="0"/>
              <a:t>Nazım plan, varsa bölge ve çevre düzeni planlarına uygun olarak güncel durum haritaları üzerinde varsa kadastro durumu da işlenmiş olarak çizilen ve toprak parçalarının kullanılış biçimlerini ve başlıca bölge tiplerini gösteren plandır.</a:t>
            </a:r>
          </a:p>
          <a:p>
            <a:endParaRPr lang="tr-TR" sz="2200" dirty="0"/>
          </a:p>
          <a:p>
            <a:r>
              <a:rPr lang="tr-TR" sz="2200" b="1" dirty="0" smtClean="0"/>
              <a:t>Uygulama İmar Planı: </a:t>
            </a:r>
            <a:r>
              <a:rPr lang="tr-TR" sz="2200" dirty="0" smtClean="0"/>
              <a:t>Güncel durum haritası üzerine çizilen, varsa kadastro durumu da işlenmiş olan ve plan uygulaması için gerekli bütün ayrıntıları içeren plandır. Uygulama imar planları, nazım imar planlarına aykırı olamazlar.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446552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1412" y="1724628"/>
            <a:ext cx="8113853" cy="3316154"/>
          </a:xfrm>
        </p:spPr>
        <p:txBody>
          <a:bodyPr/>
          <a:lstStyle/>
          <a:p>
            <a:r>
              <a:rPr lang="tr-TR" sz="2100" b="1" dirty="0" smtClean="0"/>
              <a:t>Plan Yapımına Ait Esaslara Dair Yönetmelikteki Plan Kavramları:</a:t>
            </a:r>
          </a:p>
          <a:p>
            <a:pPr marL="457200" indent="-457200">
              <a:buAutoNum type="arabicPeriod"/>
            </a:pPr>
            <a:r>
              <a:rPr lang="tr-TR" sz="2100" b="1" dirty="0" smtClean="0"/>
              <a:t>Revizyon İmar Planı: </a:t>
            </a:r>
            <a:r>
              <a:rPr lang="tr-TR" sz="2100" dirty="0" smtClean="0"/>
              <a:t>Gerek nazım imar planı gerekse uygulama imar planının gereksinmeleri karşılayamadığı durumlarda planın tümünün ya da bir bölümünün yenilenmesi sonucu elde edilen planlardır.</a:t>
            </a:r>
          </a:p>
          <a:p>
            <a:pPr marL="457200" indent="-457200">
              <a:buAutoNum type="arabicPeriod"/>
            </a:pPr>
            <a:endParaRPr lang="tr-TR" sz="2100" dirty="0" smtClean="0"/>
          </a:p>
          <a:p>
            <a:pPr marL="457200" indent="-457200">
              <a:buAutoNum type="arabicPeriod"/>
            </a:pPr>
            <a:r>
              <a:rPr lang="tr-TR" sz="2100" b="1" dirty="0" smtClean="0"/>
              <a:t>İlave İmar Planı: </a:t>
            </a:r>
            <a:r>
              <a:rPr lang="tr-TR" sz="2100" dirty="0" smtClean="0"/>
              <a:t>Uygulanmakta olan imar planının gelişme alanları açısından gereksinmelere yanıt veremediği durumlarda ona bitişik ve onun arazi kullanma kararlarıyla tutarlı ve yine onunla ulaşım açısından bütünlük ve uyum sağlayacak biçimde hazırlanmış planlar ek imar planı olarak adlandırılır.</a:t>
            </a:r>
          </a:p>
          <a:p>
            <a:pPr marL="457200" indent="-457200">
              <a:buAutoNum type="arabicPeriod"/>
            </a:pPr>
            <a:endParaRPr lang="tr-TR" sz="2100"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576251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19" y="1357782"/>
            <a:ext cx="8523267" cy="4267514"/>
          </a:xfrm>
        </p:spPr>
        <p:txBody>
          <a:bodyPr/>
          <a:lstStyle/>
          <a:p>
            <a:pPr marL="0" indent="0">
              <a:buNone/>
            </a:pPr>
            <a:r>
              <a:rPr lang="tr-TR" b="1" dirty="0" smtClean="0"/>
              <a:t>3. Mevzii </a:t>
            </a:r>
            <a:r>
              <a:rPr lang="tr-TR" b="1" dirty="0"/>
              <a:t>İmar Planı</a:t>
            </a:r>
            <a:r>
              <a:rPr lang="tr-TR" b="1" dirty="0" smtClean="0"/>
              <a:t>: </a:t>
            </a:r>
            <a:r>
              <a:rPr lang="tr-TR" dirty="0" smtClean="0"/>
              <a:t>Uygulanmakta olan imar planının sınırları dışında olup bu planla bütünleşmeyen bir konumda olan alanlar için hazırlanmış ve toplumsal ve teknik altyapı gereksinmelerini kendi içinde karşılamayı öngören planlara mevzii imar planı adı verilir.</a:t>
            </a:r>
          </a:p>
          <a:p>
            <a:pPr marL="0" indent="0">
              <a:buNone/>
            </a:pPr>
            <a:endParaRPr lang="tr-TR" dirty="0"/>
          </a:p>
          <a:p>
            <a:pPr marL="0" indent="0">
              <a:buNone/>
            </a:pPr>
            <a:r>
              <a:rPr lang="tr-TR" b="1" dirty="0" smtClean="0"/>
              <a:t>Başka Yasalardaki Plan Kavramları</a:t>
            </a:r>
          </a:p>
          <a:p>
            <a:r>
              <a:rPr lang="tr-TR" sz="1500" dirty="0" smtClean="0"/>
              <a:t>İyileştirme (Islah) İmar Planı: 1983 tarih ve 2805 sayılı yasa</a:t>
            </a:r>
          </a:p>
          <a:p>
            <a:r>
              <a:rPr lang="tr-TR" sz="1500" dirty="0" smtClean="0"/>
              <a:t>Turizm Amaçlı Plan: 2634 sayılı Turizmin Özendirilmesi Yasası (1982)</a:t>
            </a:r>
          </a:p>
          <a:p>
            <a:r>
              <a:rPr lang="tr-TR" sz="1500" dirty="0" smtClean="0"/>
              <a:t>Koruma Amaçlı Plan: 1983 yılında çıkarılan 2863 sayılı Kültür ve Tabiat Varlıklarını Koruma Yasası</a:t>
            </a:r>
          </a:p>
          <a:p>
            <a:r>
              <a:rPr lang="tr-TR" sz="1500" dirty="0" smtClean="0"/>
              <a:t>Ulusal Park Geliştirme Planı: 2873 sayılı Ulusal Parklar Yasası</a:t>
            </a:r>
          </a:p>
          <a:p>
            <a:r>
              <a:rPr lang="tr-TR" sz="1500" dirty="0" smtClean="0"/>
              <a:t>Örgütlü Sanayi Bölgeleri ve Endüstri Bölgeleri için Hazırlanan Planlar: 4562 sayılı Organize Sanayi Bölgeleri Yasası</a:t>
            </a:r>
            <a:endParaRPr lang="tr-TR" sz="1500" dirty="0"/>
          </a:p>
          <a:p>
            <a:r>
              <a:rPr lang="tr-TR" sz="1500" dirty="0" smtClean="0"/>
              <a:t>Stratejik Plan: İlk düzenleme 2003 yılında 5018 sayılı Kamu Mali Yönetimi ve Kontrol Yasası</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2557696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12606</TotalTime>
  <Words>571</Words>
  <Application>Microsoft Office PowerPoint</Application>
  <PresentationFormat>Ekran Gösterisi (4:3)</PresentationFormat>
  <Paragraphs>37</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8</vt:i4>
      </vt:variant>
    </vt:vector>
  </HeadingPairs>
  <TitlesOfParts>
    <vt:vector size="15" baseType="lpstr">
      <vt:lpstr>ＭＳ Ｐゴシック</vt:lpstr>
      <vt:lpstr>Arial</vt:lpstr>
      <vt:lpstr>Calibri</vt:lpstr>
      <vt:lpstr>Times New Roman</vt:lpstr>
      <vt:lpstr>ekonomi</vt:lpstr>
      <vt:lpstr>1_Rics</vt:lpstr>
      <vt:lpstr>h.t.</vt:lpstr>
      <vt:lpstr>PowerPoint Sunusu</vt:lpstr>
      <vt:lpstr>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832</cp:revision>
  <cp:lastPrinted>2016-10-24T07:53:35Z</cp:lastPrinted>
  <dcterms:created xsi:type="dcterms:W3CDTF">2016-09-18T09:35:24Z</dcterms:created>
  <dcterms:modified xsi:type="dcterms:W3CDTF">2020-03-09T07:54:43Z</dcterms:modified>
</cp:coreProperties>
</file>