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76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2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78AE2D-45BB-414D-B900-9A1BBB274C20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F8397-A226-452A-9B0D-894B905A57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147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ACB9C057-7124-4DE1-95D7-674B413AF4B6}" type="datetime1">
              <a:rPr lang="tr-TR" smtClean="0"/>
              <a:pPr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186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5BDC1-2959-4FBB-B150-7F739A7BE106}" type="datetime1">
              <a:rPr lang="tr-TR" smtClean="0"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401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CDE55-936C-4657-AF49-F5415F476F8F}" type="datetime1">
              <a:rPr lang="tr-TR" smtClean="0"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4529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44670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70EFCD5-8B0B-4966-94BB-C02F2A34DEDA}" type="datetime1">
              <a:rPr lang="tr-TR" smtClean="0"/>
              <a:pPr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7" name="Dikdörtgen 6"/>
          <p:cNvSpPr/>
          <p:nvPr userDrawn="1"/>
        </p:nvSpPr>
        <p:spPr>
          <a:xfrm>
            <a:off x="877455" y="1690255"/>
            <a:ext cx="10584872" cy="4433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923637"/>
            <a:ext cx="10058400" cy="5347854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cxnSp>
        <p:nvCxnSpPr>
          <p:cNvPr id="9" name="Düz Bağlayıcı 8"/>
          <p:cNvCxnSpPr/>
          <p:nvPr userDrawn="1"/>
        </p:nvCxnSpPr>
        <p:spPr>
          <a:xfrm>
            <a:off x="1097280" y="831274"/>
            <a:ext cx="1005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482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1BCA7708-A19A-411B-ACDF-D90208263917}" type="datetime1">
              <a:rPr lang="tr-TR" smtClean="0"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478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7309-089E-4F6C-9863-AC7FA48F87AE}" type="datetime1">
              <a:rPr lang="tr-TR" smtClean="0"/>
              <a:t>20.01.2020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3325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FEF8B24-BEF6-4CB3-83B5-A7D428FD051B}" type="datetime1">
              <a:rPr lang="tr-TR" smtClean="0"/>
              <a:pPr/>
              <a:t>20.01.2020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53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00088"/>
          </a:xfrm>
        </p:spPr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A8EE359-3299-4793-9B7A-4E4A45E1CFFD}" type="datetime1">
              <a:rPr lang="tr-TR" smtClean="0"/>
              <a:pPr/>
              <a:t>20.01.2020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Dikdörtgen 5"/>
          <p:cNvSpPr/>
          <p:nvPr userDrawn="1"/>
        </p:nvSpPr>
        <p:spPr>
          <a:xfrm>
            <a:off x="831273" y="1496291"/>
            <a:ext cx="10575636" cy="4895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8" name="Düz Bağlayıcı 7"/>
          <p:cNvCxnSpPr/>
          <p:nvPr userDrawn="1"/>
        </p:nvCxnSpPr>
        <p:spPr>
          <a:xfrm>
            <a:off x="1097280" y="886692"/>
            <a:ext cx="1005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073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7712CA4-30C3-4037-BDF1-61633C620C4C}" type="datetime1">
              <a:rPr lang="tr-TR" smtClean="0"/>
              <a:pPr/>
              <a:t>20.01.2020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2914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2A970D31-538B-41D9-BAF8-67AAF9C7A149}" type="datetime1">
              <a:rPr lang="tr-TR" smtClean="0"/>
              <a:t>20.01.2020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2348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4811-EAD3-4A3A-BC88-3BA85C349621}" type="datetime1">
              <a:rPr lang="tr-TR" smtClean="0"/>
              <a:t>20.01.2020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2541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29C0C9B-17CE-42D2-BBAE-382052134705}" type="datetime1">
              <a:rPr lang="tr-TR" smtClean="0"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7315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ardus.org.tr/pardus-kurulum-kilavuz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Dosya ve Dizin Paylaşımı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NBP126 </a:t>
            </a:r>
            <a:r>
              <a:rPr lang="tr-TR" dirty="0"/>
              <a:t>Açık Kaynak İşletim </a:t>
            </a:r>
            <a:r>
              <a:rPr lang="tr-TR" dirty="0" smtClean="0"/>
              <a:t>Sistemi</a:t>
            </a:r>
          </a:p>
          <a:p>
            <a:r>
              <a:rPr lang="tr-TR" dirty="0" err="1" smtClean="0"/>
              <a:t>Öğr.gör</a:t>
            </a:r>
            <a:r>
              <a:rPr lang="tr-TR" dirty="0" smtClean="0"/>
              <a:t>. Salih </a:t>
            </a:r>
            <a:r>
              <a:rPr lang="tr-TR" dirty="0" err="1" smtClean="0"/>
              <a:t>erdurucan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253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Standart Giriş/Çıkış Komutları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Herhangi bir dizin içerisindeki dosyalar</a:t>
            </a:r>
            <a:r>
              <a:rPr lang="tr-TR" sz="2400" dirty="0"/>
              <a:t>ı </a:t>
            </a:r>
            <a:r>
              <a:rPr lang="tr-TR" sz="2400" dirty="0"/>
              <a:t>görüntülemek için, Örnek 1.12’de</a:t>
            </a:r>
          </a:p>
          <a:p>
            <a:r>
              <a:rPr lang="tr-TR" sz="2400" dirty="0"/>
              <a:t>gösterildi</a:t>
            </a:r>
            <a:r>
              <a:rPr lang="tr-TR" sz="2400" dirty="0"/>
              <a:t>ğ</a:t>
            </a:r>
            <a:r>
              <a:rPr lang="tr-TR" sz="2400" dirty="0"/>
              <a:t>i gibi </a:t>
            </a:r>
            <a:r>
              <a:rPr lang="tr-TR" sz="2400" b="1" dirty="0" err="1"/>
              <a:t>ls</a:t>
            </a:r>
            <a:r>
              <a:rPr lang="tr-TR" sz="2400" b="1" dirty="0"/>
              <a:t> </a:t>
            </a:r>
            <a:r>
              <a:rPr lang="tr-TR" sz="2400" dirty="0"/>
              <a:t>komutundan sonra dizin yolu yaz</a:t>
            </a:r>
            <a:r>
              <a:rPr lang="tr-TR" sz="2400" dirty="0"/>
              <a:t>ı</a:t>
            </a:r>
            <a:r>
              <a:rPr lang="tr-TR" sz="2400" dirty="0"/>
              <a:t>l</a:t>
            </a:r>
            <a:r>
              <a:rPr lang="tr-TR" sz="2400" dirty="0"/>
              <a:t>ı</a:t>
            </a:r>
            <a:r>
              <a:rPr lang="tr-TR" sz="2400" dirty="0"/>
              <a:t>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8" y="1934210"/>
            <a:ext cx="7098000" cy="1171625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1097279" y="3105835"/>
            <a:ext cx="90176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Örnek 1.12’de </a:t>
            </a:r>
            <a:r>
              <a:rPr lang="tr-TR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/var </a:t>
            </a:r>
            <a:r>
              <a:rPr lang="tr-TR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dizini içerisindeki dosyalar görüntülenmektedir.</a:t>
            </a:r>
          </a:p>
        </p:txBody>
      </p:sp>
    </p:spTree>
    <p:extLst>
      <p:ext uri="{BB962C8B-B14F-4D97-AF65-F5344CB8AC3E}">
        <p14:creationId xmlns:p14="http://schemas.microsoft.com/office/powerpoint/2010/main" val="929254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Standart Giriş/Çıkış Komutları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E</a:t>
            </a:r>
            <a:r>
              <a:rPr lang="tr-TR" sz="2400" dirty="0"/>
              <a:t>ğ</a:t>
            </a:r>
            <a:r>
              <a:rPr lang="tr-TR" sz="2400" dirty="0"/>
              <a:t>er </a:t>
            </a:r>
            <a:r>
              <a:rPr lang="tr-TR" sz="2400" b="1" dirty="0" err="1"/>
              <a:t>ls</a:t>
            </a:r>
            <a:r>
              <a:rPr lang="tr-TR" sz="2400" b="1" dirty="0"/>
              <a:t> </a:t>
            </a:r>
            <a:r>
              <a:rPr lang="tr-TR" sz="2400" dirty="0"/>
              <a:t>komutu </a:t>
            </a:r>
            <a:r>
              <a:rPr lang="tr-TR" sz="2400" b="1" dirty="0"/>
              <a:t>--</a:t>
            </a:r>
            <a:r>
              <a:rPr lang="tr-TR" sz="2400" b="1" dirty="0" err="1"/>
              <a:t>color</a:t>
            </a:r>
            <a:r>
              <a:rPr lang="tr-TR" sz="2400" b="1" dirty="0"/>
              <a:t> </a:t>
            </a:r>
            <a:r>
              <a:rPr lang="tr-TR" sz="2400" dirty="0"/>
              <a:t>seçene</a:t>
            </a:r>
            <a:r>
              <a:rPr lang="tr-TR" sz="2400" dirty="0"/>
              <a:t>ğ</a:t>
            </a:r>
            <a:r>
              <a:rPr lang="tr-TR" sz="2400" dirty="0"/>
              <a:t>i ile birlikte kullan</a:t>
            </a:r>
            <a:r>
              <a:rPr lang="tr-TR" sz="2400" dirty="0"/>
              <a:t>ı</a:t>
            </a:r>
            <a:r>
              <a:rPr lang="tr-TR" sz="2400" dirty="0"/>
              <a:t>l</a:t>
            </a:r>
            <a:r>
              <a:rPr lang="tr-TR" sz="2400" dirty="0"/>
              <a:t>ı</a:t>
            </a:r>
            <a:r>
              <a:rPr lang="tr-TR" sz="2400" dirty="0"/>
              <a:t>rsa, dosya türlerine göre</a:t>
            </a:r>
          </a:p>
          <a:p>
            <a:r>
              <a:rPr lang="tr-TR" sz="2400" dirty="0"/>
              <a:t>renklendirme uygulanacakt</a:t>
            </a:r>
            <a:r>
              <a:rPr lang="tr-TR" sz="2400" dirty="0"/>
              <a:t>ı</a:t>
            </a:r>
            <a:r>
              <a:rPr lang="tr-TR" sz="2400" dirty="0"/>
              <a:t>r. Bu seçene</a:t>
            </a:r>
            <a:r>
              <a:rPr lang="tr-TR" sz="2400" dirty="0"/>
              <a:t>ğ</a:t>
            </a:r>
            <a:r>
              <a:rPr lang="tr-TR" sz="2400" dirty="0"/>
              <a:t>in üç argüman</a:t>
            </a:r>
            <a:r>
              <a:rPr lang="tr-TR" sz="2400" dirty="0"/>
              <a:t>ı </a:t>
            </a:r>
            <a:r>
              <a:rPr lang="tr-TR" sz="2400" dirty="0"/>
              <a:t>vard</a:t>
            </a:r>
            <a:r>
              <a:rPr lang="tr-TR" sz="2400" dirty="0"/>
              <a:t>ı</a:t>
            </a:r>
            <a:r>
              <a:rPr lang="tr-TR" sz="2400" dirty="0"/>
              <a:t>r:</a:t>
            </a:r>
          </a:p>
          <a:p>
            <a:pPr marL="358775" indent="-263525">
              <a:buFont typeface="Wingdings" panose="05000000000000000000" pitchFamily="2" charset="2"/>
              <a:buChar char="Ø"/>
            </a:pPr>
            <a:r>
              <a:rPr lang="tr-TR" sz="2400" b="1" dirty="0" err="1" smtClean="0"/>
              <a:t>always</a:t>
            </a:r>
            <a:r>
              <a:rPr lang="tr-TR" sz="2400" dirty="0"/>
              <a:t>, her zaman renkli gösterir,</a:t>
            </a:r>
          </a:p>
          <a:p>
            <a:pPr marL="358775" indent="-263525">
              <a:buFont typeface="Wingdings" panose="05000000000000000000" pitchFamily="2" charset="2"/>
              <a:buChar char="Ø"/>
            </a:pPr>
            <a:r>
              <a:rPr lang="tr-TR" sz="2400" b="1" dirty="0" err="1" smtClean="0"/>
              <a:t>never</a:t>
            </a:r>
            <a:r>
              <a:rPr lang="tr-TR" sz="2400" dirty="0"/>
              <a:t>, hiçbir zaman renkli göstermez,</a:t>
            </a:r>
          </a:p>
          <a:p>
            <a:pPr marL="358775" indent="-263525">
              <a:buFont typeface="Wingdings" panose="05000000000000000000" pitchFamily="2" charset="2"/>
              <a:buChar char="Ø"/>
            </a:pPr>
            <a:r>
              <a:rPr lang="tr-TR" sz="2400" b="1" dirty="0" err="1" smtClean="0"/>
              <a:t>auto</a:t>
            </a:r>
            <a:r>
              <a:rPr lang="tr-TR" sz="2400" b="1" dirty="0" smtClean="0"/>
              <a:t> </a:t>
            </a:r>
            <a:r>
              <a:rPr lang="tr-TR" sz="2400" dirty="0"/>
              <a:t>ise otomatik olarak görünümü ayarlar.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198" y="3427976"/>
            <a:ext cx="7761755" cy="1189495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1181198" y="4805765"/>
            <a:ext cx="95559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Örnek 1.13’te, ev dizini (</a:t>
            </a:r>
            <a:r>
              <a:rPr 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altında yer alan belgelerim dizini içerisindeki dosya </a:t>
            </a:r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dizinler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renklendirilerek gösterilmiştir.</a:t>
            </a:r>
          </a:p>
        </p:txBody>
      </p:sp>
    </p:spTree>
    <p:extLst>
      <p:ext uri="{BB962C8B-B14F-4D97-AF65-F5344CB8AC3E}">
        <p14:creationId xmlns:p14="http://schemas.microsoft.com/office/powerpoint/2010/main" val="3360315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Standart Giriş/Çıkış Komutları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12</a:t>
            </a:fld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0657" y="2268275"/>
            <a:ext cx="5924550" cy="2981325"/>
          </a:xfrm>
          <a:prstGeom prst="rect">
            <a:avLst/>
          </a:prstGeom>
        </p:spPr>
      </p:pic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Gizli dosya ve dizinler dahil tüm dosya ve dizinleri listelemek için </a:t>
            </a:r>
            <a:r>
              <a:rPr lang="tr-TR" sz="2400" b="1" i="1" dirty="0"/>
              <a:t>-a </a:t>
            </a:r>
            <a:r>
              <a:rPr lang="tr-TR" sz="2400" dirty="0"/>
              <a:t>seçene</a:t>
            </a:r>
            <a:r>
              <a:rPr lang="tr-TR" sz="2400" dirty="0"/>
              <a:t>ğ</a:t>
            </a:r>
            <a:r>
              <a:rPr lang="tr-TR" sz="2400" dirty="0"/>
              <a:t>i</a:t>
            </a:r>
          </a:p>
          <a:p>
            <a:r>
              <a:rPr lang="tr-TR" sz="2400" dirty="0"/>
              <a:t>kullan</a:t>
            </a:r>
            <a:r>
              <a:rPr lang="tr-TR" sz="2400" dirty="0"/>
              <a:t>ı</a:t>
            </a:r>
            <a:r>
              <a:rPr lang="tr-TR" sz="2400" dirty="0"/>
              <a:t>l</a:t>
            </a:r>
            <a:r>
              <a:rPr lang="tr-TR" sz="2400" dirty="0"/>
              <a:t>ı</a:t>
            </a:r>
            <a:r>
              <a:rPr lang="tr-TR" sz="2400" dirty="0"/>
              <a:t>r. Bu seçenek </a:t>
            </a:r>
            <a:r>
              <a:rPr lang="tr-TR" sz="2400" b="1" dirty="0" err="1"/>
              <a:t>ls</a:t>
            </a:r>
            <a:r>
              <a:rPr lang="tr-TR" sz="2400" b="1" dirty="0"/>
              <a:t> -a </a:t>
            </a:r>
            <a:r>
              <a:rPr lang="tr-TR" sz="2400" dirty="0"/>
              <a:t>ş</a:t>
            </a:r>
            <a:r>
              <a:rPr lang="tr-TR" sz="2400" dirty="0"/>
              <a:t>eklinde yaln</a:t>
            </a:r>
            <a:r>
              <a:rPr lang="tr-TR" sz="2400" dirty="0"/>
              <a:t>ı</a:t>
            </a:r>
            <a:r>
              <a:rPr lang="tr-TR" sz="2400" dirty="0"/>
              <a:t>z ba</a:t>
            </a:r>
            <a:r>
              <a:rPr lang="tr-TR" sz="2400" dirty="0"/>
              <a:t>şı</a:t>
            </a:r>
            <a:r>
              <a:rPr lang="tr-TR" sz="2400" dirty="0"/>
              <a:t>na kullan</a:t>
            </a:r>
            <a:r>
              <a:rPr lang="tr-TR" sz="2400" dirty="0"/>
              <a:t>ı</a:t>
            </a:r>
            <a:r>
              <a:rPr lang="tr-TR" sz="2400" dirty="0"/>
              <a:t>labilece</a:t>
            </a:r>
            <a:r>
              <a:rPr lang="tr-TR" sz="2400" dirty="0"/>
              <a:t>ğ</a:t>
            </a:r>
            <a:r>
              <a:rPr lang="tr-TR" sz="2400" dirty="0"/>
              <a:t>i gibi, ayr</a:t>
            </a:r>
            <a:r>
              <a:rPr lang="tr-TR" sz="2400" dirty="0"/>
              <a:t>ı</a:t>
            </a:r>
            <a:r>
              <a:rPr lang="tr-TR" sz="2400" dirty="0"/>
              <a:t>nt</a:t>
            </a:r>
            <a:r>
              <a:rPr lang="tr-TR" sz="2400" dirty="0"/>
              <a:t>ı</a:t>
            </a:r>
            <a:r>
              <a:rPr lang="tr-TR" sz="2400" dirty="0"/>
              <a:t>l</a:t>
            </a:r>
            <a:r>
              <a:rPr lang="tr-TR" sz="2400" dirty="0"/>
              <a:t>ı</a:t>
            </a:r>
          </a:p>
          <a:p>
            <a:r>
              <a:rPr lang="tr-TR" sz="2400" dirty="0"/>
              <a:t>listelemek için </a:t>
            </a:r>
            <a:r>
              <a:rPr lang="tr-TR" sz="2400" b="1" i="1" dirty="0"/>
              <a:t>-l </a:t>
            </a:r>
            <a:r>
              <a:rPr lang="tr-TR" sz="2400" dirty="0"/>
              <a:t>seçene</a:t>
            </a:r>
            <a:r>
              <a:rPr lang="tr-TR" sz="2400" dirty="0"/>
              <a:t>ğ</a:t>
            </a:r>
            <a:r>
              <a:rPr lang="tr-TR" sz="2400" dirty="0"/>
              <a:t>iyle beraber de kullan</a:t>
            </a:r>
            <a:r>
              <a:rPr lang="tr-TR" sz="2400" dirty="0"/>
              <a:t>ı</a:t>
            </a:r>
            <a:r>
              <a:rPr lang="tr-TR" sz="2400" dirty="0"/>
              <a:t>labilir.</a:t>
            </a:r>
          </a:p>
        </p:txBody>
      </p:sp>
      <p:sp>
        <p:nvSpPr>
          <p:cNvPr id="7" name="Dikdörtgen 6"/>
          <p:cNvSpPr/>
          <p:nvPr/>
        </p:nvSpPr>
        <p:spPr>
          <a:xfrm>
            <a:off x="1097280" y="5163495"/>
            <a:ext cx="1043170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Örnek 1.14’te, -a ve -l seçenekleri, </a:t>
            </a:r>
            <a:r>
              <a:rPr lang="tr-TR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</a:t>
            </a: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-a -l biçiminde ayrı kullanılabilirdi. Fakat çok</a:t>
            </a:r>
          </a:p>
          <a:p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seçenekli komutlarda eğer seçeneklerle ilgili bir argüman kullanılmayacaksa, seçenekleri</a:t>
            </a:r>
            <a:r>
              <a:rPr lang="tr-TR" sz="2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örnekte </a:t>
            </a: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görüldüğü gibi </a:t>
            </a:r>
            <a:r>
              <a:rPr lang="tr-TR" sz="2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-al </a:t>
            </a:r>
            <a:r>
              <a:rPr 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şeklinde birleşik olarak da yazmak mümkündür.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7248583" y="2967335"/>
            <a:ext cx="402047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Linux'ta gizli dosyaların dosya adı önünde nokta (</a:t>
            </a:r>
            <a:r>
              <a:rPr 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bulunur. Bu dosyalar </a:t>
            </a:r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 koşullarda 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listelenmezler.</a:t>
            </a:r>
          </a:p>
        </p:txBody>
      </p:sp>
    </p:spTree>
    <p:extLst>
      <p:ext uri="{BB962C8B-B14F-4D97-AF65-F5344CB8AC3E}">
        <p14:creationId xmlns:p14="http://schemas.microsoft.com/office/powerpoint/2010/main" val="3890269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Standart Giriş/Çıkış Komutları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/>
              <a:t>E</a:t>
            </a:r>
            <a:r>
              <a:rPr lang="tr-TR" sz="2200" dirty="0"/>
              <a:t>ğ</a:t>
            </a:r>
            <a:r>
              <a:rPr lang="tr-TR" sz="2200" dirty="0"/>
              <a:t>er dosyalarla ilgili tarama yapmak isterseniz, </a:t>
            </a:r>
            <a:r>
              <a:rPr lang="tr-TR" sz="2200" b="1" dirty="0" err="1"/>
              <a:t>ls</a:t>
            </a:r>
            <a:r>
              <a:rPr lang="tr-TR" sz="2200" b="1" dirty="0"/>
              <a:t> </a:t>
            </a:r>
            <a:r>
              <a:rPr lang="tr-TR" sz="2200" dirty="0"/>
              <a:t>komutuyla birlikte özel </a:t>
            </a:r>
            <a:r>
              <a:rPr lang="tr-TR" sz="2200" dirty="0" smtClean="0"/>
              <a:t>simgeleri de </a:t>
            </a:r>
            <a:r>
              <a:rPr lang="tr-TR" sz="2200" dirty="0"/>
              <a:t>kullanabilirsiniz. Örne</a:t>
            </a:r>
            <a:r>
              <a:rPr lang="tr-TR" sz="2200" dirty="0"/>
              <a:t>ğ</a:t>
            </a:r>
            <a:r>
              <a:rPr lang="tr-TR" sz="2200" dirty="0"/>
              <a:t>in, “m” harfi ile ba</a:t>
            </a:r>
            <a:r>
              <a:rPr lang="tr-TR" sz="2200" dirty="0"/>
              <a:t>ş</a:t>
            </a:r>
            <a:r>
              <a:rPr lang="tr-TR" sz="2200" dirty="0"/>
              <a:t>layan dosyalar</a:t>
            </a:r>
            <a:r>
              <a:rPr lang="tr-TR" sz="2200" dirty="0"/>
              <a:t>ı </a:t>
            </a:r>
            <a:r>
              <a:rPr lang="tr-TR" sz="2200" dirty="0"/>
              <a:t>listelemek isterseniz, </a:t>
            </a:r>
            <a:r>
              <a:rPr lang="tr-TR" sz="2200" dirty="0" smtClean="0"/>
              <a:t>Örnek 1.15’te </a:t>
            </a:r>
            <a:r>
              <a:rPr lang="tr-TR" sz="2200" dirty="0"/>
              <a:t>gösterildi</a:t>
            </a:r>
            <a:r>
              <a:rPr lang="tr-TR" sz="2200" dirty="0"/>
              <a:t>ğ</a:t>
            </a:r>
            <a:r>
              <a:rPr lang="tr-TR" sz="2200" dirty="0"/>
              <a:t>i gibi </a:t>
            </a:r>
            <a:r>
              <a:rPr lang="tr-TR" sz="2200" b="1" dirty="0"/>
              <a:t>m* </a:t>
            </a:r>
            <a:r>
              <a:rPr lang="tr-TR" sz="2200" dirty="0"/>
              <a:t>argüman</a:t>
            </a:r>
            <a:r>
              <a:rPr lang="tr-TR" sz="2200" dirty="0"/>
              <a:t>ı </a:t>
            </a:r>
            <a:r>
              <a:rPr lang="tr-TR" sz="2200" dirty="0"/>
              <a:t>ile bunu sa</a:t>
            </a:r>
            <a:r>
              <a:rPr lang="tr-TR" sz="2200" dirty="0"/>
              <a:t>ğ</a:t>
            </a:r>
            <a:r>
              <a:rPr lang="tr-TR" sz="2200" dirty="0"/>
              <a:t>layabilirsiniz.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5419" y="2092673"/>
            <a:ext cx="6896535" cy="1043920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5419" y="4109092"/>
            <a:ext cx="6665886" cy="1396162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1215419" y="3065172"/>
            <a:ext cx="964425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 olarak birkaç seçenek ve argümanın birleşimini gerektiren bir işlem</a:t>
            </a:r>
          </a:p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gerçekleştirelim. Örneğin, “</a:t>
            </a:r>
            <a:r>
              <a:rPr 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tr-TR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</a:t>
            </a:r>
            <a:r>
              <a:rPr 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/bil3/belgelerim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dizini altında yer alan “</a:t>
            </a:r>
            <a:r>
              <a:rPr 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tar.gz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uzantılı tüm 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dosyaları ayrıntılı olarak listeleyelim.</a:t>
            </a:r>
          </a:p>
        </p:txBody>
      </p:sp>
      <p:sp>
        <p:nvSpPr>
          <p:cNvPr id="9" name="Dikdörtgen 8"/>
          <p:cNvSpPr/>
          <p:nvPr/>
        </p:nvSpPr>
        <p:spPr>
          <a:xfrm>
            <a:off x="1276754" y="5399346"/>
            <a:ext cx="99970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Örnek 1.16’da </a:t>
            </a:r>
            <a:r>
              <a:rPr lang="tr-TR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*.tar.gz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ifadesi, “.tar.gz” ile biten tüm dosyaları göstermektedir.</a:t>
            </a:r>
          </a:p>
        </p:txBody>
      </p:sp>
    </p:spTree>
    <p:extLst>
      <p:ext uri="{BB962C8B-B14F-4D97-AF65-F5344CB8AC3E}">
        <p14:creationId xmlns:p14="http://schemas.microsoft.com/office/powerpoint/2010/main" val="232749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MEB Bilişim Teknolojileri, Açık Kaynak İşletim Sistemi-3 Kullanımı. (Ankara 2013)</a:t>
            </a:r>
          </a:p>
          <a:p>
            <a:r>
              <a:rPr lang="tr-TR" dirty="0" smtClean="0"/>
              <a:t>2- </a:t>
            </a:r>
            <a:r>
              <a:rPr lang="tr-TR" dirty="0">
                <a:hlinkClick r:id="rId2"/>
              </a:rPr>
              <a:t>https://www.pardus.org.tr/pardus-kurulum-kilavuzu</a:t>
            </a:r>
            <a:r>
              <a:rPr lang="tr-TR" dirty="0" smtClean="0">
                <a:hlinkClick r:id="rId2"/>
              </a:rPr>
              <a:t>/</a:t>
            </a:r>
            <a:r>
              <a:rPr lang="tr-TR" dirty="0" smtClean="0"/>
              <a:t> 16.01.2020 22:00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5594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Dosya ve Dizinler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Komut satırında, dosya ve dizin yolu (adresi) iki şekilde verilebilir: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b="1" dirty="0" smtClean="0"/>
              <a:t>Mutlak </a:t>
            </a:r>
            <a:r>
              <a:rPr lang="tr-TR" b="1" dirty="0"/>
              <a:t>Yol: </a:t>
            </a:r>
            <a:r>
              <a:rPr lang="tr-TR" dirty="0"/>
              <a:t>Kök dizinden (/) başlayarak dosya veya dizin yolu belirtilir.</a:t>
            </a:r>
          </a:p>
          <a:p>
            <a:r>
              <a:rPr lang="tr-TR" dirty="0"/>
              <a:t>Örneğin; /</a:t>
            </a:r>
            <a:r>
              <a:rPr lang="tr-TR" dirty="0" err="1"/>
              <a:t>home</a:t>
            </a:r>
            <a:r>
              <a:rPr lang="tr-TR" dirty="0"/>
              <a:t>/</a:t>
            </a:r>
            <a:r>
              <a:rPr lang="tr-TR" dirty="0" err="1"/>
              <a:t>fyucel</a:t>
            </a:r>
            <a:r>
              <a:rPr lang="tr-TR" dirty="0"/>
              <a:t>/a.txt şeklinde verilebilir.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b="1" dirty="0" smtClean="0"/>
              <a:t>Bağıl </a:t>
            </a:r>
            <a:r>
              <a:rPr lang="tr-TR" b="1" dirty="0"/>
              <a:t>Yol: </a:t>
            </a:r>
            <a:r>
              <a:rPr lang="tr-TR" dirty="0"/>
              <a:t>İçerisinde bulunulan dizine göre verilebilir. Örneğin, kullanıcı,</a:t>
            </a:r>
          </a:p>
          <a:p>
            <a:r>
              <a:rPr lang="tr-TR" b="1" dirty="0"/>
              <a:t>/</a:t>
            </a:r>
            <a:r>
              <a:rPr lang="tr-TR" b="1" dirty="0" err="1"/>
              <a:t>home</a:t>
            </a:r>
            <a:r>
              <a:rPr lang="tr-TR" b="1" dirty="0"/>
              <a:t>/</a:t>
            </a:r>
            <a:r>
              <a:rPr lang="tr-TR" b="1" dirty="0" err="1"/>
              <a:t>fyucel</a:t>
            </a:r>
            <a:r>
              <a:rPr lang="tr-TR" b="1" dirty="0"/>
              <a:t> </a:t>
            </a:r>
            <a:r>
              <a:rPr lang="tr-TR" dirty="0"/>
              <a:t>dizini içerisinde ise bu dizin içerisindeki “</a:t>
            </a:r>
            <a:r>
              <a:rPr lang="tr-TR" b="1" dirty="0"/>
              <a:t>a.txt</a:t>
            </a:r>
            <a:r>
              <a:rPr lang="tr-TR" dirty="0"/>
              <a:t>” dosyasını,</a:t>
            </a:r>
          </a:p>
          <a:p>
            <a:r>
              <a:rPr lang="tr-TR" dirty="0"/>
              <a:t>doğrudan “</a:t>
            </a:r>
            <a:r>
              <a:rPr lang="tr-TR" b="1" dirty="0"/>
              <a:t>a.txt</a:t>
            </a:r>
            <a:r>
              <a:rPr lang="tr-TR" dirty="0"/>
              <a:t>” yazarak belirtebilir. Ya da </a:t>
            </a:r>
            <a:r>
              <a:rPr lang="tr-TR" b="1" dirty="0"/>
              <a:t>/</a:t>
            </a:r>
            <a:r>
              <a:rPr lang="tr-TR" b="1" dirty="0" err="1"/>
              <a:t>home</a:t>
            </a:r>
            <a:r>
              <a:rPr lang="tr-TR" b="1" dirty="0"/>
              <a:t> </a:t>
            </a:r>
            <a:r>
              <a:rPr lang="tr-TR" dirty="0"/>
              <a:t>dizini içerisindeyse,</a:t>
            </a:r>
          </a:p>
          <a:p>
            <a:r>
              <a:rPr lang="tr-TR" dirty="0"/>
              <a:t>“</a:t>
            </a:r>
            <a:r>
              <a:rPr lang="tr-TR" b="1" dirty="0" err="1"/>
              <a:t>fyucel</a:t>
            </a:r>
            <a:r>
              <a:rPr lang="tr-TR" b="1" dirty="0"/>
              <a:t>/a.txt</a:t>
            </a:r>
            <a:r>
              <a:rPr lang="tr-TR" dirty="0"/>
              <a:t>” yazarak </a:t>
            </a:r>
            <a:r>
              <a:rPr lang="tr-TR" dirty="0" err="1"/>
              <a:t>adreslendirebilir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8972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Dosya ve Dizinler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3</a:t>
            </a:fld>
            <a:endParaRPr lang="tr-TR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14782"/>
          <a:stretch/>
        </p:blipFill>
        <p:spPr>
          <a:xfrm>
            <a:off x="1248698" y="2273996"/>
            <a:ext cx="6181725" cy="714301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 rotWithShape="1">
          <a:blip r:embed="rId3"/>
          <a:srcRect t="13495"/>
          <a:stretch/>
        </p:blipFill>
        <p:spPr>
          <a:xfrm>
            <a:off x="1200974" y="2979289"/>
            <a:ext cx="6296025" cy="1145315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1097280" y="1251583"/>
            <a:ext cx="95455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Ayrıca Linux'ta bazı dizinlerin özel isimleri vardır. </a:t>
            </a:r>
            <a:endParaRPr lang="tr-TR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Bunlar 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aşağıdaki Tablo </a:t>
            </a:r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1.3’te özetlenmiştir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317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Standart Giri</a:t>
            </a:r>
            <a:r>
              <a:rPr lang="tr-TR" b="1" dirty="0"/>
              <a:t>ş</a:t>
            </a:r>
            <a:r>
              <a:rPr lang="tr-TR" b="1" dirty="0"/>
              <a:t>/Ç</a:t>
            </a:r>
            <a:r>
              <a:rPr lang="tr-TR" b="1" dirty="0"/>
              <a:t>ı</a:t>
            </a:r>
            <a:r>
              <a:rPr lang="tr-TR" b="1" dirty="0"/>
              <a:t>k</a:t>
            </a:r>
            <a:r>
              <a:rPr lang="tr-TR" b="1" dirty="0"/>
              <a:t>ış </a:t>
            </a:r>
            <a:r>
              <a:rPr lang="tr-TR" b="1" dirty="0"/>
              <a:t>Komutlar</a:t>
            </a:r>
            <a:r>
              <a:rPr lang="tr-TR" b="1" dirty="0"/>
              <a:t>ı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097280" y="1225485"/>
            <a:ext cx="10058400" cy="5046006"/>
          </a:xfrm>
        </p:spPr>
        <p:txBody>
          <a:bodyPr>
            <a:normAutofit/>
          </a:bodyPr>
          <a:lstStyle/>
          <a:p>
            <a:r>
              <a:rPr lang="en-US" sz="2400" b="1" dirty="0" err="1" smtClean="0"/>
              <a:t>pwd</a:t>
            </a:r>
            <a:r>
              <a:rPr lang="en-US" sz="2400" b="1" dirty="0" smtClean="0"/>
              <a:t> </a:t>
            </a:r>
            <a:r>
              <a:rPr lang="en-US" sz="2400" b="1" dirty="0" err="1"/>
              <a:t>Komutu</a:t>
            </a:r>
            <a:r>
              <a:rPr lang="en-US" sz="2400" b="1" dirty="0"/>
              <a:t> (Present Working Directory)</a:t>
            </a:r>
          </a:p>
          <a:p>
            <a:r>
              <a:rPr lang="tr-TR" sz="2400" dirty="0"/>
              <a:t>O anda içinde bulunulan dizinin tam yolunu (</a:t>
            </a:r>
            <a:r>
              <a:rPr lang="tr-TR" sz="2400" i="1" dirty="0" err="1"/>
              <a:t>full</a:t>
            </a:r>
            <a:r>
              <a:rPr lang="tr-TR" sz="2400" i="1" dirty="0"/>
              <a:t> </a:t>
            </a:r>
            <a:r>
              <a:rPr lang="tr-TR" sz="2400" i="1" dirty="0" err="1"/>
              <a:t>path</a:t>
            </a:r>
            <a:r>
              <a:rPr lang="tr-TR" sz="2400" dirty="0"/>
              <a:t>) verir. Kullan</a:t>
            </a:r>
            <a:r>
              <a:rPr lang="tr-TR" sz="2400" dirty="0"/>
              <a:t>ı</a:t>
            </a:r>
            <a:r>
              <a:rPr lang="tr-TR" sz="2400" dirty="0"/>
              <a:t>m</a:t>
            </a:r>
            <a:r>
              <a:rPr lang="tr-TR" sz="2400" dirty="0"/>
              <a:t>ı</a:t>
            </a:r>
            <a:r>
              <a:rPr lang="tr-TR" sz="2400" dirty="0"/>
              <a:t>, Örnek </a:t>
            </a:r>
            <a:r>
              <a:rPr lang="tr-TR" sz="2400" dirty="0" smtClean="0"/>
              <a:t>1.5’te verildiği </a:t>
            </a:r>
            <a:r>
              <a:rPr lang="tr-TR" sz="2400" dirty="0"/>
              <a:t>ş</a:t>
            </a:r>
            <a:r>
              <a:rPr lang="tr-TR" sz="2400" dirty="0"/>
              <a:t>ekildedir.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2121" y="2517173"/>
            <a:ext cx="6990239" cy="11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265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Standart Giriş/Çıkış Komutları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1097280" y="892414"/>
            <a:ext cx="78581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cd </a:t>
            </a:r>
            <a:r>
              <a:rPr 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Komutu (</a:t>
            </a:r>
            <a:r>
              <a:rPr lang="tr-TR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Directory)</a:t>
            </a:r>
          </a:p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Dizinler arasında geçiş yapmayı sağlayan komuttur.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784551"/>
            <a:ext cx="6934359" cy="1240652"/>
          </a:xfrm>
          <a:prstGeom prst="rect">
            <a:avLst/>
          </a:prstGeom>
        </p:spPr>
      </p:pic>
      <p:sp>
        <p:nvSpPr>
          <p:cNvPr id="10" name="Dikdörtgen 9"/>
          <p:cNvSpPr/>
          <p:nvPr/>
        </p:nvSpPr>
        <p:spPr>
          <a:xfrm>
            <a:off x="1097279" y="3025203"/>
            <a:ext cx="88031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Örnek 1.6’daki komut çalıştırıldığında,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dizini içerisine geçiş yapılır. </a:t>
            </a:r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Tekrar kullanıcının 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 dizinine dönmek için Örnek 1.7’deki komut kullanılabilir.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79" y="4304980"/>
            <a:ext cx="6934361" cy="1161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639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Standart Giriş/Çıkış Komutları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097280" y="971602"/>
            <a:ext cx="10058400" cy="5347854"/>
          </a:xfrm>
        </p:spPr>
        <p:txBody>
          <a:bodyPr>
            <a:normAutofit/>
          </a:bodyPr>
          <a:lstStyle/>
          <a:p>
            <a:r>
              <a:rPr lang="tr-TR" sz="2400" b="1" dirty="0" err="1"/>
              <a:t>echo</a:t>
            </a:r>
            <a:r>
              <a:rPr lang="tr-TR" sz="2400" b="1" dirty="0"/>
              <a:t> </a:t>
            </a:r>
            <a:r>
              <a:rPr lang="tr-TR" sz="2400" b="1" dirty="0" smtClean="0"/>
              <a:t>Komutu</a:t>
            </a:r>
          </a:p>
          <a:p>
            <a:r>
              <a:rPr lang="tr-TR" sz="2400" dirty="0"/>
              <a:t>Karakterleri ya da de</a:t>
            </a:r>
            <a:r>
              <a:rPr lang="tr-TR" sz="2400" dirty="0"/>
              <a:t>ğ</a:t>
            </a:r>
            <a:r>
              <a:rPr lang="tr-TR" sz="2400" dirty="0"/>
              <a:t>i</a:t>
            </a:r>
            <a:r>
              <a:rPr lang="tr-TR" sz="2400" dirty="0"/>
              <a:t>ş</a:t>
            </a:r>
            <a:r>
              <a:rPr lang="tr-TR" sz="2400" dirty="0"/>
              <a:t>kenlerin de</a:t>
            </a:r>
            <a:r>
              <a:rPr lang="tr-TR" sz="2400" dirty="0"/>
              <a:t>ğ</a:t>
            </a:r>
            <a:r>
              <a:rPr lang="tr-TR" sz="2400" dirty="0"/>
              <a:t>erlerini görüntüler. Kullan</a:t>
            </a:r>
            <a:r>
              <a:rPr lang="tr-TR" sz="2400" dirty="0"/>
              <a:t>ı</a:t>
            </a:r>
            <a:r>
              <a:rPr lang="tr-TR" sz="2400" dirty="0"/>
              <a:t>c</a:t>
            </a:r>
            <a:r>
              <a:rPr lang="tr-TR" sz="2400" dirty="0"/>
              <a:t>ı</a:t>
            </a:r>
            <a:r>
              <a:rPr lang="tr-TR" sz="2400" dirty="0"/>
              <a:t>n</a:t>
            </a:r>
            <a:r>
              <a:rPr lang="tr-TR" sz="2400" dirty="0"/>
              <a:t>ı</a:t>
            </a:r>
            <a:r>
              <a:rPr lang="tr-TR" sz="2400" dirty="0"/>
              <a:t>n kabuk program</a:t>
            </a:r>
            <a:r>
              <a:rPr lang="tr-TR" sz="2400" dirty="0"/>
              <a:t>ı</a:t>
            </a:r>
            <a:r>
              <a:rPr lang="tr-TR" sz="2400" dirty="0" smtClean="0"/>
              <a:t>, sistemde </a:t>
            </a:r>
            <a:r>
              <a:rPr lang="tr-TR" sz="2400" dirty="0"/>
              <a:t>$SHELL adl</a:t>
            </a:r>
            <a:r>
              <a:rPr lang="tr-TR" sz="2400" dirty="0"/>
              <a:t>ı </a:t>
            </a:r>
            <a:r>
              <a:rPr lang="tr-TR" sz="2400" dirty="0"/>
              <a:t>de</a:t>
            </a:r>
            <a:r>
              <a:rPr lang="tr-TR" sz="2400" dirty="0"/>
              <a:t>ğ</a:t>
            </a:r>
            <a:r>
              <a:rPr lang="tr-TR" sz="2400" dirty="0"/>
              <a:t>i</a:t>
            </a:r>
            <a:r>
              <a:rPr lang="tr-TR" sz="2400" dirty="0"/>
              <a:t>ş</a:t>
            </a:r>
            <a:r>
              <a:rPr lang="tr-TR" sz="2400" dirty="0"/>
              <a:t>kende saklan</a:t>
            </a:r>
            <a:r>
              <a:rPr lang="tr-TR" sz="2400" dirty="0"/>
              <a:t>ı</a:t>
            </a:r>
            <a:r>
              <a:rPr lang="tr-TR" sz="2400" dirty="0"/>
              <a:t>r. Bu de</a:t>
            </a:r>
            <a:r>
              <a:rPr lang="tr-TR" sz="2400" dirty="0"/>
              <a:t>ğ</a:t>
            </a:r>
            <a:r>
              <a:rPr lang="tr-TR" sz="2400" dirty="0"/>
              <a:t>i</a:t>
            </a:r>
            <a:r>
              <a:rPr lang="tr-TR" sz="2400" dirty="0"/>
              <a:t>ş</a:t>
            </a:r>
            <a:r>
              <a:rPr lang="tr-TR" sz="2400" dirty="0"/>
              <a:t>kenin de</a:t>
            </a:r>
            <a:r>
              <a:rPr lang="tr-TR" sz="2400" dirty="0"/>
              <a:t>ğ</a:t>
            </a:r>
            <a:r>
              <a:rPr lang="tr-TR" sz="2400" dirty="0"/>
              <a:t>erini görüntülemek için</a:t>
            </a:r>
            <a:r>
              <a:rPr lang="tr-TR" sz="2400" dirty="0" smtClean="0"/>
              <a:t>, Örnek </a:t>
            </a:r>
            <a:r>
              <a:rPr lang="tr-TR" sz="2400" dirty="0"/>
              <a:t>1.8</a:t>
            </a:r>
            <a:r>
              <a:rPr lang="tr-TR" sz="2400" dirty="0"/>
              <a:t>’</a:t>
            </a:r>
            <a:r>
              <a:rPr lang="tr-TR" sz="2400" dirty="0"/>
              <a:t>de gösterildi</a:t>
            </a:r>
            <a:r>
              <a:rPr lang="tr-TR" sz="2400" dirty="0"/>
              <a:t>ğ</a:t>
            </a:r>
            <a:r>
              <a:rPr lang="tr-TR" sz="2400" dirty="0"/>
              <a:t>i gibi </a:t>
            </a:r>
            <a:r>
              <a:rPr lang="tr-TR" sz="2400" dirty="0" err="1"/>
              <a:t>echo</a:t>
            </a:r>
            <a:r>
              <a:rPr lang="tr-TR" sz="2400" dirty="0"/>
              <a:t> </a:t>
            </a:r>
            <a:r>
              <a:rPr lang="tr-TR" sz="2400" dirty="0"/>
              <a:t>komutu kullan</a:t>
            </a:r>
            <a:r>
              <a:rPr lang="tr-TR" sz="2400" dirty="0"/>
              <a:t>ı</a:t>
            </a:r>
            <a:r>
              <a:rPr lang="tr-TR" sz="2400" dirty="0"/>
              <a:t>labilir.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2712078"/>
            <a:ext cx="7146403" cy="1115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686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Standart Giriş/Çıkış Komutları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7</a:t>
            </a:fld>
            <a:endParaRPr lang="tr-TR"/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74868" y="1375944"/>
            <a:ext cx="6307643" cy="2230999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974729" y="831274"/>
            <a:ext cx="87348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Linux ortamında değişken tanımlayarak değişkenin değerini ekranda görüntüleyelim.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1097280" y="3551448"/>
            <a:ext cx="91402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Yukarıdaki örnekte, KIM adında bir değişken tanımlanmış ve değişkenin </a:t>
            </a:r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değeri değişik 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şekillerde ekrana yazdırılmıştır. 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komutu ile </a:t>
            </a:r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yazdırırken 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değişkeni </a:t>
            </a:r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belirtmek için 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önüne </a:t>
            </a:r>
            <a:r>
              <a:rPr 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 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işareti getirilmelidir.</a:t>
            </a:r>
          </a:p>
        </p:txBody>
      </p:sp>
      <p:sp>
        <p:nvSpPr>
          <p:cNvPr id="9" name="Dikdörtgen 8"/>
          <p:cNvSpPr/>
          <p:nvPr/>
        </p:nvSpPr>
        <p:spPr>
          <a:xfrm>
            <a:off x="1097280" y="4751777"/>
            <a:ext cx="104788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Linux'ta büyük-küçük harf ayrımı vardır. Dolayısıyla değişkenleri nasıl</a:t>
            </a:r>
          </a:p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tanımladıysanız aynı karakterlerle çağırmalısınız. KIM değişkenini tanımlarken “=”</a:t>
            </a:r>
          </a:p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simgesi ile diğer ifadeler arasında boşluk bırakılmadığına dikkat ediniz.</a:t>
            </a:r>
          </a:p>
        </p:txBody>
      </p:sp>
    </p:spTree>
    <p:extLst>
      <p:ext uri="{BB962C8B-B14F-4D97-AF65-F5344CB8AC3E}">
        <p14:creationId xmlns:p14="http://schemas.microsoft.com/office/powerpoint/2010/main" val="369202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349385"/>
            <a:ext cx="6344104" cy="1986945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Standart Giriş/Çıkış Komutları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ls</a:t>
            </a:r>
            <a:r>
              <a:rPr lang="tr-TR" b="1" dirty="0"/>
              <a:t> Komutu (</a:t>
            </a:r>
            <a:r>
              <a:rPr lang="tr-TR" b="1" dirty="0" err="1"/>
              <a:t>List</a:t>
            </a:r>
            <a:r>
              <a:rPr lang="tr-TR" b="1" dirty="0"/>
              <a:t> Directory </a:t>
            </a:r>
            <a:r>
              <a:rPr lang="tr-TR" b="1" dirty="0" err="1"/>
              <a:t>Contents</a:t>
            </a:r>
            <a:r>
              <a:rPr lang="tr-TR" b="1" dirty="0" smtClean="0"/>
              <a:t>)</a:t>
            </a:r>
          </a:p>
          <a:p>
            <a:r>
              <a:rPr lang="tr-TR" dirty="0"/>
              <a:t>Bulunan dizin içerisindeki dosya ve dizinleri listeler. Kullan</a:t>
            </a:r>
            <a:r>
              <a:rPr lang="tr-TR" dirty="0"/>
              <a:t>ı</a:t>
            </a:r>
            <a:r>
              <a:rPr lang="tr-TR" dirty="0"/>
              <a:t>m</a:t>
            </a:r>
            <a:r>
              <a:rPr lang="tr-TR" dirty="0"/>
              <a:t>ı </a:t>
            </a:r>
            <a:r>
              <a:rPr lang="tr-TR" dirty="0"/>
              <a:t>Örnek 1.10</a:t>
            </a:r>
            <a:r>
              <a:rPr lang="tr-TR" dirty="0"/>
              <a:t>’</a:t>
            </a:r>
            <a:r>
              <a:rPr lang="tr-TR" dirty="0"/>
              <a:t>da</a:t>
            </a:r>
          </a:p>
          <a:p>
            <a:r>
              <a:rPr lang="tr-TR" dirty="0"/>
              <a:t>gösterildi</a:t>
            </a:r>
            <a:r>
              <a:rPr lang="tr-TR" dirty="0"/>
              <a:t>ğ</a:t>
            </a:r>
            <a:r>
              <a:rPr lang="tr-TR" dirty="0"/>
              <a:t>i </a:t>
            </a:r>
            <a:r>
              <a:rPr lang="tr-TR" dirty="0"/>
              <a:t>ş</a:t>
            </a:r>
            <a:r>
              <a:rPr lang="tr-TR" dirty="0"/>
              <a:t>ekildedir.</a:t>
            </a:r>
          </a:p>
        </p:txBody>
      </p:sp>
    </p:spTree>
    <p:extLst>
      <p:ext uri="{BB962C8B-B14F-4D97-AF65-F5344CB8AC3E}">
        <p14:creationId xmlns:p14="http://schemas.microsoft.com/office/powerpoint/2010/main" val="1471152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Standart Giriş/Çıkış Komutları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9</a:t>
            </a:fld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744891"/>
            <a:ext cx="6957395" cy="2440610"/>
          </a:xfrm>
          <a:prstGeom prst="rect">
            <a:avLst/>
          </a:prstGeom>
        </p:spPr>
      </p:pic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komutun baz</a:t>
            </a:r>
            <a:r>
              <a:rPr lang="tr-TR" dirty="0"/>
              <a:t>ı </a:t>
            </a:r>
            <a:r>
              <a:rPr lang="tr-TR" dirty="0"/>
              <a:t>seçenekleri vard</a:t>
            </a:r>
            <a:r>
              <a:rPr lang="tr-TR" dirty="0"/>
              <a:t>ı</a:t>
            </a:r>
            <a:r>
              <a:rPr lang="tr-TR" dirty="0"/>
              <a:t>r. Örne</a:t>
            </a:r>
            <a:r>
              <a:rPr lang="tr-TR" dirty="0"/>
              <a:t>ğ</a:t>
            </a:r>
            <a:r>
              <a:rPr lang="tr-TR" dirty="0"/>
              <a:t>in, </a:t>
            </a:r>
            <a:r>
              <a:rPr lang="tr-TR" b="1" dirty="0" err="1"/>
              <a:t>ls</a:t>
            </a:r>
            <a:r>
              <a:rPr lang="tr-TR" b="1" dirty="0"/>
              <a:t> -l </a:t>
            </a:r>
            <a:r>
              <a:rPr lang="tr-TR" dirty="0"/>
              <a:t>komutu, bulunan dizindeki</a:t>
            </a:r>
          </a:p>
          <a:p>
            <a:r>
              <a:rPr lang="tr-TR" dirty="0"/>
              <a:t>dosya ve dizinleri ayr</a:t>
            </a:r>
            <a:r>
              <a:rPr lang="tr-TR" dirty="0"/>
              <a:t>ı</a:t>
            </a:r>
            <a:r>
              <a:rPr lang="tr-TR" dirty="0"/>
              <a:t>nt</a:t>
            </a:r>
            <a:r>
              <a:rPr lang="tr-TR" dirty="0"/>
              <a:t>ı</a:t>
            </a:r>
            <a:r>
              <a:rPr lang="tr-TR" dirty="0"/>
              <a:t>l</a:t>
            </a:r>
            <a:r>
              <a:rPr lang="tr-TR" dirty="0"/>
              <a:t>ı </a:t>
            </a:r>
            <a:r>
              <a:rPr lang="tr-TR" dirty="0"/>
              <a:t>bilgileriyle listeler.</a:t>
            </a:r>
          </a:p>
        </p:txBody>
      </p:sp>
      <p:sp>
        <p:nvSpPr>
          <p:cNvPr id="7" name="Dikdörtgen 6"/>
          <p:cNvSpPr/>
          <p:nvPr/>
        </p:nvSpPr>
        <p:spPr>
          <a:xfrm>
            <a:off x="1097278" y="4175788"/>
            <a:ext cx="95927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Örnek 1.11’de ilk kısımda dosya veya dizine ait kullanıcı yetkileri, dizin sayısı</a:t>
            </a:r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sahibi 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olan kullanıcının adı, grubu, dosya boyutu (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byte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son değişiklik tarihi ve dosyanın </a:t>
            </a:r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 da 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dizinin adı yer alır. Dizinler için satır başındaki ilk karakter “</a:t>
            </a:r>
            <a:r>
              <a:rPr lang="tr-TR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”dir</a:t>
            </a:r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204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EA982FA4-5945-4967-9238-2CC9BFD33964}" vid="{09C63E20-D516-4FC8-9458-F0B50C03589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912</TotalTime>
  <Words>744</Words>
  <Application>Microsoft Office PowerPoint</Application>
  <PresentationFormat>Geniş ekran</PresentationFormat>
  <Paragraphs>92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Calibri</vt:lpstr>
      <vt:lpstr>Times New Roman</vt:lpstr>
      <vt:lpstr>Wingdings</vt:lpstr>
      <vt:lpstr>nmyo</vt:lpstr>
      <vt:lpstr>Dosya ve Dizin Paylaşımı</vt:lpstr>
      <vt:lpstr>Dosya ve Dizinler</vt:lpstr>
      <vt:lpstr>Dosya ve Dizinler</vt:lpstr>
      <vt:lpstr>Standart Giriş/Çıkış Komutları</vt:lpstr>
      <vt:lpstr>Standart Giriş/Çıkış Komutları</vt:lpstr>
      <vt:lpstr>Standart Giriş/Çıkış Komutları</vt:lpstr>
      <vt:lpstr>Standart Giriş/Çıkış Komutları</vt:lpstr>
      <vt:lpstr>Standart Giriş/Çıkış Komutları</vt:lpstr>
      <vt:lpstr>Standart Giriş/Çıkış Komutları</vt:lpstr>
      <vt:lpstr>Standart Giriş/Çıkış Komutları</vt:lpstr>
      <vt:lpstr>Standart Giriş/Çıkış Komutları</vt:lpstr>
      <vt:lpstr>Standart Giriş/Çıkış Komutları</vt:lpstr>
      <vt:lpstr>Standart Giriş/Çıkış Komutları</vt:lpstr>
      <vt:lpstr>Kaynak</vt:lpstr>
    </vt:vector>
  </TitlesOfParts>
  <Company>MoTuN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Açık Kaynak Kodlu İşletim Sistemi Yapısı</dc:title>
  <dc:creator>Salih</dc:creator>
  <cp:lastModifiedBy>Salih</cp:lastModifiedBy>
  <cp:revision>107</cp:revision>
  <dcterms:created xsi:type="dcterms:W3CDTF">2020-01-16T18:35:55Z</dcterms:created>
  <dcterms:modified xsi:type="dcterms:W3CDTF">2020-01-20T20:08:15Z</dcterms:modified>
</cp:coreProperties>
</file>