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4" r:id="rId10"/>
    <p:sldId id="265" r:id="rId11"/>
    <p:sldId id="263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3932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24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24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706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8824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773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0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474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926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649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71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871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351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3487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463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2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ng.harran.edu.tr/~nbesli/ETK/PQS/PQS.html" TargetMode="External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knikbilimlermyo.istanbul.edu.tr/elektrik/wp-content/uploads/2015/03/B%C3%B6l%C3%BCm-7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FEEB8B3F-7025-4B32-8593-2B7C42429ED6}"/>
              </a:ext>
            </a:extLst>
          </p:cNvPr>
          <p:cNvSpPr txBox="1"/>
          <p:nvPr/>
        </p:nvSpPr>
        <p:spPr>
          <a:xfrm>
            <a:off x="2550644" y="1307306"/>
            <a:ext cx="2057400" cy="276999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tr-TR" sz="1350" dirty="0"/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5D98B0B5-C45B-4B47-8DBA-5F60A83A8EEC}"/>
              </a:ext>
            </a:extLst>
          </p:cNvPr>
          <p:cNvSpPr>
            <a:spLocks noGrp="1"/>
          </p:cNvSpPr>
          <p:nvPr/>
        </p:nvSpPr>
        <p:spPr>
          <a:xfrm>
            <a:off x="1095807" y="1307306"/>
            <a:ext cx="7882002" cy="1873250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tr-TR" sz="5400" b="1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6" name="Alt Başlık 2">
            <a:extLst>
              <a:ext uri="{FF2B5EF4-FFF2-40B4-BE49-F238E27FC236}">
                <a16:creationId xmlns:a16="http://schemas.microsoft.com/office/drawing/2014/main" id="{DF5ED34C-7066-4E73-9915-CB612D19FC3E}"/>
              </a:ext>
            </a:extLst>
          </p:cNvPr>
          <p:cNvSpPr>
            <a:spLocks noGrp="1"/>
          </p:cNvSpPr>
          <p:nvPr/>
        </p:nvSpPr>
        <p:spPr>
          <a:xfrm>
            <a:off x="655798" y="3595753"/>
            <a:ext cx="8212930" cy="646113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marL="0" indent="0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tr-TR" sz="4000" b="1" dirty="0">
                <a:solidFill>
                  <a:schemeClr val="tx1"/>
                </a:solidFill>
              </a:rPr>
              <a:t>ALTERNATİF AKIM DEVRE ANALİZİ </a:t>
            </a:r>
          </a:p>
          <a:p>
            <a:r>
              <a:rPr lang="tr-TR" sz="4000" b="1" dirty="0">
                <a:solidFill>
                  <a:schemeClr val="tx1"/>
                </a:solidFill>
              </a:rPr>
              <a:t>4. hafta </a:t>
            </a:r>
          </a:p>
          <a:p>
            <a:endParaRPr lang="tr-TR" sz="4000" b="1" dirty="0"/>
          </a:p>
          <a:p>
            <a:endParaRPr lang="tr-TR" sz="4000" b="1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30B739B3-D8E5-46B1-AF60-D851A7E7DF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2981" cy="992981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0253D4B4-6E3B-4C17-A13E-FAF6A23437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1975" y="-7189"/>
            <a:ext cx="992981" cy="99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42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FA74098-FE80-4584-9591-BDE5910C5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4831" y="343115"/>
            <a:ext cx="7053542" cy="1400530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Seri Bağlı Direnç-Kondansatör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  <a:endParaRPr lang="tr-TR" sz="4000">
              <a:solidFill>
                <a:srgbClr val="4FB8C1"/>
              </a:solidFill>
            </a:endParaRPr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DBEC3548-2057-49C0-9F15-58359A2AF4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305050"/>
            <a:ext cx="7091949" cy="32639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9025C7FD-F7F3-426F-B8BF-E3351AFBD7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92981" cy="992981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96E463B1-006B-4E4A-9057-07CA027DAF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0716" y="-14377"/>
            <a:ext cx="992981" cy="99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16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143FC7-65BD-4148-A049-AD008A8B4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81" y="359210"/>
            <a:ext cx="7053542" cy="1400530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Seri Bağlı Direnç-Kondansatör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  <a:endParaRPr lang="tr-TR" sz="4000">
              <a:solidFill>
                <a:srgbClr val="4FB8C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2F423B-5374-48AA-A07D-B09CD4C14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75" y="1885950"/>
            <a:ext cx="6709906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tr-TR" b="1" dirty="0"/>
              <a:t> </a:t>
            </a:r>
            <a:r>
              <a:rPr lang="tr-TR" b="1" dirty="0">
                <a:solidFill>
                  <a:srgbClr val="4FB8C1"/>
                </a:solidFill>
              </a:rPr>
              <a:t>Örnek: </a:t>
            </a:r>
            <a:r>
              <a:rPr lang="tr-TR" b="1" dirty="0"/>
              <a:t>50 </a:t>
            </a:r>
            <a:r>
              <a:rPr lang="tr-TR" b="1" dirty="0" err="1"/>
              <a:t>Ω’luk</a:t>
            </a:r>
            <a:r>
              <a:rPr lang="tr-TR" b="1" dirty="0"/>
              <a:t> bir direnç ile 150 µF değerinde bir kondansatör seri bağlanmıştır. Devreye 50 Hz frekanslı 220V’lu bir gerilim uygulanmaktadır. </a:t>
            </a:r>
            <a:endParaRPr lang="tr-TR"/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>
                <a:solidFill>
                  <a:srgbClr val="4FB8C1"/>
                </a:solidFill>
              </a:rPr>
              <a:t>a) </a:t>
            </a:r>
            <a:r>
              <a:rPr lang="tr-TR" b="1" dirty="0"/>
              <a:t>Devrenin empedansını, </a:t>
            </a:r>
            <a:endParaRPr lang="tr-TR" b="1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tr-TR" b="1" dirty="0">
                <a:solidFill>
                  <a:srgbClr val="4FB8C1"/>
                </a:solidFill>
              </a:rPr>
              <a:t>b)</a:t>
            </a:r>
            <a:r>
              <a:rPr lang="tr-TR" b="1" dirty="0"/>
              <a:t> Devre akımını, </a:t>
            </a:r>
            <a:endParaRPr lang="tr-TR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tr-TR" b="1" dirty="0">
                <a:solidFill>
                  <a:srgbClr val="4FB8C1"/>
                </a:solidFill>
              </a:rPr>
              <a:t>c) </a:t>
            </a:r>
            <a:r>
              <a:rPr lang="tr-TR" b="1" dirty="0"/>
              <a:t>Akım ile gerilim arasındaki faz açısını bulunuz.</a:t>
            </a:r>
            <a:endParaRPr lang="tr-TR"/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>
                <a:solidFill>
                  <a:srgbClr val="4FB8C1"/>
                </a:solidFill>
              </a:rPr>
              <a:t>Çözüm: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/>
              <a:t>Kondansatörün </a:t>
            </a:r>
            <a:r>
              <a:rPr lang="tr-TR" b="1" dirty="0" err="1"/>
              <a:t>kapasitif</a:t>
            </a:r>
            <a:r>
              <a:rPr lang="tr-TR" b="1" dirty="0"/>
              <a:t> </a:t>
            </a:r>
            <a:r>
              <a:rPr lang="tr-TR" b="1" dirty="0" err="1"/>
              <a:t>reaktansı</a:t>
            </a:r>
            <a:r>
              <a:rPr lang="tr-TR" b="1" dirty="0"/>
              <a:t> , </a:t>
            </a:r>
          </a:p>
          <a:p>
            <a:pPr>
              <a:buClr>
                <a:srgbClr val="8AD0D6"/>
              </a:buClr>
            </a:pPr>
            <a:endParaRPr lang="tr-TR" b="1" dirty="0"/>
          </a:p>
        </p:txBody>
      </p:sp>
      <p:pic>
        <p:nvPicPr>
          <p:cNvPr id="6" name="Resim 6">
            <a:extLst>
              <a:ext uri="{FF2B5EF4-FFF2-40B4-BE49-F238E27FC236}">
                <a16:creationId xmlns:a16="http://schemas.microsoft.com/office/drawing/2014/main" id="{F935B29C-3B1A-4DA6-93CD-39296676D0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1073" y="2295525"/>
            <a:ext cx="2364676" cy="15621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Resim 8">
            <a:extLst>
              <a:ext uri="{FF2B5EF4-FFF2-40B4-BE49-F238E27FC236}">
                <a16:creationId xmlns:a16="http://schemas.microsoft.com/office/drawing/2014/main" id="{2A9EF9D9-17BD-4C39-AE04-7CE2178C069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791" t="29428" r="5841" b="31469"/>
          <a:stretch/>
        </p:blipFill>
        <p:spPr>
          <a:xfrm>
            <a:off x="1041481" y="4635922"/>
            <a:ext cx="7202850" cy="865187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78158587-2BC3-4361-B368-A95A1D3C69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92981" cy="992981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E12B7DE1-E60E-4F07-8322-B95B6FD97E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0716" y="-14377"/>
            <a:ext cx="992981" cy="99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16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D824B3C-702E-40DA-8465-CD536D3EC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065" y="496019"/>
            <a:ext cx="7053542" cy="1400530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Seri Bağlı Direnç-Kondansatör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  <a:endParaRPr lang="tr-TR" sz="4000">
              <a:solidFill>
                <a:srgbClr val="4FB8C1"/>
              </a:solidFill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D2E1B005-6D46-400A-9F2B-C6E8DE41E3D6}"/>
              </a:ext>
            </a:extLst>
          </p:cNvPr>
          <p:cNvSpPr txBox="1"/>
          <p:nvPr/>
        </p:nvSpPr>
        <p:spPr>
          <a:xfrm>
            <a:off x="171450" y="2057400"/>
            <a:ext cx="9723438" cy="4801314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tr-TR" b="1" dirty="0"/>
              <a:t>Devrenin empedansı ,                               Devrenin akımı ,</a:t>
            </a:r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r>
              <a:rPr lang="tr-TR" b="1" dirty="0"/>
              <a:t> Direnç gerilimi,                                            Kondansatör Gerilimi ,                                              </a:t>
            </a:r>
          </a:p>
          <a:p>
            <a:endParaRPr lang="tr-TR" b="1" dirty="0"/>
          </a:p>
          <a:p>
            <a:endParaRPr lang="tr-TR" b="1" dirty="0"/>
          </a:p>
          <a:p>
            <a:r>
              <a:rPr lang="tr-TR" b="1" dirty="0"/>
              <a:t>Akım gerilim arasındaki faz açısı ,</a:t>
            </a:r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</p:txBody>
      </p:sp>
      <p:pic>
        <p:nvPicPr>
          <p:cNvPr id="5" name="Resim 5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EE3B42DA-0E49-475F-876A-9DDD0977DD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" y="2428875"/>
            <a:ext cx="2743200" cy="11906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Resim 7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7C377235-FA1B-464C-8A6E-EFF8045B4D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7677" y="2428875"/>
            <a:ext cx="2505075" cy="11969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Resim 9">
            <a:extLst>
              <a:ext uri="{FF2B5EF4-FFF2-40B4-BE49-F238E27FC236}">
                <a16:creationId xmlns:a16="http://schemas.microsoft.com/office/drawing/2014/main" id="{F256D266-4671-409C-B76A-2874384FB8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075" y="4371975"/>
            <a:ext cx="2420938" cy="4914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Resim 11">
            <a:extLst>
              <a:ext uri="{FF2B5EF4-FFF2-40B4-BE49-F238E27FC236}">
                <a16:creationId xmlns:a16="http://schemas.microsoft.com/office/drawing/2014/main" id="{37FACB8F-6617-429F-9441-8E661B41DD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5917" y="4459729"/>
            <a:ext cx="3100661" cy="5046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Resim 13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A28A1609-3608-4D2B-850E-60554F5A90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5723" y="5133868"/>
            <a:ext cx="7388225" cy="12268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81DE1526-8266-4120-AC4D-524EC4B760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92981" cy="992981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96069179-EF22-47D0-A5FD-2B72CC7199B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80716" y="-14377"/>
            <a:ext cx="992981" cy="99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94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ABE7B6F-3028-42B8-8A3D-FDADBDC7A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012" y="1861896"/>
            <a:ext cx="7055380" cy="1400530"/>
          </a:xfrm>
        </p:spPr>
        <p:txBody>
          <a:bodyPr/>
          <a:lstStyle/>
          <a:p>
            <a:pPr algn="ctr"/>
            <a:r>
              <a:rPr lang="tr-TR" sz="5400" b="1" u="sng" dirty="0">
                <a:solidFill>
                  <a:srgbClr val="4FB8C1"/>
                </a:solidFill>
              </a:rPr>
              <a:t>KAYNAKÇA</a:t>
            </a:r>
            <a:r>
              <a:rPr lang="tr-TR" sz="5400" b="1" dirty="0">
                <a:solidFill>
                  <a:srgbClr val="4FB8C1"/>
                </a:solidFill>
              </a:rPr>
              <a:t> </a:t>
            </a:r>
            <a:endParaRPr lang="tr-TR"/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05747265-32B0-4363-9D1C-696D7F8D22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99794" y="0"/>
            <a:ext cx="1028700" cy="1028700"/>
          </a:xfrm>
          <a:prstGeom prst="rect">
            <a:avLst/>
          </a:prstGeom>
        </p:spPr>
      </p:pic>
      <p:pic>
        <p:nvPicPr>
          <p:cNvPr id="6" name="Resim 6">
            <a:extLst>
              <a:ext uri="{FF2B5EF4-FFF2-40B4-BE49-F238E27FC236}">
                <a16:creationId xmlns:a16="http://schemas.microsoft.com/office/drawing/2014/main" id="{65F7E8EF-B56E-44AA-9DFC-4F635A295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28700" cy="1028700"/>
          </a:xfrm>
          <a:prstGeom prst="rect">
            <a:avLst/>
          </a:prstGeom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6997A177-92EF-4690-9DE4-AEAFEAF42336}"/>
              </a:ext>
            </a:extLst>
          </p:cNvPr>
          <p:cNvSpPr txBox="1"/>
          <p:nvPr/>
        </p:nvSpPr>
        <p:spPr>
          <a:xfrm>
            <a:off x="1431098" y="3396759"/>
            <a:ext cx="6610610" cy="286232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dirty="0">
                <a:hlinkClick r:id="rId3"/>
              </a:rPr>
              <a:t>http://eng.harran.edu.tr/~nbesli/ETK/PQS/PQS.html</a:t>
            </a:r>
            <a:endParaRPr lang="tr-TR">
              <a:hlinkClick r:id="rId3"/>
            </a:endParaRPr>
          </a:p>
          <a:p>
            <a:pPr algn="ctr"/>
            <a:endParaRPr lang="tr-TR" dirty="0"/>
          </a:p>
          <a:p>
            <a:pPr algn="ctr"/>
            <a:r>
              <a:rPr lang="tr-TR" dirty="0">
                <a:hlinkClick r:id="rId4"/>
              </a:rPr>
              <a:t>http://teknikbilimlermyo.istanbul.edu.tr/elektrik/wp-content/uploads/2015/03/B%C3%B6l%C3%BCm-7.pdf</a:t>
            </a:r>
            <a:endParaRPr lang="tr-TR" dirty="0"/>
          </a:p>
          <a:p>
            <a:pPr algn="ctr"/>
            <a:endParaRPr lang="tr-TR" dirty="0"/>
          </a:p>
          <a:p>
            <a:pPr algn="ctr"/>
            <a:r>
              <a:rPr lang="tr-TR" dirty="0"/>
              <a:t>Prof. </a:t>
            </a:r>
            <a:r>
              <a:rPr lang="tr-TR" dirty="0" err="1"/>
              <a:t>Dr</a:t>
            </a:r>
            <a:r>
              <a:rPr lang="tr-TR" dirty="0"/>
              <a:t> . Arifoğlu , U.</a:t>
            </a:r>
            <a:endParaRPr lang="en-US" dirty="0"/>
          </a:p>
          <a:p>
            <a:pPr algn="ctr"/>
            <a:r>
              <a:rPr lang="tr-TR" dirty="0"/>
              <a:t> (Elektrik-Elektronik Mühendisliğinin Temelleri </a:t>
            </a:r>
            <a:endParaRPr lang="en-US" dirty="0"/>
          </a:p>
          <a:p>
            <a:pPr algn="ctr"/>
            <a:r>
              <a:rPr lang="tr-TR" dirty="0"/>
              <a:t>Alternatif Akım Devreleri Cilt-II </a:t>
            </a:r>
            <a:endParaRPr lang="en-US" dirty="0"/>
          </a:p>
          <a:p>
            <a:pPr algn="ctr"/>
            <a:r>
              <a:rPr lang="tr-TR" dirty="0"/>
              <a:t>Alfa Basım Yayın Dağıtım Ltd. Şti. </a:t>
            </a:r>
            <a:endParaRPr lang="en-US" dirty="0"/>
          </a:p>
          <a:p>
            <a:pPr algn="ctr"/>
            <a:r>
              <a:rPr lang="tr-TR" dirty="0"/>
              <a:t>5. Basım Şubat 2012 )</a:t>
            </a:r>
          </a:p>
        </p:txBody>
      </p:sp>
    </p:spTree>
    <p:extLst>
      <p:ext uri="{BB962C8B-B14F-4D97-AF65-F5344CB8AC3E}">
        <p14:creationId xmlns:p14="http://schemas.microsoft.com/office/powerpoint/2010/main" val="197845069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A4D6F05-E17A-4156-A738-43D05837F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038" y="1598373"/>
            <a:ext cx="7053542" cy="1400530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İçindekiler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BD129C-4074-4533-8546-40E97878F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2362200"/>
            <a:ext cx="8682755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tr-TR" sz="2500" b="1" dirty="0" smtClean="0"/>
          </a:p>
          <a:p>
            <a:endParaRPr lang="tr-TR" sz="2500" b="1" dirty="0"/>
          </a:p>
          <a:p>
            <a:r>
              <a:rPr lang="tr-TR" sz="2500" b="1" dirty="0" smtClean="0"/>
              <a:t>Seri </a:t>
            </a:r>
            <a:r>
              <a:rPr lang="tr-TR" sz="2500" b="1" dirty="0"/>
              <a:t>bağlı direnç - bobin (R-L) , </a:t>
            </a:r>
          </a:p>
          <a:p>
            <a:pPr>
              <a:buClr>
                <a:srgbClr val="8AD0D6"/>
              </a:buClr>
            </a:pPr>
            <a:r>
              <a:rPr lang="tr-TR" sz="2500" b="1" dirty="0"/>
              <a:t>Direnç -kondansatör (R-C),</a:t>
            </a:r>
          </a:p>
          <a:p>
            <a:pPr>
              <a:buClr>
                <a:srgbClr val="8AD0D6"/>
              </a:buClr>
            </a:pPr>
            <a:r>
              <a:rPr lang="tr-TR" sz="2500" b="1" dirty="0" err="1"/>
              <a:t>Ohm</a:t>
            </a:r>
            <a:r>
              <a:rPr lang="tr-TR" sz="2500" b="1" dirty="0"/>
              <a:t> kanununun uygulanması ve örnekleri </a:t>
            </a:r>
          </a:p>
          <a:p>
            <a:pPr>
              <a:buClr>
                <a:srgbClr val="8AD0D6"/>
              </a:buClr>
            </a:pPr>
            <a:r>
              <a:rPr lang="tr-TR" sz="2500" b="1" dirty="0"/>
              <a:t>Örnek problemler </a:t>
            </a:r>
          </a:p>
          <a:p>
            <a:pPr>
              <a:buClr>
                <a:srgbClr val="8AD0D6"/>
              </a:buClr>
            </a:pPr>
            <a:endParaRPr lang="tr-TR" sz="2500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A9856DEA-77CF-4CAE-9783-D98DDE3D5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2981" cy="992981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754C6227-0BB6-404F-B167-063B23986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0716" y="-14377"/>
            <a:ext cx="992981" cy="99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487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D83167-14CF-4F54-A5A0-0036312F4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48" y="703024"/>
            <a:ext cx="8165226" cy="1400530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Seri Bağlı Direnç-Bobin</a:t>
            </a:r>
            <a:r>
              <a:rPr lang="tr-TR" sz="4000" b="1" u="sng" dirty="0">
                <a:solidFill>
                  <a:srgbClr val="4FB8C1"/>
                </a:solidFill>
                <a:latin typeface="Century Gothic"/>
                <a:cs typeface="+mj-ea"/>
              </a:rPr>
              <a:t/>
            </a:r>
            <a:br>
              <a:rPr lang="tr-TR" sz="4000" b="1" u="sng" dirty="0">
                <a:solidFill>
                  <a:srgbClr val="4FB8C1"/>
                </a:solidFill>
                <a:latin typeface="Century Gothic"/>
                <a:cs typeface="+mj-ea"/>
              </a:rPr>
            </a:br>
            <a:r>
              <a:rPr lang="tr-TR" sz="4000" b="1" u="sng" dirty="0">
                <a:solidFill>
                  <a:srgbClr val="4FB8C1"/>
                </a:solidFill>
              </a:rPr>
              <a:t>R-L Devreleri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F9CA4E-0475-467B-98B4-FCAD471CF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019" y="2219586"/>
            <a:ext cx="7960187" cy="48545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z="1900" b="1" dirty="0"/>
              <a:t>• Seri R‐L Devresi</a:t>
            </a:r>
          </a:p>
          <a:p>
            <a:pPr>
              <a:buClr>
                <a:srgbClr val="8AD0D6"/>
              </a:buClr>
            </a:pPr>
            <a:r>
              <a:rPr lang="tr-TR" sz="1900" b="1" dirty="0"/>
              <a:t>•Seri R‐L devresinde direnç ve bobin elemanları alternatif gerilim kaynağı ile seri bağlanır. </a:t>
            </a:r>
          </a:p>
          <a:p>
            <a:pPr>
              <a:buClr>
                <a:srgbClr val="8AD0D6"/>
              </a:buClr>
            </a:pPr>
            <a:r>
              <a:rPr lang="tr-TR" sz="1900" b="1" dirty="0"/>
              <a:t>• Toplam gerilim direnç ve bobin gerilimlerinin </a:t>
            </a:r>
            <a:r>
              <a:rPr lang="tr-TR" sz="1900" b="1" dirty="0" err="1"/>
              <a:t>vektörel</a:t>
            </a:r>
            <a:r>
              <a:rPr lang="tr-TR" sz="1900" b="1" dirty="0"/>
              <a:t> toplamına eşittir. </a:t>
            </a:r>
          </a:p>
          <a:p>
            <a:pPr>
              <a:buClr>
                <a:srgbClr val="8AD0D6"/>
              </a:buClr>
            </a:pPr>
            <a:r>
              <a:rPr lang="tr-TR" sz="1900" b="1" dirty="0"/>
              <a:t>• Devre akımı hem direnç hem de bobin üzerinden geçer. </a:t>
            </a:r>
          </a:p>
          <a:p>
            <a:pPr>
              <a:buClr>
                <a:srgbClr val="8AD0D6"/>
              </a:buClr>
            </a:pPr>
            <a:r>
              <a:rPr lang="tr-TR" sz="1900" b="1" dirty="0"/>
              <a:t>• Direnç akımı ve gerilimi arasında faz farkı yoktur. </a:t>
            </a:r>
          </a:p>
          <a:p>
            <a:pPr>
              <a:buClr>
                <a:srgbClr val="8AD0D6"/>
              </a:buClr>
            </a:pPr>
            <a:r>
              <a:rPr lang="tr-TR" sz="1900" b="1" dirty="0"/>
              <a:t>• Bobin akımı bobin gerilimini 90°  geriden takip eder. </a:t>
            </a:r>
            <a:endParaRPr lang="tr-TR" b="1"/>
          </a:p>
          <a:p>
            <a:pPr>
              <a:buClr>
                <a:srgbClr val="8AD0D6"/>
              </a:buClr>
            </a:pPr>
            <a:r>
              <a:rPr lang="tr-TR" sz="1900" b="1" dirty="0"/>
              <a:t>• Direnç gerilimi       ile  bobin gerilimi      vektörel olarak toplanırsa devre gerilimi V bulunur . </a:t>
            </a:r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76B72178-57F3-4011-8B52-CD98951736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602" t="18881" r="43194" b="53497"/>
          <a:stretch/>
        </p:blipFill>
        <p:spPr>
          <a:xfrm>
            <a:off x="5379945" y="5345222"/>
            <a:ext cx="236537" cy="244785"/>
          </a:xfrm>
          <a:prstGeom prst="rect">
            <a:avLst/>
          </a:prstGeom>
        </p:spPr>
      </p:pic>
      <p:pic>
        <p:nvPicPr>
          <p:cNvPr id="8" name="Resim 8">
            <a:extLst>
              <a:ext uri="{FF2B5EF4-FFF2-40B4-BE49-F238E27FC236}">
                <a16:creationId xmlns:a16="http://schemas.microsoft.com/office/drawing/2014/main" id="{399F37EF-AEB0-4E8E-98D6-C5310D83E7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299" t="15676" r="27898" b="21946"/>
          <a:stretch/>
        </p:blipFill>
        <p:spPr>
          <a:xfrm>
            <a:off x="2943133" y="5359598"/>
            <a:ext cx="244089" cy="234950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4A0D64E1-3996-4289-A83D-A28AF2052E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92981" cy="992981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6E923619-1FB9-4CBF-A563-D60C21C47E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0716" y="-14377"/>
            <a:ext cx="992981" cy="99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161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A1BAA07-E3CF-47FB-91EF-21A880C79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969" y="-42576"/>
            <a:ext cx="7820761" cy="1400530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Seri Bağlı Direnç-Bobin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</a:p>
        </p:txBody>
      </p:sp>
      <p:pic>
        <p:nvPicPr>
          <p:cNvPr id="20" name="Resim 20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67360D1B-5C7F-4569-9BF5-41EF7A18B4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58445" y="1352028"/>
            <a:ext cx="2333725" cy="16097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AA505C61-6737-4C84-947A-80B35CEBFA37}"/>
              </a:ext>
            </a:extLst>
          </p:cNvPr>
          <p:cNvSpPr txBox="1"/>
          <p:nvPr/>
        </p:nvSpPr>
        <p:spPr>
          <a:xfrm>
            <a:off x="361950" y="2695575"/>
            <a:ext cx="10346399" cy="6186309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Pisagor teoremine göre,                                     </a:t>
            </a:r>
          </a:p>
          <a:p>
            <a:endParaRPr lang="tr-TR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 Veya ,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Burada,                              </a:t>
            </a:r>
            <a:r>
              <a:rPr lang="tr-TR" dirty="0" err="1"/>
              <a:t>Ohm</a:t>
            </a:r>
            <a:r>
              <a:rPr lang="tr-TR" dirty="0"/>
              <a:t> kanununa göre ;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                                                                                                 Olarak bulunur.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3" name="Resim 4">
            <a:extLst>
              <a:ext uri="{FF2B5EF4-FFF2-40B4-BE49-F238E27FC236}">
                <a16:creationId xmlns:a16="http://schemas.microsoft.com/office/drawing/2014/main" id="{B930BAC7-D0F7-4DB3-850E-AED7933A75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0837" y="3143250"/>
            <a:ext cx="1948542" cy="5601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Resim 8" descr="nesne, kol saati içeren bir resim&#10;&#10;Çok yüksek güvenilirlikle oluşturulmuş açıklama">
            <a:extLst>
              <a:ext uri="{FF2B5EF4-FFF2-40B4-BE49-F238E27FC236}">
                <a16:creationId xmlns:a16="http://schemas.microsoft.com/office/drawing/2014/main" id="{80CC1E60-12C8-437E-A33A-16906C92BD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7533" y="4238625"/>
            <a:ext cx="1790474" cy="6191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Resim 10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6F02CA72-3073-4033-B6CB-85BBFC1138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34130" y="5461906"/>
            <a:ext cx="1524000" cy="10096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Resim 12">
            <a:extLst>
              <a:ext uri="{FF2B5EF4-FFF2-40B4-BE49-F238E27FC236}">
                <a16:creationId xmlns:a16="http://schemas.microsoft.com/office/drawing/2014/main" id="{271730E4-EE4A-4C40-99E7-5347A15C40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26887" y="4044315"/>
            <a:ext cx="2919412" cy="24244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2" name="Resim 22">
            <a:extLst>
              <a:ext uri="{FF2B5EF4-FFF2-40B4-BE49-F238E27FC236}">
                <a16:creationId xmlns:a16="http://schemas.microsoft.com/office/drawing/2014/main" id="{3484620E-5C04-4CFA-9A48-FF4768E60B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5752" y="1308896"/>
            <a:ext cx="2335213" cy="164908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6F08FF6D-25A7-42F0-A9C6-4C6BC442051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92981" cy="992981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97139F31-1E83-4A4F-8447-B6F6D1A82B4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80716" y="-14377"/>
            <a:ext cx="992981" cy="99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240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8FB7CE5-C401-4857-87E6-60B823385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830" y="992038"/>
            <a:ext cx="7053542" cy="1400530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Seri Bağlı Direnç-Bobin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  <a:endParaRPr lang="tr-TR" sz="4000">
              <a:solidFill>
                <a:srgbClr val="4FB8C1"/>
              </a:solidFill>
            </a:endParaRPr>
          </a:p>
        </p:txBody>
      </p:sp>
      <p:pic>
        <p:nvPicPr>
          <p:cNvPr id="4" name="Resim 4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D193AE57-097C-413F-AB34-BB22827108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0887" y="2543175"/>
            <a:ext cx="7141000" cy="29622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E505E88D-27CE-4CF8-AF57-2349641079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92981" cy="992981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93FE4DD3-54FB-4917-8872-97FE6AD0E5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0716" y="-14377"/>
            <a:ext cx="992981" cy="99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5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E12AAAA-2070-4244-931A-1FF70A4D2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4736" y="447505"/>
            <a:ext cx="7053542" cy="1400530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Seri Bağlı Direnç-Bobin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DEDD44-8E58-4F2C-9AA2-C1652A43F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43" y="1842109"/>
            <a:ext cx="8027961" cy="41957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z="1800" b="1" dirty="0">
                <a:solidFill>
                  <a:srgbClr val="4FB8C1"/>
                </a:solidFill>
              </a:rPr>
              <a:t>Örnek:</a:t>
            </a:r>
            <a:r>
              <a:rPr lang="tr-TR" sz="1800" b="1" dirty="0"/>
              <a:t> Direnci 40 Ω ve </a:t>
            </a:r>
            <a:r>
              <a:rPr lang="tr-TR" sz="1800" b="1" dirty="0" err="1"/>
              <a:t>endüktansı</a:t>
            </a:r>
            <a:r>
              <a:rPr lang="tr-TR" sz="1800" b="1" dirty="0"/>
              <a:t> 95,5mH olan bir bobin seri bağlanmıştır. Devreye etkin değeri 220V ve frekansı 50Hz olan bir alternatif gerilim uygulanmaktadır.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sz="1800" b="1" dirty="0"/>
              <a:t>a) Devrenin empedansını </a:t>
            </a:r>
          </a:p>
          <a:p>
            <a:pPr marL="0" indent="0">
              <a:buNone/>
            </a:pPr>
            <a:r>
              <a:rPr lang="tr-TR" sz="1800" b="1" dirty="0"/>
              <a:t>b) Bobinden geçen akımı </a:t>
            </a:r>
          </a:p>
          <a:p>
            <a:pPr marL="0" indent="0">
              <a:buNone/>
            </a:pPr>
            <a:r>
              <a:rPr lang="tr-TR" sz="1800" b="1" dirty="0"/>
              <a:t>c) Direnç ve bobin üzerindeki </a:t>
            </a:r>
            <a:r>
              <a:rPr lang="tr-TR" sz="1800" b="1" dirty="0" err="1"/>
              <a:t>gelirimleri</a:t>
            </a:r>
            <a:endParaRPr lang="tr-TR" sz="1800" b="1" dirty="0"/>
          </a:p>
          <a:p>
            <a:pPr marL="0" indent="0">
              <a:buNone/>
            </a:pPr>
            <a:r>
              <a:rPr lang="tr-TR" sz="1800" b="1" dirty="0"/>
              <a:t>d) Akım ile gerilim arasındaki faz açısını bulunuz. </a:t>
            </a:r>
          </a:p>
          <a:p>
            <a:pPr marL="0" indent="0">
              <a:buNone/>
            </a:pPr>
            <a:r>
              <a:rPr lang="tr-TR" sz="1800" b="1" dirty="0"/>
              <a:t>       Çözüm:</a:t>
            </a:r>
          </a:p>
          <a:p>
            <a:pPr marL="0" indent="0">
              <a:buNone/>
            </a:pPr>
            <a:r>
              <a:rPr lang="tr-TR" sz="1800" b="1" dirty="0"/>
              <a:t>a) Bobinin </a:t>
            </a:r>
            <a:r>
              <a:rPr lang="tr-TR" sz="1800" b="1" dirty="0" err="1"/>
              <a:t>endüktif</a:t>
            </a:r>
            <a:r>
              <a:rPr lang="tr-TR" sz="1800" b="1" dirty="0"/>
              <a:t> </a:t>
            </a:r>
            <a:r>
              <a:rPr lang="tr-TR" sz="1800" b="1" dirty="0" err="1"/>
              <a:t>reaktansı</a:t>
            </a:r>
            <a:r>
              <a:rPr lang="tr-TR" sz="1800" b="1" dirty="0"/>
              <a:t>                    b) Devrenin empedansı </a:t>
            </a:r>
          </a:p>
          <a:p>
            <a:pPr marL="0" indent="0">
              <a:buNone/>
            </a:pPr>
            <a:endParaRPr lang="tr-TR" b="1" dirty="0"/>
          </a:p>
        </p:txBody>
      </p:sp>
      <p:pic>
        <p:nvPicPr>
          <p:cNvPr id="7" name="Resim 7">
            <a:extLst>
              <a:ext uri="{FF2B5EF4-FFF2-40B4-BE49-F238E27FC236}">
                <a16:creationId xmlns:a16="http://schemas.microsoft.com/office/drawing/2014/main" id="{1E514327-D06D-4BB5-8A17-67B35ACA79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290" y="2560529"/>
            <a:ext cx="2518211" cy="14335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Resim 9" descr="ekran görüntüsü içeren bir resim&#10;&#10;Çok yüksek güvenilirlikle oluşturulmuş açıklama">
            <a:extLst>
              <a:ext uri="{FF2B5EF4-FFF2-40B4-BE49-F238E27FC236}">
                <a16:creationId xmlns:a16="http://schemas.microsoft.com/office/drawing/2014/main" id="{C105CB75-59E0-46E1-BE7E-83B31FE2B4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585" y="5196737"/>
            <a:ext cx="2857062" cy="145216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Resim 11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64CCECF1-CFBC-45F1-AD3F-FE056BCCB3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6174" y="5167983"/>
            <a:ext cx="3129820" cy="147006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37B9C695-0DCA-40D3-A179-43A42BC185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92981" cy="992981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322C58C5-609D-4828-A445-BCA79933F0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0716" y="-14377"/>
            <a:ext cx="992981" cy="99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09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68D0BA7-33FF-4B8A-A3AF-9B6A2C3D4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6269" y="-64398"/>
            <a:ext cx="7053542" cy="1400530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Seri Bağlı Direnç -Bobin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  <a:endParaRPr lang="tr-TR" sz="4000" b="1" u="sng" dirty="0">
              <a:solidFill>
                <a:srgbClr val="4FB8C1"/>
              </a:solidFill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2462032F-4DA0-47D2-8500-B0499D7338F8}"/>
              </a:ext>
            </a:extLst>
          </p:cNvPr>
          <p:cNvSpPr txBox="1"/>
          <p:nvPr/>
        </p:nvSpPr>
        <p:spPr>
          <a:xfrm>
            <a:off x="438323" y="1400175"/>
            <a:ext cx="8152039" cy="347787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tr-TR" sz="2000" b="1" dirty="0"/>
              <a:t> Devrenin akımı ,                               Direnç Gerilimi;</a:t>
            </a:r>
          </a:p>
          <a:p>
            <a:endParaRPr lang="tr-TR" sz="2000" b="1" dirty="0"/>
          </a:p>
          <a:p>
            <a:endParaRPr lang="tr-TR" sz="2000" b="1" dirty="0"/>
          </a:p>
          <a:p>
            <a:endParaRPr lang="tr-TR" sz="2000" b="1" dirty="0"/>
          </a:p>
          <a:p>
            <a:endParaRPr lang="tr-TR" sz="2000" b="1" dirty="0"/>
          </a:p>
          <a:p>
            <a:endParaRPr lang="tr-TR" sz="2000" b="1" dirty="0"/>
          </a:p>
          <a:p>
            <a:r>
              <a:rPr lang="tr-TR" sz="2000" b="1" dirty="0"/>
              <a:t>Bobin Gerilimi ,</a:t>
            </a:r>
          </a:p>
          <a:p>
            <a:endParaRPr lang="tr-TR" sz="2000" b="1" dirty="0"/>
          </a:p>
          <a:p>
            <a:endParaRPr lang="tr-TR" sz="2000" b="1" dirty="0"/>
          </a:p>
          <a:p>
            <a:endParaRPr lang="tr-TR" sz="2000" b="1" dirty="0"/>
          </a:p>
          <a:p>
            <a:r>
              <a:rPr lang="tr-TR" sz="2000" b="1" dirty="0"/>
              <a:t>Akım ile gerilim arasındaki faz açısı ,</a:t>
            </a:r>
          </a:p>
        </p:txBody>
      </p:sp>
      <p:pic>
        <p:nvPicPr>
          <p:cNvPr id="8" name="Resim 8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F9E35E47-5BAE-47A6-98E8-75E70AB782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5" y="2066925"/>
            <a:ext cx="1733550" cy="4762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Resim 10">
            <a:extLst>
              <a:ext uri="{FF2B5EF4-FFF2-40B4-BE49-F238E27FC236}">
                <a16:creationId xmlns:a16="http://schemas.microsoft.com/office/drawing/2014/main" id="{67B7DCD0-D4AF-4922-BD8A-FDAF09D9F9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8149" y="1947891"/>
            <a:ext cx="2019300" cy="3524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Resim 12">
            <a:extLst>
              <a:ext uri="{FF2B5EF4-FFF2-40B4-BE49-F238E27FC236}">
                <a16:creationId xmlns:a16="http://schemas.microsoft.com/office/drawing/2014/main" id="{905833F6-016C-4940-8DCE-67C80062EA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9" y="3832573"/>
            <a:ext cx="2114550" cy="4095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Resim 14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1CD3DED7-2816-4F02-ADFB-3798F07637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9650" y="4876800"/>
            <a:ext cx="6642295" cy="171483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16" name="Tablo 16">
            <a:extLst>
              <a:ext uri="{FF2B5EF4-FFF2-40B4-BE49-F238E27FC236}">
                <a16:creationId xmlns:a16="http://schemas.microsoft.com/office/drawing/2014/main" id="{5482AFBA-B3AA-4F84-A4D6-1BC7CDCBCA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983137"/>
              </p:ext>
            </p:extLst>
          </p:nvPr>
        </p:nvGraphicFramePr>
        <p:xfrm>
          <a:off x="141590" y="1257952"/>
          <a:ext cx="2844303" cy="1329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303">
                  <a:extLst>
                    <a:ext uri="{9D8B030D-6E8A-4147-A177-3AD203B41FA5}">
                      <a16:colId xmlns:a16="http://schemas.microsoft.com/office/drawing/2014/main" val="3559685125"/>
                    </a:ext>
                  </a:extLst>
                </a:gridCol>
              </a:tblGrid>
              <a:tr h="670889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7705661"/>
                  </a:ext>
                </a:extLst>
              </a:tr>
              <a:tr h="658691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113475"/>
                  </a:ext>
                </a:extLst>
              </a:tr>
            </a:tbl>
          </a:graphicData>
        </a:graphic>
      </p:graphicFrame>
      <p:graphicFrame>
        <p:nvGraphicFramePr>
          <p:cNvPr id="18" name="Tablo 16">
            <a:extLst>
              <a:ext uri="{FF2B5EF4-FFF2-40B4-BE49-F238E27FC236}">
                <a16:creationId xmlns:a16="http://schemas.microsoft.com/office/drawing/2014/main" id="{027F144F-DD76-4CED-9C92-E005D77E7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600357"/>
              </p:ext>
            </p:extLst>
          </p:nvPr>
        </p:nvGraphicFramePr>
        <p:xfrm>
          <a:off x="170175" y="3073313"/>
          <a:ext cx="2844303" cy="1261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303">
                  <a:extLst>
                    <a:ext uri="{9D8B030D-6E8A-4147-A177-3AD203B41FA5}">
                      <a16:colId xmlns:a16="http://schemas.microsoft.com/office/drawing/2014/main" val="3559685125"/>
                    </a:ext>
                  </a:extLst>
                </a:gridCol>
              </a:tblGrid>
              <a:tr h="670889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7705661"/>
                  </a:ext>
                </a:extLst>
              </a:tr>
              <a:tr h="590549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113475"/>
                  </a:ext>
                </a:extLst>
              </a:tr>
            </a:tbl>
          </a:graphicData>
        </a:graphic>
      </p:graphicFrame>
      <p:graphicFrame>
        <p:nvGraphicFramePr>
          <p:cNvPr id="19" name="Tablo 16">
            <a:extLst>
              <a:ext uri="{FF2B5EF4-FFF2-40B4-BE49-F238E27FC236}">
                <a16:creationId xmlns:a16="http://schemas.microsoft.com/office/drawing/2014/main" id="{B5C6E1DB-7517-4487-A557-F0EEA02A6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887215"/>
              </p:ext>
            </p:extLst>
          </p:nvPr>
        </p:nvGraphicFramePr>
        <p:xfrm>
          <a:off x="4322655" y="1146392"/>
          <a:ext cx="2844303" cy="1329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303">
                  <a:extLst>
                    <a:ext uri="{9D8B030D-6E8A-4147-A177-3AD203B41FA5}">
                      <a16:colId xmlns:a16="http://schemas.microsoft.com/office/drawing/2014/main" val="3559685125"/>
                    </a:ext>
                  </a:extLst>
                </a:gridCol>
              </a:tblGrid>
              <a:tr h="670889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7705661"/>
                  </a:ext>
                </a:extLst>
              </a:tr>
              <a:tr h="658691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113475"/>
                  </a:ext>
                </a:extLst>
              </a:tr>
            </a:tbl>
          </a:graphicData>
        </a:graphic>
      </p:graphicFrame>
      <p:pic>
        <p:nvPicPr>
          <p:cNvPr id="3" name="Resim 2">
            <a:extLst>
              <a:ext uri="{FF2B5EF4-FFF2-40B4-BE49-F238E27FC236}">
                <a16:creationId xmlns:a16="http://schemas.microsoft.com/office/drawing/2014/main" id="{CDFD5DF6-02A5-4E64-BD50-C31E3EA092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92981" cy="992981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FF81657D-5DA5-4B36-853A-5BF1C5B3FD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80716" y="-14377"/>
            <a:ext cx="992981" cy="99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384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217285-5EEF-43D1-B6B1-4B8E43CB3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843" y="693122"/>
            <a:ext cx="8176461" cy="1400175"/>
          </a:xfrm>
        </p:spPr>
        <p:txBody>
          <a:bodyPr>
            <a:normAutofit fontScale="90000"/>
          </a:bodyPr>
          <a:lstStyle/>
          <a:p>
            <a:r>
              <a:rPr lang="tr-TR" sz="4000" b="1" u="sng" dirty="0">
                <a:solidFill>
                  <a:srgbClr val="4FB8C1"/>
                </a:solidFill>
              </a:rPr>
              <a:t>Seri Bağlı Direnç -Kondansatör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  <a:r>
              <a:rPr lang="tr-TR" sz="4000" b="1" dirty="0">
                <a:solidFill>
                  <a:srgbClr val="4FB8C1"/>
                </a:solidFill>
                <a:latin typeface="Century Gothic"/>
                <a:cs typeface="+mj-ea"/>
              </a:rPr>
              <a:t/>
            </a:r>
            <a:br>
              <a:rPr lang="tr-TR" sz="4000" b="1" dirty="0">
                <a:solidFill>
                  <a:srgbClr val="4FB8C1"/>
                </a:solidFill>
                <a:latin typeface="Century Gothic"/>
                <a:cs typeface="+mj-ea"/>
              </a:rPr>
            </a:br>
            <a:endParaRPr lang="tr-TR" sz="4000">
              <a:solidFill>
                <a:srgbClr val="4FB8C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2D7A3E-EDCE-4883-B832-E028C1038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197" y="2001294"/>
            <a:ext cx="7984762" cy="505942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Seri R‐C Devresi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• Seri R‐C devresinde direnç ve kondansatör alternatif gerilim kaynağı ile seri bağlanır.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• Toplam gerilim, direnç ve kondansatör gerilimlerinin vektöre toplamına eşittir.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• Devre akımı hem direnç hem de kondansatör üzerinden geçer.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• Direnç akımı ve gerilimi arasında faz farkı yoktur.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• Kondansatör gerilimi, kondansatör akımını 90° geriden takip eder.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• Direnç gerilimi        ile kondansatör gerilimi      </a:t>
            </a:r>
            <a:r>
              <a:rPr lang="tr-TR" b="1" dirty="0" err="1"/>
              <a:t>vektörel</a:t>
            </a:r>
            <a:r>
              <a:rPr lang="tr-TR" b="1" dirty="0"/>
              <a:t> olarak toplanırsa V gerilimi bulunur. </a:t>
            </a:r>
          </a:p>
        </p:txBody>
      </p:sp>
      <p:pic>
        <p:nvPicPr>
          <p:cNvPr id="5" name="Resim 8">
            <a:extLst>
              <a:ext uri="{FF2B5EF4-FFF2-40B4-BE49-F238E27FC236}">
                <a16:creationId xmlns:a16="http://schemas.microsoft.com/office/drawing/2014/main" id="{8D80B2A4-BF51-4B56-8C35-62310C8CBF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299" t="15676" r="27898" b="21946"/>
          <a:stretch/>
        </p:blipFill>
        <p:spPr>
          <a:xfrm>
            <a:off x="3026701" y="5884101"/>
            <a:ext cx="244089" cy="234950"/>
          </a:xfrm>
          <a:prstGeom prst="rect">
            <a:avLst/>
          </a:prstGeom>
        </p:spPr>
      </p:pic>
      <p:pic>
        <p:nvPicPr>
          <p:cNvPr id="7" name="Resim 4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8BE949AC-5340-4EF4-AE17-DDDB944D8E6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602" t="18881" r="43194" b="53497"/>
          <a:stretch/>
        </p:blipFill>
        <p:spPr>
          <a:xfrm>
            <a:off x="6420997" y="5884100"/>
            <a:ext cx="236537" cy="244785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BDCFAF95-2B9C-46AE-BFC4-B9FEB4E875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92981" cy="992981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1DB63CA8-A436-48A0-A436-A1C3EA6448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0716" y="-14377"/>
            <a:ext cx="992981" cy="99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637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A1BAA07-E3CF-47FB-91EF-21A880C79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9969" y="170602"/>
            <a:ext cx="8032976" cy="1400175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Seri Bağlı Direnç-Kondansatör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AA505C61-6737-4C84-947A-80B35CEBFA37}"/>
              </a:ext>
            </a:extLst>
          </p:cNvPr>
          <p:cNvSpPr txBox="1"/>
          <p:nvPr/>
        </p:nvSpPr>
        <p:spPr>
          <a:xfrm>
            <a:off x="232761" y="3196734"/>
            <a:ext cx="10346399" cy="5632311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Pisagor teoremine göre,                                     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 Veya ,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Burada,                              </a:t>
            </a:r>
            <a:r>
              <a:rPr lang="tr-TR" dirty="0" err="1"/>
              <a:t>Ohm</a:t>
            </a:r>
            <a:r>
              <a:rPr lang="tr-TR" dirty="0"/>
              <a:t> kanununa göre ;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                                                                                                 Olarak bulunur.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14" name="Resim 14">
            <a:extLst>
              <a:ext uri="{FF2B5EF4-FFF2-40B4-BE49-F238E27FC236}">
                <a16:creationId xmlns:a16="http://schemas.microsoft.com/office/drawing/2014/main" id="{1759606D-65A8-4427-B4A0-B58F93D113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84" t="4798" r="1892" b="13435"/>
          <a:stretch/>
        </p:blipFill>
        <p:spPr>
          <a:xfrm>
            <a:off x="782656" y="1526629"/>
            <a:ext cx="2148111" cy="18380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Resim 16">
            <a:extLst>
              <a:ext uri="{FF2B5EF4-FFF2-40B4-BE49-F238E27FC236}">
                <a16:creationId xmlns:a16="http://schemas.microsoft.com/office/drawing/2014/main" id="{44680254-7625-4DD3-BEEE-DD53A360BB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4970" y="1490686"/>
            <a:ext cx="1858108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Resim 18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6925BB59-70CA-440E-9903-63350CAB43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9903" y="3757287"/>
            <a:ext cx="1886694" cy="5429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" name="Resim 20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EBA3F2C6-8B9D-449C-A561-2DED90E24B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7362" y="4547732"/>
            <a:ext cx="1448371" cy="7143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2" name="Resim 22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9C65BCAC-0CF2-4F0C-A80A-9D87C6F215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64699" y="5418036"/>
            <a:ext cx="1133922" cy="914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4" name="Resim 24">
            <a:extLst>
              <a:ext uri="{FF2B5EF4-FFF2-40B4-BE49-F238E27FC236}">
                <a16:creationId xmlns:a16="http://schemas.microsoft.com/office/drawing/2014/main" id="{F1DBCB7C-07D2-45F1-BF8B-CCA8C61DA7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9242" y="4458494"/>
            <a:ext cx="2744787" cy="19456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EDFB0751-A6C6-49B3-9BA1-ECD0F3460BE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92981" cy="992981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13A4A244-C319-4706-A3B4-414B34A9437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80716" y="-14377"/>
            <a:ext cx="992981" cy="99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332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 Tema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 Tema" id="{3109E6BF-E65E-4E6F-9D13-38F18A5C6AAF}" vid="{35E7D8A0-46EF-400C-AC50-393CE5D630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 Tema</Template>
  <TotalTime>0</TotalTime>
  <Words>132</Words>
  <Application>Microsoft Office PowerPoint</Application>
  <PresentationFormat>Ekran Gösterisi (4:3)</PresentationFormat>
  <Paragraphs>119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Calibri</vt:lpstr>
      <vt:lpstr>Calibri Light</vt:lpstr>
      <vt:lpstr>Century Gothic</vt:lpstr>
      <vt:lpstr>Times New Roman</vt:lpstr>
      <vt:lpstr>Wingdings 3</vt:lpstr>
      <vt:lpstr>NMYO Tema</vt:lpstr>
      <vt:lpstr>PowerPoint Sunusu</vt:lpstr>
      <vt:lpstr>İçindekiler </vt:lpstr>
      <vt:lpstr>Seri Bağlı Direnç-Bobin R-L Devreleri</vt:lpstr>
      <vt:lpstr>Seri Bağlı Direnç-Bobin Devreleri </vt:lpstr>
      <vt:lpstr>Seri Bağlı Direnç-Bobin Devreleri </vt:lpstr>
      <vt:lpstr>Seri Bağlı Direnç-Bobin Devreleri </vt:lpstr>
      <vt:lpstr>Seri Bağlı Direnç -Bobin Devreleri </vt:lpstr>
      <vt:lpstr>Seri Bağlı Direnç -Kondansatör Devreleri  </vt:lpstr>
      <vt:lpstr>Seri Bağlı Direnç-Kondansatör Devreleri </vt:lpstr>
      <vt:lpstr>Seri Bağlı Direnç-Kondansatör Devreleri </vt:lpstr>
      <vt:lpstr>Seri Bağlı Direnç-Kondansatör Devreleri </vt:lpstr>
      <vt:lpstr>Seri Bağlı Direnç-Kondansatör Devreleri </vt:lpstr>
      <vt:lpstr>KAYNAKÇA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/>
  <cp:lastModifiedBy/>
  <cp:revision>10</cp:revision>
  <dcterms:created xsi:type="dcterms:W3CDTF">2012-08-15T22:53:30Z</dcterms:created>
  <dcterms:modified xsi:type="dcterms:W3CDTF">2020-01-28T19:10:38Z</dcterms:modified>
</cp:coreProperties>
</file>