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87" r:id="rId2"/>
    <p:sldId id="288" r:id="rId3"/>
    <p:sldId id="289" r:id="rId4"/>
    <p:sldId id="290" r:id="rId5"/>
    <p:sldId id="291" r:id="rId6"/>
    <p:sldId id="293" r:id="rId7"/>
    <p:sldId id="292" r:id="rId8"/>
    <p:sldId id="294" r:id="rId9"/>
    <p:sldId id="297" r:id="rId10"/>
    <p:sldId id="298" r:id="rId11"/>
    <p:sldId id="256" r:id="rId12"/>
    <p:sldId id="257" r:id="rId13"/>
    <p:sldId id="258" r:id="rId14"/>
    <p:sldId id="259" r:id="rId15"/>
    <p:sldId id="260" r:id="rId16"/>
    <p:sldId id="268" r:id="rId17"/>
    <p:sldId id="269" r:id="rId18"/>
    <p:sldId id="270" r:id="rId19"/>
    <p:sldId id="271" r:id="rId20"/>
    <p:sldId id="299" r:id="rId21"/>
  </p:sldIdLst>
  <p:sldSz cx="9144000" cy="6858000" type="screen4x3"/>
  <p:notesSz cx="6877050" cy="96567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/>
    <p:restoredTop sz="94718"/>
  </p:normalViewPr>
  <p:slideViewPr>
    <p:cSldViewPr>
      <p:cViewPr varScale="1">
        <p:scale>
          <a:sx n="88" d="100"/>
          <a:sy n="88" d="100"/>
        </p:scale>
        <p:origin x="142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AE159-D1AE-45C0-A569-505169FA8865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95725" y="9172575"/>
            <a:ext cx="2979738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ADFE-D26D-4F6E-B457-E7B768088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/>
            </a:lvl1pPr>
          </a:lstStyle>
          <a:p>
            <a:fld id="{60162A51-3FD4-4575-BF9A-4772DF9B96A3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26000" cy="3621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76" tIns="47238" rIns="94476" bIns="47238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7705" y="4586963"/>
            <a:ext cx="5501640" cy="4345543"/>
          </a:xfrm>
          <a:prstGeom prst="rect">
            <a:avLst/>
          </a:prstGeom>
        </p:spPr>
        <p:txBody>
          <a:bodyPr vert="horz" lIns="94476" tIns="47238" rIns="94476" bIns="47238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95404" y="9172249"/>
            <a:ext cx="2980055" cy="482838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/>
            </a:lvl1pPr>
          </a:lstStyle>
          <a:p>
            <a:fld id="{5AF3C4FF-B5CB-4881-9676-8C37950B9B4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>
          <a:xfrm>
            <a:off x="467544" y="5373216"/>
            <a:ext cx="8458200" cy="1219200"/>
          </a:xfrm>
        </p:spPr>
        <p:txBody>
          <a:bodyPr/>
          <a:lstStyle/>
          <a:p>
            <a:r>
              <a:rPr lang="tr-TR" b="1" dirty="0" smtClean="0"/>
              <a:t>ilköğretim medya okuryazarlığı dersinin amaçlarının ve etkinliklerinin değerlendirilmesi</a:t>
            </a:r>
            <a:r>
              <a:rPr lang="tr-TR" dirty="0" smtClean="0"/>
              <a:t>, </a:t>
            </a:r>
            <a:r>
              <a:rPr lang="tr-TR" b="1" dirty="0" smtClean="0"/>
              <a:t>Jale Balaban-Salı</a:t>
            </a:r>
            <a:r>
              <a:rPr lang="tr-TR" dirty="0" smtClean="0"/>
              <a:t> </a:t>
            </a:r>
            <a:r>
              <a:rPr lang="tr-TR" dirty="0" err="1" smtClean="0"/>
              <a:t>vd</a:t>
            </a:r>
            <a:r>
              <a:rPr lang="tr-TR" dirty="0" smtClean="0"/>
              <a:t>.</a:t>
            </a:r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Türkiye’de </a:t>
            </a:r>
            <a:r>
              <a:rPr lang="tr-TR" dirty="0" err="1" smtClean="0"/>
              <a:t>medyaokuryazarlığı</a:t>
            </a:r>
            <a:r>
              <a:rPr lang="tr-TR" dirty="0" smtClean="0"/>
              <a:t> eğitimi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Öğrencilerin tutumları arasında</a:t>
            </a:r>
          </a:p>
          <a:p>
            <a:pPr>
              <a:buNone/>
            </a:pPr>
            <a:r>
              <a:rPr lang="tr-TR" dirty="0" smtClean="0"/>
              <a:t> (1) Medya okuryazarlığı dersi etkinliklerini sevme ve hoşlanmaya yönelik ifadelerde okul değişkeni açısından negatif, babalarının eğitimi değişkeni açısından pozitif yönde;</a:t>
            </a:r>
          </a:p>
          <a:p>
            <a:pPr>
              <a:buNone/>
            </a:pPr>
            <a:r>
              <a:rPr lang="tr-TR" dirty="0" smtClean="0"/>
              <a:t>(2) Medya okuryazarlığı dersi etkinliklerine katılımda isteksizliğe yönelik ifadelerde cinsiyet, okul, sınıf ve babalarının eğitimi değişkenleri açısından pozitif yönde;</a:t>
            </a:r>
            <a:endParaRPr lang="tr-T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okuryazarlığı modelleri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James </a:t>
            </a:r>
            <a:r>
              <a:rPr lang="tr-TR" dirty="0" err="1" smtClean="0"/>
              <a:t>Potter’ın</a:t>
            </a:r>
            <a:r>
              <a:rPr lang="tr-TR" dirty="0" smtClean="0"/>
              <a:t> Bilişsel Medya Okuryazarlığı Modeli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(1) İkna </a:t>
            </a:r>
            <a:r>
              <a:rPr lang="tr-TR" i="1" dirty="0" smtClean="0"/>
              <a:t>ve Propaganda Tekniklerini Çözümleme, </a:t>
            </a:r>
          </a:p>
          <a:p>
            <a:r>
              <a:rPr lang="tr-TR" i="1" dirty="0" smtClean="0"/>
              <a:t>(2) İddia ve Argümanları Değerlendirme, </a:t>
            </a:r>
          </a:p>
          <a:p>
            <a:r>
              <a:rPr lang="tr-TR" i="1" dirty="0" smtClean="0"/>
              <a:t>(3) Karşılaştırma Yapma ve </a:t>
            </a:r>
          </a:p>
          <a:p>
            <a:r>
              <a:rPr lang="tr-TR" i="1" dirty="0" smtClean="0"/>
              <a:t>(4) Güvenirliği ve Doğruluğu Sorgulama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İddia ve Argümanları Değerlendirme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098974"/>
          </a:xfrm>
        </p:spPr>
        <p:txBody>
          <a:bodyPr/>
          <a:lstStyle/>
          <a:p>
            <a:r>
              <a:rPr lang="tr-TR" dirty="0" smtClean="0"/>
              <a:t>Metinde sunulan iddia ve argümanların, ulaşılan sonuçla ilişkisini incelemeyi esas almaktadır. Yani medya iletisinde öne sürülen iddiaların ne derece </a:t>
            </a:r>
            <a:r>
              <a:rPr lang="tr-TR" dirty="0" err="1" smtClean="0"/>
              <a:t>delillendirilmiş</a:t>
            </a:r>
            <a:r>
              <a:rPr lang="tr-TR" dirty="0" smtClean="0"/>
              <a:t> olduğunun sorgulanması söz konusudur.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Karşılaştırma Yapma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“aynı habere, olaya, duruma ilişkin farklı medya iletilerini ve araçlarını karşılaştırma” stratejisiyle paralellik gösterdiği düşünülmektedir.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“Bilgi ve Görüşleri Ayırt Etme”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Sunulan enformasyon; bilgi midir yoksa (şahsi-kurumsal vb) </a:t>
            </a:r>
            <a:r>
              <a:rPr lang="tr-TR" dirty="0" err="1" smtClean="0"/>
              <a:t>görüşmüdür</a:t>
            </a:r>
            <a:r>
              <a:rPr lang="tr-TR" dirty="0" smtClean="0"/>
              <a:t>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Rick</a:t>
            </a:r>
            <a:r>
              <a:rPr lang="tr-TR" dirty="0" smtClean="0"/>
              <a:t> </a:t>
            </a:r>
            <a:r>
              <a:rPr lang="tr-TR" dirty="0" err="1" smtClean="0"/>
              <a:t>Shepherd’in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--Eleştirel Medya Eğitimi Modeli</a:t>
            </a:r>
            <a:br>
              <a:rPr lang="tr-TR" dirty="0" smtClean="0"/>
            </a:br>
            <a:r>
              <a:rPr lang="tr-TR" dirty="0" smtClean="0"/>
              <a:t>mükemmel </a:t>
            </a:r>
            <a:r>
              <a:rPr lang="tr-TR" dirty="0" err="1" smtClean="0"/>
              <a:t>medyaokuryazarlığı</a:t>
            </a:r>
            <a:r>
              <a:rPr lang="tr-TR" dirty="0" smtClean="0"/>
              <a:t> müfredatı </a:t>
            </a:r>
            <a:r>
              <a:rPr lang="tr-TR" dirty="0" err="1" smtClean="0"/>
              <a:t>modelı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51612"/>
            <a:ext cx="7640356" cy="612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Oval"/>
          <p:cNvSpPr/>
          <p:nvPr/>
        </p:nvSpPr>
        <p:spPr>
          <a:xfrm>
            <a:off x="899592" y="332656"/>
            <a:ext cx="2448272" cy="1440160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Francis </a:t>
            </a:r>
            <a:r>
              <a:rPr lang="tr-TR" dirty="0" err="1" smtClean="0"/>
              <a:t>davis’ın</a:t>
            </a:r>
            <a:r>
              <a:rPr lang="tr-TR" dirty="0" smtClean="0"/>
              <a:t> modeli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5177" t="13407" r="23907" b="18672"/>
          <a:stretch>
            <a:fillRect/>
          </a:stretch>
        </p:blipFill>
        <p:spPr bwMode="auto">
          <a:xfrm>
            <a:off x="539552" y="332656"/>
            <a:ext cx="8040892" cy="6030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Hipodermik</a:t>
            </a:r>
            <a:r>
              <a:rPr lang="tr-TR" dirty="0" smtClean="0"/>
              <a:t> iğne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1930'lar ve 1940'ların başlarındaki bu çalışmalar </a:t>
            </a:r>
            <a:r>
              <a:rPr lang="tr-TR" dirty="0" err="1" smtClean="0"/>
              <a:t>Harold</a:t>
            </a:r>
            <a:r>
              <a:rPr lang="tr-TR" dirty="0" smtClean="0"/>
              <a:t> </a:t>
            </a:r>
            <a:r>
              <a:rPr lang="tr-TR" dirty="0" err="1" smtClean="0"/>
              <a:t>Lasswell'in</a:t>
            </a:r>
            <a:r>
              <a:rPr lang="tr-TR" dirty="0" smtClean="0"/>
              <a:t> ortaya attığı </a:t>
            </a:r>
            <a:r>
              <a:rPr lang="tr-TR" dirty="0" err="1" smtClean="0"/>
              <a:t>hipodermik</a:t>
            </a:r>
            <a:r>
              <a:rPr lang="tr-TR" dirty="0" smtClean="0"/>
              <a:t> iğne kuramına dayanmaktadır. </a:t>
            </a:r>
          </a:p>
          <a:p>
            <a:r>
              <a:rPr lang="tr-TR" dirty="0" smtClean="0"/>
              <a:t>Bu kurama göre insanlar, medyanın sürekli olarak iletilerini enjekte ettiği savunmasız bireyler olarak görülüyordu.</a:t>
            </a:r>
            <a:endParaRPr lang="tr-TR" dirty="0"/>
          </a:p>
        </p:txBody>
      </p:sp>
      <p:sp>
        <p:nvSpPr>
          <p:cNvPr id="6" name="4 Metin Yer Tutucusu"/>
          <p:cNvSpPr txBox="1">
            <a:spLocks/>
          </p:cNvSpPr>
          <p:nvPr/>
        </p:nvSpPr>
        <p:spPr>
          <a:xfrm>
            <a:off x="467544" y="6165304"/>
            <a:ext cx="8458200" cy="427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ilköğretim medya okuryazarlığı dersinin amaçlarının ve etkinliklerinin değerlendirilmesi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Jale Balaban-Salı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vd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mesajı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Tekniklerinden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5n1k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671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Daha sonraları…..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Kullanımlar ve doyumlar yaklaşımı </a:t>
            </a:r>
            <a:r>
              <a:rPr lang="tr-TR" dirty="0" smtClean="0"/>
              <a:t>bağlamında; kitle iletişim araçlarının insanlara ne yaptığı değil, bireylerin medyaya ne yaptığı, </a:t>
            </a:r>
            <a:r>
              <a:rPr lang="tr-TR" i="1" dirty="0" smtClean="0"/>
              <a:t>medyayı hangi amaçlar için kullandığı</a:t>
            </a:r>
            <a:r>
              <a:rPr lang="tr-TR" dirty="0" smtClean="0"/>
              <a:t> araştırılmaya çalışılmıştır.</a:t>
            </a:r>
          </a:p>
          <a:p>
            <a:r>
              <a:rPr lang="tr-TR" dirty="0" smtClean="0"/>
              <a:t>İlk yılarda Medya okuryazarlığında vurgu:  Çocukların ve gençlerin korunması</a:t>
            </a:r>
          </a:p>
          <a:p>
            <a:r>
              <a:rPr lang="tr-TR" dirty="0" smtClean="0"/>
              <a:t>Son zamanlarda ise eleştirel, şüpheci ve sorgulayıcı yaklaşım</a:t>
            </a:r>
            <a:endParaRPr lang="tr-TR" dirty="0"/>
          </a:p>
        </p:txBody>
      </p:sp>
      <p:sp>
        <p:nvSpPr>
          <p:cNvPr id="5" name="4 Metin Yer Tutucusu"/>
          <p:cNvSpPr txBox="1">
            <a:spLocks/>
          </p:cNvSpPr>
          <p:nvPr/>
        </p:nvSpPr>
        <p:spPr>
          <a:xfrm>
            <a:off x="467544" y="6165304"/>
            <a:ext cx="8458200" cy="427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ilköğretim medya okuryazarlığı dersinin amaçlarının ve etkinliklerinin değerlendirilmesi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Jale Balaban-Salı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vd</a:t>
            </a:r>
            <a:r>
              <a:rPr kumimoji="0" lang="tr-T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RTÜK</a:t>
            </a:r>
            <a:r>
              <a:rPr lang="tr-TR" dirty="0" smtClean="0"/>
              <a:t>….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RTÜK, 81 ilden gelen 105 sosyal bilgiler öğretmenine 26-28 Haziran 2007 tarihlerinde medya okuryazarlığı konusunda eğitim vermiştir. Bu tarihlerde eğitim alan öğretmenlerin kendi illerindeki öğretmenleri eğitmesi </a:t>
            </a:r>
            <a:r>
              <a:rPr lang="tr-TR" dirty="0" smtClean="0"/>
              <a:t>amaçlanmıştır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araştırmalara göre…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 OKURYAZARLIĞI DERSİ KAZANIMLARININ GERÇEKLEŞME DÜZEYİNE İLİŞKİN ÖĞRENCİ VE OKUL YÖNETİCİLERİNİN GÖRÜŞLERİ</a:t>
            </a:r>
          </a:p>
          <a:p>
            <a:endParaRPr lang="tr-TR" dirty="0" smtClean="0"/>
          </a:p>
          <a:p>
            <a:r>
              <a:rPr lang="tr-TR" dirty="0" smtClean="0"/>
              <a:t>* Mehmet Nuri GÖMLEKSİZ** Burcu DUMAN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Öğrencilerden </a:t>
            </a:r>
            <a:r>
              <a:rPr lang="tr-TR" dirty="0" err="1" smtClean="0"/>
              <a:t>verı</a:t>
            </a:r>
            <a:r>
              <a:rPr lang="tr-TR" dirty="0" smtClean="0"/>
              <a:t> toplama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“İletişime Giriş: “İletişimin tanımını yapabilirim.”, “İletişimin öğelerini açıklayabilirim.”, “İletişim türlerine örnekler verebilirim.”. Kitle İletişimi: “Kitle iletişim araçlarını sınıflandırabilirim.”, “Kitle iletişim araçlarına örnekler verebilirim.”, “İletişim ile kitle iletişimi arasındaki benzerlik ve farklılıkları ayırt edebilirim.” Medya: “Medyanın yaşamımıza getirdiği katkıları yorumlayabilirim.”, “Medyanın bazen yanıltıcı olabileceğini fark edebilirim.”, “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sonuçları, öğrencilerin kazanımları yüksek düzeyde gerçekleştirdiklerini göstermektedir. </a:t>
            </a:r>
          </a:p>
          <a:p>
            <a:r>
              <a:rPr lang="tr-TR" dirty="0" smtClean="0"/>
              <a:t>Okul yöneticileri ise medya okuryazarlığı dersini gerekli bulmakla birlikte, uygulamada öğretmen, araç gereç yetersizliği gibi bazı sıkıntıların olduğunu ifade etmişlerdir.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Okul yöneticisi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Bunun dışında seçmeli derslerde, öğretmenlerin, kendi derslerini işlediklerini de biliyoruz. Örneğin, tarım dersinde, fen ve teknoloji dersi; medya okuryazarlığı dersinde sosyal bilgilerin işlenmesi gibi… Seçmeli dersler konusunda öğretmenlerin yetersiz olduğunu düşünüyorum. Gerekli donanıma sahip değiller..”.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İLKÖĞRETİM II. KADEME ÖĞRENCİLERİNİN MEDYA OKURYAZARLIĞI DERSİ ETKİNLİKLERİNE YÖNELİK TUTUMLARI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Gürbüz OCAK</a:t>
            </a:r>
          </a:p>
          <a:p>
            <a:r>
              <a:rPr lang="tr-TR" dirty="0" smtClean="0"/>
              <a:t>Ramazan YILDIRIM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799</TotalTime>
  <Words>513</Words>
  <Application>Microsoft Macintosh PowerPoint</Application>
  <PresentationFormat>On-screen Show (4:3)</PresentationFormat>
  <Paragraphs>44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Franklin Gothic Book</vt:lpstr>
      <vt:lpstr>Franklin Gothic Medium</vt:lpstr>
      <vt:lpstr>Wingdings 2</vt:lpstr>
      <vt:lpstr>Gezinti</vt:lpstr>
      <vt:lpstr>Türkiye’de medyaokuryazarlığı eğitimi</vt:lpstr>
      <vt:lpstr>Hipodermik iğne</vt:lpstr>
      <vt:lpstr>Daha sonraları…..</vt:lpstr>
      <vt:lpstr>RTÜK….</vt:lpstr>
      <vt:lpstr>Bazı araştırmalara göre…</vt:lpstr>
      <vt:lpstr>Öğrencilerden verı toplama</vt:lpstr>
      <vt:lpstr>PowerPoint Presentation</vt:lpstr>
      <vt:lpstr>Okul yöneticisi</vt:lpstr>
      <vt:lpstr>İLKÖĞRETİM II. KADEME ÖĞRENCİLERİNİN MEDYA OKURYAZARLIĞI DERSİ ETKİNLİKLERİNE YÖNELİK TUTUMLARI</vt:lpstr>
      <vt:lpstr>PowerPoint Presentation</vt:lpstr>
      <vt:lpstr>Medya okuryazarlığı modelleri</vt:lpstr>
      <vt:lpstr>James Potter’ın Bilişsel Medya Okuryazarlığı Modeli</vt:lpstr>
      <vt:lpstr>İddia ve Argümanları Değerlendirme</vt:lpstr>
      <vt:lpstr>Karşılaştırma Yapma</vt:lpstr>
      <vt:lpstr>“Bilgi ve Görüşleri Ayırt Etme”</vt:lpstr>
      <vt:lpstr>Rick Shepherd’in  --Eleştirel Medya Eğitimi Modeli mükemmel medyaokuryazarlığı müfredatı modelı </vt:lpstr>
      <vt:lpstr>PowerPoint Presentation</vt:lpstr>
      <vt:lpstr>Francis davis’ın modeli</vt:lpstr>
      <vt:lpstr>PowerPoint Presentation</vt:lpstr>
      <vt:lpstr>Medya mesajı Analiz Tekniklerinden 5n1k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 okuryazarlığı modelleri</dc:title>
  <dc:creator>Tuğba</dc:creator>
  <cp:lastModifiedBy>A</cp:lastModifiedBy>
  <cp:revision>51</cp:revision>
  <dcterms:created xsi:type="dcterms:W3CDTF">2015-04-21T22:50:03Z</dcterms:created>
  <dcterms:modified xsi:type="dcterms:W3CDTF">2017-12-14T20:59:47Z</dcterms:modified>
</cp:coreProperties>
</file>