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56" r:id="rId3"/>
    <p:sldId id="257" r:id="rId4"/>
    <p:sldId id="281" r:id="rId5"/>
    <p:sldId id="280" r:id="rId6"/>
    <p:sldId id="279" r:id="rId7"/>
    <p:sldId id="278" r:id="rId8"/>
    <p:sldId id="277" r:id="rId9"/>
    <p:sldId id="276" r:id="rId10"/>
    <p:sldId id="275" r:id="rId11"/>
    <p:sldId id="274" r:id="rId12"/>
    <p:sldId id="273" r:id="rId13"/>
  </p:sldIdLst>
  <p:sldSz cx="12192000" cy="6858000"/>
  <p:notesSz cx="6797675" cy="992822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859629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1.08.2021</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166748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098378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494428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556568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1.08.2021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46689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1.08.2021</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03048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1518783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238309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34033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51427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F7FD31C-18DE-4D2F-9914-A162679ED86F}" type="datetimeFigureOut">
              <a:rPr lang="tr-TR" smtClean="0"/>
              <a:t>1.08.2021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311701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F7FD31C-18DE-4D2F-9914-A162679ED86F}" type="datetimeFigureOut">
              <a:rPr lang="tr-TR" smtClean="0"/>
              <a:t>1.08.2021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271592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F7FD31C-18DE-4D2F-9914-A162679ED86F}" type="datetimeFigureOut">
              <a:rPr lang="tr-TR" smtClean="0"/>
              <a:t>1.08.2021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860035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7FD31C-18DE-4D2F-9914-A162679ED86F}" type="datetimeFigureOut">
              <a:rPr lang="tr-TR" smtClean="0"/>
              <a:t>1.08.2021</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460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1.08.2021</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65505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1.08.2021</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78563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F7FD31C-18DE-4D2F-9914-A162679ED86F}" type="datetimeFigureOut">
              <a:rPr lang="tr-TR" smtClean="0"/>
              <a:t>1.08.2021</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68135E2-6B8A-4939-AEA2-9A8650E7983C}" type="slidenum">
              <a:rPr lang="tr-TR" smtClean="0"/>
              <a:t>‹#›</a:t>
            </a:fld>
            <a:endParaRPr lang="tr-TR"/>
          </a:p>
        </p:txBody>
      </p:sp>
    </p:spTree>
    <p:extLst>
      <p:ext uri="{BB962C8B-B14F-4D97-AF65-F5344CB8AC3E}">
        <p14:creationId xmlns:p14="http://schemas.microsoft.com/office/powerpoint/2010/main" val="9921878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a:t>TASAVVUF II </a:t>
            </a:r>
            <a:br>
              <a:rPr lang="tr-TR" sz="4400" b="1" dirty="0"/>
            </a:br>
            <a:r>
              <a:rPr lang="tr-TR" sz="4400" b="1" dirty="0"/>
              <a:t>VII. </a:t>
            </a:r>
            <a:r>
              <a:rPr lang="tr-TR" sz="4400" b="1"/>
              <a:t>YARIYIL GÜZ DÖNEMİ</a:t>
            </a:r>
            <a:endParaRPr lang="tr-TR" sz="4000" b="1" dirty="0"/>
          </a:p>
        </p:txBody>
      </p:sp>
      <p:sp>
        <p:nvSpPr>
          <p:cNvPr id="3" name="Alt Başlık 2"/>
          <p:cNvSpPr>
            <a:spLocks noGrp="1"/>
          </p:cNvSpPr>
          <p:nvPr>
            <p:ph type="subTitle" idx="1"/>
          </p:nvPr>
        </p:nvSpPr>
        <p:spPr>
          <a:xfrm>
            <a:off x="1751012" y="2563318"/>
            <a:ext cx="8689976" cy="3591298"/>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DR. ÖĞR. ÜYESİ MEHMET YILDIZ</a:t>
            </a: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(yildizm@ankara.edu.tr)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00696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C00000"/>
                </a:solidFill>
              </a:rPr>
              <a:t>Bazı Eserleri</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r>
              <a:rPr lang="tr-TR" dirty="0"/>
              <a:t>Hal tercümesi bakımından önemli olan </a:t>
            </a:r>
            <a:r>
              <a:rPr lang="tr-TR" i="1" dirty="0" err="1"/>
              <a:t>Ruh’l</a:t>
            </a:r>
            <a:r>
              <a:rPr lang="tr-TR" i="1" dirty="0"/>
              <a:t>- </a:t>
            </a:r>
            <a:r>
              <a:rPr lang="tr-TR" i="1" dirty="0" err="1"/>
              <a:t>Kuds</a:t>
            </a:r>
            <a:r>
              <a:rPr lang="tr-TR" dirty="0" err="1"/>
              <a:t>’u</a:t>
            </a:r>
            <a:r>
              <a:rPr lang="tr-TR" dirty="0"/>
              <a:t> 1203’te Mekke’de yazmıştı. Yine </a:t>
            </a:r>
            <a:r>
              <a:rPr lang="tr-TR" dirty="0" err="1"/>
              <a:t>Dîvânı</a:t>
            </a:r>
            <a:r>
              <a:rPr lang="tr-TR" dirty="0"/>
              <a:t>, </a:t>
            </a:r>
            <a:r>
              <a:rPr lang="tr-TR" i="1" dirty="0" err="1"/>
              <a:t>Tercümânü’l-Aşvâk</a:t>
            </a:r>
            <a:r>
              <a:rPr lang="tr-TR" dirty="0" err="1"/>
              <a:t>’ını</a:t>
            </a:r>
            <a:r>
              <a:rPr lang="tr-TR" dirty="0"/>
              <a:t> da burada kaleme almıştır.</a:t>
            </a:r>
          </a:p>
          <a:p>
            <a:r>
              <a:rPr lang="tr-TR" dirty="0"/>
              <a:t>	</a:t>
            </a:r>
            <a:r>
              <a:rPr lang="tr-TR" dirty="0" err="1"/>
              <a:t>İbnü’l</a:t>
            </a:r>
            <a:r>
              <a:rPr lang="tr-TR" dirty="0"/>
              <a:t>-Arabî Mekke’de yaklaşık 2,5 yıl kaldıktan sonra 601/1204’de Bağdat’a geçer ve burada on iki gün kalıp Musul’a gider. Orada ulemadan </a:t>
            </a:r>
            <a:r>
              <a:rPr lang="tr-TR" dirty="0" err="1"/>
              <a:t>Ahmed</a:t>
            </a:r>
            <a:r>
              <a:rPr lang="tr-TR" dirty="0"/>
              <a:t> el-</a:t>
            </a:r>
            <a:r>
              <a:rPr lang="tr-TR" dirty="0" err="1"/>
              <a:t>Mevsılî</a:t>
            </a:r>
            <a:r>
              <a:rPr lang="tr-TR" dirty="0"/>
              <a:t> el-</a:t>
            </a:r>
            <a:r>
              <a:rPr lang="tr-TR" dirty="0" err="1"/>
              <a:t>Mukrî</a:t>
            </a:r>
            <a:r>
              <a:rPr lang="tr-TR" dirty="0"/>
              <a:t>, </a:t>
            </a:r>
            <a:r>
              <a:rPr lang="tr-TR" dirty="0" err="1"/>
              <a:t>Ebû’l</a:t>
            </a:r>
            <a:r>
              <a:rPr lang="tr-TR" dirty="0"/>
              <a:t>-Hasan Ali b. </a:t>
            </a:r>
            <a:r>
              <a:rPr lang="tr-TR" dirty="0" err="1"/>
              <a:t>Ebu’l-Feth</a:t>
            </a:r>
            <a:r>
              <a:rPr lang="tr-TR" dirty="0"/>
              <a:t> ve Ali b. Abdullah b. </a:t>
            </a:r>
            <a:r>
              <a:rPr lang="tr-TR" dirty="0" err="1"/>
              <a:t>Câmî</a:t>
            </a:r>
            <a:r>
              <a:rPr lang="tr-TR" dirty="0"/>
              <a:t> gibi zevatla sohbet eder.</a:t>
            </a:r>
          </a:p>
          <a:p>
            <a:r>
              <a:rPr lang="tr-TR" dirty="0"/>
              <a:t>	Bir yıllık Musul </a:t>
            </a:r>
            <a:r>
              <a:rPr lang="tr-TR" dirty="0" err="1"/>
              <a:t>ikâmetinde</a:t>
            </a:r>
            <a:r>
              <a:rPr lang="tr-TR" dirty="0"/>
              <a:t> </a:t>
            </a:r>
            <a:r>
              <a:rPr lang="tr-TR" i="1" dirty="0"/>
              <a:t>et-</a:t>
            </a:r>
            <a:r>
              <a:rPr lang="tr-TR" i="1" dirty="0" err="1"/>
              <a:t>Tenezzülâtü’l</a:t>
            </a:r>
            <a:r>
              <a:rPr lang="tr-TR" i="1" dirty="0"/>
              <a:t>-</a:t>
            </a:r>
            <a:r>
              <a:rPr lang="tr-TR" i="1" dirty="0" err="1"/>
              <a:t>Mevsıliyye</a:t>
            </a:r>
            <a:r>
              <a:rPr lang="tr-TR" dirty="0" err="1"/>
              <a:t>’yi</a:t>
            </a:r>
            <a:r>
              <a:rPr lang="tr-TR" dirty="0"/>
              <a:t> yazar.</a:t>
            </a:r>
          </a:p>
          <a:p>
            <a:r>
              <a:rPr lang="tr-TR" dirty="0"/>
              <a:t>	Bu yolculukta, daha önceden aldığı bir davet üzerine Urfa, Diyarbakır ve Sivas’tan </a:t>
            </a:r>
            <a:r>
              <a:rPr lang="tr-TR" dirty="0" err="1"/>
              <a:t>Sadreddîn</a:t>
            </a:r>
            <a:r>
              <a:rPr lang="tr-TR" dirty="0"/>
              <a:t>-i </a:t>
            </a:r>
            <a:r>
              <a:rPr lang="tr-TR" dirty="0" err="1"/>
              <a:t>Konevî’nin</a:t>
            </a:r>
            <a:r>
              <a:rPr lang="tr-TR" dirty="0"/>
              <a:t> babası </a:t>
            </a:r>
            <a:r>
              <a:rPr lang="tr-TR" dirty="0" err="1"/>
              <a:t>Mecdüddin</a:t>
            </a:r>
            <a:r>
              <a:rPr lang="tr-TR" dirty="0"/>
              <a:t> İshak’la birlikte Malatya’ya gelir</a:t>
            </a:r>
            <a:r>
              <a:rPr lang="tr-TR" dirty="0" smtClean="0"/>
              <a:t>.</a:t>
            </a:r>
          </a:p>
          <a:p>
            <a:pPr lvl="0"/>
            <a:r>
              <a:rPr lang="tr-TR" dirty="0"/>
              <a:t>et-</a:t>
            </a:r>
            <a:r>
              <a:rPr lang="tr-TR" dirty="0" err="1"/>
              <a:t>Tedbîrâtu’l</a:t>
            </a:r>
            <a:r>
              <a:rPr lang="tr-TR" dirty="0"/>
              <a:t>-</a:t>
            </a:r>
            <a:r>
              <a:rPr lang="tr-TR" dirty="0" err="1"/>
              <a:t>ilâhiyye</a:t>
            </a:r>
            <a:r>
              <a:rPr lang="tr-TR" dirty="0"/>
              <a:t> fî </a:t>
            </a:r>
            <a:r>
              <a:rPr lang="tr-TR" dirty="0" err="1"/>
              <a:t>ıslâhi’l-memleketi’l-insâniyye</a:t>
            </a:r>
            <a:endParaRPr lang="tr-TR" dirty="0"/>
          </a:p>
          <a:p>
            <a:pPr lvl="0"/>
            <a:r>
              <a:rPr lang="tr-TR" dirty="0"/>
              <a:t>et-</a:t>
            </a:r>
            <a:r>
              <a:rPr lang="tr-TR" dirty="0" err="1"/>
              <a:t>Tenezzülâtü’l</a:t>
            </a:r>
            <a:r>
              <a:rPr lang="tr-TR" dirty="0"/>
              <a:t>-</a:t>
            </a:r>
            <a:r>
              <a:rPr lang="tr-TR" dirty="0" err="1"/>
              <a:t>mevsılıyye</a:t>
            </a:r>
            <a:endParaRPr lang="tr-TR" dirty="0"/>
          </a:p>
          <a:p>
            <a:endParaRPr lang="tr-TR" sz="1400" dirty="0"/>
          </a:p>
        </p:txBody>
      </p:sp>
    </p:spTree>
    <p:extLst>
      <p:ext uri="{BB962C8B-B14F-4D97-AF65-F5344CB8AC3E}">
        <p14:creationId xmlns:p14="http://schemas.microsoft.com/office/powerpoint/2010/main" val="2506282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lvl="0" algn="just"/>
            <a:r>
              <a:rPr lang="tr-TR" dirty="0" err="1"/>
              <a:t>Ankâu</a:t>
            </a:r>
            <a:r>
              <a:rPr lang="tr-TR" dirty="0"/>
              <a:t> </a:t>
            </a:r>
            <a:r>
              <a:rPr lang="tr-TR" dirty="0" err="1"/>
              <a:t>muğrib</a:t>
            </a:r>
            <a:endParaRPr lang="tr-TR" dirty="0"/>
          </a:p>
          <a:p>
            <a:pPr lvl="0" algn="just"/>
            <a:r>
              <a:rPr lang="tr-TR" dirty="0"/>
              <a:t>el-</a:t>
            </a:r>
            <a:r>
              <a:rPr lang="tr-TR" dirty="0" err="1"/>
              <a:t>İşârât</a:t>
            </a:r>
            <a:r>
              <a:rPr lang="tr-TR" dirty="0"/>
              <a:t> </a:t>
            </a:r>
            <a:r>
              <a:rPr lang="tr-TR" dirty="0" err="1"/>
              <a:t>fi’l-esrâri’l-ilâhiyyeti</a:t>
            </a:r>
            <a:r>
              <a:rPr lang="tr-TR" dirty="0"/>
              <a:t> </a:t>
            </a:r>
            <a:r>
              <a:rPr lang="tr-TR" dirty="0" err="1"/>
              <a:t>ve’l-kinâyât</a:t>
            </a:r>
            <a:endParaRPr lang="tr-TR" dirty="0"/>
          </a:p>
          <a:p>
            <a:pPr lvl="0" algn="just"/>
            <a:r>
              <a:rPr lang="tr-TR" dirty="0"/>
              <a:t>el-</a:t>
            </a:r>
            <a:r>
              <a:rPr lang="tr-TR" dirty="0" err="1"/>
              <a:t>İnsânu’l</a:t>
            </a:r>
            <a:r>
              <a:rPr lang="tr-TR" dirty="0"/>
              <a:t>-kâmil</a:t>
            </a:r>
          </a:p>
          <a:p>
            <a:pPr lvl="0" algn="just"/>
            <a:r>
              <a:rPr lang="tr-TR" dirty="0" err="1"/>
              <a:t>Muhâdaratü’l-ebrâr</a:t>
            </a:r>
            <a:r>
              <a:rPr lang="tr-TR" dirty="0"/>
              <a:t> ve </a:t>
            </a:r>
            <a:r>
              <a:rPr lang="tr-TR" dirty="0" err="1"/>
              <a:t>müsâmeretü’l-ahyâr</a:t>
            </a:r>
            <a:endParaRPr lang="tr-TR" dirty="0"/>
          </a:p>
          <a:p>
            <a:pPr lvl="0" algn="just"/>
            <a:r>
              <a:rPr lang="tr-TR" dirty="0" err="1"/>
              <a:t>Fusûsu’l</a:t>
            </a:r>
            <a:r>
              <a:rPr lang="tr-TR" dirty="0"/>
              <a:t>-Hikem</a:t>
            </a:r>
          </a:p>
          <a:p>
            <a:pPr lvl="0" algn="just"/>
            <a:r>
              <a:rPr lang="tr-TR" dirty="0"/>
              <a:t>et-</a:t>
            </a:r>
            <a:r>
              <a:rPr lang="tr-TR" dirty="0" err="1"/>
              <a:t>Tecelliyyât</a:t>
            </a:r>
            <a:endParaRPr lang="tr-TR" dirty="0"/>
          </a:p>
          <a:p>
            <a:pPr algn="just"/>
            <a:endParaRPr lang="tr-TR" sz="1400" dirty="0"/>
          </a:p>
        </p:txBody>
      </p:sp>
    </p:spTree>
    <p:extLst>
      <p:ext uri="{BB962C8B-B14F-4D97-AF65-F5344CB8AC3E}">
        <p14:creationId xmlns:p14="http://schemas.microsoft.com/office/powerpoint/2010/main" val="1036433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endParaRPr lang="tr-TR" sz="1400" dirty="0"/>
          </a:p>
        </p:txBody>
      </p:sp>
    </p:spTree>
    <p:extLst>
      <p:ext uri="{BB962C8B-B14F-4D97-AF65-F5344CB8AC3E}">
        <p14:creationId xmlns:p14="http://schemas.microsoft.com/office/powerpoint/2010/main" val="952261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25294" y="553915"/>
            <a:ext cx="9738714" cy="1723294"/>
          </a:xfrm>
        </p:spPr>
        <p:txBody>
          <a:bodyPr>
            <a:noAutofit/>
          </a:bodyPr>
          <a:lstStyle/>
          <a:p>
            <a: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13. </a:t>
            </a:r>
            <a: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HAFTA </a:t>
            </a:r>
            <a: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r>
            <a:b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cap="none" dirty="0" smtClean="0"/>
              <a:t>- </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KAYNAKÇA</a:t>
            </a:r>
            <a:b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sz="1400" dirty="0" err="1"/>
              <a:t>Claude</a:t>
            </a:r>
            <a:r>
              <a:rPr lang="tr-TR" sz="1400" dirty="0"/>
              <a:t> </a:t>
            </a:r>
            <a:r>
              <a:rPr lang="tr-TR" sz="1400" dirty="0" err="1"/>
              <a:t>Addas</a:t>
            </a:r>
            <a:r>
              <a:rPr lang="tr-TR" sz="1400" dirty="0"/>
              <a:t>, </a:t>
            </a:r>
            <a:r>
              <a:rPr lang="tr-TR" sz="1400" i="1" dirty="0" err="1"/>
              <a:t>İbn</a:t>
            </a:r>
            <a:r>
              <a:rPr lang="tr-TR" sz="1400" i="1" dirty="0"/>
              <a:t> Arabî, Kibrit-i </a:t>
            </a:r>
            <a:r>
              <a:rPr lang="tr-TR" sz="1400" i="1" dirty="0" err="1"/>
              <a:t>Ahmer’in</a:t>
            </a:r>
            <a:r>
              <a:rPr lang="tr-TR" sz="1400" i="1" dirty="0"/>
              <a:t> Peşinde,</a:t>
            </a:r>
            <a:r>
              <a:rPr lang="tr-TR" sz="1400" b="1" dirty="0"/>
              <a:t> </a:t>
            </a:r>
            <a:r>
              <a:rPr lang="tr-TR" sz="1400" dirty="0"/>
              <a:t>çev.: Atilla Ataman, Gelenek Yay., İstanbul </a:t>
            </a:r>
            <a:r>
              <a:rPr lang="tr-TR" sz="1400" dirty="0" smtClean="0"/>
              <a:t>2003</a:t>
            </a:r>
            <a:br>
              <a:rPr lang="tr-TR" sz="1400" dirty="0" smtClean="0"/>
            </a:br>
            <a:r>
              <a:rPr lang="tr-TR" sz="1400" dirty="0" smtClean="0"/>
              <a:t>- </a:t>
            </a:r>
            <a:r>
              <a:rPr lang="tr-TR" sz="1400" dirty="0"/>
              <a:t>M. Erol Kılıç, “</a:t>
            </a:r>
            <a:r>
              <a:rPr lang="tr-TR" sz="1400" dirty="0" err="1"/>
              <a:t>İbnü’l</a:t>
            </a:r>
            <a:r>
              <a:rPr lang="tr-TR" sz="1400" dirty="0"/>
              <a:t>-Arabî”, </a:t>
            </a:r>
            <a:r>
              <a:rPr lang="tr-TR" sz="1400" i="1" dirty="0"/>
              <a:t>DİA.,</a:t>
            </a:r>
            <a:r>
              <a:rPr lang="tr-TR" sz="1400" dirty="0"/>
              <a:t> İstanbul 1999, c. XX, s. 493</a:t>
            </a:r>
            <a:r>
              <a:rPr lang="tr-TR" sz="1400" dirty="0" smtClean="0"/>
              <a:t>.</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endParaRPr lang="tr-TR" sz="1400" i="1" dirty="0">
              <a:solidFill>
                <a:srgbClr val="FF0000"/>
              </a:solidFill>
            </a:endParaRPr>
          </a:p>
        </p:txBody>
      </p:sp>
      <p:sp>
        <p:nvSpPr>
          <p:cNvPr id="3" name="Alt Başlık 2"/>
          <p:cNvSpPr>
            <a:spLocks noGrp="1"/>
          </p:cNvSpPr>
          <p:nvPr>
            <p:ph type="subTitle" idx="1"/>
          </p:nvPr>
        </p:nvSpPr>
        <p:spPr>
          <a:xfrm>
            <a:off x="1154955" y="2769577"/>
            <a:ext cx="9879392" cy="2626881"/>
          </a:xfrm>
        </p:spPr>
        <p:txBody>
          <a:bodyPr>
            <a:normAutofit/>
          </a:bodyPr>
          <a:lstStyle/>
          <a:p>
            <a:pPr eaLnBrk="0" fontAlgn="base" hangingPunct="0">
              <a:spcBef>
                <a:spcPct val="0"/>
              </a:spcBef>
              <a:spcAft>
                <a:spcPct val="0"/>
              </a:spcAft>
              <a:tabLst>
                <a:tab pos="5754688" algn="r"/>
              </a:tabLst>
            </a:pPr>
            <a:endPar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eaLnBrk="0" fontAlgn="base" hangingPunct="0">
              <a:spcBef>
                <a:spcPct val="0"/>
              </a:spcBef>
              <a:spcAft>
                <a:spcPct val="0"/>
              </a:spcAft>
              <a:tabLst>
                <a:tab pos="5754688" algn="r"/>
              </a:tabLst>
            </a:pPr>
            <a:r>
              <a:rPr lang="tr-TR" altLang="tr-TR" sz="2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ANA BAŞLIKLAR</a:t>
            </a:r>
          </a:p>
          <a:p>
            <a:r>
              <a:rPr lang="tr-TR" b="1" dirty="0"/>
              <a:t>MUHYİDDİN  İBNÜ’L-ARABÎ (560/1165-638/1240) </a:t>
            </a:r>
            <a:r>
              <a:rPr lang="tr-TR" b="1" dirty="0" smtClean="0"/>
              <a:t>HAYATI </a:t>
            </a:r>
            <a:r>
              <a:rPr lang="tr-TR" b="1" dirty="0"/>
              <a:t>VE ESERLERİ</a:t>
            </a:r>
          </a:p>
          <a:p>
            <a:pPr marL="342900" indent="-342900" eaLnBrk="0" fontAlgn="base" hangingPunct="0">
              <a:spcBef>
                <a:spcPct val="0"/>
              </a:spcBef>
              <a:spcAft>
                <a:spcPct val="0"/>
              </a:spcAft>
              <a:buAutoNum type="arabicPeriod"/>
              <a:tabLst>
                <a:tab pos="5754688" algn="r"/>
              </a:tabLst>
            </a:pPr>
            <a:endPar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391091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solidFill>
                  <a:srgbClr val="C00000"/>
                </a:solidFill>
              </a:rPr>
              <a:t>Hayatı</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dirty="0" err="1"/>
              <a:t>Şeyhü’l</a:t>
            </a:r>
            <a:r>
              <a:rPr lang="tr-TR" dirty="0"/>
              <a:t>-Ekber </a:t>
            </a:r>
            <a:r>
              <a:rPr lang="tr-TR" dirty="0" err="1"/>
              <a:t>ünvânıyla</a:t>
            </a:r>
            <a:r>
              <a:rPr lang="tr-TR" dirty="0"/>
              <a:t> </a:t>
            </a:r>
            <a:r>
              <a:rPr lang="tr-TR" dirty="0" err="1"/>
              <a:t>ma’rûf</a:t>
            </a:r>
            <a:r>
              <a:rPr lang="tr-TR" dirty="0"/>
              <a:t> </a:t>
            </a:r>
            <a:r>
              <a:rPr lang="tr-TR" dirty="0" err="1"/>
              <a:t>Muhyiddin</a:t>
            </a:r>
            <a:r>
              <a:rPr lang="tr-TR" dirty="0"/>
              <a:t> </a:t>
            </a:r>
            <a:r>
              <a:rPr lang="tr-TR" dirty="0" err="1"/>
              <a:t>İbnü’l</a:t>
            </a:r>
            <a:r>
              <a:rPr lang="tr-TR" dirty="0"/>
              <a:t>-Arabî’nin doğum tarihi 17 Ramazan 560/ 28 Temmuz 1165’tir</a:t>
            </a:r>
            <a:r>
              <a:rPr lang="tr-TR" dirty="0" smtClean="0"/>
              <a:t>.</a:t>
            </a:r>
            <a:r>
              <a:rPr lang="tr-TR" dirty="0"/>
              <a:t> Endülüs’te </a:t>
            </a:r>
            <a:r>
              <a:rPr lang="tr-TR" dirty="0" err="1"/>
              <a:t>Mürsiye’de</a:t>
            </a:r>
            <a:r>
              <a:rPr lang="tr-TR" dirty="0"/>
              <a:t> dünyaya gelir. Arap olduğunu ve soyunun </a:t>
            </a:r>
            <a:r>
              <a:rPr lang="tr-TR" dirty="0" err="1"/>
              <a:t>Benû</a:t>
            </a:r>
            <a:r>
              <a:rPr lang="tr-TR" dirty="0"/>
              <a:t> </a:t>
            </a:r>
            <a:r>
              <a:rPr lang="tr-TR" dirty="0" err="1"/>
              <a:t>Tayy</a:t>
            </a:r>
            <a:r>
              <a:rPr lang="tr-TR" dirty="0"/>
              <a:t> kabilesine ulaştığını kendisi kaydeder</a:t>
            </a:r>
            <a:r>
              <a:rPr lang="tr-TR" dirty="0" smtClean="0"/>
              <a:t>.</a:t>
            </a:r>
            <a:r>
              <a:rPr lang="tr-TR" dirty="0"/>
              <a:t> </a:t>
            </a:r>
            <a:endParaRPr lang="tr-TR" dirty="0" smtClean="0"/>
          </a:p>
          <a:p>
            <a:pPr algn="just"/>
            <a:r>
              <a:rPr lang="tr-TR" dirty="0" smtClean="0"/>
              <a:t>Babası </a:t>
            </a:r>
            <a:r>
              <a:rPr lang="tr-TR" dirty="0"/>
              <a:t>Ali b. Muhammed’in </a:t>
            </a:r>
            <a:r>
              <a:rPr lang="tr-TR" dirty="0" err="1"/>
              <a:t>takvâ</a:t>
            </a:r>
            <a:r>
              <a:rPr lang="tr-TR" dirty="0"/>
              <a:t> sahibi, fıkıh ve hadis üzerine çalışan ve çok </a:t>
            </a:r>
            <a:r>
              <a:rPr lang="tr-TR" dirty="0" err="1"/>
              <a:t>Kur’ân</a:t>
            </a:r>
            <a:r>
              <a:rPr lang="tr-TR" dirty="0"/>
              <a:t> okuyan, her ne kadar hangi görevi yerine getirdiği tam tespit edilemese de dönemin </a:t>
            </a:r>
            <a:r>
              <a:rPr lang="tr-TR" dirty="0" err="1"/>
              <a:t>Endülüsü’nde</a:t>
            </a:r>
            <a:r>
              <a:rPr lang="tr-TR" dirty="0"/>
              <a:t> bazı önemli resmî görevlerde bulunan ayrıca </a:t>
            </a:r>
            <a:r>
              <a:rPr lang="tr-TR" dirty="0" err="1"/>
              <a:t>İbn</a:t>
            </a:r>
            <a:r>
              <a:rPr lang="tr-TR" dirty="0"/>
              <a:t> </a:t>
            </a:r>
            <a:r>
              <a:rPr lang="tr-TR" dirty="0" err="1"/>
              <a:t>Rüşd’ün</a:t>
            </a:r>
            <a:r>
              <a:rPr lang="tr-TR" dirty="0"/>
              <a:t> dostluğunu kazanmış bir zat olduğu kaydedilir</a:t>
            </a:r>
            <a:r>
              <a:rPr lang="tr-TR" dirty="0" smtClean="0"/>
              <a:t>. </a:t>
            </a:r>
            <a:r>
              <a:rPr lang="tr-TR" dirty="0"/>
              <a:t>Annesi çok dindar, dönemin meşhur kadın </a:t>
            </a:r>
            <a:r>
              <a:rPr lang="tr-TR" dirty="0" err="1"/>
              <a:t>sûfîlerinin</a:t>
            </a:r>
            <a:r>
              <a:rPr lang="tr-TR" dirty="0"/>
              <a:t> sohbetlerine devam eden ve soyu Ensar-ı </a:t>
            </a:r>
            <a:r>
              <a:rPr lang="tr-TR" dirty="0" err="1"/>
              <a:t>Kiram’a</a:t>
            </a:r>
            <a:r>
              <a:rPr lang="tr-TR" dirty="0"/>
              <a:t> kadar ulaşan Nur isimli bir kadındı</a:t>
            </a:r>
            <a:r>
              <a:rPr lang="tr-TR" dirty="0" smtClean="0"/>
              <a:t>.</a:t>
            </a:r>
          </a:p>
          <a:p>
            <a:pPr algn="just"/>
            <a:r>
              <a:rPr lang="tr-TR" dirty="0" err="1"/>
              <a:t>Şeyhu’l</a:t>
            </a:r>
            <a:r>
              <a:rPr lang="tr-TR" dirty="0"/>
              <a:t>-Ekber denilmesinin sebebi, tasavvuf yolunda ve ilminde </a:t>
            </a:r>
            <a:r>
              <a:rPr lang="tr-TR" dirty="0" err="1"/>
              <a:t>âdetâ</a:t>
            </a:r>
            <a:r>
              <a:rPr lang="tr-TR" dirty="0"/>
              <a:t> bir dönüm noktası teşkil edecek tarzda zirve noktalara ulaşmasıdır. Ayrıca </a:t>
            </a:r>
            <a:r>
              <a:rPr lang="tr-TR" dirty="0" err="1"/>
              <a:t>dînî</a:t>
            </a:r>
            <a:r>
              <a:rPr lang="tr-TR" dirty="0"/>
              <a:t> ilimlerde yenileyici (</a:t>
            </a:r>
            <a:r>
              <a:rPr lang="tr-TR" dirty="0" err="1"/>
              <a:t>müceddid</a:t>
            </a:r>
            <a:r>
              <a:rPr lang="tr-TR" dirty="0"/>
              <a:t>) olduğu için kendisine </a:t>
            </a:r>
            <a:r>
              <a:rPr lang="tr-TR" dirty="0" err="1"/>
              <a:t>Muhyiddîn</a:t>
            </a:r>
            <a:r>
              <a:rPr lang="tr-TR" dirty="0"/>
              <a:t> </a:t>
            </a:r>
            <a:r>
              <a:rPr lang="tr-TR" dirty="0" err="1"/>
              <a:t>lakâbı</a:t>
            </a:r>
            <a:r>
              <a:rPr lang="tr-TR" dirty="0"/>
              <a:t> verilmiştir.</a:t>
            </a:r>
            <a:endParaRPr lang="tr-TR" sz="1400" dirty="0"/>
          </a:p>
        </p:txBody>
      </p:sp>
    </p:spTree>
    <p:extLst>
      <p:ext uri="{BB962C8B-B14F-4D97-AF65-F5344CB8AC3E}">
        <p14:creationId xmlns:p14="http://schemas.microsoft.com/office/powerpoint/2010/main" val="3821165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C00000"/>
                </a:solidFill>
              </a:rPr>
              <a:t>Hayatı</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dirty="0"/>
              <a:t>Doğuda Mevlânâ </a:t>
            </a:r>
            <a:r>
              <a:rPr lang="tr-TR" dirty="0" err="1"/>
              <a:t>Celâleddîn</a:t>
            </a:r>
            <a:r>
              <a:rPr lang="tr-TR" dirty="0"/>
              <a:t>-i Rûmî (ö. 672/1273), İslâm tefekkürünün gelişimi ve olgunlaşmasına tasavvufî açıdan katkıda bulunurken, yaklaşık aynı zaman diliminde, Batıda da </a:t>
            </a:r>
            <a:r>
              <a:rPr lang="tr-TR" dirty="0" err="1"/>
              <a:t>Muhyiddin</a:t>
            </a:r>
            <a:r>
              <a:rPr lang="tr-TR" dirty="0"/>
              <a:t> </a:t>
            </a:r>
            <a:r>
              <a:rPr lang="tr-TR" dirty="0" err="1"/>
              <a:t>İbnü’l</a:t>
            </a:r>
            <a:r>
              <a:rPr lang="tr-TR" dirty="0"/>
              <a:t>-Arabî (ö. 638/1240)’</a:t>
            </a:r>
            <a:r>
              <a:rPr lang="tr-TR" dirty="0" err="1"/>
              <a:t>nin</a:t>
            </a:r>
            <a:r>
              <a:rPr lang="tr-TR" dirty="0"/>
              <a:t> benzeri bir çaba içerisinde olduğu görülür</a:t>
            </a:r>
            <a:r>
              <a:rPr lang="tr-TR" dirty="0" smtClean="0"/>
              <a:t>.</a:t>
            </a:r>
          </a:p>
          <a:p>
            <a:pPr algn="just"/>
            <a:r>
              <a:rPr lang="tr-TR" dirty="0" err="1"/>
              <a:t>İbnü’l</a:t>
            </a:r>
            <a:r>
              <a:rPr lang="tr-TR" dirty="0"/>
              <a:t>-Arabî’nin dünyaya geldiği </a:t>
            </a:r>
            <a:r>
              <a:rPr lang="tr-TR" dirty="0" err="1"/>
              <a:t>Mürsiye</a:t>
            </a:r>
            <a:r>
              <a:rPr lang="tr-TR" dirty="0"/>
              <a:t> şehri, o sıralar </a:t>
            </a:r>
            <a:r>
              <a:rPr lang="tr-TR" dirty="0" err="1"/>
              <a:t>Muvahhidlerin</a:t>
            </a:r>
            <a:r>
              <a:rPr lang="tr-TR" dirty="0"/>
              <a:t> yönetimi altındadır. 1163’te </a:t>
            </a:r>
            <a:r>
              <a:rPr lang="tr-TR" dirty="0" err="1"/>
              <a:t>Muvahhidlerin</a:t>
            </a:r>
            <a:r>
              <a:rPr lang="tr-TR" dirty="0"/>
              <a:t>, kendilerine muhalif olarak </a:t>
            </a:r>
            <a:r>
              <a:rPr lang="tr-TR" dirty="0" err="1"/>
              <a:t>Mürsiye’ye</a:t>
            </a:r>
            <a:r>
              <a:rPr lang="tr-TR" dirty="0"/>
              <a:t> hakim olan </a:t>
            </a:r>
            <a:r>
              <a:rPr lang="tr-TR" dirty="0" err="1"/>
              <a:t>İbn</a:t>
            </a:r>
            <a:r>
              <a:rPr lang="tr-TR" dirty="0"/>
              <a:t> </a:t>
            </a:r>
            <a:r>
              <a:rPr lang="tr-TR" dirty="0" err="1"/>
              <a:t>Merdeniş’i</a:t>
            </a:r>
            <a:r>
              <a:rPr lang="tr-TR" dirty="0"/>
              <a:t> yenmesi ve akabinde 1171’de </a:t>
            </a:r>
            <a:r>
              <a:rPr lang="tr-TR" dirty="0" err="1"/>
              <a:t>İbn</a:t>
            </a:r>
            <a:r>
              <a:rPr lang="tr-TR" dirty="0"/>
              <a:t> </a:t>
            </a:r>
            <a:r>
              <a:rPr lang="tr-TR" dirty="0" err="1"/>
              <a:t>Merdeniş’in</a:t>
            </a:r>
            <a:r>
              <a:rPr lang="tr-TR" dirty="0"/>
              <a:t> vefatıyla onun oğulları, </a:t>
            </a:r>
            <a:r>
              <a:rPr lang="tr-TR" dirty="0" err="1"/>
              <a:t>Mürsiye</a:t>
            </a:r>
            <a:r>
              <a:rPr lang="tr-TR" dirty="0"/>
              <a:t> </a:t>
            </a:r>
            <a:r>
              <a:rPr lang="tr-TR" dirty="0" err="1"/>
              <a:t>eşrâfıyla</a:t>
            </a:r>
            <a:r>
              <a:rPr lang="tr-TR" dirty="0"/>
              <a:t> birlikte </a:t>
            </a:r>
            <a:r>
              <a:rPr lang="tr-TR" dirty="0" err="1"/>
              <a:t>Muvahhid</a:t>
            </a:r>
            <a:r>
              <a:rPr lang="tr-TR" dirty="0"/>
              <a:t> </a:t>
            </a:r>
            <a:r>
              <a:rPr lang="tr-TR" dirty="0" err="1"/>
              <a:t>Sultânına</a:t>
            </a:r>
            <a:r>
              <a:rPr lang="tr-TR" dirty="0"/>
              <a:t> bağlılıklarını bildirmek için </a:t>
            </a:r>
            <a:r>
              <a:rPr lang="tr-TR" dirty="0" err="1"/>
              <a:t>İşbiliyye’ye</a:t>
            </a:r>
            <a:r>
              <a:rPr lang="tr-TR" dirty="0"/>
              <a:t> giderler. Daha sonra </a:t>
            </a:r>
            <a:r>
              <a:rPr lang="tr-TR" dirty="0" err="1"/>
              <a:t>Mürsiye’nin</a:t>
            </a:r>
            <a:r>
              <a:rPr lang="tr-TR" dirty="0"/>
              <a:t> pek çok </a:t>
            </a:r>
            <a:r>
              <a:rPr lang="tr-TR" dirty="0" err="1"/>
              <a:t>eşrâfı</a:t>
            </a:r>
            <a:r>
              <a:rPr lang="tr-TR" dirty="0"/>
              <a:t> gibi </a:t>
            </a:r>
            <a:r>
              <a:rPr lang="tr-TR" dirty="0" err="1"/>
              <a:t>İbnü’l</a:t>
            </a:r>
            <a:r>
              <a:rPr lang="tr-TR" dirty="0"/>
              <a:t>-Arabî’nin babası da, belki de </a:t>
            </a:r>
            <a:r>
              <a:rPr lang="tr-TR" dirty="0" err="1"/>
              <a:t>Muvahhid</a:t>
            </a:r>
            <a:r>
              <a:rPr lang="tr-TR" dirty="0"/>
              <a:t> </a:t>
            </a:r>
            <a:r>
              <a:rPr lang="tr-TR" dirty="0" err="1"/>
              <a:t>Sultânı</a:t>
            </a:r>
            <a:r>
              <a:rPr lang="tr-TR" dirty="0"/>
              <a:t> </a:t>
            </a:r>
            <a:r>
              <a:rPr lang="tr-TR" dirty="0" err="1"/>
              <a:t>Ebû</a:t>
            </a:r>
            <a:r>
              <a:rPr lang="tr-TR" dirty="0"/>
              <a:t> </a:t>
            </a:r>
            <a:r>
              <a:rPr lang="tr-TR" dirty="0" err="1"/>
              <a:t>Yâkub</a:t>
            </a:r>
            <a:r>
              <a:rPr lang="tr-TR" dirty="0"/>
              <a:t> </a:t>
            </a:r>
            <a:r>
              <a:rPr lang="tr-TR" dirty="0" err="1"/>
              <a:t>Yûsuf’un</a:t>
            </a:r>
            <a:r>
              <a:rPr lang="tr-TR" dirty="0"/>
              <a:t> davetiyle </a:t>
            </a:r>
            <a:r>
              <a:rPr lang="tr-TR" dirty="0" err="1"/>
              <a:t>İşbiliyye’ye</a:t>
            </a:r>
            <a:r>
              <a:rPr lang="tr-TR" dirty="0"/>
              <a:t> göç etme kararı almıştır. </a:t>
            </a:r>
            <a:r>
              <a:rPr lang="tr-TR" dirty="0" err="1"/>
              <a:t>İbnü’l</a:t>
            </a:r>
            <a:r>
              <a:rPr lang="tr-TR" dirty="0"/>
              <a:t>-Arabî, sekiz yaşına kadar doğduğu </a:t>
            </a:r>
            <a:r>
              <a:rPr lang="tr-TR" dirty="0" err="1"/>
              <a:t>Mürsiye</a:t>
            </a:r>
            <a:r>
              <a:rPr lang="tr-TR" dirty="0"/>
              <a:t> şehrinde kalmış, daha sonra ailesiyle birlikte 568/1173’de önemli bir kültür merkezi ve </a:t>
            </a:r>
            <a:r>
              <a:rPr lang="tr-TR" dirty="0" err="1"/>
              <a:t>Muvahhidlerin</a:t>
            </a:r>
            <a:r>
              <a:rPr lang="tr-TR" dirty="0"/>
              <a:t> başkenti </a:t>
            </a:r>
            <a:r>
              <a:rPr lang="tr-TR" dirty="0" err="1"/>
              <a:t>İşbiliyye</a:t>
            </a:r>
            <a:r>
              <a:rPr lang="tr-TR" dirty="0"/>
              <a:t> (</a:t>
            </a:r>
            <a:r>
              <a:rPr lang="tr-TR" dirty="0" err="1"/>
              <a:t>Sevilla</a:t>
            </a:r>
            <a:r>
              <a:rPr lang="tr-TR" dirty="0"/>
              <a:t>)’ye göç etmiştir. </a:t>
            </a:r>
            <a:r>
              <a:rPr lang="tr-TR" dirty="0" err="1"/>
              <a:t>İbnü’l</a:t>
            </a:r>
            <a:r>
              <a:rPr lang="tr-TR" dirty="0"/>
              <a:t>-Arabî ilk tahsilini </a:t>
            </a:r>
            <a:r>
              <a:rPr lang="tr-TR" dirty="0" err="1"/>
              <a:t>Muvahhidûn</a:t>
            </a:r>
            <a:r>
              <a:rPr lang="tr-TR" dirty="0"/>
              <a:t> Devleti yönetimindeki bu şehirde almıştır</a:t>
            </a:r>
            <a:r>
              <a:rPr lang="tr-TR" dirty="0" smtClean="0"/>
              <a:t>. </a:t>
            </a:r>
            <a:r>
              <a:rPr lang="tr-TR" dirty="0"/>
              <a:t>Yani Tefsir, Kıraat, Fıkıh, Hadis, Kelam gibi ilimleri burada tahsil etmiştir denebilir. </a:t>
            </a:r>
            <a:endParaRPr lang="tr-TR" sz="1400" dirty="0"/>
          </a:p>
        </p:txBody>
      </p:sp>
    </p:spTree>
    <p:extLst>
      <p:ext uri="{BB962C8B-B14F-4D97-AF65-F5344CB8AC3E}">
        <p14:creationId xmlns:p14="http://schemas.microsoft.com/office/powerpoint/2010/main" val="2185243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solidFill>
                  <a:srgbClr val="C00000"/>
                </a:solidFill>
              </a:rPr>
              <a:t>Eğitimi</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dirty="0"/>
              <a:t>Kendi ifadelerine bakılırsa, onun öğrenciliği uzunca bir süre devam etmiş, geniş İslam coğrafyasının bir çok farklı merkezinde karşılaştığı </a:t>
            </a:r>
            <a:r>
              <a:rPr lang="tr-TR" dirty="0" err="1"/>
              <a:t>ulemâdan</a:t>
            </a:r>
            <a:r>
              <a:rPr lang="tr-TR" dirty="0"/>
              <a:t> dersler okumuş, onlardan </a:t>
            </a:r>
            <a:r>
              <a:rPr lang="tr-TR" dirty="0" err="1"/>
              <a:t>icâzetler</a:t>
            </a:r>
            <a:r>
              <a:rPr lang="tr-TR" dirty="0"/>
              <a:t> almış ve o dersleri okutarak </a:t>
            </a:r>
            <a:r>
              <a:rPr lang="tr-TR" dirty="0" err="1"/>
              <a:t>icâzetler</a:t>
            </a:r>
            <a:r>
              <a:rPr lang="tr-TR" dirty="0"/>
              <a:t> vermiştir. Bununla da yetinmemiş hayatının hemen her döneminde âlimlerle görüşüp onlardan ders okuyup çok sayıda </a:t>
            </a:r>
            <a:r>
              <a:rPr lang="tr-TR" dirty="0" err="1"/>
              <a:t>icâzetler</a:t>
            </a:r>
            <a:r>
              <a:rPr lang="tr-TR" dirty="0"/>
              <a:t> almıştır</a:t>
            </a:r>
            <a:r>
              <a:rPr lang="tr-TR" dirty="0" smtClean="0"/>
              <a:t>.</a:t>
            </a:r>
          </a:p>
          <a:p>
            <a:pPr algn="just"/>
            <a:r>
              <a:rPr lang="tr-TR" dirty="0"/>
              <a:t>Kendisi, </a:t>
            </a:r>
            <a:r>
              <a:rPr lang="tr-TR" dirty="0" err="1"/>
              <a:t>zâhirî</a:t>
            </a:r>
            <a:r>
              <a:rPr lang="tr-TR" dirty="0"/>
              <a:t> ilimlerle meşgul olduğu ve henüz </a:t>
            </a:r>
            <a:r>
              <a:rPr lang="tr-TR" dirty="0" err="1"/>
              <a:t>sülûka</a:t>
            </a:r>
            <a:r>
              <a:rPr lang="tr-TR" dirty="0"/>
              <a:t> başlamadığı bu gençlik dönemini </a:t>
            </a:r>
            <a:r>
              <a:rPr lang="tr-TR" dirty="0" err="1"/>
              <a:t>câhiliye</a:t>
            </a:r>
            <a:r>
              <a:rPr lang="tr-TR" dirty="0"/>
              <a:t> devri olarak nitelendirir</a:t>
            </a:r>
            <a:r>
              <a:rPr lang="tr-TR" dirty="0" smtClean="0"/>
              <a:t>.</a:t>
            </a:r>
          </a:p>
          <a:p>
            <a:pPr algn="just"/>
            <a:r>
              <a:rPr lang="tr-TR" dirty="0"/>
              <a:t>İlk Kur’an derslerini </a:t>
            </a:r>
            <a:r>
              <a:rPr lang="tr-TR" dirty="0" err="1"/>
              <a:t>Ebû</a:t>
            </a:r>
            <a:r>
              <a:rPr lang="tr-TR" dirty="0"/>
              <a:t> Abdullah el-</a:t>
            </a:r>
            <a:r>
              <a:rPr lang="tr-TR" dirty="0" err="1"/>
              <a:t>Hayyât’tan</a:t>
            </a:r>
            <a:r>
              <a:rPr lang="tr-TR" dirty="0"/>
              <a:t> almıştır. Mana âleminde Hz. </a:t>
            </a:r>
            <a:r>
              <a:rPr lang="tr-TR" dirty="0" err="1"/>
              <a:t>Resûlullah’la</a:t>
            </a:r>
            <a:r>
              <a:rPr lang="tr-TR" dirty="0"/>
              <a:t> görüşen </a:t>
            </a:r>
            <a:r>
              <a:rPr lang="tr-TR" dirty="0" err="1"/>
              <a:t>İbnü’l</a:t>
            </a:r>
            <a:r>
              <a:rPr lang="tr-TR" dirty="0"/>
              <a:t>-Arabî, O’nun kendisine: “Bana sıkıca tutun, kurtulursun!” diye hitap ettiğini, bunun üzerine uzun yıllar hadis tahsiliyle meşgul olduğunu kaydeder</a:t>
            </a:r>
            <a:r>
              <a:rPr lang="tr-TR" dirty="0" smtClean="0"/>
              <a:t>. </a:t>
            </a:r>
            <a:r>
              <a:rPr lang="tr-TR" dirty="0"/>
              <a:t>Mana âleminde Hz. Peygamber (s.)’den aldığı bir işaretle, hadis ve diğer dallarda derslere başlar. </a:t>
            </a:r>
            <a:r>
              <a:rPr lang="tr-TR" i="1" dirty="0"/>
              <a:t>el-</a:t>
            </a:r>
            <a:r>
              <a:rPr lang="tr-TR" i="1" dirty="0" err="1"/>
              <a:t>İcâze</a:t>
            </a:r>
            <a:r>
              <a:rPr lang="tr-TR" dirty="0" err="1"/>
              <a:t>’sinde</a:t>
            </a:r>
            <a:r>
              <a:rPr lang="tr-TR" dirty="0"/>
              <a:t> bütün hocalarının </a:t>
            </a:r>
            <a:r>
              <a:rPr lang="tr-TR" dirty="0" smtClean="0"/>
              <a:t>listesini vermiştir.</a:t>
            </a:r>
          </a:p>
          <a:p>
            <a:pPr algn="just"/>
            <a:r>
              <a:rPr lang="tr-TR" dirty="0"/>
              <a:t>Daha pek çok </a:t>
            </a:r>
            <a:r>
              <a:rPr lang="tr-TR" dirty="0" err="1"/>
              <a:t>üstaddan</a:t>
            </a:r>
            <a:r>
              <a:rPr lang="tr-TR" dirty="0"/>
              <a:t> zahirî dersler almak suretiyle kendisini geliştiren </a:t>
            </a:r>
            <a:r>
              <a:rPr lang="tr-TR" dirty="0" err="1"/>
              <a:t>İbnü’l</a:t>
            </a:r>
            <a:r>
              <a:rPr lang="tr-TR" dirty="0"/>
              <a:t>-Arabî, </a:t>
            </a:r>
            <a:r>
              <a:rPr lang="tr-TR" dirty="0" err="1"/>
              <a:t>Batınî</a:t>
            </a:r>
            <a:r>
              <a:rPr lang="tr-TR" dirty="0"/>
              <a:t> yönden de kendini gerçekleştirmek üzere, bir takım tasavvufî egzersizlere girişir. Halvet, riyazet ve murakabelerle kısa zamanda bazı manevî makamlar elde eder.</a:t>
            </a:r>
          </a:p>
          <a:p>
            <a:pPr algn="just"/>
            <a:endParaRPr lang="tr-TR" sz="1400" dirty="0"/>
          </a:p>
        </p:txBody>
      </p:sp>
    </p:spTree>
    <p:extLst>
      <p:ext uri="{BB962C8B-B14F-4D97-AF65-F5344CB8AC3E}">
        <p14:creationId xmlns:p14="http://schemas.microsoft.com/office/powerpoint/2010/main" val="2185386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solidFill>
                  <a:srgbClr val="C00000"/>
                </a:solidFill>
              </a:rPr>
              <a:t>Tasavvufî Yola </a:t>
            </a:r>
            <a:r>
              <a:rPr lang="tr-TR" b="1" u="sng" dirty="0" err="1" smtClean="0">
                <a:solidFill>
                  <a:srgbClr val="C00000"/>
                </a:solidFill>
              </a:rPr>
              <a:t>Sülûkü</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fontScale="92500" lnSpcReduction="10000"/>
          </a:bodyPr>
          <a:lstStyle/>
          <a:p>
            <a:pPr algn="just"/>
            <a:r>
              <a:rPr lang="tr-TR" i="1" dirty="0" err="1"/>
              <a:t>Fütûhât’</a:t>
            </a:r>
            <a:r>
              <a:rPr lang="tr-TR" dirty="0" err="1"/>
              <a:t>a</a:t>
            </a:r>
            <a:r>
              <a:rPr lang="tr-TR" dirty="0"/>
              <a:t> göre ondaki değişmeler yakalandığı bir hastalık sonucu ortaya çıkmıştır. Hastalık sırasında babası ağlayarak </a:t>
            </a:r>
            <a:r>
              <a:rPr lang="tr-TR" dirty="0" err="1"/>
              <a:t>Yasîn</a:t>
            </a:r>
            <a:r>
              <a:rPr lang="tr-TR" dirty="0"/>
              <a:t> </a:t>
            </a:r>
            <a:r>
              <a:rPr lang="tr-TR" dirty="0" err="1"/>
              <a:t>sûresini</a:t>
            </a:r>
            <a:r>
              <a:rPr lang="tr-TR" dirty="0"/>
              <a:t> okurken </a:t>
            </a:r>
            <a:r>
              <a:rPr lang="tr-TR" dirty="0" err="1"/>
              <a:t>İbnu’l</a:t>
            </a:r>
            <a:r>
              <a:rPr lang="tr-TR" dirty="0"/>
              <a:t>-Arabî o sırada hayatını etkileyecek tasavvufî bir tecrübe </a:t>
            </a:r>
            <a:r>
              <a:rPr lang="tr-TR" dirty="0" smtClean="0"/>
              <a:t>yaşar </a:t>
            </a:r>
            <a:r>
              <a:rPr lang="tr-TR" dirty="0"/>
              <a:t>ve muhtemelen bu olaydan sonra halvete çekilir. Derûnundaki kapalı kabiliyetler, bu on dört ay kadar süren halvet ve sıkı riyazetlerle </a:t>
            </a:r>
            <a:r>
              <a:rPr lang="tr-TR" dirty="0" err="1"/>
              <a:t>tedrîcî</a:t>
            </a:r>
            <a:r>
              <a:rPr lang="tr-TR" dirty="0"/>
              <a:t> bir şekilde ortaya çıkar</a:t>
            </a:r>
            <a:r>
              <a:rPr lang="tr-TR" dirty="0" smtClean="0"/>
              <a:t>. </a:t>
            </a:r>
            <a:r>
              <a:rPr lang="tr-TR" dirty="0" err="1"/>
              <a:t>İbnü’l</a:t>
            </a:r>
            <a:r>
              <a:rPr lang="tr-TR" dirty="0"/>
              <a:t>-Arabî, bu halvette, </a:t>
            </a:r>
            <a:r>
              <a:rPr lang="tr-TR" dirty="0" err="1"/>
              <a:t>mânen</a:t>
            </a:r>
            <a:r>
              <a:rPr lang="tr-TR" dirty="0"/>
              <a:t> </a:t>
            </a:r>
            <a:r>
              <a:rPr lang="tr-TR" dirty="0" err="1"/>
              <a:t>keşf</a:t>
            </a:r>
            <a:r>
              <a:rPr lang="tr-TR" dirty="0"/>
              <a:t> yoluyla genç yaşta bilmediği pek çok şeyi öğrenir. Onun bu durumu, herkesin dikkatini çektiği gibi </a:t>
            </a:r>
            <a:r>
              <a:rPr lang="tr-TR" dirty="0" err="1"/>
              <a:t>Kurtuba</a:t>
            </a:r>
            <a:r>
              <a:rPr lang="tr-TR" dirty="0"/>
              <a:t> Kadısı </a:t>
            </a:r>
            <a:r>
              <a:rPr lang="tr-TR" dirty="0" err="1"/>
              <a:t>İbn</a:t>
            </a:r>
            <a:r>
              <a:rPr lang="tr-TR" dirty="0"/>
              <a:t> </a:t>
            </a:r>
            <a:r>
              <a:rPr lang="tr-TR" dirty="0" err="1"/>
              <a:t>Rüşd’ün</a:t>
            </a:r>
            <a:r>
              <a:rPr lang="tr-TR" dirty="0"/>
              <a:t> de ilgisini çeker. Ahmet Ateş, onun manevî olgunluğa ulaştıktan sonraki bilgi edinmesinin, bugün parapsikolojinin dahi çözemediği, muayyen bir mevzu üzerine şiddetle yoğunlaştırılmış ve temerküz ettirilmiş bir ruh hali ile mümkün olabileceğini savunsa da bizce bu bir mevhibe-i </a:t>
            </a:r>
            <a:r>
              <a:rPr lang="tr-TR" dirty="0" err="1"/>
              <a:t>Rabbânî’dir</a:t>
            </a:r>
            <a:r>
              <a:rPr lang="tr-TR" dirty="0"/>
              <a:t>. Bu yüzden keyfiyeti, erbabı hariç kimse tarafından bilinemez</a:t>
            </a:r>
            <a:r>
              <a:rPr lang="tr-TR" dirty="0" smtClean="0"/>
              <a:t>.</a:t>
            </a:r>
          </a:p>
          <a:p>
            <a:r>
              <a:rPr lang="tr-TR" dirty="0"/>
              <a:t>O dönemde </a:t>
            </a:r>
            <a:r>
              <a:rPr lang="tr-TR" dirty="0" err="1"/>
              <a:t>İbn</a:t>
            </a:r>
            <a:r>
              <a:rPr lang="tr-TR" dirty="0"/>
              <a:t> </a:t>
            </a:r>
            <a:r>
              <a:rPr lang="tr-TR" dirty="0" err="1"/>
              <a:t>Rüşd’le</a:t>
            </a:r>
            <a:r>
              <a:rPr lang="tr-TR" dirty="0"/>
              <a:t> olan mülakatı, bu hususa ışık tutar. Genç </a:t>
            </a:r>
            <a:r>
              <a:rPr lang="tr-TR" dirty="0" err="1"/>
              <a:t>İbnü’l</a:t>
            </a:r>
            <a:r>
              <a:rPr lang="tr-TR" dirty="0"/>
              <a:t>-Arabî’nin </a:t>
            </a:r>
            <a:r>
              <a:rPr lang="tr-TR" dirty="0" err="1"/>
              <a:t>İbn</a:t>
            </a:r>
            <a:r>
              <a:rPr lang="tr-TR" dirty="0"/>
              <a:t> </a:t>
            </a:r>
            <a:r>
              <a:rPr lang="tr-TR" dirty="0" err="1"/>
              <a:t>Rüşd’le</a:t>
            </a:r>
            <a:r>
              <a:rPr lang="tr-TR" dirty="0"/>
              <a:t> olan bu sembolik diyalogu genel bir ilgi görmüş ve </a:t>
            </a:r>
            <a:r>
              <a:rPr lang="tr-TR" dirty="0" err="1"/>
              <a:t>Şeyhü’l</a:t>
            </a:r>
            <a:r>
              <a:rPr lang="tr-TR" dirty="0"/>
              <a:t>-Ekber’in hayatından bahseden hemen her araştırmacı bu karşılaşmaya dikkat </a:t>
            </a:r>
            <a:r>
              <a:rPr lang="tr-TR" dirty="0" smtClean="0"/>
              <a:t>çekmiştir. </a:t>
            </a:r>
            <a:r>
              <a:rPr lang="tr-TR" dirty="0"/>
              <a:t>Bu </a:t>
            </a:r>
            <a:r>
              <a:rPr lang="tr-TR" dirty="0" err="1"/>
              <a:t>mülâkâtta</a:t>
            </a:r>
            <a:r>
              <a:rPr lang="tr-TR" dirty="0"/>
              <a:t> genç </a:t>
            </a:r>
            <a:r>
              <a:rPr lang="tr-TR" dirty="0" err="1"/>
              <a:t>İbnü’l</a:t>
            </a:r>
            <a:r>
              <a:rPr lang="tr-TR" dirty="0"/>
              <a:t>-Arabî, </a:t>
            </a:r>
            <a:r>
              <a:rPr lang="tr-TR" dirty="0" err="1"/>
              <a:t>İbn</a:t>
            </a:r>
            <a:r>
              <a:rPr lang="tr-TR" dirty="0"/>
              <a:t> </a:t>
            </a:r>
            <a:r>
              <a:rPr lang="tr-TR" dirty="0" err="1"/>
              <a:t>Rüşd’ün</a:t>
            </a:r>
            <a:r>
              <a:rPr lang="tr-TR" dirty="0"/>
              <a:t>:</a:t>
            </a:r>
          </a:p>
          <a:p>
            <a:r>
              <a:rPr lang="tr-TR" dirty="0"/>
              <a:t>	- Senin </a:t>
            </a:r>
            <a:r>
              <a:rPr lang="tr-TR" dirty="0" err="1"/>
              <a:t>keşf</a:t>
            </a:r>
            <a:r>
              <a:rPr lang="tr-TR" dirty="0"/>
              <a:t> ve feyz-i ilâhîde bulunduğun şey, nazar (mantık)’</a:t>
            </a:r>
            <a:r>
              <a:rPr lang="tr-TR" dirty="0" err="1"/>
              <a:t>ın</a:t>
            </a:r>
            <a:r>
              <a:rPr lang="tr-TR" dirty="0"/>
              <a:t> bize verdiği şey ile aynı mıdır?” sorusuna muhatap olur. Ve ona:</a:t>
            </a:r>
          </a:p>
          <a:p>
            <a:r>
              <a:rPr lang="tr-TR" dirty="0"/>
              <a:t>	- Hem evet, hem de hayır!” diye cevap verir. Ve ekler: </a:t>
            </a:r>
          </a:p>
          <a:p>
            <a:r>
              <a:rPr lang="tr-TR" dirty="0"/>
              <a:t>	- Bu evet ve hayır arasında, ruhlar yerlerinden, boyunlar bedenlerinden ayrılırlar.”</a:t>
            </a:r>
          </a:p>
          <a:p>
            <a:pPr algn="just"/>
            <a:endParaRPr lang="tr-TR" sz="1400" dirty="0"/>
          </a:p>
        </p:txBody>
      </p:sp>
    </p:spTree>
    <p:extLst>
      <p:ext uri="{BB962C8B-B14F-4D97-AF65-F5344CB8AC3E}">
        <p14:creationId xmlns:p14="http://schemas.microsoft.com/office/powerpoint/2010/main" val="1834609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solidFill>
                  <a:srgbClr val="C00000"/>
                </a:solidFill>
              </a:rPr>
              <a:t>Seyahatleri</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dirty="0" err="1"/>
              <a:t>İbnü’l</a:t>
            </a:r>
            <a:r>
              <a:rPr lang="tr-TR" dirty="0"/>
              <a:t>-Arabî’nin, Afrika topraklarına ilk geçişi yirmi altı yaşlarında iken vuku bulmuştur. Önce Tunus’a gitmiş, orada Şeyh </a:t>
            </a:r>
            <a:r>
              <a:rPr lang="tr-TR" dirty="0" err="1"/>
              <a:t>Abdulazîz</a:t>
            </a:r>
            <a:r>
              <a:rPr lang="tr-TR" dirty="0"/>
              <a:t> el-</a:t>
            </a:r>
            <a:r>
              <a:rPr lang="tr-TR" dirty="0" err="1"/>
              <a:t>Mehdevî</a:t>
            </a:r>
            <a:r>
              <a:rPr lang="tr-TR" dirty="0"/>
              <a:t> ile </a:t>
            </a:r>
            <a:r>
              <a:rPr lang="tr-TR" dirty="0" err="1"/>
              <a:t>musâhabet</a:t>
            </a:r>
            <a:r>
              <a:rPr lang="tr-TR" dirty="0"/>
              <a:t> etmiştir. 591/1195’de Fas’a geçmiş, orada </a:t>
            </a:r>
            <a:r>
              <a:rPr lang="tr-TR" dirty="0" err="1"/>
              <a:t>Muvahhidler</a:t>
            </a:r>
            <a:r>
              <a:rPr lang="tr-TR" dirty="0"/>
              <a:t> ordusunun </a:t>
            </a:r>
            <a:r>
              <a:rPr lang="tr-TR" dirty="0" err="1"/>
              <a:t>Alfonso</a:t>
            </a:r>
            <a:r>
              <a:rPr lang="tr-TR" dirty="0"/>
              <a:t> ile savaş için İspanya’ya geçişini görmüş ve yaptığı </a:t>
            </a:r>
            <a:r>
              <a:rPr lang="tr-TR" dirty="0" err="1"/>
              <a:t>ebced</a:t>
            </a:r>
            <a:r>
              <a:rPr lang="tr-TR" dirty="0"/>
              <a:t> hesabı ile ordunun zafere ulaşacağını keşfetmiştir</a:t>
            </a:r>
            <a:r>
              <a:rPr lang="tr-TR" dirty="0" smtClean="0"/>
              <a:t>. </a:t>
            </a:r>
            <a:r>
              <a:rPr lang="tr-TR" dirty="0"/>
              <a:t>O, bazı </a:t>
            </a:r>
            <a:r>
              <a:rPr lang="tr-TR" dirty="0" err="1"/>
              <a:t>sûfîlerle</a:t>
            </a:r>
            <a:r>
              <a:rPr lang="tr-TR" dirty="0"/>
              <a:t> tanıştığı Kuzey Afrika’da iki yıl kalmış sonra tekrar </a:t>
            </a:r>
            <a:r>
              <a:rPr lang="tr-TR" dirty="0" err="1"/>
              <a:t>İşbiliyye’ye</a:t>
            </a:r>
            <a:r>
              <a:rPr lang="tr-TR" dirty="0"/>
              <a:t> dönmüştür.</a:t>
            </a:r>
          </a:p>
          <a:p>
            <a:pPr algn="just"/>
            <a:r>
              <a:rPr lang="tr-TR" dirty="0"/>
              <a:t>	</a:t>
            </a:r>
            <a:r>
              <a:rPr lang="tr-TR" dirty="0" err="1"/>
              <a:t>İbnü’l</a:t>
            </a:r>
            <a:r>
              <a:rPr lang="tr-TR" dirty="0"/>
              <a:t>-Arabî’nin bundan sonra Fas’a yine seyahatleri olur. Orada dört yıl kalır. Fas’tan sonra İspanya’ya dönerek Gırnata ve </a:t>
            </a:r>
            <a:r>
              <a:rPr lang="tr-TR" dirty="0" err="1"/>
              <a:t>Kurtuba’ya</a:t>
            </a:r>
            <a:r>
              <a:rPr lang="tr-TR" dirty="0"/>
              <a:t> gider. 595/1199’da </a:t>
            </a:r>
            <a:r>
              <a:rPr lang="tr-TR" dirty="0" err="1"/>
              <a:t>Kurtuba’dadır</a:t>
            </a:r>
            <a:r>
              <a:rPr lang="tr-TR" dirty="0"/>
              <a:t>. O sırada </a:t>
            </a:r>
            <a:r>
              <a:rPr lang="tr-TR" dirty="0" err="1"/>
              <a:t>Merakeş’te</a:t>
            </a:r>
            <a:r>
              <a:rPr lang="tr-TR" dirty="0"/>
              <a:t> </a:t>
            </a:r>
            <a:r>
              <a:rPr lang="tr-TR" dirty="0" err="1"/>
              <a:t>İbn</a:t>
            </a:r>
            <a:r>
              <a:rPr lang="tr-TR" dirty="0"/>
              <a:t> </a:t>
            </a:r>
            <a:r>
              <a:rPr lang="tr-TR" dirty="0" err="1"/>
              <a:t>Rüşd’ün</a:t>
            </a:r>
            <a:r>
              <a:rPr lang="tr-TR" dirty="0"/>
              <a:t> </a:t>
            </a:r>
            <a:r>
              <a:rPr lang="tr-TR" dirty="0" err="1"/>
              <a:t>cenâze</a:t>
            </a:r>
            <a:r>
              <a:rPr lang="tr-TR" dirty="0"/>
              <a:t> merasiminde hazır bulunur</a:t>
            </a:r>
            <a:r>
              <a:rPr lang="tr-TR" dirty="0" smtClean="0"/>
              <a:t>. </a:t>
            </a:r>
            <a:r>
              <a:rPr lang="tr-TR" dirty="0"/>
              <a:t>27 Haziran 1199’da Ramazan başında el-</a:t>
            </a:r>
            <a:r>
              <a:rPr lang="tr-TR" dirty="0" err="1"/>
              <a:t>Mariyye’ye</a:t>
            </a:r>
            <a:r>
              <a:rPr lang="tr-TR" dirty="0"/>
              <a:t> gelir ve burada </a:t>
            </a:r>
            <a:r>
              <a:rPr lang="tr-TR" i="1" dirty="0" err="1"/>
              <a:t>Mevâkiu’n-Nucûm</a:t>
            </a:r>
            <a:r>
              <a:rPr lang="tr-TR" dirty="0" err="1"/>
              <a:t>’u</a:t>
            </a:r>
            <a:r>
              <a:rPr lang="tr-TR" dirty="0"/>
              <a:t> yazar. O sırada ne ile geçindiği net olarak bilinmemekle birlikte, bazı meliklere kâtiplik yaptığı kaydedilmiştir</a:t>
            </a:r>
            <a:r>
              <a:rPr lang="tr-TR" dirty="0" smtClean="0"/>
              <a:t>. </a:t>
            </a:r>
            <a:r>
              <a:rPr lang="tr-TR" dirty="0"/>
              <a:t>596/1200’de ilk kez </a:t>
            </a:r>
            <a:r>
              <a:rPr lang="tr-TR" dirty="0" err="1"/>
              <a:t>Hacc’a</a:t>
            </a:r>
            <a:r>
              <a:rPr lang="tr-TR" dirty="0"/>
              <a:t> gider. Hac vazifesini yaptıktan sonra Şeyh Ebu </a:t>
            </a:r>
            <a:r>
              <a:rPr lang="tr-TR" dirty="0" err="1"/>
              <a:t>Medyen’le</a:t>
            </a:r>
            <a:r>
              <a:rPr lang="tr-TR" dirty="0"/>
              <a:t> görüşmek üzere </a:t>
            </a:r>
            <a:r>
              <a:rPr lang="tr-TR" dirty="0" err="1"/>
              <a:t>Bicâye’ye</a:t>
            </a:r>
            <a:r>
              <a:rPr lang="tr-TR" dirty="0"/>
              <a:t> geçer. Ancak Şeyh vefat etmiştir ve bu yüzden onunla </a:t>
            </a:r>
            <a:r>
              <a:rPr lang="tr-TR" dirty="0" err="1"/>
              <a:t>mülâkât</a:t>
            </a:r>
            <a:r>
              <a:rPr lang="tr-TR" dirty="0"/>
              <a:t> gerçekleşemez.</a:t>
            </a:r>
          </a:p>
          <a:p>
            <a:pPr algn="just"/>
            <a:endParaRPr lang="tr-TR" sz="1400" dirty="0"/>
          </a:p>
        </p:txBody>
      </p:sp>
    </p:spTree>
    <p:extLst>
      <p:ext uri="{BB962C8B-B14F-4D97-AF65-F5344CB8AC3E}">
        <p14:creationId xmlns:p14="http://schemas.microsoft.com/office/powerpoint/2010/main" val="2475210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C00000"/>
                </a:solidFill>
              </a:rPr>
              <a:t>Seyahatleri</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dirty="0"/>
              <a:t>597/1201’de Şeyh </a:t>
            </a:r>
            <a:r>
              <a:rPr lang="tr-TR" dirty="0" err="1"/>
              <a:t>Mehdevî</a:t>
            </a:r>
            <a:r>
              <a:rPr lang="tr-TR" dirty="0"/>
              <a:t> ile görüşür ve ikinci kez Hac için Mısır’a geçer. Burada </a:t>
            </a:r>
            <a:r>
              <a:rPr lang="tr-TR" dirty="0" err="1"/>
              <a:t>İşbiliyye’li</a:t>
            </a:r>
            <a:r>
              <a:rPr lang="tr-TR" dirty="0"/>
              <a:t> </a:t>
            </a:r>
            <a:r>
              <a:rPr lang="tr-TR" dirty="0" err="1"/>
              <a:t>Ahmed</a:t>
            </a:r>
            <a:r>
              <a:rPr lang="tr-TR" dirty="0"/>
              <a:t> ve Muhammed kardeşlerle buluşur. Ramazan’ı onlarla geçirir. Orada </a:t>
            </a:r>
            <a:r>
              <a:rPr lang="tr-TR" dirty="0" err="1"/>
              <a:t>Takiyyüddin</a:t>
            </a:r>
            <a:r>
              <a:rPr lang="tr-TR" dirty="0"/>
              <a:t> Abdurrahman’ın eliyle Hızır’ın hırkasını giyer</a:t>
            </a:r>
            <a:r>
              <a:rPr lang="tr-TR" dirty="0" smtClean="0"/>
              <a:t>. </a:t>
            </a:r>
            <a:r>
              <a:rPr lang="tr-TR" dirty="0"/>
              <a:t>Oradan </a:t>
            </a:r>
            <a:r>
              <a:rPr lang="tr-TR" dirty="0" err="1"/>
              <a:t>Mi’râc</a:t>
            </a:r>
            <a:r>
              <a:rPr lang="tr-TR" dirty="0"/>
              <a:t> sırrının zuhur ettiği Kudüs’e geçer. Oradan Halil’e uğrar. Hz. İbrahim’in kabrini ziyaret eder. Orada bir süre </a:t>
            </a:r>
            <a:r>
              <a:rPr lang="tr-TR" dirty="0" err="1"/>
              <a:t>ikâmet</a:t>
            </a:r>
            <a:r>
              <a:rPr lang="tr-TR" dirty="0"/>
              <a:t> ettikten sonra, önce ziyaret için Medine’ye, ardından Mekke’ye gider. 598/1202 senesindeki bu yolculuğunun Kudüs-Mekke arası, yaya olarak gerçekleşmiştir. Mekke’de ders halkalarına katılır. Tavaflar yapar ve zamanın geri kalanını Harem-i Şerif’te </a:t>
            </a:r>
            <a:r>
              <a:rPr lang="tr-TR" dirty="0" err="1"/>
              <a:t>murâkabe</a:t>
            </a:r>
            <a:r>
              <a:rPr lang="tr-TR" dirty="0"/>
              <a:t> ile geçirir. Orada </a:t>
            </a:r>
            <a:r>
              <a:rPr lang="tr-TR" dirty="0" err="1"/>
              <a:t>Herevî’nin</a:t>
            </a:r>
            <a:r>
              <a:rPr lang="tr-TR" dirty="0"/>
              <a:t> </a:t>
            </a:r>
            <a:r>
              <a:rPr lang="tr-TR" i="1" dirty="0" err="1"/>
              <a:t>Derecâtü’t-Tâibîn</a:t>
            </a:r>
            <a:r>
              <a:rPr lang="tr-TR" dirty="0"/>
              <a:t> isimli eserini okur, </a:t>
            </a:r>
            <a:r>
              <a:rPr lang="tr-TR" dirty="0" err="1"/>
              <a:t>Gazâlî’nin</a:t>
            </a:r>
            <a:r>
              <a:rPr lang="tr-TR" dirty="0"/>
              <a:t> </a:t>
            </a:r>
            <a:r>
              <a:rPr lang="tr-TR" i="1" dirty="0" err="1"/>
              <a:t>İhyâ</a:t>
            </a:r>
            <a:r>
              <a:rPr lang="tr-TR" dirty="0" err="1"/>
              <a:t>’sını</a:t>
            </a:r>
            <a:r>
              <a:rPr lang="tr-TR" dirty="0"/>
              <a:t> okutur</a:t>
            </a:r>
            <a:r>
              <a:rPr lang="tr-TR" dirty="0" smtClean="0"/>
              <a:t>.</a:t>
            </a:r>
          </a:p>
          <a:p>
            <a:pPr algn="just"/>
            <a:r>
              <a:rPr lang="tr-TR" dirty="0" err="1"/>
              <a:t>İbnü’l</a:t>
            </a:r>
            <a:r>
              <a:rPr lang="tr-TR" dirty="0"/>
              <a:t>-Arabi, Mekke’de İsfahan asıllı </a:t>
            </a:r>
            <a:r>
              <a:rPr lang="tr-TR" dirty="0" err="1"/>
              <a:t>Mekînüddîn</a:t>
            </a:r>
            <a:r>
              <a:rPr lang="tr-TR" dirty="0"/>
              <a:t> </a:t>
            </a:r>
            <a:r>
              <a:rPr lang="tr-TR" dirty="0" err="1"/>
              <a:t>Ebu’ş-Şuca</a:t>
            </a:r>
            <a:r>
              <a:rPr lang="tr-TR" dirty="0"/>
              <a:t>’ Zahir b. </a:t>
            </a:r>
            <a:r>
              <a:rPr lang="tr-TR" dirty="0" err="1"/>
              <a:t>Rüstemi’den</a:t>
            </a:r>
            <a:r>
              <a:rPr lang="tr-TR" dirty="0"/>
              <a:t> başta </a:t>
            </a:r>
            <a:r>
              <a:rPr lang="tr-TR" dirty="0" err="1"/>
              <a:t>Tirmizî’nin</a:t>
            </a:r>
            <a:r>
              <a:rPr lang="tr-TR" dirty="0"/>
              <a:t> </a:t>
            </a:r>
            <a:r>
              <a:rPr lang="tr-TR" i="1" dirty="0"/>
              <a:t>Sahihi</a:t>
            </a:r>
            <a:r>
              <a:rPr lang="tr-TR" dirty="0"/>
              <a:t> olmak üzere bazı eserler okur. Onun Nizam adlı kızının şahsında, Ateş’in </a:t>
            </a:r>
            <a:r>
              <a:rPr lang="tr-TR" dirty="0" err="1"/>
              <a:t>ifâdesiyle</a:t>
            </a:r>
            <a:r>
              <a:rPr lang="tr-TR" dirty="0"/>
              <a:t>, </a:t>
            </a:r>
            <a:r>
              <a:rPr lang="tr-TR" dirty="0" err="1"/>
              <a:t>âyân</a:t>
            </a:r>
            <a:r>
              <a:rPr lang="tr-TR" dirty="0"/>
              <a:t>-ı </a:t>
            </a:r>
            <a:r>
              <a:rPr lang="tr-TR" dirty="0" err="1"/>
              <a:t>sâbitedeki</a:t>
            </a:r>
            <a:r>
              <a:rPr lang="tr-TR" dirty="0"/>
              <a:t> güzelliğin tam olarak </a:t>
            </a:r>
            <a:r>
              <a:rPr lang="tr-TR" dirty="0" err="1"/>
              <a:t>in’ikas</a:t>
            </a:r>
            <a:r>
              <a:rPr lang="tr-TR" dirty="0"/>
              <a:t> ettiği bir mazhar bulmuş ve bunun etkisiyle </a:t>
            </a:r>
            <a:r>
              <a:rPr lang="tr-TR" i="1" dirty="0" err="1" smtClean="0"/>
              <a:t>Tercümânü’l-Eşvâk</a:t>
            </a:r>
            <a:r>
              <a:rPr lang="tr-TR" dirty="0" err="1" smtClean="0"/>
              <a:t>’da</a:t>
            </a:r>
            <a:r>
              <a:rPr lang="tr-TR" dirty="0" smtClean="0"/>
              <a:t> </a:t>
            </a:r>
            <a:r>
              <a:rPr lang="tr-TR" dirty="0"/>
              <a:t>toplanan şiirleri </a:t>
            </a:r>
            <a:r>
              <a:rPr lang="tr-TR" dirty="0" err="1"/>
              <a:t>inşâd</a:t>
            </a:r>
            <a:r>
              <a:rPr lang="tr-TR" dirty="0"/>
              <a:t> etmişti.</a:t>
            </a:r>
            <a:endParaRPr lang="tr-TR" sz="1400" dirty="0"/>
          </a:p>
        </p:txBody>
      </p:sp>
    </p:spTree>
    <p:extLst>
      <p:ext uri="{BB962C8B-B14F-4D97-AF65-F5344CB8AC3E}">
        <p14:creationId xmlns:p14="http://schemas.microsoft.com/office/powerpoint/2010/main" val="2762780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solidFill>
                  <a:srgbClr val="C00000"/>
                </a:solidFill>
              </a:rPr>
              <a:t>Bazı Eserleri</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dirty="0"/>
              <a:t>Harem’deki murakabelerinin </a:t>
            </a:r>
            <a:r>
              <a:rPr lang="tr-TR" dirty="0" err="1"/>
              <a:t>mahsûlü</a:t>
            </a:r>
            <a:r>
              <a:rPr lang="tr-TR" dirty="0"/>
              <a:t> olarak ortaya çıkan ve Kabe’yi muhatap alan risalelerini </a:t>
            </a:r>
            <a:r>
              <a:rPr lang="tr-TR" i="1" dirty="0" err="1"/>
              <a:t>Tâcû’r-Resâil</a:t>
            </a:r>
            <a:r>
              <a:rPr lang="tr-TR" dirty="0"/>
              <a:t> adlı bir kitapta topladı</a:t>
            </a:r>
            <a:r>
              <a:rPr lang="tr-TR" dirty="0" smtClean="0"/>
              <a:t>.</a:t>
            </a:r>
          </a:p>
          <a:p>
            <a:pPr algn="just"/>
            <a:r>
              <a:rPr lang="tr-TR" dirty="0"/>
              <a:t>Orada yaşadığı tasavvufî tecrübeler sırasında ricâl-i </a:t>
            </a:r>
            <a:r>
              <a:rPr lang="tr-TR" dirty="0" err="1"/>
              <a:t>gayb’den</a:t>
            </a:r>
            <a:r>
              <a:rPr lang="tr-TR" dirty="0"/>
              <a:t> biriyle görüşür. Bu zât, </a:t>
            </a:r>
            <a:r>
              <a:rPr lang="tr-TR" dirty="0" err="1"/>
              <a:t>Cibrîl</a:t>
            </a:r>
            <a:r>
              <a:rPr lang="tr-TR" dirty="0"/>
              <a:t> hadisindeki </a:t>
            </a:r>
            <a:r>
              <a:rPr lang="tr-TR" dirty="0" err="1"/>
              <a:t>Cibrîl’in</a:t>
            </a:r>
            <a:r>
              <a:rPr lang="tr-TR" dirty="0"/>
              <a:t> şekli ile </a:t>
            </a:r>
            <a:r>
              <a:rPr lang="tr-TR" dirty="0" err="1"/>
              <a:t>İbnûl</a:t>
            </a:r>
            <a:r>
              <a:rPr lang="tr-TR" dirty="0"/>
              <a:t>-Arabî’ye gelir. Orada bir gece rüyasında altın ve gümüş tuğlalarla örülü </a:t>
            </a:r>
            <a:r>
              <a:rPr lang="tr-TR" dirty="0" err="1"/>
              <a:t>Ka’beyi</a:t>
            </a:r>
            <a:r>
              <a:rPr lang="tr-TR" dirty="0"/>
              <a:t> hayranlıkla seyrederken </a:t>
            </a:r>
            <a:r>
              <a:rPr lang="tr-TR" dirty="0" err="1"/>
              <a:t>Ka’be’de</a:t>
            </a:r>
            <a:r>
              <a:rPr lang="tr-TR" dirty="0"/>
              <a:t> iki </a:t>
            </a:r>
            <a:r>
              <a:rPr lang="tr-TR" dirty="0" err="1"/>
              <a:t>tuğlalık</a:t>
            </a:r>
            <a:r>
              <a:rPr lang="tr-TR" dirty="0"/>
              <a:t> boş yer görür. Rüyada nefsinin, iki </a:t>
            </a:r>
            <a:r>
              <a:rPr lang="tr-TR" dirty="0" err="1"/>
              <a:t>tuğlalık</a:t>
            </a:r>
            <a:r>
              <a:rPr lang="tr-TR" dirty="0"/>
              <a:t> şekil alarak o boşluğu doldurduğunu görünce bundan, zatının onların zatıyla aynı olduğunu anlar. Uyanınca bu rüyayı, kendisinin </a:t>
            </a:r>
            <a:r>
              <a:rPr lang="tr-TR" dirty="0" err="1"/>
              <a:t>Hatemü’l-Evliyâ</a:t>
            </a:r>
            <a:r>
              <a:rPr lang="tr-TR" dirty="0"/>
              <a:t> olduğuna yorar ve Allah’a şükreder</a:t>
            </a:r>
            <a:r>
              <a:rPr lang="tr-TR" dirty="0" smtClean="0"/>
              <a:t>. </a:t>
            </a:r>
            <a:r>
              <a:rPr lang="tr-TR" dirty="0"/>
              <a:t>Yine aynı murakabelerinde Allah tarafından yazılışı yirmi üç sene süren </a:t>
            </a:r>
            <a:r>
              <a:rPr lang="tr-TR" i="1" dirty="0" err="1"/>
              <a:t>Futûhât</a:t>
            </a:r>
            <a:r>
              <a:rPr lang="tr-TR" i="1" dirty="0"/>
              <a:t>-ı </a:t>
            </a:r>
            <a:r>
              <a:rPr lang="tr-TR" i="1" dirty="0" err="1"/>
              <a:t>Mekkiyye</a:t>
            </a:r>
            <a:r>
              <a:rPr lang="tr-TR" dirty="0" err="1"/>
              <a:t>’nin</a:t>
            </a:r>
            <a:r>
              <a:rPr lang="tr-TR" dirty="0"/>
              <a:t> ilk ilâhî </a:t>
            </a:r>
            <a:r>
              <a:rPr lang="tr-TR" dirty="0" err="1"/>
              <a:t>sünûhâtı</a:t>
            </a:r>
            <a:r>
              <a:rPr lang="tr-TR" dirty="0"/>
              <a:t> vuku’ bulur</a:t>
            </a:r>
            <a:r>
              <a:rPr lang="tr-TR" dirty="0" smtClean="0"/>
              <a:t>. </a:t>
            </a:r>
            <a:r>
              <a:rPr lang="tr-TR" dirty="0" err="1"/>
              <a:t>İbnü’l</a:t>
            </a:r>
            <a:r>
              <a:rPr lang="tr-TR" dirty="0"/>
              <a:t>-Arabî, </a:t>
            </a:r>
            <a:r>
              <a:rPr lang="tr-TR" i="1" dirty="0" err="1"/>
              <a:t>Futûhât’</a:t>
            </a:r>
            <a:r>
              <a:rPr lang="tr-TR" dirty="0" err="1"/>
              <a:t>ta</a:t>
            </a:r>
            <a:r>
              <a:rPr lang="tr-TR" dirty="0"/>
              <a:t> yazdıklarının tamamının, ya </a:t>
            </a:r>
            <a:r>
              <a:rPr lang="tr-TR" dirty="0" err="1"/>
              <a:t>Ka’be’yi</a:t>
            </a:r>
            <a:r>
              <a:rPr lang="tr-TR" dirty="0"/>
              <a:t> tavaf ederken veya murakabe için Harem-i Şerif’te oturduğu sırada, Allah’ın gönlüne açtığı bilgilerin </a:t>
            </a:r>
            <a:r>
              <a:rPr lang="tr-TR" dirty="0" err="1"/>
              <a:t>mahsûlü</a:t>
            </a:r>
            <a:r>
              <a:rPr lang="tr-TR" dirty="0"/>
              <a:t> olduğunu kaydeder</a:t>
            </a:r>
            <a:r>
              <a:rPr lang="tr-TR" dirty="0" smtClean="0"/>
              <a:t>. </a:t>
            </a:r>
            <a:r>
              <a:rPr lang="tr-TR" dirty="0"/>
              <a:t>İlk önce bunların kendisine okutulduğunu (</a:t>
            </a:r>
            <a:r>
              <a:rPr lang="tr-TR" dirty="0" err="1"/>
              <a:t>Futûhat</a:t>
            </a:r>
            <a:r>
              <a:rPr lang="tr-TR" dirty="0"/>
              <a:t>, I, 239), bundan sonra da “</a:t>
            </a:r>
            <a:r>
              <a:rPr lang="tr-TR" dirty="0" err="1"/>
              <a:t>Rabbânî</a:t>
            </a:r>
            <a:r>
              <a:rPr lang="tr-TR" dirty="0"/>
              <a:t> </a:t>
            </a:r>
            <a:r>
              <a:rPr lang="tr-TR" dirty="0" err="1"/>
              <a:t>ilkâ</a:t>
            </a:r>
            <a:r>
              <a:rPr lang="tr-TR" dirty="0"/>
              <a:t>” ve “ilâhî imlâ” ile yazıya döküldüğünü kaydeder.</a:t>
            </a:r>
            <a:endParaRPr lang="tr-TR" sz="1400" dirty="0"/>
          </a:p>
        </p:txBody>
      </p:sp>
    </p:spTree>
    <p:extLst>
      <p:ext uri="{BB962C8B-B14F-4D97-AF65-F5344CB8AC3E}">
        <p14:creationId xmlns:p14="http://schemas.microsoft.com/office/powerpoint/2010/main" val="35361925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1196</TotalTime>
  <Words>1103</Words>
  <Application>Microsoft Office PowerPoint</Application>
  <PresentationFormat>Geniş ekran</PresentationFormat>
  <Paragraphs>49</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Century Gothic</vt:lpstr>
      <vt:lpstr>Times New Roman</vt:lpstr>
      <vt:lpstr>Wingdings 3</vt:lpstr>
      <vt:lpstr>İyon Toplantı Odası</vt:lpstr>
      <vt:lpstr>TASAVVUF II  VII. YARIYIL GÜZ DÖNEMİ</vt:lpstr>
      <vt:lpstr>13. HAFTA  - - KAYNAKÇA - Claude Addas, İbn Arabî, Kibrit-i Ahmer’in Peşinde, çev.: Atilla Ataman, Gelenek Yay., İstanbul 2003 - M. Erol Kılıç, “İbnü’l-Arabî”, DİA., İstanbul 1999, c. XX, s. 493.  </vt:lpstr>
      <vt:lpstr>Hayatı</vt:lpstr>
      <vt:lpstr>Hayatı</vt:lpstr>
      <vt:lpstr>Eğitimi</vt:lpstr>
      <vt:lpstr>Tasavvufî Yola Sülûkü</vt:lpstr>
      <vt:lpstr>Seyahatleri</vt:lpstr>
      <vt:lpstr>Seyahatleri</vt:lpstr>
      <vt:lpstr>Bazı Eserleri</vt:lpstr>
      <vt:lpstr>Bazı Eserleri</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BİRİNCİ BÖLÜM - TASAVVUF VE TARİKATIN MAHİYETİNE DAİR SORULAR</dc:title>
  <dc:creator>ahmetcahit</dc:creator>
  <cp:lastModifiedBy>ADMİN</cp:lastModifiedBy>
  <cp:revision>116</cp:revision>
  <cp:lastPrinted>2019-02-25T11:11:47Z</cp:lastPrinted>
  <dcterms:created xsi:type="dcterms:W3CDTF">2017-02-20T05:50:03Z</dcterms:created>
  <dcterms:modified xsi:type="dcterms:W3CDTF">2021-08-01T19:37:49Z</dcterms:modified>
</cp:coreProperties>
</file>