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sldIdLst>
    <p:sldId id="257" r:id="rId2"/>
    <p:sldId id="258" r:id="rId3"/>
    <p:sldId id="259" r:id="rId4"/>
    <p:sldId id="262" r:id="rId5"/>
    <p:sldId id="263" r:id="rId6"/>
    <p:sldId id="264" r:id="rId7"/>
    <p:sldId id="265" r:id="rId8"/>
    <p:sldId id="267" r:id="rId9"/>
    <p:sldId id="271" r:id="rId10"/>
    <p:sldId id="275" r:id="rId11"/>
    <p:sldId id="277" r:id="rId12"/>
    <p:sldId id="280" r:id="rId13"/>
    <p:sldId id="281" r:id="rId14"/>
    <p:sldId id="286" r:id="rId15"/>
    <p:sldId id="288" r:id="rId16"/>
    <p:sldId id="289" r:id="rId17"/>
    <p:sldId id="290" r:id="rId18"/>
    <p:sldId id="291" r:id="rId19"/>
    <p:sldId id="292" r:id="rId20"/>
    <p:sldId id="293" r:id="rId21"/>
    <p:sldId id="294" r:id="rId22"/>
    <p:sldId id="295" r:id="rId23"/>
    <p:sldId id="296" r:id="rId2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Açık Stil 2 - Vurgu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6DDEE1-1A30-43C2-9ECD-694BF49BF56E}" type="datetimeFigureOut">
              <a:rPr lang="tr-TR" smtClean="0"/>
              <a:t>9.01.2020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C9436EE-9C2B-40F5-B40A-CCB426D594C8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12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C8537-B5CD-47A8-B4E2-52E52B3B9B2E}" type="datetime1">
              <a:rPr lang="tr-TR" smtClean="0"/>
              <a:t>9.01.2020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BEC3E7BF-7661-417F-B714-5A95117FF2E2}" type="slidenum">
              <a:rPr lang="tr-TR" smtClean="0"/>
              <a:t>‹#›</a:t>
            </a:fld>
            <a:endParaRPr lang="tr-TR"/>
          </a:p>
        </p:txBody>
      </p:sp>
      <p:sp>
        <p:nvSpPr>
          <p:cNvPr id="7" name="6 Dikdörtgen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4B3BDB-1B00-4206-AA61-7FAF900EF900}" type="datetime1">
              <a:rPr lang="tr-TR" smtClean="0"/>
              <a:t>9.01.2020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E7BF-7661-417F-B714-5A95117FF2E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5FEEC-9E7A-4DA7-9EDC-CD144C18DCB0}" type="datetime1">
              <a:rPr lang="tr-TR" smtClean="0"/>
              <a:t>9.01.2020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E7BF-7661-417F-B714-5A95117FF2E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4198FD-0CC9-48CD-ABDC-9F3A4145DCEC}" type="datetime1">
              <a:rPr lang="tr-TR" smtClean="0"/>
              <a:t>9.01.2020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E7BF-7661-417F-B714-5A95117FF2E2}" type="slidenum">
              <a:rPr lang="tr-TR" smtClean="0"/>
              <a:t>‹#›</a:t>
            </a:fld>
            <a:endParaRPr lang="tr-TR"/>
          </a:p>
        </p:txBody>
      </p:sp>
      <p:sp>
        <p:nvSpPr>
          <p:cNvPr id="8" name="7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10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9 Yuvarlatılmış Dikdörtgen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52A946-6B54-4530-BCD8-FA24E78E250F}" type="datetime1">
              <a:rPr lang="tr-TR" smtClean="0"/>
              <a:t>9.01.2020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Dikdörtgen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Dikdörtgen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8 Dikdörtgen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EC3E7BF-7661-417F-B714-5A95117FF2E2}" type="slidenum">
              <a:rPr lang="tr-TR" smtClean="0"/>
              <a:t>‹#›</a:t>
            </a:fld>
            <a:endParaRPr lang="tr-T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306F0C-B708-4D0B-A8A1-80D73BF10F33}" type="datetime1">
              <a:rPr lang="tr-TR" smtClean="0"/>
              <a:t>9.01.2020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E7BF-7661-417F-B714-5A95117FF2E2}" type="slidenum">
              <a:rPr lang="tr-TR" smtClean="0"/>
              <a:t>‹#›</a:t>
            </a:fld>
            <a:endParaRPr lang="tr-TR"/>
          </a:p>
        </p:txBody>
      </p:sp>
      <p:sp>
        <p:nvSpPr>
          <p:cNvPr id="9" name="8 İçerik Yer Tutucusu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ECB84A-A983-4DD6-91CC-0608DB033438}" type="datetime1">
              <a:rPr lang="tr-TR" smtClean="0"/>
              <a:t>9.01.2020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E7BF-7661-417F-B714-5A95117FF2E2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13" name="12 İçerik Yer Tutucusu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3B838-73E1-4EAB-8F7D-9F37C7290982}" type="datetime1">
              <a:rPr lang="tr-TR" smtClean="0"/>
              <a:t>9.01.2020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E7BF-7661-417F-B714-5A95117FF2E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9CB105-F067-488F-B57E-B5BC9EB3B4DD}" type="datetime1">
              <a:rPr lang="tr-TR" smtClean="0"/>
              <a:t>9.01.2020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E7BF-7661-417F-B714-5A95117FF2E2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7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8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E59FCD-44A0-4F89-885B-9EC49D9CEC02}" type="datetime1">
              <a:rPr lang="tr-TR" smtClean="0"/>
              <a:t>9.01.2020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E7BF-7661-417F-B714-5A95117FF2E2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10 İçerik Yer Tutucusu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BE477E-5FDD-449C-AA19-AA39F858DA08}" type="datetime1">
              <a:rPr lang="tr-TR" smtClean="0"/>
              <a:t>9.01.2020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BEC3E7BF-7661-417F-B714-5A95117FF2E2}" type="slidenum">
              <a:rPr lang="tr-TR" smtClean="0"/>
              <a:t>‹#›</a:t>
            </a:fld>
            <a:endParaRPr lang="tr-TR"/>
          </a:p>
        </p:txBody>
      </p:sp>
      <p:sp>
        <p:nvSpPr>
          <p:cNvPr id="11" name="10 Dikdörtgen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Dikdörtgen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12 Dikdörtgen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Dikdörtgen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7 Yuvarlatılmış Dikdörtgen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AC35598-4826-4D95-B2EE-FC3AF27CF624}" type="datetime1">
              <a:rPr lang="tr-TR" smtClean="0"/>
              <a:t>9.01.2020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BEC3E7BF-7661-417F-B714-5A95117FF2E2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yusufcan_calisir@hotmail.com" TargetMode="External"/><Relationship Id="rId2" Type="http://schemas.openxmlformats.org/officeDocument/2006/relationships/hyperlink" Target="mailto:ccalisir@ankara.edu.tr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/>
          <a:lstStyle/>
          <a:p>
            <a:pPr algn="ctr"/>
            <a:r>
              <a:rPr lang="tr-TR" sz="2400" b="1" dirty="0" smtClean="0"/>
              <a:t>T.C.</a:t>
            </a:r>
            <a:r>
              <a:rPr lang="tr-TR" b="1" dirty="0" smtClean="0"/>
              <a:t> </a:t>
            </a:r>
            <a:r>
              <a:rPr lang="tr-TR" sz="2400" b="1" dirty="0" smtClean="0"/>
              <a:t>ANKARA ÜNİVERSİTESİ  </a:t>
            </a:r>
            <a:br>
              <a:rPr lang="tr-TR" sz="2400" b="1" dirty="0" smtClean="0"/>
            </a:br>
            <a:r>
              <a:rPr lang="tr-TR" sz="2400" b="1" dirty="0" smtClean="0"/>
              <a:t>AYAŞ MESLEK YÜKSEK OKULU</a:t>
            </a:r>
            <a:endParaRPr lang="tr-TR" sz="2400" b="1" dirty="0"/>
          </a:p>
        </p:txBody>
      </p:sp>
      <p:graphicFrame>
        <p:nvGraphicFramePr>
          <p:cNvPr id="6" name="5 İçerik Yer Tutucusu"/>
          <p:cNvGraphicFramePr>
            <a:graphicFrameLocks noGrp="1"/>
          </p:cNvGraphicFramePr>
          <p:nvPr>
            <p:ph sz="quarter" idx="1"/>
          </p:nvPr>
        </p:nvGraphicFramePr>
        <p:xfrm>
          <a:off x="395536" y="2060848"/>
          <a:ext cx="8424937" cy="4557808"/>
        </p:xfrm>
        <a:graphic>
          <a:graphicData uri="http://schemas.openxmlformats.org/drawingml/2006/table">
            <a:tbl>
              <a:tblPr firstRow="1" bandRow="1">
                <a:tableStyleId>{69012ECD-51FC-41F1-AA8D-1B2483CD663E}</a:tableStyleId>
              </a:tblPr>
              <a:tblGrid>
                <a:gridCol w="208823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00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3681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681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52043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74929">
                <a:tc>
                  <a:txBody>
                    <a:bodyPr/>
                    <a:lstStyle/>
                    <a:p>
                      <a:r>
                        <a:rPr lang="tr-TR" b="1" dirty="0" smtClean="0"/>
                        <a:t>DERSİN ADI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i="1" u="sng" dirty="0" smtClean="0">
                          <a:solidFill>
                            <a:srgbClr val="0070C0"/>
                          </a:solidFill>
                        </a:rPr>
                        <a:t>Bireysel</a:t>
                      </a:r>
                      <a:r>
                        <a:rPr lang="tr-TR" b="1" i="1" u="sng" baseline="0" dirty="0" smtClean="0">
                          <a:solidFill>
                            <a:srgbClr val="0070C0"/>
                          </a:solidFill>
                        </a:rPr>
                        <a:t> İş Hukuku</a:t>
                      </a:r>
                      <a:endParaRPr lang="tr-TR" b="1" i="1" u="sng" dirty="0">
                        <a:solidFill>
                          <a:srgbClr val="0070C0"/>
                        </a:solidFill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tr-TR" b="1" u="sng" dirty="0" smtClean="0"/>
                        <a:t>HAFTA NO</a:t>
                      </a:r>
                      <a:endParaRPr lang="tr-TR" b="1" u="sng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u="sng" dirty="0" smtClean="0"/>
                        <a:t>1</a:t>
                      </a:r>
                      <a:endParaRPr lang="tr-TR" b="1" u="sng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522375">
                <a:tc>
                  <a:txBody>
                    <a:bodyPr/>
                    <a:lstStyle/>
                    <a:p>
                      <a:r>
                        <a:rPr lang="tr-TR" b="1" dirty="0" smtClean="0"/>
                        <a:t>KONU</a:t>
                      </a:r>
                      <a:r>
                        <a:rPr lang="tr-TR" b="1" baseline="0" dirty="0" smtClean="0"/>
                        <a:t> BAŞLIĞI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sz="1800" i="1" kern="1200" dirty="0" smtClean="0"/>
                        <a:t>Dersin Tanıtımı, Amacı, Yöntemi ve Genel Çerçeve </a:t>
                      </a:r>
                    </a:p>
                    <a:p>
                      <a:pPr algn="ctr"/>
                      <a:r>
                        <a:rPr lang="tr-TR" sz="1800" i="1" kern="1200" dirty="0" smtClean="0"/>
                        <a:t>İş Hukukuna</a:t>
                      </a:r>
                      <a:r>
                        <a:rPr lang="tr-TR" sz="1800" i="1" kern="1200" baseline="0" dirty="0" smtClean="0"/>
                        <a:t> Giriş, Kaynaklar, Kapsam</a:t>
                      </a:r>
                      <a:endParaRPr lang="tr-TR" b="1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19741">
                <a:tc>
                  <a:txBody>
                    <a:bodyPr/>
                    <a:lstStyle/>
                    <a:p>
                      <a:r>
                        <a:rPr lang="tr-TR" b="1" dirty="0" smtClean="0"/>
                        <a:t>ÖĞRETİM ELEMANI</a:t>
                      </a:r>
                      <a:endParaRPr lang="tr-TR" b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i="1" dirty="0" err="1" smtClean="0"/>
                        <a:t>Öğr</a:t>
                      </a:r>
                      <a:r>
                        <a:rPr lang="tr-TR" i="1" dirty="0" smtClean="0"/>
                        <a:t>. Gör. Yusuf Can</a:t>
                      </a:r>
                      <a:r>
                        <a:rPr lang="tr-TR" i="1" baseline="0" dirty="0" smtClean="0"/>
                        <a:t> ÇALIŞIR</a:t>
                      </a:r>
                      <a:endParaRPr lang="tr-TR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979266">
                <a:tc>
                  <a:txBody>
                    <a:bodyPr/>
                    <a:lstStyle/>
                    <a:p>
                      <a:r>
                        <a:rPr lang="tr-TR" sz="1800" b="1" kern="1200" dirty="0" smtClean="0"/>
                        <a:t>E-mail:</a:t>
                      </a:r>
                    </a:p>
                    <a:p>
                      <a:endParaRPr lang="tr-TR" sz="1800" b="1" kern="1200" dirty="0" smtClean="0"/>
                    </a:p>
                    <a:p>
                      <a:r>
                        <a:rPr lang="tr-TR" sz="1800" b="1" kern="1200" dirty="0" smtClean="0"/>
                        <a:t>Tel:</a:t>
                      </a:r>
                    </a:p>
                    <a:p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1" i="1" dirty="0" err="1" smtClean="0">
                          <a:solidFill>
                            <a:srgbClr val="0070C0"/>
                          </a:solidFill>
                          <a:hlinkClick r:id="rId2"/>
                        </a:rPr>
                        <a:t>ccalisir</a:t>
                      </a:r>
                      <a:r>
                        <a:rPr lang="tr-TR" b="1" i="1" dirty="0" smtClean="0">
                          <a:solidFill>
                            <a:srgbClr val="0070C0"/>
                          </a:solidFill>
                          <a:hlinkClick r:id="rId2"/>
                        </a:rPr>
                        <a:t>@</a:t>
                      </a:r>
                      <a:r>
                        <a:rPr lang="tr-TR" b="1" i="1" dirty="0" err="1" smtClean="0">
                          <a:solidFill>
                            <a:srgbClr val="0070C0"/>
                          </a:solidFill>
                          <a:hlinkClick r:id="rId2"/>
                        </a:rPr>
                        <a:t>ankara</a:t>
                      </a:r>
                      <a:r>
                        <a:rPr lang="tr-TR" b="1" i="1" dirty="0" smtClean="0">
                          <a:solidFill>
                            <a:srgbClr val="0070C0"/>
                          </a:solidFill>
                          <a:hlinkClick r:id="rId2"/>
                        </a:rPr>
                        <a:t>.edu.tr</a:t>
                      </a:r>
                      <a:r>
                        <a:rPr lang="tr-TR" b="1" i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  <a:r>
                        <a:rPr lang="tr-TR" b="1" i="1" dirty="0" err="1" smtClean="0">
                          <a:solidFill>
                            <a:srgbClr val="0070C0"/>
                          </a:solidFill>
                          <a:hlinkClick r:id="rId3"/>
                        </a:rPr>
                        <a:t>yusufcan</a:t>
                      </a:r>
                      <a:r>
                        <a:rPr lang="tr-TR" b="1" i="1" dirty="0" smtClean="0">
                          <a:solidFill>
                            <a:srgbClr val="0070C0"/>
                          </a:solidFill>
                          <a:hlinkClick r:id="rId3"/>
                        </a:rPr>
                        <a:t>_</a:t>
                      </a:r>
                      <a:r>
                        <a:rPr lang="tr-TR" b="1" i="1" dirty="0" err="1" smtClean="0">
                          <a:solidFill>
                            <a:srgbClr val="0070C0"/>
                          </a:solidFill>
                          <a:hlinkClick r:id="rId3"/>
                        </a:rPr>
                        <a:t>calisir</a:t>
                      </a:r>
                      <a:r>
                        <a:rPr lang="tr-TR" b="1" i="1" dirty="0" smtClean="0">
                          <a:solidFill>
                            <a:srgbClr val="0070C0"/>
                          </a:solidFill>
                          <a:hlinkClick r:id="rId3"/>
                        </a:rPr>
                        <a:t>@</a:t>
                      </a:r>
                      <a:r>
                        <a:rPr lang="tr-TR" b="1" i="1" dirty="0" err="1" smtClean="0">
                          <a:solidFill>
                            <a:srgbClr val="0070C0"/>
                          </a:solidFill>
                          <a:hlinkClick r:id="rId3"/>
                        </a:rPr>
                        <a:t>hotmail</a:t>
                      </a:r>
                      <a:r>
                        <a:rPr lang="tr-TR" b="1" i="1" dirty="0" smtClean="0">
                          <a:solidFill>
                            <a:srgbClr val="0070C0"/>
                          </a:solidFill>
                          <a:hlinkClick r:id="rId3"/>
                        </a:rPr>
                        <a:t>.com</a:t>
                      </a:r>
                      <a:r>
                        <a:rPr lang="tr-TR" b="1" i="1" dirty="0" smtClean="0">
                          <a:solidFill>
                            <a:srgbClr val="0070C0"/>
                          </a:solidFill>
                        </a:rPr>
                        <a:t> </a:t>
                      </a:r>
                    </a:p>
                    <a:p>
                      <a:pPr algn="ctr"/>
                      <a:r>
                        <a:rPr lang="tr-TR" sz="1800" i="1" kern="1200" dirty="0" smtClean="0"/>
                        <a:t>(0312) 700 05 00 / 144</a:t>
                      </a:r>
                      <a:endParaRPr lang="tr-TR" i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pic>
        <p:nvPicPr>
          <p:cNvPr id="1026" name="Picture 2" descr="C:\Users\Se7en\Desktop\sempozyum\a.ü logo.jpgs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11561" y="404663"/>
            <a:ext cx="1584176" cy="1179513"/>
          </a:xfrm>
          <a:prstGeom prst="rect">
            <a:avLst/>
          </a:prstGeom>
          <a:noFill/>
        </p:spPr>
      </p:pic>
      <p:pic>
        <p:nvPicPr>
          <p:cNvPr id="1027" name="Picture 3" descr="C:\Users\Se7en\Desktop\AYAŞ MYO\ayasmyologo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164288" y="332656"/>
            <a:ext cx="1440160" cy="129614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r"/>
            <a:r>
              <a:rPr lang="tr-TR" sz="3200" b="1" dirty="0" smtClean="0"/>
              <a:t>İş Hukukunun Ortaya Çıkışı ve Gelişimi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712968" cy="54726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b="1" dirty="0"/>
              <a:t>İş Hukukunun Batı Ülkelerinde Ortaya Çıkışı ve </a:t>
            </a:r>
            <a:r>
              <a:rPr lang="tr-TR" b="1" dirty="0" smtClean="0"/>
              <a:t>Gelişimi</a:t>
            </a:r>
          </a:p>
          <a:p>
            <a:endParaRPr lang="tr-TR" dirty="0" smtClean="0"/>
          </a:p>
          <a:p>
            <a:r>
              <a:rPr lang="tr-TR" dirty="0"/>
              <a:t>Devletin </a:t>
            </a:r>
            <a:r>
              <a:rPr lang="tr-TR" dirty="0" smtClean="0"/>
              <a:t>tutumu</a:t>
            </a:r>
            <a:r>
              <a:rPr lang="tr-TR" dirty="0"/>
              <a:t>, sosyal huzursuzluğu daha da büyütmüş, toplum ihtilal ortamına sürüklenmiştir.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Bir </a:t>
            </a:r>
            <a:r>
              <a:rPr lang="tr-TR" b="1" dirty="0"/>
              <a:t>sosyal patlamadan korkan devlet</a:t>
            </a:r>
            <a:r>
              <a:rPr lang="tr-TR" dirty="0"/>
              <a:t>, önce sendikaları hukuken tanımış, </a:t>
            </a:r>
            <a:endParaRPr lang="tr-TR" dirty="0" smtClean="0"/>
          </a:p>
          <a:p>
            <a:r>
              <a:rPr lang="tr-TR" dirty="0" smtClean="0"/>
              <a:t>üstelik </a:t>
            </a:r>
            <a:r>
              <a:rPr lang="tr-TR" b="1" dirty="0"/>
              <a:t>kendisi işçiyi koruyucu düzenlemeler yapma gereği duyarak İş Hukukunun ortaya çıkmasını sağlamıştır.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E7BF-7661-417F-B714-5A95117FF2E2}" type="slidenum">
              <a:rPr lang="tr-TR" smtClean="0"/>
              <a:t>10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r"/>
            <a:r>
              <a:rPr lang="tr-TR" sz="3200" b="1" dirty="0" smtClean="0"/>
              <a:t>İş Hukukunun Ortaya Çıkışı ve Gelişimi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712968" cy="54726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b="1" dirty="0"/>
              <a:t>İş Hukukunun Batı Ülkelerinde Ortaya Çıkışı ve </a:t>
            </a:r>
            <a:r>
              <a:rPr lang="tr-TR" b="1" dirty="0" smtClean="0"/>
              <a:t>Gelişimi</a:t>
            </a:r>
          </a:p>
          <a:p>
            <a:endParaRPr lang="tr-TR" dirty="0" smtClean="0"/>
          </a:p>
          <a:p>
            <a:endParaRPr lang="tr-TR" dirty="0"/>
          </a:p>
          <a:p>
            <a:r>
              <a:rPr lang="tr-TR" b="1" dirty="0" smtClean="0"/>
              <a:t>sermayenin </a:t>
            </a:r>
            <a:r>
              <a:rPr lang="tr-TR" b="1" dirty="0"/>
              <a:t>küreselleşmesi ve liberalizmin yeniden yükselmesi sonucunda </a:t>
            </a:r>
            <a:r>
              <a:rPr lang="tr-TR" dirty="0"/>
              <a:t>sosyal devlet düşüncesinin sorgulanması tartışmaları ortaya çıkmıştır.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E7BF-7661-417F-B714-5A95117FF2E2}" type="slidenum">
              <a:rPr lang="tr-TR" smtClean="0"/>
              <a:t>11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r"/>
            <a:r>
              <a:rPr lang="tr-TR" sz="3200" b="1" dirty="0" smtClean="0"/>
              <a:t>İş Hukukunun Ortaya Çıkışı ve Gelişimi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712968" cy="54726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b="1" dirty="0" smtClean="0">
                <a:solidFill>
                  <a:srgbClr val="002060"/>
                </a:solidFill>
              </a:rPr>
              <a:t>İş Hukukun Türkiye’de Ortaya Çıkışı ve Gelişimi</a:t>
            </a:r>
            <a:endParaRPr lang="tr-TR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tr-TR" dirty="0"/>
          </a:p>
          <a:p>
            <a:r>
              <a:rPr lang="tr-TR" dirty="0"/>
              <a:t>Ülkemizde </a:t>
            </a:r>
            <a:r>
              <a:rPr lang="tr-TR" dirty="0" smtClean="0"/>
              <a:t>İş </a:t>
            </a:r>
            <a:r>
              <a:rPr lang="tr-TR" dirty="0"/>
              <a:t>Hukukunun ortaya çıkışı batıdakine benzemez. </a:t>
            </a:r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r>
              <a:rPr lang="tr-TR" dirty="0" smtClean="0"/>
              <a:t>Batıda </a:t>
            </a:r>
            <a:r>
              <a:rPr lang="tr-TR" dirty="0"/>
              <a:t>sanayi devrimi </a:t>
            </a:r>
            <a:r>
              <a:rPr lang="tr-TR" dirty="0" smtClean="0"/>
              <a:t>yaşanırken,</a:t>
            </a:r>
          </a:p>
          <a:p>
            <a:r>
              <a:rPr lang="tr-TR" dirty="0" smtClean="0"/>
              <a:t>Osmanlı </a:t>
            </a:r>
            <a:r>
              <a:rPr lang="tr-TR" dirty="0"/>
              <a:t>Devletinde benzeri bir gelişimi görmek mümkün değildir. 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E7BF-7661-417F-B714-5A95117FF2E2}" type="slidenum">
              <a:rPr lang="tr-TR" smtClean="0"/>
              <a:t>12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r"/>
            <a:r>
              <a:rPr lang="tr-TR" sz="3200" b="1" dirty="0" smtClean="0"/>
              <a:t>İş Hukukunun Ortaya Çıkışı ve Gelişimi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712968" cy="54726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b="1" dirty="0" smtClean="0">
                <a:solidFill>
                  <a:srgbClr val="002060"/>
                </a:solidFill>
              </a:rPr>
              <a:t>İş Hukukun Türkiye’de Ortaya Çıkışı ve Gelişimi</a:t>
            </a:r>
            <a:endParaRPr lang="tr-TR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tr-TR" dirty="0"/>
          </a:p>
          <a:p>
            <a:endParaRPr lang="tr-TR" b="1" dirty="0" smtClean="0"/>
          </a:p>
          <a:p>
            <a:endParaRPr lang="tr-TR" b="1" dirty="0"/>
          </a:p>
          <a:p>
            <a:r>
              <a:rPr lang="tr-TR" b="1" dirty="0" smtClean="0"/>
              <a:t>Bu </a:t>
            </a:r>
            <a:r>
              <a:rPr lang="tr-TR" b="1" dirty="0"/>
              <a:t>doğrultuda </a:t>
            </a:r>
            <a:endParaRPr lang="tr-TR" b="1" dirty="0" smtClean="0"/>
          </a:p>
          <a:p>
            <a:endParaRPr lang="tr-TR" b="1" dirty="0"/>
          </a:p>
          <a:p>
            <a:r>
              <a:rPr lang="tr-TR" sz="4000" b="1" dirty="0" smtClean="0"/>
              <a:t>“İŞÇİYE EMEĞİNİN KARŞILIĞINI TERİ KURUMADAN VERİLMESİ” </a:t>
            </a:r>
          </a:p>
          <a:p>
            <a:endParaRPr lang="tr-TR" b="1" dirty="0"/>
          </a:p>
          <a:p>
            <a:r>
              <a:rPr lang="tr-TR" b="1" dirty="0" smtClean="0"/>
              <a:t>esastır</a:t>
            </a:r>
            <a:r>
              <a:rPr lang="tr-TR" b="1" dirty="0"/>
              <a:t>. 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E7BF-7661-417F-B714-5A95117FF2E2}" type="slidenum">
              <a:rPr lang="tr-TR" smtClean="0"/>
              <a:t>13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r"/>
            <a:r>
              <a:rPr lang="tr-TR" sz="3200" b="1" dirty="0" smtClean="0"/>
              <a:t>İş Hukukunun Ortaya Çıkışı ve Gelişimi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712968" cy="54726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b="1" dirty="0" smtClean="0">
                <a:solidFill>
                  <a:srgbClr val="002060"/>
                </a:solidFill>
              </a:rPr>
              <a:t>İş Hukukun Türkiye’de Ortaya Çıkışı ve Gelişimi</a:t>
            </a:r>
            <a:endParaRPr lang="tr-TR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tr-TR" dirty="0"/>
          </a:p>
          <a:p>
            <a:r>
              <a:rPr lang="tr-TR" dirty="0"/>
              <a:t>Ülkemizde İş Hukukunun ortaya çıkışı </a:t>
            </a:r>
            <a:r>
              <a:rPr lang="tr-TR" b="1" dirty="0" smtClean="0"/>
              <a:t>Cumhuriyetl</a:t>
            </a:r>
            <a:r>
              <a:rPr lang="tr-TR" dirty="0" smtClean="0"/>
              <a:t>e </a:t>
            </a:r>
            <a:r>
              <a:rPr lang="tr-TR" dirty="0"/>
              <a:t>birlikte olmuştur. </a:t>
            </a:r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tr-TR" b="1" dirty="0" smtClean="0"/>
              <a:t>1921’de</a:t>
            </a:r>
            <a:r>
              <a:rPr lang="tr-TR" dirty="0" smtClean="0"/>
              <a:t> </a:t>
            </a:r>
            <a:r>
              <a:rPr lang="tr-TR" b="1" dirty="0"/>
              <a:t>114 sayılı </a:t>
            </a:r>
            <a:r>
              <a:rPr lang="tr-TR" dirty="0" smtClean="0"/>
              <a:t>Kanun  </a:t>
            </a:r>
          </a:p>
          <a:p>
            <a:endParaRPr lang="tr-TR" dirty="0"/>
          </a:p>
          <a:p>
            <a:r>
              <a:rPr lang="tr-TR" b="1" dirty="0" smtClean="0"/>
              <a:t>151 </a:t>
            </a:r>
            <a:r>
              <a:rPr lang="tr-TR" b="1" dirty="0"/>
              <a:t>sayılı </a:t>
            </a:r>
            <a:r>
              <a:rPr lang="tr-TR" dirty="0" smtClean="0"/>
              <a:t>Kanun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E7BF-7661-417F-B714-5A95117FF2E2}" type="slidenum">
              <a:rPr lang="tr-TR" smtClean="0"/>
              <a:t>14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r"/>
            <a:r>
              <a:rPr lang="tr-TR" sz="3200" b="1" dirty="0" smtClean="0"/>
              <a:t>İş Hukukunun Ortaya Çıkışı ve Gelişimi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712968" cy="54726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b="1" dirty="0" smtClean="0">
                <a:solidFill>
                  <a:srgbClr val="002060"/>
                </a:solidFill>
              </a:rPr>
              <a:t>İş Hukukun Türkiye’de Ortaya Çıkışı ve Gelişimi</a:t>
            </a:r>
            <a:endParaRPr lang="tr-TR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tr-TR" dirty="0"/>
          </a:p>
          <a:p>
            <a:r>
              <a:rPr lang="tr-TR" b="1" dirty="0"/>
              <a:t>1926 Borçlar </a:t>
            </a:r>
            <a:r>
              <a:rPr lang="tr-TR" b="1" dirty="0" smtClean="0"/>
              <a:t>Kanunu</a:t>
            </a:r>
          </a:p>
          <a:p>
            <a:endParaRPr lang="tr-TR" b="1" dirty="0"/>
          </a:p>
          <a:p>
            <a:endParaRPr lang="tr-TR" dirty="0"/>
          </a:p>
          <a:p>
            <a:r>
              <a:rPr lang="tr-TR" b="1" dirty="0" smtClean="0"/>
              <a:t>1930’da </a:t>
            </a:r>
            <a:r>
              <a:rPr lang="tr-TR" b="1" dirty="0"/>
              <a:t>kabul edilen Umumi Hıfzıssıhha </a:t>
            </a:r>
            <a:r>
              <a:rPr lang="tr-TR" b="1" dirty="0" smtClean="0"/>
              <a:t>Kanunu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E7BF-7661-417F-B714-5A95117FF2E2}" type="slidenum">
              <a:rPr lang="tr-TR" smtClean="0"/>
              <a:t>15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r"/>
            <a:r>
              <a:rPr lang="tr-TR" sz="3200" b="1" dirty="0" smtClean="0"/>
              <a:t>İş Hukukunun Ortaya Çıkışı ve Gelişimi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712968" cy="54726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b="1" dirty="0" smtClean="0">
                <a:solidFill>
                  <a:srgbClr val="002060"/>
                </a:solidFill>
              </a:rPr>
              <a:t>İş Hukukun Türkiye’de Ortaya Çıkışı ve Gelişimi</a:t>
            </a:r>
            <a:endParaRPr lang="tr-TR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tr-TR" dirty="0"/>
          </a:p>
          <a:p>
            <a:endParaRPr lang="tr-TR" dirty="0" smtClean="0"/>
          </a:p>
          <a:p>
            <a:r>
              <a:rPr lang="tr-TR" dirty="0" smtClean="0"/>
              <a:t>Asıl </a:t>
            </a:r>
            <a:r>
              <a:rPr lang="tr-TR" dirty="0"/>
              <a:t>iş hukuku düzenlemesi </a:t>
            </a:r>
            <a:r>
              <a:rPr lang="tr-TR" b="1" u="sng" dirty="0"/>
              <a:t>1936 tarihli ve 3008 sayılı ilk İş </a:t>
            </a:r>
            <a:r>
              <a:rPr lang="tr-TR" b="1" u="sng" dirty="0" smtClean="0"/>
              <a:t>Kanunu</a:t>
            </a:r>
          </a:p>
          <a:p>
            <a:endParaRPr lang="tr-TR" b="1" u="sng" dirty="0"/>
          </a:p>
          <a:p>
            <a:endParaRPr lang="tr-TR" b="1" u="sng" dirty="0" smtClean="0"/>
          </a:p>
          <a:p>
            <a:endParaRPr lang="tr-TR" b="1" u="sng" dirty="0"/>
          </a:p>
          <a:p>
            <a:endParaRPr lang="tr-TR" b="1" u="sng" dirty="0" smtClean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E7BF-7661-417F-B714-5A95117FF2E2}" type="slidenum">
              <a:rPr lang="tr-TR" smtClean="0"/>
              <a:t>16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r"/>
            <a:r>
              <a:rPr lang="tr-TR" sz="3200" b="1" dirty="0" smtClean="0"/>
              <a:t>İş Hukukunun Ortaya Çıkışı ve Gelişimi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712968" cy="54726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b="1" dirty="0" smtClean="0">
                <a:solidFill>
                  <a:srgbClr val="002060"/>
                </a:solidFill>
              </a:rPr>
              <a:t>İş Hukukun Türkiye’de Ortaya Çıkışı ve Gelişimi</a:t>
            </a:r>
            <a:endParaRPr lang="tr-TR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tr-TR" dirty="0"/>
          </a:p>
          <a:p>
            <a:r>
              <a:rPr lang="tr-TR" b="1" dirty="0" smtClean="0"/>
              <a:t>1961 </a:t>
            </a:r>
            <a:r>
              <a:rPr lang="tr-TR" b="1" dirty="0"/>
              <a:t>Anayasası </a:t>
            </a:r>
            <a:r>
              <a:rPr lang="tr-TR" dirty="0"/>
              <a:t>iş hukuku açısından bir dönüm noktasıdır. </a:t>
            </a:r>
            <a:endParaRPr lang="tr-TR" dirty="0" smtClean="0"/>
          </a:p>
          <a:p>
            <a:endParaRPr lang="tr-TR" dirty="0"/>
          </a:p>
          <a:p>
            <a:pPr marL="0" indent="0">
              <a:buNone/>
            </a:pPr>
            <a:endParaRPr lang="tr-TR" dirty="0"/>
          </a:p>
          <a:p>
            <a:r>
              <a:rPr lang="tr-TR" b="1" dirty="0" smtClean="0"/>
              <a:t>1963 </a:t>
            </a:r>
            <a:r>
              <a:rPr lang="tr-TR" b="1" dirty="0"/>
              <a:t>yılında 274 sayılı Sendikalar Kanunu </a:t>
            </a:r>
            <a:r>
              <a:rPr lang="tr-TR" dirty="0"/>
              <a:t>ve </a:t>
            </a:r>
            <a:endParaRPr lang="tr-TR" dirty="0" smtClean="0"/>
          </a:p>
          <a:p>
            <a:r>
              <a:rPr lang="tr-TR" b="1" dirty="0" smtClean="0"/>
              <a:t>275 sayılı Toplu İş Sözleşmesi Grev ve Lokavt Ka</a:t>
            </a:r>
            <a:r>
              <a:rPr lang="tr-TR" dirty="0" smtClean="0"/>
              <a:t>nunu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E7BF-7661-417F-B714-5A95117FF2E2}" type="slidenum">
              <a:rPr lang="tr-TR" smtClean="0"/>
              <a:t>17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r"/>
            <a:r>
              <a:rPr lang="tr-TR" sz="3200" b="1" dirty="0" smtClean="0"/>
              <a:t>İş Hukukunun Ortaya Çıkışı ve Gelişimi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712968" cy="54726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b="1" dirty="0" smtClean="0">
                <a:solidFill>
                  <a:srgbClr val="002060"/>
                </a:solidFill>
              </a:rPr>
              <a:t>İş Hukukun Türkiye’de Ortaya Çıkışı ve Gelişimi</a:t>
            </a:r>
            <a:endParaRPr lang="tr-TR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tr-TR" dirty="0"/>
          </a:p>
          <a:p>
            <a:r>
              <a:rPr lang="tr-TR" b="1" dirty="0" smtClean="0"/>
              <a:t>1967’de </a:t>
            </a:r>
            <a:r>
              <a:rPr lang="tr-TR" b="1" dirty="0"/>
              <a:t>yeni bir Deniz İş </a:t>
            </a:r>
            <a:r>
              <a:rPr lang="tr-TR" b="1" dirty="0" smtClean="0"/>
              <a:t>Kanunu</a:t>
            </a:r>
          </a:p>
          <a:p>
            <a:endParaRPr lang="tr-TR" dirty="0"/>
          </a:p>
          <a:p>
            <a:r>
              <a:rPr lang="tr-TR" b="1" dirty="0" smtClean="0"/>
              <a:t>931 </a:t>
            </a:r>
            <a:r>
              <a:rPr lang="tr-TR" b="1" dirty="0"/>
              <a:t>sayılı İş </a:t>
            </a:r>
            <a:r>
              <a:rPr lang="tr-TR" b="1" dirty="0" smtClean="0"/>
              <a:t>Kanunu</a:t>
            </a:r>
          </a:p>
          <a:p>
            <a:endParaRPr lang="tr-TR" dirty="0"/>
          </a:p>
          <a:p>
            <a:r>
              <a:rPr lang="tr-TR" b="1" dirty="0" smtClean="0"/>
              <a:t>1475 </a:t>
            </a:r>
            <a:r>
              <a:rPr lang="tr-TR" b="1" dirty="0"/>
              <a:t>sayılı İş </a:t>
            </a:r>
            <a:r>
              <a:rPr lang="tr-TR" b="1" dirty="0" smtClean="0"/>
              <a:t>Kanunu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E7BF-7661-417F-B714-5A95117FF2E2}" type="slidenum">
              <a:rPr lang="tr-TR" smtClean="0"/>
              <a:t>18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r"/>
            <a:r>
              <a:rPr lang="tr-TR" sz="3200" b="1" dirty="0" smtClean="0"/>
              <a:t>İş Hukukunun Ortaya Çıkışı ve Gelişimi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712968" cy="54726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b="1" dirty="0" smtClean="0">
                <a:solidFill>
                  <a:srgbClr val="002060"/>
                </a:solidFill>
              </a:rPr>
              <a:t>İş Hukukun Türkiye’de Ortaya Çıkışı ve Gelişimi</a:t>
            </a:r>
            <a:endParaRPr lang="tr-TR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tr-TR" dirty="0"/>
          </a:p>
          <a:p>
            <a:endParaRPr lang="tr-TR" dirty="0"/>
          </a:p>
          <a:p>
            <a:r>
              <a:rPr lang="tr-TR" b="1" dirty="0" smtClean="0"/>
              <a:t>1983’de </a:t>
            </a:r>
            <a:r>
              <a:rPr lang="tr-TR" b="1" dirty="0"/>
              <a:t>2821 sayılı yeni Sendikalar Kan</a:t>
            </a:r>
            <a:r>
              <a:rPr lang="tr-TR" dirty="0"/>
              <a:t>unu ve </a:t>
            </a:r>
            <a:endParaRPr lang="tr-TR" dirty="0" smtClean="0"/>
          </a:p>
          <a:p>
            <a:r>
              <a:rPr lang="tr-TR" b="1" dirty="0" smtClean="0"/>
              <a:t>2822 </a:t>
            </a:r>
            <a:r>
              <a:rPr lang="tr-TR" b="1" dirty="0"/>
              <a:t>sayılı yeni Toplu İş Sözleşmeleri Grev ve Lokavt </a:t>
            </a:r>
            <a:r>
              <a:rPr lang="tr-TR" dirty="0" smtClean="0"/>
              <a:t>kanunu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E7BF-7661-417F-B714-5A95117FF2E2}" type="slidenum">
              <a:rPr lang="tr-TR" smtClean="0"/>
              <a:t>19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3 İçerik Yer Tutucusu" descr="index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59532" y="404664"/>
            <a:ext cx="8424936" cy="6192688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r"/>
            <a:r>
              <a:rPr lang="tr-TR" sz="3200" b="1" dirty="0" smtClean="0"/>
              <a:t>İş Hukukunun Ortaya Çıkışı ve Gelişimi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712968" cy="54726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b="1" dirty="0" smtClean="0">
                <a:solidFill>
                  <a:srgbClr val="002060"/>
                </a:solidFill>
              </a:rPr>
              <a:t>İş Hukukun Türkiye’de Ortaya Çıkışı ve Gelişimi</a:t>
            </a:r>
            <a:endParaRPr lang="tr-TR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tr-TR" dirty="0"/>
          </a:p>
          <a:p>
            <a:endParaRPr lang="tr-TR" dirty="0"/>
          </a:p>
          <a:p>
            <a:r>
              <a:rPr lang="tr-TR" dirty="0" smtClean="0"/>
              <a:t>10 </a:t>
            </a:r>
            <a:r>
              <a:rPr lang="tr-TR" dirty="0"/>
              <a:t>Haziran </a:t>
            </a:r>
            <a:r>
              <a:rPr lang="tr-TR" b="1" dirty="0"/>
              <a:t>2003 tarihinde yayınlanan 4857 sayılı yeni İş </a:t>
            </a:r>
            <a:r>
              <a:rPr lang="tr-TR" b="1" dirty="0" smtClean="0"/>
              <a:t>Kanunu</a:t>
            </a:r>
          </a:p>
          <a:p>
            <a:endParaRPr lang="tr-TR" dirty="0"/>
          </a:p>
          <a:p>
            <a:r>
              <a:rPr lang="tr-TR" dirty="0" smtClean="0"/>
              <a:t>Bugün </a:t>
            </a:r>
            <a:r>
              <a:rPr lang="tr-TR" dirty="0"/>
              <a:t>bireysel iş hukuku alanında geniş bir işçi kitlesini ilgilendiren kanun 4857 sayılı İş kanunudur.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E7BF-7661-417F-B714-5A95117FF2E2}" type="slidenum">
              <a:rPr lang="tr-TR" smtClean="0"/>
              <a:t>20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r"/>
            <a:r>
              <a:rPr lang="tr-TR" sz="3200" b="1" dirty="0" smtClean="0"/>
              <a:t>İş Hukukunun Ortaya Çıkışı ve Gelişimi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712968" cy="54726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b="1" dirty="0" smtClean="0">
                <a:solidFill>
                  <a:srgbClr val="002060"/>
                </a:solidFill>
              </a:rPr>
              <a:t>İş Hukukun Türkiye’de Ortaya Çıkışı ve Gelişimi</a:t>
            </a:r>
            <a:endParaRPr lang="tr-TR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tr-TR" dirty="0"/>
          </a:p>
          <a:p>
            <a:r>
              <a:rPr lang="tr-TR" b="1" dirty="0"/>
              <a:t>2012 yılında </a:t>
            </a:r>
            <a:r>
              <a:rPr lang="tr-TR" b="1" dirty="0" smtClean="0"/>
              <a:t>6098 </a:t>
            </a:r>
            <a:r>
              <a:rPr lang="tr-TR" b="1" dirty="0"/>
              <a:t>sayılı Türk Borçlar </a:t>
            </a:r>
            <a:r>
              <a:rPr lang="tr-TR" b="1" dirty="0" smtClean="0"/>
              <a:t>Kanunu</a:t>
            </a:r>
            <a:endParaRPr lang="tr-TR" dirty="0" smtClean="0"/>
          </a:p>
          <a:p>
            <a:endParaRPr lang="tr-TR" dirty="0"/>
          </a:p>
          <a:p>
            <a:endParaRPr lang="tr-TR" sz="2000" i="1" u="sng" dirty="0" smtClean="0"/>
          </a:p>
          <a:p>
            <a:endParaRPr lang="tr-TR" sz="2000" i="1" u="sng" dirty="0"/>
          </a:p>
          <a:p>
            <a:endParaRPr lang="tr-TR" sz="2000" i="1" u="sng" dirty="0" smtClean="0"/>
          </a:p>
          <a:p>
            <a:endParaRPr lang="tr-TR" sz="2000" i="1" u="sng" dirty="0"/>
          </a:p>
          <a:p>
            <a:endParaRPr lang="tr-TR" sz="2000" b="1" dirty="0" smtClean="0"/>
          </a:p>
          <a:p>
            <a:r>
              <a:rPr lang="tr-TR" sz="2000" b="1" dirty="0" smtClean="0"/>
              <a:t>iş </a:t>
            </a:r>
            <a:r>
              <a:rPr lang="tr-TR" sz="2000" b="1" dirty="0"/>
              <a:t>kanunlarındaki kanun boşluklarının doldurulmasında Türk Borçlar Kanunu hükümlerinden </a:t>
            </a:r>
            <a:r>
              <a:rPr lang="tr-TR" sz="2000" dirty="0"/>
              <a:t>yararlanılır. 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E7BF-7661-417F-B714-5A95117FF2E2}" type="slidenum">
              <a:rPr lang="tr-TR" smtClean="0"/>
              <a:t>21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r"/>
            <a:r>
              <a:rPr lang="tr-TR" sz="3200" b="1" dirty="0" smtClean="0"/>
              <a:t>İş Hukukunun Ortaya Çıkışı ve Gelişimi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712968" cy="54726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b="1" dirty="0" smtClean="0">
                <a:solidFill>
                  <a:srgbClr val="002060"/>
                </a:solidFill>
              </a:rPr>
              <a:t>İş Hukukun Türkiye’de Ortaya Çıkışı ve Gelişimi</a:t>
            </a:r>
            <a:endParaRPr lang="tr-TR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tr-TR" dirty="0"/>
          </a:p>
          <a:p>
            <a:endParaRPr lang="tr-TR" b="1" dirty="0" smtClean="0"/>
          </a:p>
          <a:p>
            <a:r>
              <a:rPr lang="tr-TR" b="1" dirty="0" smtClean="0"/>
              <a:t>2012 yılında</a:t>
            </a:r>
            <a:r>
              <a:rPr lang="tr-TR" dirty="0"/>
              <a:t> </a:t>
            </a:r>
            <a:r>
              <a:rPr lang="tr-TR" b="1" dirty="0" smtClean="0"/>
              <a:t>6356 </a:t>
            </a:r>
            <a:r>
              <a:rPr lang="tr-TR" b="1" dirty="0"/>
              <a:t>sayılı Sendikalar ve Toplu İş Sözleşmesi </a:t>
            </a:r>
            <a:r>
              <a:rPr lang="tr-TR" b="1" dirty="0" smtClean="0"/>
              <a:t>Kanunu</a:t>
            </a:r>
          </a:p>
          <a:p>
            <a:endParaRPr lang="tr-TR" dirty="0"/>
          </a:p>
          <a:p>
            <a:r>
              <a:rPr lang="tr-TR" b="1" dirty="0" smtClean="0"/>
              <a:t>2012 yılında</a:t>
            </a:r>
            <a:r>
              <a:rPr lang="tr-TR" dirty="0" smtClean="0"/>
              <a:t>, </a:t>
            </a:r>
            <a:r>
              <a:rPr lang="tr-TR" b="1" dirty="0"/>
              <a:t>6331 sayılı İş Sağlığı ve Güvenliği </a:t>
            </a:r>
            <a:r>
              <a:rPr lang="tr-TR" b="1" dirty="0" smtClean="0"/>
              <a:t>Kanunu</a:t>
            </a:r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E7BF-7661-417F-B714-5A95117FF2E2}" type="slidenum">
              <a:rPr lang="tr-TR" smtClean="0"/>
              <a:t>22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ayt Numarası Yer Tutucusu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E7BF-7661-417F-B714-5A95117FF2E2}" type="slidenum">
              <a:rPr lang="tr-TR" smtClean="0"/>
              <a:t>23</a:t>
            </a:fld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endParaRPr lang="tr-TR" b="1" dirty="0" smtClean="0"/>
          </a:p>
          <a:p>
            <a:pPr marL="0" indent="0">
              <a:buNone/>
            </a:pPr>
            <a:endParaRPr lang="tr-TR" b="1" dirty="0"/>
          </a:p>
          <a:p>
            <a:pPr marL="0" indent="0">
              <a:buNone/>
            </a:pPr>
            <a:endParaRPr lang="tr-TR" b="1" smtClean="0"/>
          </a:p>
          <a:p>
            <a:pPr marL="0" indent="0">
              <a:buNone/>
            </a:pPr>
            <a:r>
              <a:rPr lang="tr-TR" b="1" smtClean="0"/>
              <a:t>Kaynak</a:t>
            </a:r>
            <a:r>
              <a:rPr lang="tr-TR" b="1" dirty="0" smtClean="0"/>
              <a:t>: </a:t>
            </a:r>
            <a:r>
              <a:rPr lang="tr-TR" dirty="0" smtClean="0"/>
              <a:t>Müjdat </a:t>
            </a:r>
            <a:r>
              <a:rPr lang="tr-TR" smtClean="0"/>
              <a:t>ŞAKAR, Meslek </a:t>
            </a:r>
            <a:r>
              <a:rPr lang="tr-TR" dirty="0"/>
              <a:t>Yüksek Okulları İçin İş Hukuku ve Sosyal Güvenlik Hukuku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0031312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r"/>
            <a:r>
              <a:rPr lang="tr-TR" b="1" i="1" dirty="0" smtClean="0"/>
              <a:t>İş Hukukunun Konusu</a:t>
            </a:r>
            <a:endParaRPr lang="tr-TR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712968" cy="5472608"/>
          </a:xfrm>
        </p:spPr>
        <p:txBody>
          <a:bodyPr>
            <a:normAutofit/>
          </a:bodyPr>
          <a:lstStyle/>
          <a:p>
            <a:endParaRPr lang="tr-TR" b="1" dirty="0" smtClean="0"/>
          </a:p>
          <a:p>
            <a:endParaRPr lang="tr-TR" dirty="0"/>
          </a:p>
          <a:p>
            <a:r>
              <a:rPr lang="tr-TR" dirty="0" smtClean="0"/>
              <a:t>İş </a:t>
            </a:r>
            <a:r>
              <a:rPr lang="tr-TR" dirty="0"/>
              <a:t>Hukukunu ekonomik çıkar sağlamak için yapılan tüm faaliyetleri düzenleyen hukuk dalı olarak anlamaya kalkarsak yanılırız. </a:t>
            </a:r>
            <a:endParaRPr lang="tr-TR" dirty="0" smtClean="0"/>
          </a:p>
          <a:p>
            <a:endParaRPr lang="tr-TR" dirty="0"/>
          </a:p>
          <a:p>
            <a:r>
              <a:rPr lang="tr-TR" dirty="0" smtClean="0"/>
              <a:t>Çünkü </a:t>
            </a:r>
            <a:r>
              <a:rPr lang="tr-TR" dirty="0"/>
              <a:t>iş hukuku, bu faaliyetin sadece küçük bir kısmı ile ilgilidir. 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E7BF-7661-417F-B714-5A95117FF2E2}" type="slidenum">
              <a:rPr lang="tr-TR" smtClean="0"/>
              <a:t>3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r"/>
            <a:r>
              <a:rPr lang="tr-TR" b="1" i="1" dirty="0" smtClean="0"/>
              <a:t>İş Hukukunun Konusu</a:t>
            </a:r>
            <a:endParaRPr lang="tr-TR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712968" cy="5472608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endParaRPr lang="tr-TR" dirty="0" smtClean="0"/>
          </a:p>
          <a:p>
            <a:r>
              <a:rPr lang="tr-TR" b="1" dirty="0"/>
              <a:t>Yani İş Hukuku bütün çalışanları ve bütün ilişkilerini değil</a:t>
            </a:r>
            <a:r>
              <a:rPr lang="tr-TR" dirty="0"/>
              <a:t>, </a:t>
            </a:r>
            <a:endParaRPr lang="tr-TR" dirty="0" smtClean="0"/>
          </a:p>
          <a:p>
            <a:r>
              <a:rPr lang="tr-TR" dirty="0" smtClean="0"/>
              <a:t>sadece </a:t>
            </a:r>
            <a:r>
              <a:rPr lang="tr-TR" dirty="0"/>
              <a:t>işçi statüsünde </a:t>
            </a:r>
            <a:r>
              <a:rPr lang="tr-TR" dirty="0" err="1"/>
              <a:t>işgörenleri</a:t>
            </a:r>
            <a:r>
              <a:rPr lang="tr-TR" dirty="0"/>
              <a:t> ve bunları ilgilendirmektedir ve </a:t>
            </a:r>
            <a:endParaRPr lang="tr-TR" dirty="0" smtClean="0"/>
          </a:p>
          <a:p>
            <a:endParaRPr lang="tr-TR" dirty="0" smtClean="0"/>
          </a:p>
          <a:p>
            <a:r>
              <a:rPr lang="tr-TR" b="1" dirty="0" smtClean="0"/>
              <a:t>amac</a:t>
            </a:r>
            <a:r>
              <a:rPr lang="tr-TR" dirty="0" smtClean="0"/>
              <a:t>ı</a:t>
            </a:r>
            <a:r>
              <a:rPr lang="tr-TR" dirty="0"/>
              <a:t>, çalışma ilişkisinde ekonomik açıdan zayıf taraf olarak görülen işçiyi korumaktır. </a:t>
            </a:r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E7BF-7661-417F-B714-5A95117FF2E2}" type="slidenum">
              <a:rPr lang="tr-TR" smtClean="0"/>
              <a:t>4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 fontScale="90000"/>
          </a:bodyPr>
          <a:lstStyle/>
          <a:p>
            <a:pPr algn="r"/>
            <a:r>
              <a:rPr lang="tr-TR" b="1" i="1" dirty="0" smtClean="0"/>
              <a:t>İş Hukukunun Konusu</a:t>
            </a:r>
            <a:endParaRPr lang="tr-TR" i="1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712968" cy="5472608"/>
          </a:xfrm>
        </p:spPr>
        <p:txBody>
          <a:bodyPr>
            <a:normAutofit/>
          </a:bodyPr>
          <a:lstStyle/>
          <a:p>
            <a:endParaRPr lang="tr-TR" dirty="0" smtClean="0"/>
          </a:p>
          <a:p>
            <a:endParaRPr lang="tr-TR" b="1" dirty="0" smtClean="0"/>
          </a:p>
          <a:p>
            <a:r>
              <a:rPr lang="tr-TR" b="1" dirty="0" smtClean="0"/>
              <a:t>İş </a:t>
            </a:r>
            <a:r>
              <a:rPr lang="tr-TR" b="1" dirty="0"/>
              <a:t>Hukuku </a:t>
            </a:r>
            <a:r>
              <a:rPr lang="tr-TR" b="1" u="sng" dirty="0"/>
              <a:t>işçi, işveren ve devlet </a:t>
            </a:r>
            <a:r>
              <a:rPr lang="tr-TR" b="1" dirty="0"/>
              <a:t>arasındaki üçlü ilişkiyi düzenleyen bir hukuk dalıdır. </a:t>
            </a:r>
            <a:endParaRPr lang="tr-TR" b="1" dirty="0" smtClean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E7BF-7661-417F-B714-5A95117FF2E2}" type="slidenum">
              <a:rPr lang="tr-TR" smtClean="0"/>
              <a:t>5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78098"/>
          </a:xfrm>
        </p:spPr>
        <p:txBody>
          <a:bodyPr>
            <a:normAutofit/>
          </a:bodyPr>
          <a:lstStyle/>
          <a:p>
            <a:pPr algn="r"/>
            <a:r>
              <a:rPr lang="tr-TR" b="1" i="1" dirty="0" smtClean="0"/>
              <a:t>İş Hukukunun Bölümleri</a:t>
            </a:r>
            <a:endParaRPr lang="tr-TR" i="1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idx="1"/>
          </p:nvPr>
        </p:nvSpPr>
        <p:spPr>
          <a:xfrm>
            <a:off x="179512" y="980728"/>
            <a:ext cx="4040188" cy="639762"/>
          </a:xfrm>
        </p:spPr>
        <p:txBody>
          <a:bodyPr/>
          <a:lstStyle/>
          <a:p>
            <a:r>
              <a:rPr lang="tr-TR" dirty="0">
                <a:solidFill>
                  <a:srgbClr val="C00000"/>
                </a:solidFill>
              </a:rPr>
              <a:t>A-BİREYSEL İŞ </a:t>
            </a:r>
            <a:r>
              <a:rPr lang="tr-TR" dirty="0" smtClean="0">
                <a:solidFill>
                  <a:srgbClr val="C00000"/>
                </a:solidFill>
              </a:rPr>
              <a:t>HUKUKU</a:t>
            </a:r>
            <a:endParaRPr lang="tr-TR" dirty="0">
              <a:solidFill>
                <a:srgbClr val="C00000"/>
              </a:solidFill>
            </a:endParaRPr>
          </a:p>
        </p:txBody>
      </p:sp>
      <p:sp>
        <p:nvSpPr>
          <p:cNvPr id="5" name="4 Metin Yer Tutucusu"/>
          <p:cNvSpPr>
            <a:spLocks noGrp="1"/>
          </p:cNvSpPr>
          <p:nvPr>
            <p:ph type="body" sz="half" idx="3"/>
          </p:nvPr>
        </p:nvSpPr>
        <p:spPr>
          <a:xfrm>
            <a:off x="4932040" y="908720"/>
            <a:ext cx="4041775" cy="639762"/>
          </a:xfrm>
        </p:spPr>
        <p:txBody>
          <a:bodyPr/>
          <a:lstStyle/>
          <a:p>
            <a:r>
              <a:rPr lang="tr-TR" dirty="0">
                <a:solidFill>
                  <a:srgbClr val="002060"/>
                </a:solidFill>
              </a:rPr>
              <a:t>B-Toplu İş </a:t>
            </a:r>
            <a:r>
              <a:rPr lang="tr-TR" dirty="0" smtClean="0">
                <a:solidFill>
                  <a:srgbClr val="002060"/>
                </a:solidFill>
              </a:rPr>
              <a:t>Hukuku</a:t>
            </a:r>
            <a:endParaRPr lang="tr-TR" dirty="0">
              <a:solidFill>
                <a:srgbClr val="002060"/>
              </a:solidFill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sz="half" idx="2"/>
          </p:nvPr>
        </p:nvSpPr>
        <p:spPr>
          <a:xfrm>
            <a:off x="457200" y="1700808"/>
            <a:ext cx="4040188" cy="4968552"/>
          </a:xfrm>
        </p:spPr>
        <p:txBody>
          <a:bodyPr>
            <a:normAutofit/>
          </a:bodyPr>
          <a:lstStyle/>
          <a:p>
            <a:r>
              <a:rPr lang="tr-TR" dirty="0"/>
              <a:t>işçi ile işverenin </a:t>
            </a:r>
            <a:r>
              <a:rPr lang="tr-TR" b="1" dirty="0"/>
              <a:t>iş sözleşmesinin tarafları </a:t>
            </a:r>
            <a:r>
              <a:rPr lang="tr-TR" dirty="0"/>
              <a:t>olarak ele alındığı ve sözleşmeden veya kanundan doğan karşılıklı hak ve yükümlülüklerinin incelendiği bireysel / ferdi iş hukukudur. 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6" name="5 İçerik Yer Tutucusu"/>
          <p:cNvSpPr>
            <a:spLocks noGrp="1"/>
          </p:cNvSpPr>
          <p:nvPr>
            <p:ph sz="half" idx="4"/>
          </p:nvPr>
        </p:nvSpPr>
        <p:spPr>
          <a:xfrm>
            <a:off x="4645025" y="1700808"/>
            <a:ext cx="4041775" cy="4968552"/>
          </a:xfrm>
        </p:spPr>
        <p:txBody>
          <a:bodyPr>
            <a:normAutofit/>
          </a:bodyPr>
          <a:lstStyle/>
          <a:p>
            <a:r>
              <a:rPr lang="tr-TR" dirty="0"/>
              <a:t>işçilerin ekonomik ve sosyal haklarını geliştirmek için işverenle, sendikaları aracılığı ile kurdukları ilişkilerin incelendiği toplu kolektif iş hukukudur. </a:t>
            </a:r>
            <a:endParaRPr lang="tr-TR" dirty="0" smtClean="0"/>
          </a:p>
          <a:p>
            <a:endParaRPr lang="tr-TR" dirty="0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E7BF-7661-417F-B714-5A95117FF2E2}" type="slidenum">
              <a:rPr lang="tr-TR" smtClean="0"/>
              <a:t>6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r"/>
            <a:r>
              <a:rPr lang="tr-TR" sz="3200" b="1" dirty="0" smtClean="0"/>
              <a:t>İş Hukukunun Ortaya Çıkışı ve Gelişimi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712968" cy="54726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b="1" dirty="0"/>
              <a:t>İş Hukukunun Batı Ülkelerinde Ortaya Çıkışı ve </a:t>
            </a:r>
            <a:r>
              <a:rPr lang="tr-TR" b="1" dirty="0" smtClean="0"/>
              <a:t>Gelişimi</a:t>
            </a:r>
          </a:p>
          <a:p>
            <a:endParaRPr lang="tr-TR" dirty="0" smtClean="0"/>
          </a:p>
          <a:p>
            <a:endParaRPr lang="tr-TR" dirty="0" smtClean="0"/>
          </a:p>
          <a:p>
            <a:endParaRPr lang="tr-TR" dirty="0"/>
          </a:p>
          <a:p>
            <a:r>
              <a:rPr lang="tr-TR" b="1" dirty="0" smtClean="0"/>
              <a:t>Batıda Sanayi Devriminden </a:t>
            </a:r>
            <a:r>
              <a:rPr lang="tr-TR" b="1" dirty="0"/>
              <a:t>sonra ortaya çıkmıştır ve halen gelişimini sürdürmektedir. </a:t>
            </a:r>
            <a:endParaRPr lang="tr-TR" b="1" dirty="0" smtClean="0"/>
          </a:p>
          <a:p>
            <a:endParaRPr lang="tr-TR" dirty="0"/>
          </a:p>
          <a:p>
            <a:endParaRPr lang="tr-TR" b="1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E7BF-7661-417F-B714-5A95117FF2E2}" type="slidenum">
              <a:rPr lang="tr-TR" smtClean="0"/>
              <a:t>7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r"/>
            <a:r>
              <a:rPr lang="tr-TR" sz="3200" b="1" dirty="0" smtClean="0"/>
              <a:t>İş Hukukunun Ortaya Çıkışı ve Gelişimi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712968" cy="54726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b="1" dirty="0"/>
              <a:t>İş Hukukunun Batı Ülkelerinde Ortaya Çıkışı ve </a:t>
            </a:r>
            <a:r>
              <a:rPr lang="tr-TR" b="1" dirty="0" smtClean="0"/>
              <a:t>Gelişimi</a:t>
            </a:r>
          </a:p>
          <a:p>
            <a:pPr algn="ctr">
              <a:buNone/>
            </a:pPr>
            <a:endParaRPr lang="tr-TR" b="1" dirty="0" smtClean="0"/>
          </a:p>
          <a:p>
            <a:endParaRPr lang="tr-TR" dirty="0" smtClean="0"/>
          </a:p>
          <a:p>
            <a:endParaRPr lang="tr-TR" dirty="0" smtClean="0"/>
          </a:p>
          <a:p>
            <a:r>
              <a:rPr lang="tr-TR" dirty="0" smtClean="0"/>
              <a:t>Sanayi </a:t>
            </a:r>
            <a:r>
              <a:rPr lang="tr-TR" dirty="0"/>
              <a:t>devrimi öncesinde işçi-işveren ilişkileri, </a:t>
            </a:r>
            <a:r>
              <a:rPr lang="tr-TR" b="1" dirty="0"/>
              <a:t>liberal bir anlayışı yansıtan Borçlar Hukuk</a:t>
            </a:r>
            <a:r>
              <a:rPr lang="tr-TR" dirty="0"/>
              <a:t>u içinde ele alınmakta ve </a:t>
            </a:r>
            <a:r>
              <a:rPr lang="tr-TR" b="1" dirty="0"/>
              <a:t>işçiler sözleşme özgürlüğü ilkesinin belirsizliğine</a:t>
            </a:r>
            <a:r>
              <a:rPr lang="tr-TR" dirty="0"/>
              <a:t> terk edilmektedir. </a:t>
            </a:r>
          </a:p>
          <a:p>
            <a:endParaRPr lang="tr-TR" b="1" dirty="0"/>
          </a:p>
          <a:p>
            <a:endParaRPr lang="tr-TR" dirty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E7BF-7661-417F-B714-5A95117FF2E2}" type="slidenum">
              <a:rPr lang="tr-TR" smtClean="0"/>
              <a:t>8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Autofit/>
          </a:bodyPr>
          <a:lstStyle/>
          <a:p>
            <a:pPr algn="r"/>
            <a:r>
              <a:rPr lang="tr-TR" sz="3200" b="1" dirty="0" smtClean="0"/>
              <a:t>İş Hukukunun Ortaya Çıkışı ve Gelişimi</a:t>
            </a:r>
            <a:endParaRPr lang="tr-TR" sz="3200" dirty="0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>
          <a:xfrm>
            <a:off x="251520" y="1052736"/>
            <a:ext cx="8712968" cy="5472608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tr-TR" b="1" dirty="0"/>
              <a:t>İş Hukukunun Batı Ülkelerinde Ortaya Çıkışı ve </a:t>
            </a:r>
            <a:r>
              <a:rPr lang="tr-TR" b="1" dirty="0" smtClean="0"/>
              <a:t>Gelişimi</a:t>
            </a:r>
          </a:p>
          <a:p>
            <a:endParaRPr lang="tr-TR" dirty="0" smtClean="0"/>
          </a:p>
          <a:p>
            <a:r>
              <a:rPr lang="tr-TR" dirty="0" smtClean="0"/>
              <a:t>Böyle </a:t>
            </a:r>
            <a:r>
              <a:rPr lang="tr-TR" dirty="0"/>
              <a:t>bir ekonomi anlayışı içinde </a:t>
            </a:r>
            <a:r>
              <a:rPr lang="tr-TR" dirty="0" smtClean="0"/>
              <a:t>Sanayi Devrimi </a:t>
            </a:r>
            <a:r>
              <a:rPr lang="tr-TR" dirty="0"/>
              <a:t>gerçekleşirken, </a:t>
            </a:r>
            <a:endParaRPr lang="tr-TR" dirty="0" smtClean="0"/>
          </a:p>
          <a:p>
            <a:r>
              <a:rPr lang="tr-TR" b="1" dirty="0" smtClean="0"/>
              <a:t>işçiler </a:t>
            </a:r>
            <a:r>
              <a:rPr lang="tr-TR" b="1" dirty="0"/>
              <a:t>için karanlık günler yaşanmıştır. </a:t>
            </a:r>
            <a:endParaRPr lang="tr-TR" b="1" dirty="0" smtClean="0"/>
          </a:p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C3E7BF-7661-417F-B714-5A95117FF2E2}" type="slidenum">
              <a:rPr lang="tr-TR" smtClean="0"/>
              <a:t>9</a:t>
            </a:fld>
            <a:endParaRPr lang="tr-T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Hisse Senedi">
  <a:themeElements>
    <a:clrScheme name="Gündönümü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Hisse Senedi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93</TotalTime>
  <Words>736</Words>
  <Application>Microsoft Office PowerPoint</Application>
  <PresentationFormat>Ekran Gösterisi (4:3)</PresentationFormat>
  <Paragraphs>185</Paragraphs>
  <Slides>23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2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23</vt:i4>
      </vt:variant>
    </vt:vector>
  </HeadingPairs>
  <TitlesOfParts>
    <vt:vector size="26" baseType="lpstr">
      <vt:lpstr>Calibri</vt:lpstr>
      <vt:lpstr>Wingdings 2</vt:lpstr>
      <vt:lpstr>Hisse Senedi</vt:lpstr>
      <vt:lpstr>T.C. ANKARA ÜNİVERSİTESİ   AYAŞ MESLEK YÜKSEK OKULU</vt:lpstr>
      <vt:lpstr>PowerPoint Sunusu</vt:lpstr>
      <vt:lpstr>İş Hukukunun Konusu</vt:lpstr>
      <vt:lpstr>İş Hukukunun Konusu</vt:lpstr>
      <vt:lpstr>İş Hukukunun Konusu</vt:lpstr>
      <vt:lpstr>İş Hukukunun Bölümleri</vt:lpstr>
      <vt:lpstr>İş Hukukunun Ortaya Çıkışı ve Gelişimi</vt:lpstr>
      <vt:lpstr>İş Hukukunun Ortaya Çıkışı ve Gelişimi</vt:lpstr>
      <vt:lpstr>İş Hukukunun Ortaya Çıkışı ve Gelişimi</vt:lpstr>
      <vt:lpstr>İş Hukukunun Ortaya Çıkışı ve Gelişimi</vt:lpstr>
      <vt:lpstr>İş Hukukunun Ortaya Çıkışı ve Gelişimi</vt:lpstr>
      <vt:lpstr>İş Hukukunun Ortaya Çıkışı ve Gelişimi</vt:lpstr>
      <vt:lpstr>İş Hukukunun Ortaya Çıkışı ve Gelişimi</vt:lpstr>
      <vt:lpstr>İş Hukukunun Ortaya Çıkışı ve Gelişimi</vt:lpstr>
      <vt:lpstr>İş Hukukunun Ortaya Çıkışı ve Gelişimi</vt:lpstr>
      <vt:lpstr>İş Hukukunun Ortaya Çıkışı ve Gelişimi</vt:lpstr>
      <vt:lpstr>İş Hukukunun Ortaya Çıkışı ve Gelişimi</vt:lpstr>
      <vt:lpstr>İş Hukukunun Ortaya Çıkışı ve Gelişimi</vt:lpstr>
      <vt:lpstr>İş Hukukunun Ortaya Çıkışı ve Gelişimi</vt:lpstr>
      <vt:lpstr>İş Hukukunun Ortaya Çıkışı ve Gelişimi</vt:lpstr>
      <vt:lpstr>İş Hukukunun Ortaya Çıkışı ve Gelişimi</vt:lpstr>
      <vt:lpstr>İş Hukukunun Ortaya Çıkışı ve Gelişimi</vt:lpstr>
      <vt:lpstr>PowerPoint Sunusu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T.C. ANKARA ÜNİVERSİTESİ   AYAŞ MESLEK YÜKSEK OKULU</dc:title>
  <dc:creator>Se7en</dc:creator>
  <cp:lastModifiedBy>user</cp:lastModifiedBy>
  <cp:revision>12</cp:revision>
  <dcterms:created xsi:type="dcterms:W3CDTF">2019-09-15T11:26:06Z</dcterms:created>
  <dcterms:modified xsi:type="dcterms:W3CDTF">2020-01-09T20:44:45Z</dcterms:modified>
</cp:coreProperties>
</file>