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5" r:id="rId5"/>
    <p:sldId id="266" r:id="rId6"/>
    <p:sldId id="268" r:id="rId7"/>
    <p:sldId id="269" r:id="rId8"/>
    <p:sldId id="270" r:id="rId9"/>
    <p:sldId id="271" r:id="rId10"/>
    <p:sldId id="272" r:id="rId11"/>
    <p:sldId id="273" r:id="rId12"/>
    <p:sldId id="275" r:id="rId13"/>
    <p:sldId id="274" r:id="rId14"/>
    <p:sldId id="276" r:id="rId15"/>
    <p:sldId id="277" r:id="rId16"/>
    <p:sldId id="278" r:id="rId17"/>
    <p:sldId id="279" r:id="rId18"/>
    <p:sldId id="281" r:id="rId19"/>
    <p:sldId id="284" r:id="rId20"/>
    <p:sldId id="280" r:id="rId21"/>
    <p:sldId id="283" r:id="rId22"/>
    <p:sldId id="282" r:id="rId23"/>
    <p:sldId id="288" r:id="rId24"/>
    <p:sldId id="260" r:id="rId25"/>
    <p:sldId id="286" r:id="rId26"/>
    <p:sldId id="289"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GB"/>
          </a:p>
        </p:txBody>
      </p:sp>
      <p:sp>
        <p:nvSpPr>
          <p:cNvPr id="4" name="Veri Yer Tutucusu 3"/>
          <p:cNvSpPr>
            <a:spLocks noGrp="1"/>
          </p:cNvSpPr>
          <p:nvPr>
            <p:ph type="dt" sz="half" idx="10"/>
          </p:nvPr>
        </p:nvSpPr>
        <p:spPr/>
        <p:txBody>
          <a:bodyPr/>
          <a:lstStyle/>
          <a:p>
            <a:fld id="{0B5C8D39-9FFD-48CA-BC4C-76F884D6CBDB}" type="datetimeFigureOut">
              <a:rPr lang="en-GB" smtClean="0"/>
              <a:t>27/12/2023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421016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0B5C8D39-9FFD-48CA-BC4C-76F884D6CBDB}" type="datetimeFigureOut">
              <a:rPr lang="en-GB" smtClean="0"/>
              <a:t>27/12/2023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386520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0B5C8D39-9FFD-48CA-BC4C-76F884D6CBDB}" type="datetimeFigureOut">
              <a:rPr lang="en-GB" smtClean="0"/>
              <a:t>27/12/2023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86926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0B5C8D39-9FFD-48CA-BC4C-76F884D6CBDB}" type="datetimeFigureOut">
              <a:rPr lang="en-GB" smtClean="0"/>
              <a:t>27/12/2023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8074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B5C8D39-9FFD-48CA-BC4C-76F884D6CBDB}" type="datetimeFigureOut">
              <a:rPr lang="en-GB" smtClean="0"/>
              <a:t>27/12/2023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163226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Veri Yer Tutucusu 4"/>
          <p:cNvSpPr>
            <a:spLocks noGrp="1"/>
          </p:cNvSpPr>
          <p:nvPr>
            <p:ph type="dt" sz="half" idx="10"/>
          </p:nvPr>
        </p:nvSpPr>
        <p:spPr/>
        <p:txBody>
          <a:bodyPr/>
          <a:lstStyle/>
          <a:p>
            <a:fld id="{0B5C8D39-9FFD-48CA-BC4C-76F884D6CBDB}" type="datetimeFigureOut">
              <a:rPr lang="en-GB" smtClean="0"/>
              <a:t>27/12/2023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313743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7" name="Veri Yer Tutucusu 6"/>
          <p:cNvSpPr>
            <a:spLocks noGrp="1"/>
          </p:cNvSpPr>
          <p:nvPr>
            <p:ph type="dt" sz="half" idx="10"/>
          </p:nvPr>
        </p:nvSpPr>
        <p:spPr/>
        <p:txBody>
          <a:bodyPr/>
          <a:lstStyle/>
          <a:p>
            <a:fld id="{0B5C8D39-9FFD-48CA-BC4C-76F884D6CBDB}" type="datetimeFigureOut">
              <a:rPr lang="en-GB" smtClean="0"/>
              <a:t>27/12/2023</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217459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Veri Yer Tutucusu 2"/>
          <p:cNvSpPr>
            <a:spLocks noGrp="1"/>
          </p:cNvSpPr>
          <p:nvPr>
            <p:ph type="dt" sz="half" idx="10"/>
          </p:nvPr>
        </p:nvSpPr>
        <p:spPr/>
        <p:txBody>
          <a:bodyPr/>
          <a:lstStyle/>
          <a:p>
            <a:fld id="{0B5C8D39-9FFD-48CA-BC4C-76F884D6CBDB}" type="datetimeFigureOut">
              <a:rPr lang="en-GB" smtClean="0"/>
              <a:t>27/12/2023</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141825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B5C8D39-9FFD-48CA-BC4C-76F884D6CBDB}" type="datetimeFigureOut">
              <a:rPr lang="en-GB" smtClean="0"/>
              <a:t>27/12/2023</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22018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B5C8D39-9FFD-48CA-BC4C-76F884D6CBDB}" type="datetimeFigureOut">
              <a:rPr lang="en-GB" smtClean="0"/>
              <a:t>27/12/2023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335404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B5C8D39-9FFD-48CA-BC4C-76F884D6CBDB}" type="datetimeFigureOut">
              <a:rPr lang="en-GB" smtClean="0"/>
              <a:t>27/12/2023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C62CC08-5A81-487C-9E20-9B95643C1E5E}" type="slidenum">
              <a:rPr lang="en-GB" smtClean="0"/>
              <a:t>‹#›</a:t>
            </a:fld>
            <a:endParaRPr lang="en-GB"/>
          </a:p>
        </p:txBody>
      </p:sp>
    </p:spTree>
    <p:extLst>
      <p:ext uri="{BB962C8B-B14F-4D97-AF65-F5344CB8AC3E}">
        <p14:creationId xmlns:p14="http://schemas.microsoft.com/office/powerpoint/2010/main" val="403801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C8D39-9FFD-48CA-BC4C-76F884D6CBDB}" type="datetimeFigureOut">
              <a:rPr lang="en-GB" smtClean="0"/>
              <a:t>27/12/2023</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2CC08-5A81-487C-9E20-9B95643C1E5E}" type="slidenum">
              <a:rPr lang="en-GB" smtClean="0"/>
              <a:t>‹#›</a:t>
            </a:fld>
            <a:endParaRPr lang="en-GB"/>
          </a:p>
        </p:txBody>
      </p:sp>
    </p:spTree>
    <p:extLst>
      <p:ext uri="{BB962C8B-B14F-4D97-AF65-F5344CB8AC3E}">
        <p14:creationId xmlns:p14="http://schemas.microsoft.com/office/powerpoint/2010/main" val="245897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tr.wikipedia.org/wiki/Otlukbeli_Da%C4%9F%C4%B1" TargetMode="External"/><Relationship Id="rId13" Type="http://schemas.openxmlformats.org/officeDocument/2006/relationships/hyperlink" Target="https://tr.wikipedia.org/wiki/Yaln%C4%B1z%C3%A7am_Da%C4%9Flar%C4%B1" TargetMode="External"/><Relationship Id="rId3" Type="http://schemas.openxmlformats.org/officeDocument/2006/relationships/hyperlink" Target="https://tr.wikipedia.org/wiki/G%C3%BCrcistan" TargetMode="External"/><Relationship Id="rId7" Type="http://schemas.openxmlformats.org/officeDocument/2006/relationships/hyperlink" Target="https://tr.wikipedia.org/wiki/Alt%C4%B1parmak_Da%C4%9Flar%C4%B1" TargetMode="External"/><Relationship Id="rId12" Type="http://schemas.openxmlformats.org/officeDocument/2006/relationships/hyperlink" Target="https://tr.wikipedia.org/wiki/Giresun_Da%C4%9Flar%C4%B1" TargetMode="External"/><Relationship Id="rId2" Type="http://schemas.openxmlformats.org/officeDocument/2006/relationships/hyperlink" Target="https://tr.wikipedia.org/wiki/T%C3%BCrkiye" TargetMode="External"/><Relationship Id="rId1" Type="http://schemas.openxmlformats.org/officeDocument/2006/relationships/slideLayout" Target="../slideLayouts/slideLayout2.xml"/><Relationship Id="rId6" Type="http://schemas.openxmlformats.org/officeDocument/2006/relationships/hyperlink" Target="https://tr.wikipedia.org/wiki/Ka%C3%A7kar_Da%C4%9Flar%C4%B1" TargetMode="External"/><Relationship Id="rId11" Type="http://schemas.openxmlformats.org/officeDocument/2006/relationships/hyperlink" Target="https://tr.wikipedia.org/wiki/Allahuekber_Da%C4%9Flar%C4%B1" TargetMode="External"/><Relationship Id="rId5" Type="http://schemas.openxmlformats.org/officeDocument/2006/relationships/hyperlink" Target="https://tr.wikipedia.org/wiki/Havza" TargetMode="External"/><Relationship Id="rId10" Type="http://schemas.openxmlformats.org/officeDocument/2006/relationships/hyperlink" Target="https://tr.wikipedia.org/wiki/Gavur_Da%C4%9Flar%C4%B1_(Erzurum)" TargetMode="External"/><Relationship Id="rId4" Type="http://schemas.openxmlformats.org/officeDocument/2006/relationships/hyperlink" Target="https://tr.wikipedia.org/wiki/%C3%87oruh_Nehri" TargetMode="External"/><Relationship Id="rId9" Type="http://schemas.openxmlformats.org/officeDocument/2006/relationships/hyperlink" Target="https://tr.wikipedia.org/wiki/Kargapazar%C4%B1_Da%C4%9Flar%C4%B1" TargetMode="External"/><Relationship Id="rId14" Type="http://schemas.openxmlformats.org/officeDocument/2006/relationships/hyperlink" Target="https://tr.wikipedia.org/wiki/%C3%87oruh_Havzas%C4%B1#cite_note-csb.gov.tr-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tr.wikipedia.org/wiki/Muratl%C4%B1,_Bor%C3%A7ka" TargetMode="External"/><Relationship Id="rId3" Type="http://schemas.openxmlformats.org/officeDocument/2006/relationships/hyperlink" Target="https://tr.wikipedia.org/wiki/Bayburt" TargetMode="External"/><Relationship Id="rId7" Type="http://schemas.openxmlformats.org/officeDocument/2006/relationships/hyperlink" Target="https://tr.wikipedia.org/wiki/Bor%C3%A7ka" TargetMode="External"/><Relationship Id="rId2" Type="http://schemas.openxmlformats.org/officeDocument/2006/relationships/hyperlink" Target="https://tr.wikipedia.org/wiki/Mescid_Da%C4%9F%C4%B1" TargetMode="External"/><Relationship Id="rId1" Type="http://schemas.openxmlformats.org/officeDocument/2006/relationships/slideLayout" Target="../slideLayouts/slideLayout2.xml"/><Relationship Id="rId6" Type="http://schemas.openxmlformats.org/officeDocument/2006/relationships/hyperlink" Target="https://tr.wikipedia.org/wiki/Yoku%C5%9Flu,_Yusufeli" TargetMode="External"/><Relationship Id="rId11" Type="http://schemas.openxmlformats.org/officeDocument/2006/relationships/image" Target="../media/image7.png"/><Relationship Id="rId5" Type="http://schemas.openxmlformats.org/officeDocument/2006/relationships/hyperlink" Target="https://tr.wikipedia.org/wiki/Yusufeli" TargetMode="External"/><Relationship Id="rId10" Type="http://schemas.openxmlformats.org/officeDocument/2006/relationships/hyperlink" Target="https://tr.wikipedia.org/wiki/Karadeniz" TargetMode="External"/><Relationship Id="rId4" Type="http://schemas.openxmlformats.org/officeDocument/2006/relationships/hyperlink" Target="https://tr.wikipedia.org/wiki/%C4%B0spir" TargetMode="External"/><Relationship Id="rId9" Type="http://schemas.openxmlformats.org/officeDocument/2006/relationships/hyperlink" Target="https://tr.wikipedia.org/wiki/Batu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tr.wikipedia.org/wiki/Mescit_Da%C4%9F%C4%B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tr.wikipedia.org/wiki/Rize" TargetMode="External"/><Relationship Id="rId13" Type="http://schemas.openxmlformats.org/officeDocument/2006/relationships/hyperlink" Target="https://tr.wikipedia.org/wiki/Pazaryolu" TargetMode="External"/><Relationship Id="rId18" Type="http://schemas.openxmlformats.org/officeDocument/2006/relationships/hyperlink" Target="https://tr.wikipedia.org/wiki/Oltu" TargetMode="External"/><Relationship Id="rId3" Type="http://schemas.openxmlformats.org/officeDocument/2006/relationships/hyperlink" Target="https://tr.wikipedia.org/wiki/Artvin" TargetMode="External"/><Relationship Id="rId21" Type="http://schemas.openxmlformats.org/officeDocument/2006/relationships/hyperlink" Target="https://tr.wikipedia.org/wiki/Yusufeli" TargetMode="External"/><Relationship Id="rId7" Type="http://schemas.openxmlformats.org/officeDocument/2006/relationships/hyperlink" Target="https://tr.wikipedia.org/wiki/G%C3%BCm%C3%BC%C5%9Fhane" TargetMode="External"/><Relationship Id="rId12" Type="http://schemas.openxmlformats.org/officeDocument/2006/relationships/hyperlink" Target="https://tr.wikipedia.org/wiki/Ayd%C4%B1ntepe" TargetMode="External"/><Relationship Id="rId17" Type="http://schemas.openxmlformats.org/officeDocument/2006/relationships/hyperlink" Target="https://tr.wikipedia.org/wiki/Narman" TargetMode="External"/><Relationship Id="rId25" Type="http://schemas.openxmlformats.org/officeDocument/2006/relationships/hyperlink" Target="https://tr.wikipedia.org/wiki/Batum" TargetMode="External"/><Relationship Id="rId2" Type="http://schemas.openxmlformats.org/officeDocument/2006/relationships/hyperlink" Target="https://tr.wikipedia.org/wiki/Erzurum" TargetMode="External"/><Relationship Id="rId16" Type="http://schemas.openxmlformats.org/officeDocument/2006/relationships/hyperlink" Target="https://tr.wikipedia.org/wiki/Uzundere" TargetMode="External"/><Relationship Id="rId20" Type="http://schemas.openxmlformats.org/officeDocument/2006/relationships/hyperlink" Target="https://tr.wikipedia.org/wiki/Olur" TargetMode="External"/><Relationship Id="rId1" Type="http://schemas.openxmlformats.org/officeDocument/2006/relationships/slideLayout" Target="../slideLayouts/slideLayout2.xml"/><Relationship Id="rId6" Type="http://schemas.openxmlformats.org/officeDocument/2006/relationships/hyperlink" Target="https://tr.wikipedia.org/wiki/Erzincan" TargetMode="External"/><Relationship Id="rId11" Type="http://schemas.openxmlformats.org/officeDocument/2006/relationships/hyperlink" Target="https://tr.wikipedia.org/wiki/Demir%C3%B6z%C3%BC" TargetMode="External"/><Relationship Id="rId24" Type="http://schemas.openxmlformats.org/officeDocument/2006/relationships/hyperlink" Target="https://tr.wikipedia.org/wiki/%C5%9Eav%C5%9Fat" TargetMode="External"/><Relationship Id="rId5" Type="http://schemas.openxmlformats.org/officeDocument/2006/relationships/hyperlink" Target="https://tr.wikipedia.org/wiki/Kars" TargetMode="External"/><Relationship Id="rId15" Type="http://schemas.openxmlformats.org/officeDocument/2006/relationships/hyperlink" Target="https://tr.wikipedia.org/wiki/Tortum" TargetMode="External"/><Relationship Id="rId23" Type="http://schemas.openxmlformats.org/officeDocument/2006/relationships/hyperlink" Target="https://tr.wikipedia.org/wiki/Murgul" TargetMode="External"/><Relationship Id="rId10" Type="http://schemas.openxmlformats.org/officeDocument/2006/relationships/hyperlink" Target="https://tr.wikipedia.org/wiki/Trabzon" TargetMode="External"/><Relationship Id="rId19" Type="http://schemas.openxmlformats.org/officeDocument/2006/relationships/hyperlink" Target="https://tr.wikipedia.org/wiki/%C5%9Eenkaya" TargetMode="External"/><Relationship Id="rId4" Type="http://schemas.openxmlformats.org/officeDocument/2006/relationships/hyperlink" Target="https://tr.wikipedia.org/wiki/Bayburt" TargetMode="External"/><Relationship Id="rId9" Type="http://schemas.openxmlformats.org/officeDocument/2006/relationships/hyperlink" Target="https://tr.wikipedia.org/wiki/Ardahan" TargetMode="External"/><Relationship Id="rId14" Type="http://schemas.openxmlformats.org/officeDocument/2006/relationships/hyperlink" Target="https://tr.wikipedia.org/wiki/%C4%B0spir" TargetMode="External"/><Relationship Id="rId22" Type="http://schemas.openxmlformats.org/officeDocument/2006/relationships/hyperlink" Target="https://tr.wikipedia.org/wiki/Ardanu%C3%A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tr.wikipedia.org/wiki/Nah%C3%A7%C4%B1van_%C3%96zerk_Cumhuriyeti" TargetMode="External"/><Relationship Id="rId13" Type="http://schemas.openxmlformats.org/officeDocument/2006/relationships/hyperlink" Target="https://tr.wikipedia.org/wiki/Aras_Baraj%C4%B1_ve_Hidroelektrik_Santrali" TargetMode="External"/><Relationship Id="rId3" Type="http://schemas.openxmlformats.org/officeDocument/2006/relationships/hyperlink" Target="https://tr.wikipedia.org/wiki/Kars" TargetMode="External"/><Relationship Id="rId7" Type="http://schemas.openxmlformats.org/officeDocument/2006/relationships/hyperlink" Target="https://tr.wikipedia.org/wiki/Azerbaycan" TargetMode="External"/><Relationship Id="rId12" Type="http://schemas.openxmlformats.org/officeDocument/2006/relationships/hyperlink" Target="https://tr.wikipedia.org/wiki/Kura_Nehri" TargetMode="External"/><Relationship Id="rId2" Type="http://schemas.openxmlformats.org/officeDocument/2006/relationships/hyperlink" Target="https://tr.wikipedia.org/wiki/Erzurum" TargetMode="External"/><Relationship Id="rId1" Type="http://schemas.openxmlformats.org/officeDocument/2006/relationships/slideLayout" Target="../slideLayouts/slideLayout2.xml"/><Relationship Id="rId6" Type="http://schemas.openxmlformats.org/officeDocument/2006/relationships/hyperlink" Target="https://tr.wikipedia.org/wiki/Arpa%C3%A7ay_(akarsu)" TargetMode="External"/><Relationship Id="rId11" Type="http://schemas.openxmlformats.org/officeDocument/2006/relationships/hyperlink" Target="https://tr.wikipedia.org/wiki/Sabirabad" TargetMode="External"/><Relationship Id="rId5" Type="http://schemas.openxmlformats.org/officeDocument/2006/relationships/hyperlink" Target="https://tr.wikipedia.org/wiki/%C3%87%C4%B1ld%C4%B1r_G%C3%B6l%C3%BC" TargetMode="External"/><Relationship Id="rId10" Type="http://schemas.openxmlformats.org/officeDocument/2006/relationships/hyperlink" Target="https://tr.wikipedia.org/wiki/Ermenistan" TargetMode="External"/><Relationship Id="rId4" Type="http://schemas.openxmlformats.org/officeDocument/2006/relationships/hyperlink" Target="https://tr.wikipedia.org/wiki/Ka%C4%9F%C4%B1zman" TargetMode="External"/><Relationship Id="rId9" Type="http://schemas.openxmlformats.org/officeDocument/2006/relationships/hyperlink" Target="https://tr.wikipedia.org/wiki/%C4%B0ra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tr.wikipedia.org/wiki/%C4%B0ran" TargetMode="External"/><Relationship Id="rId3" Type="http://schemas.openxmlformats.org/officeDocument/2006/relationships/hyperlink" Target="https://tr.wikipedia.org/wiki/Do%C4%9Fu_Anadolu_B%C3%B6lgesi" TargetMode="External"/><Relationship Id="rId7" Type="http://schemas.openxmlformats.org/officeDocument/2006/relationships/hyperlink" Target="https://tr.wikipedia.org/wiki/Ermenistan" TargetMode="External"/><Relationship Id="rId2" Type="http://schemas.openxmlformats.org/officeDocument/2006/relationships/hyperlink" Target="https://tr.wikipedia.org/wiki/T%C3%BCrkiye" TargetMode="External"/><Relationship Id="rId1" Type="http://schemas.openxmlformats.org/officeDocument/2006/relationships/slideLayout" Target="../slideLayouts/slideLayout2.xml"/><Relationship Id="rId6" Type="http://schemas.openxmlformats.org/officeDocument/2006/relationships/hyperlink" Target="https://tr.wikipedia.org/wiki/Azerbaycan" TargetMode="External"/><Relationship Id="rId5" Type="http://schemas.openxmlformats.org/officeDocument/2006/relationships/hyperlink" Target="https://tr.wikipedia.org/wiki/Hazar_Denizi" TargetMode="External"/><Relationship Id="rId4" Type="http://schemas.openxmlformats.org/officeDocument/2006/relationships/hyperlink" Target="https://tr.wikipedia.org/wiki/Kura_Nehri" TargetMode="External"/><Relationship Id="rId9" Type="http://schemas.openxmlformats.org/officeDocument/2006/relationships/hyperlink" Target="https://tr.wikipedia.org/wiki/Kafkaslar"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r.wikipedia.org/wiki/Kotur_%C3%87ay%C4%B1" TargetMode="External"/><Relationship Id="rId2" Type="http://schemas.openxmlformats.org/officeDocument/2006/relationships/hyperlink" Target="https://tr.wikipedia.org/wiki/Arpa%C3%A7ay_(%C4%B1rmak)" TargetMode="External"/><Relationship Id="rId1" Type="http://schemas.openxmlformats.org/officeDocument/2006/relationships/slideLayout" Target="../slideLayouts/slideLayout2.xml"/><Relationship Id="rId6" Type="http://schemas.openxmlformats.org/officeDocument/2006/relationships/hyperlink" Target="https://tr.wikipedia.org/wiki/Vorotan_(nehir)" TargetMode="External"/><Relationship Id="rId5" Type="http://schemas.openxmlformats.org/officeDocument/2006/relationships/hyperlink" Target="https://tr.wikipedia.org/wiki/Vedi" TargetMode="External"/><Relationship Id="rId4" Type="http://schemas.openxmlformats.org/officeDocument/2006/relationships/hyperlink" Target="https://tr.wikipedia.org/wiki/Hrazda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r.wikipedia.org/wiki/Ba%C5%9Fkale" TargetMode="External"/><Relationship Id="rId13" Type="http://schemas.openxmlformats.org/officeDocument/2006/relationships/hyperlink" Target="https://tr.wikipedia.org/wiki/%C3%87atak" TargetMode="External"/><Relationship Id="rId18" Type="http://schemas.openxmlformats.org/officeDocument/2006/relationships/image" Target="../media/image13.png"/><Relationship Id="rId3" Type="http://schemas.openxmlformats.org/officeDocument/2006/relationships/hyperlink" Target="https://tr.wikipedia.org/wiki/Muradiye" TargetMode="External"/><Relationship Id="rId7" Type="http://schemas.openxmlformats.org/officeDocument/2006/relationships/hyperlink" Target="https://tr.wikipedia.org/wiki/%C3%87ald%C4%B1ran" TargetMode="External"/><Relationship Id="rId12" Type="http://schemas.openxmlformats.org/officeDocument/2006/relationships/hyperlink" Target="https://tr.wikipedia.org/wiki/Bah%C3%A7esaray" TargetMode="External"/><Relationship Id="rId17" Type="http://schemas.openxmlformats.org/officeDocument/2006/relationships/hyperlink" Target="https://tr.wikipedia.org/wiki/Ahlat,_Bitlis" TargetMode="External"/><Relationship Id="rId2" Type="http://schemas.openxmlformats.org/officeDocument/2006/relationships/hyperlink" Target="https://tr.wikipedia.org/wiki/Van" TargetMode="External"/><Relationship Id="rId16" Type="http://schemas.openxmlformats.org/officeDocument/2006/relationships/hyperlink" Target="https://tr.wikipedia.org/wiki/Adilcevaz" TargetMode="External"/><Relationship Id="rId1" Type="http://schemas.openxmlformats.org/officeDocument/2006/relationships/slideLayout" Target="../slideLayouts/slideLayout2.xml"/><Relationship Id="rId6" Type="http://schemas.openxmlformats.org/officeDocument/2006/relationships/hyperlink" Target="https://tr.wikipedia.org/wiki/%C3%96zalp" TargetMode="External"/><Relationship Id="rId11" Type="http://schemas.openxmlformats.org/officeDocument/2006/relationships/hyperlink" Target="https://tr.wikipedia.org/wiki/Geva%C5%9F" TargetMode="External"/><Relationship Id="rId5" Type="http://schemas.openxmlformats.org/officeDocument/2006/relationships/hyperlink" Target="https://tr.wikipedia.org/wiki/Saray" TargetMode="External"/><Relationship Id="rId15" Type="http://schemas.openxmlformats.org/officeDocument/2006/relationships/hyperlink" Target="https://tr.wikipedia.org/wiki/Tatvan" TargetMode="External"/><Relationship Id="rId10" Type="http://schemas.openxmlformats.org/officeDocument/2006/relationships/hyperlink" Target="https://tr.wikipedia.org/wiki/G%C3%BCrp%C4%B1nar" TargetMode="External"/><Relationship Id="rId4" Type="http://schemas.openxmlformats.org/officeDocument/2006/relationships/hyperlink" Target="https://tr.wikipedia.org/wiki/Erci%C5%9F" TargetMode="External"/><Relationship Id="rId9" Type="http://schemas.openxmlformats.org/officeDocument/2006/relationships/hyperlink" Target="https://tr.wikipedia.org/wiki/Edremit" TargetMode="External"/><Relationship Id="rId14" Type="http://schemas.openxmlformats.org/officeDocument/2006/relationships/hyperlink" Target="https://tr.wikipedia.org/wiki/Bitli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tr.wikipedia.org/wiki/Van_G%C3%B6l%C3%BC_Kapal%C4%B1_Havzas%C4%B1#cite_note-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r.wikipedia.org/wiki/Deli%C3%A7ay,_Erci%C5%9F" TargetMode="External"/><Relationship Id="rId3" Type="http://schemas.openxmlformats.org/officeDocument/2006/relationships/hyperlink" Target="https://tr.wikipedia.org/wiki/Nazik_G%C3%B6l%C3%BC" TargetMode="External"/><Relationship Id="rId7" Type="http://schemas.openxmlformats.org/officeDocument/2006/relationships/hyperlink" Target="https://tr.wikipedia.org/wiki/Bendimahi_%C3%87ay%C4%B1" TargetMode="External"/><Relationship Id="rId2" Type="http://schemas.openxmlformats.org/officeDocument/2006/relationships/hyperlink" Target="https://tr.wikipedia.org/wiki/Nemrut_G%C3%B6l%C3%BC" TargetMode="External"/><Relationship Id="rId1" Type="http://schemas.openxmlformats.org/officeDocument/2006/relationships/slideLayout" Target="../slideLayouts/slideLayout2.xml"/><Relationship Id="rId6" Type="http://schemas.openxmlformats.org/officeDocument/2006/relationships/hyperlink" Target="https://tr.wikipedia.org/wiki/Karasu,_A%C4%9Fr%C4%B1" TargetMode="External"/><Relationship Id="rId11" Type="http://schemas.openxmlformats.org/officeDocument/2006/relationships/image" Target="../media/image15.png"/><Relationship Id="rId5" Type="http://schemas.openxmlformats.org/officeDocument/2006/relationships/hyperlink" Target="https://tr.wikipedia.org/wiki/Akg%C3%B6l_(%C3%96zalp)" TargetMode="External"/><Relationship Id="rId10" Type="http://schemas.openxmlformats.org/officeDocument/2006/relationships/hyperlink" Target="https://tr.wikipedia.org/wiki/G%C3%BCzeldere,_Varto" TargetMode="External"/><Relationship Id="rId4" Type="http://schemas.openxmlformats.org/officeDocument/2006/relationships/hyperlink" Target="https://tr.wikipedia.org/wiki/Arin_G%C3%B6l%C3%BC" TargetMode="External"/><Relationship Id="rId9" Type="http://schemas.openxmlformats.org/officeDocument/2006/relationships/hyperlink" Target="https://tr.wikipedia.org/wiki/Engil_%C3%87ay%C4%B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marL="514350" indent="-514350">
              <a:spcAft>
                <a:spcPts val="0"/>
              </a:spcAft>
              <a:defRPr/>
            </a:pPr>
            <a:r>
              <a:rPr lang="tr-TR" sz="4000" dirty="0">
                <a:latin typeface="Arial" panose="020B0604020202020204" pitchFamily="34" charset="0"/>
                <a:ea typeface="Calibri" panose="020F0502020204030204" pitchFamily="34" charset="0"/>
                <a:cs typeface="Arial" panose="020B0604020202020204" pitchFamily="34" charset="0"/>
              </a:rPr>
              <a:t>Doğu Karadeniz Suları Havzası (22)</a:t>
            </a:r>
            <a:br>
              <a:rPr lang="tr-TR" sz="4000" dirty="0">
                <a:latin typeface="Arial" panose="020B0604020202020204" pitchFamily="34" charset="0"/>
                <a:ea typeface="Calibri" panose="020F0502020204030204" pitchFamily="34" charset="0"/>
                <a:cs typeface="Arial" panose="020B0604020202020204" pitchFamily="34" charset="0"/>
              </a:rPr>
            </a:br>
            <a:r>
              <a:rPr lang="tr-TR" sz="4000" dirty="0">
                <a:latin typeface="Arial" panose="020B0604020202020204" pitchFamily="34" charset="0"/>
                <a:ea typeface="Calibri" panose="020F0502020204030204" pitchFamily="34" charset="0"/>
                <a:cs typeface="Arial" panose="020B0604020202020204" pitchFamily="34" charset="0"/>
              </a:rPr>
              <a:t>      Çoruh Havzası (23)</a:t>
            </a:r>
            <a:br>
              <a:rPr lang="en-GB" sz="4000" dirty="0">
                <a:latin typeface="Arial" panose="020B0604020202020204" pitchFamily="34" charset="0"/>
                <a:ea typeface="Calibri" panose="020F0502020204030204" pitchFamily="34" charset="0"/>
                <a:cs typeface="Arial" panose="020B0604020202020204" pitchFamily="34" charset="0"/>
              </a:rPr>
            </a:br>
            <a:r>
              <a:rPr lang="tr-TR" sz="4000" dirty="0">
                <a:latin typeface="Arial" panose="020B0604020202020204" pitchFamily="34" charset="0"/>
                <a:ea typeface="Calibri" panose="020F0502020204030204" pitchFamily="34" charset="0"/>
                <a:cs typeface="Arial" panose="020B0604020202020204" pitchFamily="34" charset="0"/>
              </a:rPr>
              <a:t>     Aras Havzası (24)</a:t>
            </a:r>
            <a:br>
              <a:rPr lang="en-GB" sz="4000" dirty="0">
                <a:latin typeface="Arial" panose="020B0604020202020204" pitchFamily="34" charset="0"/>
                <a:ea typeface="Calibri" panose="020F0502020204030204" pitchFamily="34" charset="0"/>
                <a:cs typeface="Arial" panose="020B0604020202020204" pitchFamily="34" charset="0"/>
              </a:rPr>
            </a:br>
            <a:r>
              <a:rPr lang="tr-TR" sz="4000" dirty="0">
                <a:latin typeface="Arial" panose="020B0604020202020204" pitchFamily="34" charset="0"/>
                <a:ea typeface="Calibri" panose="020F0502020204030204" pitchFamily="34" charset="0"/>
                <a:cs typeface="Arial" panose="020B0604020202020204" pitchFamily="34" charset="0"/>
              </a:rPr>
              <a:t>     Van Gölü Kapalı Havzası (25)</a:t>
            </a:r>
            <a:endParaRPr lang="en-GB" sz="4000" dirty="0"/>
          </a:p>
        </p:txBody>
      </p:sp>
      <p:sp>
        <p:nvSpPr>
          <p:cNvPr id="3" name="Alt Başlık 2"/>
          <p:cNvSpPr>
            <a:spLocks noGrp="1"/>
          </p:cNvSpPr>
          <p:nvPr>
            <p:ph type="subTitle" idx="1"/>
          </p:nvPr>
        </p:nvSpPr>
        <p:spPr>
          <a:xfrm>
            <a:off x="1524000" y="4471283"/>
            <a:ext cx="9144000" cy="1655762"/>
          </a:xfrm>
        </p:spPr>
        <p:txBody>
          <a:bodyPr>
            <a:normAutofit lnSpcReduction="10000"/>
          </a:bodyPr>
          <a:lstStyle/>
          <a:p>
            <a:r>
              <a:rPr lang="en-GB" altLang="en-US" dirty="0" err="1"/>
              <a:t>Üniversite</a:t>
            </a:r>
            <a:r>
              <a:rPr lang="en-GB" altLang="en-US" dirty="0"/>
              <a:t> Alan </a:t>
            </a:r>
            <a:r>
              <a:rPr lang="en-GB" altLang="en-US" dirty="0" err="1"/>
              <a:t>Dışı</a:t>
            </a:r>
            <a:r>
              <a:rPr lang="en-GB" altLang="en-US" dirty="0"/>
              <a:t> </a:t>
            </a:r>
            <a:r>
              <a:rPr lang="en-GB" altLang="en-US" dirty="0" err="1"/>
              <a:t>Seçmeli</a:t>
            </a:r>
            <a:r>
              <a:rPr lang="en-GB" altLang="en-US" dirty="0"/>
              <a:t> </a:t>
            </a:r>
            <a:r>
              <a:rPr lang="en-GB" altLang="en-US" dirty="0" err="1"/>
              <a:t>Dersler</a:t>
            </a:r>
            <a:endParaRPr lang="tr-TR" altLang="en-US" dirty="0"/>
          </a:p>
          <a:p>
            <a:r>
              <a:rPr lang="en-GB" altLang="en-US" dirty="0"/>
              <a:t> </a:t>
            </a:r>
            <a:r>
              <a:rPr lang="tr-TR" altLang="tr-TR" dirty="0" err="1"/>
              <a:t>Prof.Dr</a:t>
            </a:r>
            <a:r>
              <a:rPr lang="tr-TR" altLang="tr-TR" dirty="0"/>
              <a:t>. Hasan Sabri Öztürk</a:t>
            </a:r>
          </a:p>
          <a:p>
            <a:r>
              <a:rPr lang="tr-TR" altLang="tr-TR" dirty="0"/>
              <a:t>hozturk@agri.ankara.edu.tr</a:t>
            </a:r>
          </a:p>
          <a:p>
            <a:r>
              <a:rPr lang="tr-TR" altLang="tr-TR" dirty="0"/>
              <a:t>2022-2023 Bahar</a:t>
            </a:r>
          </a:p>
          <a:p>
            <a:endParaRPr lang="en-GB" dirty="0"/>
          </a:p>
        </p:txBody>
      </p:sp>
    </p:spTree>
    <p:extLst>
      <p:ext uri="{BB962C8B-B14F-4D97-AF65-F5344CB8AC3E}">
        <p14:creationId xmlns:p14="http://schemas.microsoft.com/office/powerpoint/2010/main" val="35319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9862" y="365125"/>
            <a:ext cx="11143938" cy="1325563"/>
          </a:xfrm>
        </p:spPr>
        <p:txBody>
          <a:bodyPr/>
          <a:lstStyle/>
          <a:p>
            <a:endParaRPr lang="tr-TR" dirty="0"/>
          </a:p>
        </p:txBody>
      </p:sp>
      <p:sp>
        <p:nvSpPr>
          <p:cNvPr id="3" name="İçerik Yer Tutucusu 2"/>
          <p:cNvSpPr>
            <a:spLocks noGrp="1"/>
          </p:cNvSpPr>
          <p:nvPr>
            <p:ph idx="1"/>
          </p:nvPr>
        </p:nvSpPr>
        <p:spPr>
          <a:xfrm>
            <a:off x="344774" y="1825625"/>
            <a:ext cx="2092646" cy="4351338"/>
          </a:xfrm>
        </p:spPr>
        <p:txBody>
          <a:bodyPr/>
          <a:lstStyle/>
          <a:p>
            <a:r>
              <a:rPr lang="tr-TR" dirty="0"/>
              <a:t>Büyük toprak grupları</a:t>
            </a:r>
          </a:p>
        </p:txBody>
      </p:sp>
      <p:pic>
        <p:nvPicPr>
          <p:cNvPr id="4" name="Resim 3"/>
          <p:cNvPicPr>
            <a:picLocks noChangeAspect="1"/>
          </p:cNvPicPr>
          <p:nvPr/>
        </p:nvPicPr>
        <p:blipFill>
          <a:blip r:embed="rId2"/>
          <a:stretch>
            <a:fillRect/>
          </a:stretch>
        </p:blipFill>
        <p:spPr>
          <a:xfrm>
            <a:off x="3428020" y="261950"/>
            <a:ext cx="9754580" cy="6402075"/>
          </a:xfrm>
          <a:prstGeom prst="rect">
            <a:avLst/>
          </a:prstGeom>
        </p:spPr>
      </p:pic>
    </p:spTree>
    <p:extLst>
      <p:ext uri="{BB962C8B-B14F-4D97-AF65-F5344CB8AC3E}">
        <p14:creationId xmlns:p14="http://schemas.microsoft.com/office/powerpoint/2010/main" val="316588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Çoruh Havzası</a:t>
            </a:r>
          </a:p>
        </p:txBody>
      </p:sp>
      <p:pic>
        <p:nvPicPr>
          <p:cNvPr id="4" name="Resim 3"/>
          <p:cNvPicPr>
            <a:picLocks noChangeAspect="1"/>
          </p:cNvPicPr>
          <p:nvPr/>
        </p:nvPicPr>
        <p:blipFill>
          <a:blip r:embed="rId2"/>
          <a:stretch>
            <a:fillRect/>
          </a:stretch>
        </p:blipFill>
        <p:spPr>
          <a:xfrm>
            <a:off x="6436863" y="1690688"/>
            <a:ext cx="5525271" cy="3353268"/>
          </a:xfrm>
          <a:prstGeom prst="rect">
            <a:avLst/>
          </a:prstGeom>
        </p:spPr>
      </p:pic>
      <p:pic>
        <p:nvPicPr>
          <p:cNvPr id="5" name="Resim 4"/>
          <p:cNvPicPr>
            <a:picLocks noChangeAspect="1"/>
          </p:cNvPicPr>
          <p:nvPr/>
        </p:nvPicPr>
        <p:blipFill>
          <a:blip r:embed="rId3"/>
          <a:stretch>
            <a:fillRect/>
          </a:stretch>
        </p:blipFill>
        <p:spPr>
          <a:xfrm>
            <a:off x="465582" y="1637688"/>
            <a:ext cx="6154009" cy="4820323"/>
          </a:xfrm>
          <a:prstGeom prst="rect">
            <a:avLst/>
          </a:prstGeom>
        </p:spPr>
      </p:pic>
      <p:sp>
        <p:nvSpPr>
          <p:cNvPr id="6" name="Dikdörtgen 5"/>
          <p:cNvSpPr/>
          <p:nvPr/>
        </p:nvSpPr>
        <p:spPr>
          <a:xfrm>
            <a:off x="465582" y="6405011"/>
            <a:ext cx="3525645" cy="369332"/>
          </a:xfrm>
          <a:prstGeom prst="rect">
            <a:avLst/>
          </a:prstGeom>
        </p:spPr>
        <p:txBody>
          <a:bodyPr wrap="none">
            <a:spAutoFit/>
          </a:bodyPr>
          <a:lstStyle/>
          <a:p>
            <a:r>
              <a:rPr lang="tr-TR" dirty="0"/>
              <a:t>Çoruh Havzası’nın Genel Görünümü</a:t>
            </a:r>
          </a:p>
        </p:txBody>
      </p:sp>
      <p:sp>
        <p:nvSpPr>
          <p:cNvPr id="7" name="Dikdörtgen 6"/>
          <p:cNvSpPr/>
          <p:nvPr/>
        </p:nvSpPr>
        <p:spPr>
          <a:xfrm>
            <a:off x="6760356" y="5096956"/>
            <a:ext cx="3851888" cy="369332"/>
          </a:xfrm>
          <a:prstGeom prst="rect">
            <a:avLst/>
          </a:prstGeom>
        </p:spPr>
        <p:txBody>
          <a:bodyPr wrap="none">
            <a:spAutoFit/>
          </a:bodyPr>
          <a:lstStyle/>
          <a:p>
            <a:r>
              <a:rPr lang="tr-TR" dirty="0"/>
              <a:t>Çoruh Havzası’nın Türkiye’deki Konumu</a:t>
            </a:r>
          </a:p>
        </p:txBody>
      </p:sp>
    </p:spTree>
    <p:extLst>
      <p:ext uri="{BB962C8B-B14F-4D97-AF65-F5344CB8AC3E}">
        <p14:creationId xmlns:p14="http://schemas.microsoft.com/office/powerpoint/2010/main" val="125986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Çoruh Havzası</a:t>
            </a:r>
          </a:p>
        </p:txBody>
      </p:sp>
      <p:sp>
        <p:nvSpPr>
          <p:cNvPr id="3" name="İçerik Yer Tutucusu 2"/>
          <p:cNvSpPr>
            <a:spLocks noGrp="1"/>
          </p:cNvSpPr>
          <p:nvPr>
            <p:ph idx="1"/>
          </p:nvPr>
        </p:nvSpPr>
        <p:spPr/>
        <p:txBody>
          <a:bodyPr>
            <a:normAutofit fontScale="92500" lnSpcReduction="10000"/>
          </a:bodyPr>
          <a:lstStyle/>
          <a:p>
            <a:r>
              <a:rPr lang="tr-TR" b="1" dirty="0"/>
              <a:t>Çoruh Havzası</a:t>
            </a:r>
            <a:r>
              <a:rPr lang="tr-TR" dirty="0"/>
              <a:t>, kuzeydoğu </a:t>
            </a:r>
            <a:r>
              <a:rPr lang="tr-TR" dirty="0">
                <a:hlinkClick r:id="rId2" tooltip="Türkiye"/>
              </a:rPr>
              <a:t>Türkiye</a:t>
            </a:r>
            <a:r>
              <a:rPr lang="tr-TR" dirty="0"/>
              <a:t> ve </a:t>
            </a:r>
            <a:r>
              <a:rPr lang="tr-TR" dirty="0">
                <a:hlinkClick r:id="rId3" tooltip="Gürcistan"/>
              </a:rPr>
              <a:t>Gürcistan</a:t>
            </a:r>
            <a:r>
              <a:rPr lang="tr-TR" dirty="0"/>
              <a:t> topraklarında bulunan </a:t>
            </a:r>
            <a:r>
              <a:rPr lang="tr-TR" dirty="0">
                <a:hlinkClick r:id="rId4" tooltip="Çoruh Nehri"/>
              </a:rPr>
              <a:t>Çoruh Nehri</a:t>
            </a:r>
            <a:r>
              <a:rPr lang="tr-TR" dirty="0"/>
              <a:t>'nin </a:t>
            </a:r>
            <a:r>
              <a:rPr lang="tr-TR" dirty="0">
                <a:hlinkClick r:id="rId5" tooltip="Havza"/>
              </a:rPr>
              <a:t>havzası</a:t>
            </a:r>
            <a:r>
              <a:rPr lang="tr-TR" dirty="0"/>
              <a:t>. Büyüklüğü 19.654 km</a:t>
            </a:r>
            <a:r>
              <a:rPr lang="tr-TR" baseline="30000" dirty="0"/>
              <a:t>2</a:t>
            </a:r>
            <a:r>
              <a:rPr lang="tr-TR" dirty="0"/>
              <a:t>, yıllık ortalama yağışı 540 mm'dir</a:t>
            </a:r>
            <a:r>
              <a:rPr lang="tr-TR" baseline="30000" dirty="0"/>
              <a:t>.</a:t>
            </a:r>
          </a:p>
          <a:p>
            <a:r>
              <a:rPr lang="tr-TR" dirty="0"/>
              <a:t>Alanda hem Karadeniz hem de Doğu Anadolu ikim özellikleri görülür. Rakım yüksek olduğundan yağış genelde kar şeklindedir.</a:t>
            </a:r>
          </a:p>
          <a:p>
            <a:r>
              <a:rPr lang="tr-TR" dirty="0"/>
              <a:t>Ekilebilir alan %13,9, % 11,7 çalılık ve ağaçlık, %21 orman, %46,2 mera alanıdır.</a:t>
            </a:r>
          </a:p>
          <a:p>
            <a:r>
              <a:rPr lang="tr-TR" dirty="0"/>
              <a:t>Havzanın Doğu Karadeniz Havzası ile olan kuzey sınırını </a:t>
            </a:r>
            <a:r>
              <a:rPr lang="tr-TR" dirty="0">
                <a:hlinkClick r:id="rId6" tooltip="Kaçkar Dağları"/>
              </a:rPr>
              <a:t>Kaçkar Dağları</a:t>
            </a:r>
            <a:r>
              <a:rPr lang="tr-TR" dirty="0"/>
              <a:t> (3932 m) ve </a:t>
            </a:r>
            <a:r>
              <a:rPr lang="tr-TR" dirty="0">
                <a:hlinkClick r:id="rId7" tooltip="Altıparmak Dağları"/>
              </a:rPr>
              <a:t>Altıparmak Dağları</a:t>
            </a:r>
            <a:r>
              <a:rPr lang="tr-TR" dirty="0"/>
              <a:t> (3562 m) oluşturur. Güneyde </a:t>
            </a:r>
            <a:r>
              <a:rPr lang="tr-TR" dirty="0">
                <a:hlinkClick r:id="rId8" tooltip="Otlukbeli Dağı"/>
              </a:rPr>
              <a:t>Otlukbeli Dağı</a:t>
            </a:r>
            <a:r>
              <a:rPr lang="tr-TR" dirty="0"/>
              <a:t>, </a:t>
            </a:r>
            <a:r>
              <a:rPr lang="tr-TR" dirty="0" err="1">
                <a:hlinkClick r:id="rId9" tooltip="Kargapazarı Dağları"/>
              </a:rPr>
              <a:t>Kargapazarı</a:t>
            </a:r>
            <a:r>
              <a:rPr lang="tr-TR" dirty="0">
                <a:hlinkClick r:id="rId9" tooltip="Kargapazarı Dağları"/>
              </a:rPr>
              <a:t> Dağları</a:t>
            </a:r>
            <a:r>
              <a:rPr lang="tr-TR" dirty="0"/>
              <a:t>, </a:t>
            </a:r>
            <a:r>
              <a:rPr lang="tr-TR" dirty="0" err="1"/>
              <a:t>Dumlu</a:t>
            </a:r>
            <a:r>
              <a:rPr lang="tr-TR" dirty="0"/>
              <a:t> Dağı, </a:t>
            </a:r>
            <a:r>
              <a:rPr lang="tr-TR" dirty="0" err="1">
                <a:hlinkClick r:id="rId10" tooltip="Gavur Dağları (Erzurum)"/>
              </a:rPr>
              <a:t>Güllüdağ</a:t>
            </a:r>
            <a:r>
              <a:rPr lang="tr-TR" dirty="0"/>
              <a:t> ve </a:t>
            </a:r>
            <a:r>
              <a:rPr lang="tr-TR" dirty="0" err="1">
                <a:hlinkClick r:id="rId11" tooltip="Allahuekber Dağları"/>
              </a:rPr>
              <a:t>Allahuekber</a:t>
            </a:r>
            <a:r>
              <a:rPr lang="tr-TR" dirty="0">
                <a:hlinkClick r:id="rId11" tooltip="Allahuekber Dağları"/>
              </a:rPr>
              <a:t> Dağları</a:t>
            </a:r>
            <a:r>
              <a:rPr lang="tr-TR" dirty="0"/>
              <a:t>, batıda </a:t>
            </a:r>
            <a:r>
              <a:rPr lang="tr-TR" dirty="0">
                <a:hlinkClick r:id="rId12" tooltip="Giresun Dağları"/>
              </a:rPr>
              <a:t>Giresun Dağları</a:t>
            </a:r>
            <a:r>
              <a:rPr lang="tr-TR" dirty="0"/>
              <a:t>, doğusunda </a:t>
            </a:r>
            <a:r>
              <a:rPr lang="tr-TR" dirty="0" err="1">
                <a:hlinkClick r:id="rId13" tooltip="Yalnızçam Dağları"/>
              </a:rPr>
              <a:t>Yalnızçam</a:t>
            </a:r>
            <a:r>
              <a:rPr lang="tr-TR" dirty="0">
                <a:hlinkClick r:id="rId13" tooltip="Yalnızçam Dağları"/>
              </a:rPr>
              <a:t> Dağları</a:t>
            </a:r>
            <a:r>
              <a:rPr lang="tr-TR" dirty="0"/>
              <a:t> ve Gürcistan toprakları bulunur</a:t>
            </a:r>
            <a:r>
              <a:rPr lang="tr-TR" baseline="30000" dirty="0">
                <a:hlinkClick r:id="rId14"/>
              </a:rPr>
              <a:t>[3]</a:t>
            </a:r>
            <a:r>
              <a:rPr lang="tr-TR" dirty="0"/>
              <a:t>.</a:t>
            </a:r>
          </a:p>
        </p:txBody>
      </p:sp>
    </p:spTree>
    <p:extLst>
      <p:ext uri="{BB962C8B-B14F-4D97-AF65-F5344CB8AC3E}">
        <p14:creationId xmlns:p14="http://schemas.microsoft.com/office/powerpoint/2010/main" val="59674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9872" y="365125"/>
            <a:ext cx="10853928" cy="1325563"/>
          </a:xfrm>
        </p:spPr>
        <p:txBody>
          <a:bodyPr/>
          <a:lstStyle/>
          <a:p>
            <a:r>
              <a:rPr lang="tr-TR" dirty="0"/>
              <a:t>Çoruh Nehri</a:t>
            </a:r>
          </a:p>
        </p:txBody>
      </p:sp>
      <p:sp>
        <p:nvSpPr>
          <p:cNvPr id="3" name="İçerik Yer Tutucusu 2"/>
          <p:cNvSpPr>
            <a:spLocks noGrp="1"/>
          </p:cNvSpPr>
          <p:nvPr>
            <p:ph idx="1"/>
          </p:nvPr>
        </p:nvSpPr>
        <p:spPr>
          <a:xfrm>
            <a:off x="207081" y="1829601"/>
            <a:ext cx="4244998" cy="4351338"/>
          </a:xfrm>
        </p:spPr>
        <p:txBody>
          <a:bodyPr>
            <a:normAutofit fontScale="92500" lnSpcReduction="20000"/>
          </a:bodyPr>
          <a:lstStyle/>
          <a:p>
            <a:r>
              <a:rPr lang="tr-TR" dirty="0"/>
              <a:t>Kaynağını </a:t>
            </a:r>
            <a:r>
              <a:rPr lang="tr-TR" dirty="0" err="1">
                <a:hlinkClick r:id="rId2" tooltip="Mescid Dağı"/>
              </a:rPr>
              <a:t>Mescid</a:t>
            </a:r>
            <a:r>
              <a:rPr lang="tr-TR" dirty="0">
                <a:hlinkClick r:id="rId2" tooltip="Mescid Dağı"/>
              </a:rPr>
              <a:t> Dağı</a:t>
            </a:r>
            <a:r>
              <a:rPr lang="tr-TR" dirty="0"/>
              <a:t>'nın (3.255 m) batı yüzünden alır. Önce batı doğrultusunda akıp </a:t>
            </a:r>
            <a:r>
              <a:rPr lang="tr-TR" dirty="0">
                <a:hlinkClick r:id="rId3" tooltip="Bayburt"/>
              </a:rPr>
              <a:t>Bayburt</a:t>
            </a:r>
            <a:r>
              <a:rPr lang="tr-TR" dirty="0"/>
              <a:t> ve </a:t>
            </a:r>
            <a:r>
              <a:rPr lang="tr-TR" dirty="0">
                <a:hlinkClick r:id="rId4" tooltip="İspir"/>
              </a:rPr>
              <a:t>İspir</a:t>
            </a:r>
            <a:r>
              <a:rPr lang="tr-TR" dirty="0"/>
              <a:t>'den geçtikten sonra bir yay çizerek </a:t>
            </a:r>
            <a:r>
              <a:rPr lang="tr-TR" dirty="0">
                <a:hlinkClick r:id="rId5" tooltip="Yusufeli"/>
              </a:rPr>
              <a:t>Yusufeli</a:t>
            </a:r>
            <a:r>
              <a:rPr lang="tr-TR" dirty="0"/>
              <a:t>'nin </a:t>
            </a:r>
            <a:r>
              <a:rPr lang="tr-TR" dirty="0">
                <a:hlinkClick r:id="rId6" tooltip="Yokuşlu, Yusufeli"/>
              </a:rPr>
              <a:t>Yokuşlu</a:t>
            </a:r>
            <a:r>
              <a:rPr lang="tr-TR" dirty="0"/>
              <a:t> Köyü önünde Artvin il sınırlarına girer. Yusufeli, Artvin ve </a:t>
            </a:r>
            <a:r>
              <a:rPr lang="tr-TR" dirty="0">
                <a:hlinkClick r:id="rId7" tooltip="Borçka"/>
              </a:rPr>
              <a:t>Borçka</a:t>
            </a:r>
            <a:r>
              <a:rPr lang="tr-TR" dirty="0"/>
              <a:t>’nın içerisinden geçtikten sonra Borçka'nın </a:t>
            </a:r>
            <a:r>
              <a:rPr lang="tr-TR" dirty="0">
                <a:hlinkClick r:id="rId8" tooltip="Muratlı, Borçka"/>
              </a:rPr>
              <a:t>Muratlı</a:t>
            </a:r>
            <a:r>
              <a:rPr lang="tr-TR" dirty="0"/>
              <a:t> kasabasından geçerek burada il ve ülke sınırlarını terk eder ve </a:t>
            </a:r>
            <a:r>
              <a:rPr lang="tr-TR" dirty="0">
                <a:hlinkClick r:id="rId9" tooltip="Batum"/>
              </a:rPr>
              <a:t>Batum</a:t>
            </a:r>
            <a:r>
              <a:rPr lang="tr-TR" dirty="0"/>
              <a:t>'da </a:t>
            </a:r>
            <a:r>
              <a:rPr lang="tr-TR" dirty="0">
                <a:hlinkClick r:id="rId10" tooltip="Karadeniz"/>
              </a:rPr>
              <a:t>Karadeniz</a:t>
            </a:r>
            <a:r>
              <a:rPr lang="tr-TR" dirty="0"/>
              <a:t>'e dökülür. </a:t>
            </a:r>
          </a:p>
        </p:txBody>
      </p:sp>
      <p:pic>
        <p:nvPicPr>
          <p:cNvPr id="4" name="Resim 3"/>
          <p:cNvPicPr>
            <a:picLocks noChangeAspect="1"/>
          </p:cNvPicPr>
          <p:nvPr/>
        </p:nvPicPr>
        <p:blipFill>
          <a:blip r:embed="rId11"/>
          <a:stretch>
            <a:fillRect/>
          </a:stretch>
        </p:blipFill>
        <p:spPr>
          <a:xfrm>
            <a:off x="4635825" y="365126"/>
            <a:ext cx="7556175" cy="6139392"/>
          </a:xfrm>
          <a:prstGeom prst="rect">
            <a:avLst/>
          </a:prstGeom>
        </p:spPr>
      </p:pic>
      <p:sp>
        <p:nvSpPr>
          <p:cNvPr id="5" name="Dikdörtgen 4"/>
          <p:cNvSpPr/>
          <p:nvPr/>
        </p:nvSpPr>
        <p:spPr>
          <a:xfrm>
            <a:off x="4871659" y="6319852"/>
            <a:ext cx="3984873" cy="369332"/>
          </a:xfrm>
          <a:prstGeom prst="rect">
            <a:avLst/>
          </a:prstGeom>
        </p:spPr>
        <p:txBody>
          <a:bodyPr wrap="none">
            <a:spAutoFit/>
          </a:bodyPr>
          <a:lstStyle/>
          <a:p>
            <a:r>
              <a:rPr lang="tr-TR" dirty="0"/>
              <a:t>Çoruh Havzası Yükseklik Grupları Haritası</a:t>
            </a:r>
          </a:p>
        </p:txBody>
      </p:sp>
    </p:spTree>
    <p:extLst>
      <p:ext uri="{BB962C8B-B14F-4D97-AF65-F5344CB8AC3E}">
        <p14:creationId xmlns:p14="http://schemas.microsoft.com/office/powerpoint/2010/main" val="206647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00062"/>
            <a:ext cx="10515600" cy="1325563"/>
          </a:xfrm>
        </p:spPr>
        <p:txBody>
          <a:bodyPr/>
          <a:lstStyle/>
          <a:p>
            <a:r>
              <a:rPr lang="tr-TR" dirty="0"/>
              <a:t>Çoruh Havzası</a:t>
            </a:r>
          </a:p>
        </p:txBody>
      </p:sp>
      <p:sp>
        <p:nvSpPr>
          <p:cNvPr id="3" name="İçerik Yer Tutucusu 2"/>
          <p:cNvSpPr>
            <a:spLocks noGrp="1"/>
          </p:cNvSpPr>
          <p:nvPr>
            <p:ph idx="1"/>
          </p:nvPr>
        </p:nvSpPr>
        <p:spPr>
          <a:xfrm>
            <a:off x="838200" y="1615763"/>
            <a:ext cx="10515600" cy="4351338"/>
          </a:xfrm>
        </p:spPr>
        <p:txBody>
          <a:bodyPr>
            <a:normAutofit fontScale="92500" lnSpcReduction="20000"/>
          </a:bodyPr>
          <a:lstStyle/>
          <a:p>
            <a:endParaRPr lang="tr-TR" dirty="0"/>
          </a:p>
          <a:p>
            <a:r>
              <a:rPr lang="tr-TR" dirty="0"/>
              <a:t>Çoruh Nehri ana kol uzunluğu 431 km’dir. Nehrin yaklaşık %95’i Türkiye sınırları içerisinde, geri kalan 21 km uzunluğundaki %5’lik kısmı ise Gürcistan sınırları içerisindedir.</a:t>
            </a:r>
          </a:p>
          <a:p>
            <a:r>
              <a:rPr lang="tr-TR" dirty="0"/>
              <a:t> Çoruh Deltası Gürcistan’ın Batum şehrinde, Türkiye sınırları dışında yer almaktadır </a:t>
            </a:r>
          </a:p>
          <a:p>
            <a:r>
              <a:rPr lang="tr-TR" dirty="0"/>
              <a:t>Türkiye sınırları içerisinde nehri besleyen en önemli kollar Tortum Çayı, Oltu Çayı ve Berta Çayı (Bulanık Suyu)’</a:t>
            </a:r>
            <a:r>
              <a:rPr lang="tr-TR" dirty="0" err="1"/>
              <a:t>dır</a:t>
            </a:r>
            <a:endParaRPr lang="tr-TR" dirty="0"/>
          </a:p>
          <a:p>
            <a:r>
              <a:rPr lang="tr-TR" dirty="0"/>
              <a:t>Türkiye'nin en hızlı akan nehri olan Çoruh yılda 5,8 milyon m</a:t>
            </a:r>
            <a:r>
              <a:rPr lang="tr-TR" baseline="30000" dirty="0"/>
              <a:t>3</a:t>
            </a:r>
            <a:r>
              <a:rPr lang="tr-TR" dirty="0"/>
              <a:t> tortu taşımaktadır</a:t>
            </a:r>
            <a:r>
              <a:rPr lang="tr-TR" baseline="30000" dirty="0"/>
              <a:t>.</a:t>
            </a:r>
            <a:endParaRPr lang="tr-TR" dirty="0"/>
          </a:p>
          <a:p>
            <a:r>
              <a:rPr lang="tr-TR" dirty="0"/>
              <a:t>Çoruh, </a:t>
            </a:r>
            <a:r>
              <a:rPr lang="tr-TR" dirty="0">
                <a:hlinkClick r:id="rId2" tooltip="Mescit Dağı"/>
              </a:rPr>
              <a:t>Mescit Dağı</a:t>
            </a:r>
            <a:r>
              <a:rPr lang="tr-TR" dirty="0"/>
              <a:t>'ndan doğar, Bayburt'ta </a:t>
            </a:r>
            <a:r>
              <a:rPr lang="tr-TR" b="1" dirty="0"/>
              <a:t>Kurt Çayı</a:t>
            </a:r>
            <a:r>
              <a:rPr lang="tr-TR" dirty="0"/>
              <a:t> ile birleşir, </a:t>
            </a:r>
            <a:r>
              <a:rPr lang="tr-TR" b="1" dirty="0"/>
              <a:t>Masat Çayı</a:t>
            </a:r>
            <a:r>
              <a:rPr lang="tr-TR" dirty="0"/>
              <a:t> adını alır. Sonra </a:t>
            </a:r>
            <a:r>
              <a:rPr lang="tr-TR" i="1" dirty="0"/>
              <a:t>Büyük Çay</a:t>
            </a:r>
            <a:r>
              <a:rPr lang="tr-TR" dirty="0"/>
              <a:t> ile birleşir, Çoruh adını alır. Çoruh'a üç büyük kol (</a:t>
            </a:r>
            <a:r>
              <a:rPr lang="tr-TR" b="1" dirty="0" err="1"/>
              <a:t>Barta</a:t>
            </a:r>
            <a:r>
              <a:rPr lang="tr-TR" b="1" dirty="0"/>
              <a:t> Çayı</a:t>
            </a:r>
            <a:r>
              <a:rPr lang="tr-TR" dirty="0"/>
              <a:t>, </a:t>
            </a:r>
            <a:r>
              <a:rPr lang="tr-TR" b="1" dirty="0" err="1"/>
              <a:t>Barhal</a:t>
            </a:r>
            <a:r>
              <a:rPr lang="tr-TR" b="1" dirty="0"/>
              <a:t> Çayı</a:t>
            </a:r>
            <a:r>
              <a:rPr lang="tr-TR" dirty="0"/>
              <a:t> ve </a:t>
            </a:r>
            <a:r>
              <a:rPr lang="tr-TR" b="1" dirty="0"/>
              <a:t>Oltu Çayı</a:t>
            </a:r>
            <a:r>
              <a:rPr lang="tr-TR" dirty="0"/>
              <a:t>) katılır. </a:t>
            </a:r>
          </a:p>
        </p:txBody>
      </p:sp>
    </p:spTree>
    <p:extLst>
      <p:ext uri="{BB962C8B-B14F-4D97-AF65-F5344CB8AC3E}">
        <p14:creationId xmlns:p14="http://schemas.microsoft.com/office/powerpoint/2010/main" val="100861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Çoruh Havzası</a:t>
            </a: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70903" y="1423263"/>
            <a:ext cx="5422768" cy="4282466"/>
          </a:xfrm>
          <a:prstGeom prst="rect">
            <a:avLst/>
          </a:prstGeom>
        </p:spPr>
      </p:pic>
      <p:pic>
        <p:nvPicPr>
          <p:cNvPr id="5" name="Resim 4"/>
          <p:cNvPicPr>
            <a:picLocks noChangeAspect="1"/>
          </p:cNvPicPr>
          <p:nvPr/>
        </p:nvPicPr>
        <p:blipFill>
          <a:blip r:embed="rId3"/>
          <a:stretch>
            <a:fillRect/>
          </a:stretch>
        </p:blipFill>
        <p:spPr>
          <a:xfrm>
            <a:off x="5674868" y="1537293"/>
            <a:ext cx="6220979" cy="4054405"/>
          </a:xfrm>
          <a:prstGeom prst="rect">
            <a:avLst/>
          </a:prstGeom>
        </p:spPr>
      </p:pic>
      <p:sp>
        <p:nvSpPr>
          <p:cNvPr id="6" name="Dikdörtgen 5"/>
          <p:cNvSpPr/>
          <p:nvPr/>
        </p:nvSpPr>
        <p:spPr>
          <a:xfrm>
            <a:off x="694491" y="5807631"/>
            <a:ext cx="3099823" cy="369332"/>
          </a:xfrm>
          <a:prstGeom prst="rect">
            <a:avLst/>
          </a:prstGeom>
        </p:spPr>
        <p:txBody>
          <a:bodyPr wrap="none">
            <a:spAutoFit/>
          </a:bodyPr>
          <a:lstStyle/>
          <a:p>
            <a:r>
              <a:rPr lang="tr-TR" dirty="0"/>
              <a:t>Kaynak: ÇOBAN, H.  et al., 2020</a:t>
            </a:r>
          </a:p>
        </p:txBody>
      </p:sp>
    </p:spTree>
    <p:extLst>
      <p:ext uri="{BB962C8B-B14F-4D97-AF65-F5344CB8AC3E}">
        <p14:creationId xmlns:p14="http://schemas.microsoft.com/office/powerpoint/2010/main" val="332645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Çoruh Havzası</a:t>
            </a:r>
          </a:p>
        </p:txBody>
      </p:sp>
      <p:sp>
        <p:nvSpPr>
          <p:cNvPr id="3" name="İçerik Yer Tutucusu 2"/>
          <p:cNvSpPr>
            <a:spLocks noGrp="1"/>
          </p:cNvSpPr>
          <p:nvPr>
            <p:ph idx="1"/>
          </p:nvPr>
        </p:nvSpPr>
        <p:spPr>
          <a:xfrm>
            <a:off x="838200" y="1454046"/>
            <a:ext cx="10515600" cy="4722917"/>
          </a:xfrm>
        </p:spPr>
        <p:txBody>
          <a:bodyPr>
            <a:normAutofit/>
          </a:bodyPr>
          <a:lstStyle/>
          <a:p>
            <a:r>
              <a:rPr lang="tr-TR" dirty="0"/>
              <a:t>Türkiye tarafında havzadaki büyüklükleri sıralaması ile; </a:t>
            </a:r>
            <a:r>
              <a:rPr lang="tr-TR" dirty="0">
                <a:hlinkClick r:id="rId2" tooltip="Erzurum"/>
              </a:rPr>
              <a:t>Erzurum</a:t>
            </a:r>
            <a:r>
              <a:rPr lang="tr-TR" dirty="0"/>
              <a:t>, </a:t>
            </a:r>
            <a:r>
              <a:rPr lang="tr-TR" dirty="0">
                <a:hlinkClick r:id="rId3" tooltip="Artvin"/>
              </a:rPr>
              <a:t>Artvin</a:t>
            </a:r>
            <a:r>
              <a:rPr lang="tr-TR" dirty="0"/>
              <a:t>, </a:t>
            </a:r>
            <a:r>
              <a:rPr lang="tr-TR" dirty="0">
                <a:hlinkClick r:id="rId4" tooltip="Bayburt"/>
              </a:rPr>
              <a:t>Bayburt</a:t>
            </a:r>
            <a:r>
              <a:rPr lang="tr-TR" dirty="0"/>
              <a:t>, </a:t>
            </a:r>
            <a:r>
              <a:rPr lang="tr-TR" dirty="0">
                <a:hlinkClick r:id="rId5" tooltip="Kars"/>
              </a:rPr>
              <a:t>Kars</a:t>
            </a:r>
            <a:r>
              <a:rPr lang="tr-TR" dirty="0"/>
              <a:t>, </a:t>
            </a:r>
            <a:r>
              <a:rPr lang="tr-TR" dirty="0">
                <a:hlinkClick r:id="rId6" tooltip="Erzincan"/>
              </a:rPr>
              <a:t>Erzincan</a:t>
            </a:r>
            <a:r>
              <a:rPr lang="tr-TR" dirty="0"/>
              <a:t> </a:t>
            </a:r>
            <a:r>
              <a:rPr lang="tr-TR" dirty="0">
                <a:hlinkClick r:id="rId7" tooltip="Gümüşhane"/>
              </a:rPr>
              <a:t>Gümüşhane</a:t>
            </a:r>
            <a:r>
              <a:rPr lang="tr-TR" dirty="0"/>
              <a:t>, </a:t>
            </a:r>
            <a:r>
              <a:rPr lang="tr-TR" dirty="0">
                <a:hlinkClick r:id="rId8" tooltip="Rize"/>
              </a:rPr>
              <a:t>Rize</a:t>
            </a:r>
            <a:r>
              <a:rPr lang="tr-TR" dirty="0"/>
              <a:t>, </a:t>
            </a:r>
            <a:r>
              <a:rPr lang="tr-TR" dirty="0">
                <a:hlinkClick r:id="rId9" tooltip="Ardahan"/>
              </a:rPr>
              <a:t>Ardahan</a:t>
            </a:r>
            <a:r>
              <a:rPr lang="tr-TR" dirty="0"/>
              <a:t> ve </a:t>
            </a:r>
            <a:r>
              <a:rPr lang="tr-TR" dirty="0">
                <a:hlinkClick r:id="rId10" tooltip="Trabzon"/>
              </a:rPr>
              <a:t>Trabzon</a:t>
            </a:r>
            <a:r>
              <a:rPr lang="tr-TR" dirty="0"/>
              <a:t> illerinin toprakları bulunur.   </a:t>
            </a:r>
            <a:r>
              <a:rPr lang="tr-TR" dirty="0">
                <a:hlinkClick r:id="rId11" tooltip="Demirözü"/>
              </a:rPr>
              <a:t>Demirözü</a:t>
            </a:r>
            <a:r>
              <a:rPr lang="tr-TR" dirty="0"/>
              <a:t>, </a:t>
            </a:r>
            <a:r>
              <a:rPr lang="tr-TR" dirty="0">
                <a:hlinkClick r:id="rId12" tooltip="Aydıntepe"/>
              </a:rPr>
              <a:t>Aydıntepe</a:t>
            </a:r>
            <a:r>
              <a:rPr lang="tr-TR" dirty="0"/>
              <a:t>, </a:t>
            </a:r>
            <a:r>
              <a:rPr lang="tr-TR" dirty="0">
                <a:hlinkClick r:id="rId4" tooltip="Bayburt"/>
              </a:rPr>
              <a:t>Bayburt</a:t>
            </a:r>
            <a:r>
              <a:rPr lang="tr-TR" dirty="0"/>
              <a:t> merkez, </a:t>
            </a:r>
            <a:r>
              <a:rPr lang="tr-TR" dirty="0">
                <a:hlinkClick r:id="rId13" tooltip="Pazaryolu"/>
              </a:rPr>
              <a:t>Pazaryolu</a:t>
            </a:r>
            <a:r>
              <a:rPr lang="tr-TR" dirty="0"/>
              <a:t>, </a:t>
            </a:r>
            <a:r>
              <a:rPr lang="tr-TR" dirty="0">
                <a:hlinkClick r:id="rId14" tooltip="İspir"/>
              </a:rPr>
              <a:t>İspir</a:t>
            </a:r>
            <a:r>
              <a:rPr lang="tr-TR" dirty="0"/>
              <a:t>, </a:t>
            </a:r>
            <a:r>
              <a:rPr lang="tr-TR" dirty="0">
                <a:hlinkClick r:id="rId15" tooltip="Tortum"/>
              </a:rPr>
              <a:t>Tortum</a:t>
            </a:r>
            <a:r>
              <a:rPr lang="tr-TR" dirty="0"/>
              <a:t>, </a:t>
            </a:r>
            <a:r>
              <a:rPr lang="tr-TR" dirty="0">
                <a:hlinkClick r:id="rId16" tooltip="Uzundere"/>
              </a:rPr>
              <a:t>Uzundere</a:t>
            </a:r>
            <a:r>
              <a:rPr lang="tr-TR" dirty="0"/>
              <a:t>, </a:t>
            </a:r>
            <a:r>
              <a:rPr lang="tr-TR" dirty="0">
                <a:hlinkClick r:id="rId17" tooltip="Narman"/>
              </a:rPr>
              <a:t>Narman</a:t>
            </a:r>
            <a:r>
              <a:rPr lang="tr-TR" dirty="0"/>
              <a:t>, </a:t>
            </a:r>
            <a:r>
              <a:rPr lang="tr-TR" dirty="0">
                <a:hlinkClick r:id="rId18" tooltip="Oltu"/>
              </a:rPr>
              <a:t>Oltu</a:t>
            </a:r>
            <a:r>
              <a:rPr lang="tr-TR" dirty="0"/>
              <a:t>, </a:t>
            </a:r>
            <a:r>
              <a:rPr lang="tr-TR" dirty="0">
                <a:hlinkClick r:id="rId19" tooltip="Şenkaya"/>
              </a:rPr>
              <a:t>Şenkaya</a:t>
            </a:r>
            <a:r>
              <a:rPr lang="tr-TR" dirty="0"/>
              <a:t>, </a:t>
            </a:r>
            <a:r>
              <a:rPr lang="tr-TR" dirty="0">
                <a:hlinkClick r:id="rId20" tooltip="Olur"/>
              </a:rPr>
              <a:t>Olur</a:t>
            </a:r>
            <a:r>
              <a:rPr lang="tr-TR" dirty="0"/>
              <a:t>, </a:t>
            </a:r>
            <a:r>
              <a:rPr lang="tr-TR" dirty="0">
                <a:hlinkClick r:id="rId21" tooltip="Yusufeli"/>
              </a:rPr>
              <a:t>Yusufeli</a:t>
            </a:r>
            <a:r>
              <a:rPr lang="tr-TR" dirty="0"/>
              <a:t>, </a:t>
            </a:r>
            <a:r>
              <a:rPr lang="tr-TR" dirty="0">
                <a:hlinkClick r:id="rId22" tooltip="Ardanuç"/>
              </a:rPr>
              <a:t>Ardanuç</a:t>
            </a:r>
            <a:r>
              <a:rPr lang="tr-TR" dirty="0"/>
              <a:t>, </a:t>
            </a:r>
            <a:r>
              <a:rPr lang="tr-TR" dirty="0">
                <a:hlinkClick r:id="rId23" tooltip="Murgul"/>
              </a:rPr>
              <a:t>Murgul</a:t>
            </a:r>
            <a:r>
              <a:rPr lang="tr-TR" dirty="0"/>
              <a:t>, </a:t>
            </a:r>
            <a:r>
              <a:rPr lang="tr-TR" dirty="0">
                <a:hlinkClick r:id="rId24" tooltip="Şavşat"/>
              </a:rPr>
              <a:t>Şavşat</a:t>
            </a:r>
            <a:r>
              <a:rPr lang="tr-TR" dirty="0"/>
              <a:t>, </a:t>
            </a:r>
            <a:r>
              <a:rPr lang="tr-TR" dirty="0">
                <a:hlinkClick r:id="rId3" tooltip="Artvin"/>
              </a:rPr>
              <a:t>Artvin</a:t>
            </a:r>
            <a:r>
              <a:rPr lang="tr-TR" dirty="0"/>
              <a:t> merkez, yerleşimleri havza sınırlarındadır. Havza topraklarının %47's, Erzurum, %33'ü Artvin, %18'i Bayburt ilindedir, diğer illerin oranı %1'in altındadır.</a:t>
            </a:r>
          </a:p>
          <a:p>
            <a:r>
              <a:rPr lang="tr-TR" dirty="0"/>
              <a:t>Gürcistan'da </a:t>
            </a:r>
            <a:r>
              <a:rPr lang="tr-TR" dirty="0">
                <a:hlinkClick r:id="rId25" tooltip="Batum"/>
              </a:rPr>
              <a:t>Batum</a:t>
            </a:r>
            <a:r>
              <a:rPr lang="tr-TR" dirty="0"/>
              <a:t> Çoruh havzasında yer alır.</a:t>
            </a:r>
          </a:p>
        </p:txBody>
      </p:sp>
    </p:spTree>
    <p:extLst>
      <p:ext uri="{BB962C8B-B14F-4D97-AF65-F5344CB8AC3E}">
        <p14:creationId xmlns:p14="http://schemas.microsoft.com/office/powerpoint/2010/main" val="28912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Çoruh Havzası</a:t>
            </a:r>
          </a:p>
        </p:txBody>
      </p:sp>
      <p:sp>
        <p:nvSpPr>
          <p:cNvPr id="3" name="İçerik Yer Tutucusu 2"/>
          <p:cNvSpPr>
            <a:spLocks noGrp="1"/>
          </p:cNvSpPr>
          <p:nvPr>
            <p:ph idx="1"/>
          </p:nvPr>
        </p:nvSpPr>
        <p:spPr/>
        <p:txBody>
          <a:bodyPr/>
          <a:lstStyle/>
          <a:p>
            <a:r>
              <a:rPr lang="tr-TR" dirty="0"/>
              <a:t>Çoruh üzerinde gerçekleştireceği 10 proje ile Türkiye'de üretilen elektriğin %8'si, hidroelektriğin %34'u Çoruh havzasında üretilecektir.</a:t>
            </a:r>
          </a:p>
          <a:p>
            <a:r>
              <a:rPr lang="tr-TR" dirty="0"/>
              <a:t>Hidroelektrik özel sektöre açıldıktan sonra; Çoruh ana kolda 10, Berta kolunda 2, Oltu kolunda 2, </a:t>
            </a:r>
            <a:r>
              <a:rPr lang="tr-TR" dirty="0" err="1"/>
              <a:t>Barhal</a:t>
            </a:r>
            <a:r>
              <a:rPr lang="tr-TR" dirty="0"/>
              <a:t> kolunda 1, </a:t>
            </a:r>
            <a:r>
              <a:rPr lang="tr-TR" dirty="0" err="1"/>
              <a:t>Bardız</a:t>
            </a:r>
            <a:r>
              <a:rPr lang="tr-TR" dirty="0"/>
              <a:t> kolunda 1 olmak üzere, toplam 16 baraj yapılması planlanmıştır. Ayrıca 157 adet nehir tipi hidroelektrik santrali planlanmaktadır.</a:t>
            </a:r>
            <a:endParaRPr lang="tr-TR" baseline="30000" dirty="0"/>
          </a:p>
          <a:p>
            <a:r>
              <a:rPr lang="tr-TR" dirty="0"/>
              <a:t> Çoruh’un debisi Mayıs ayında (569/529 m³/sn.) zirveye çıkar. Yıl boyunca en düşük debisi ise 53.09 m³/</a:t>
            </a:r>
            <a:r>
              <a:rPr lang="tr-TR" dirty="0" err="1"/>
              <a:t>sn</a:t>
            </a:r>
            <a:r>
              <a:rPr lang="tr-TR" dirty="0"/>
              <a:t>.’</a:t>
            </a:r>
            <a:r>
              <a:rPr lang="tr-TR" dirty="0" err="1"/>
              <a:t>dir</a:t>
            </a:r>
            <a:r>
              <a:rPr lang="tr-TR" dirty="0"/>
              <a:t>. Yıllık ortalama debi 192 m³/</a:t>
            </a:r>
            <a:r>
              <a:rPr lang="tr-TR" dirty="0" err="1"/>
              <a:t>sn</a:t>
            </a:r>
            <a:r>
              <a:rPr lang="tr-TR" dirty="0"/>
              <a:t>, yıllık ortalama su taşıma kapasitesi 6,3 milyar m³'tür</a:t>
            </a:r>
          </a:p>
          <a:p>
            <a:endParaRPr lang="tr-TR" dirty="0"/>
          </a:p>
        </p:txBody>
      </p:sp>
    </p:spTree>
    <p:extLst>
      <p:ext uri="{BB962C8B-B14F-4D97-AF65-F5344CB8AC3E}">
        <p14:creationId xmlns:p14="http://schemas.microsoft.com/office/powerpoint/2010/main" val="260665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Aras Havzası </a:t>
            </a:r>
          </a:p>
        </p:txBody>
      </p:sp>
      <p:sp>
        <p:nvSpPr>
          <p:cNvPr id="3" name="İçerik Yer Tutucusu 2"/>
          <p:cNvSpPr>
            <a:spLocks noGrp="1"/>
          </p:cNvSpPr>
          <p:nvPr>
            <p:ph idx="1"/>
          </p:nvPr>
        </p:nvSpPr>
        <p:spPr/>
        <p:txBody>
          <a:bodyPr/>
          <a:lstStyle/>
          <a:p>
            <a:r>
              <a:rPr lang="tr-TR" dirty="0"/>
              <a:t>Aras Nehri Türkiye'de </a:t>
            </a:r>
            <a:r>
              <a:rPr lang="tr-TR" dirty="0">
                <a:hlinkClick r:id="rId2" tooltip="Erzurum"/>
              </a:rPr>
              <a:t>Erzurum</a:t>
            </a:r>
            <a:r>
              <a:rPr lang="tr-TR" dirty="0"/>
              <a:t> yakınlarında doğar. </a:t>
            </a:r>
            <a:r>
              <a:rPr lang="tr-TR" dirty="0">
                <a:hlinkClick r:id="rId3" tooltip="Kars"/>
              </a:rPr>
              <a:t>Kars</a:t>
            </a:r>
            <a:r>
              <a:rPr lang="tr-TR" dirty="0"/>
              <a:t>, </a:t>
            </a:r>
            <a:r>
              <a:rPr lang="tr-TR" dirty="0">
                <a:hlinkClick r:id="rId4" tooltip="Kağızman"/>
              </a:rPr>
              <a:t>Kağızman</a:t>
            </a:r>
            <a:r>
              <a:rPr lang="tr-TR" dirty="0"/>
              <a:t> ilçesinin kuzeydoğusunda </a:t>
            </a:r>
            <a:r>
              <a:rPr lang="tr-TR" dirty="0">
                <a:hlinkClick r:id="rId5" tooltip="Çıldır Gölü"/>
              </a:rPr>
              <a:t>Çıldır Gölü</a:t>
            </a:r>
            <a:r>
              <a:rPr lang="tr-TR" dirty="0"/>
              <a:t>'nden doğup gelen </a:t>
            </a:r>
            <a:r>
              <a:rPr lang="tr-TR" dirty="0" err="1">
                <a:hlinkClick r:id="rId6" tooltip="Arpaçay (akarsu)"/>
              </a:rPr>
              <a:t>Arpaçayı</a:t>
            </a:r>
            <a:r>
              <a:rPr lang="tr-TR" dirty="0"/>
              <a:t> içine aldıktan sonra Türkiye-Ermenistan sınırı boyunca akmaktadır. 11 km'lik Azerbaycan-Türkiye koridorundan sonra </a:t>
            </a:r>
            <a:r>
              <a:rPr lang="tr-TR" dirty="0">
                <a:hlinkClick r:id="rId7" tooltip="Azerbaycan"/>
              </a:rPr>
              <a:t>Azerbaycan</a:t>
            </a:r>
            <a:r>
              <a:rPr lang="tr-TR" dirty="0"/>
              <a:t> (</a:t>
            </a:r>
            <a:r>
              <a:rPr lang="tr-TR" dirty="0" err="1">
                <a:hlinkClick r:id="rId8" tooltip="Nahçıvan Özerk Cumhuriyeti"/>
              </a:rPr>
              <a:t>Nahçıvan</a:t>
            </a:r>
            <a:r>
              <a:rPr lang="tr-TR" dirty="0"/>
              <a:t>)-</a:t>
            </a:r>
            <a:r>
              <a:rPr lang="tr-TR" dirty="0">
                <a:hlinkClick r:id="rId9" tooltip="İran"/>
              </a:rPr>
              <a:t>İran</a:t>
            </a:r>
            <a:r>
              <a:rPr lang="tr-TR" dirty="0"/>
              <a:t> sınırını, </a:t>
            </a:r>
            <a:r>
              <a:rPr lang="tr-TR" dirty="0">
                <a:hlinkClick r:id="rId10" tooltip="Ermenistan"/>
              </a:rPr>
              <a:t>Ermenistan</a:t>
            </a:r>
            <a:r>
              <a:rPr lang="tr-TR" dirty="0"/>
              <a:t>-</a:t>
            </a:r>
            <a:r>
              <a:rPr lang="tr-TR" dirty="0">
                <a:hlinkClick r:id="rId9" tooltip="İran"/>
              </a:rPr>
              <a:t>İran</a:t>
            </a:r>
            <a:r>
              <a:rPr lang="tr-TR" dirty="0"/>
              <a:t> ve tekrar </a:t>
            </a:r>
            <a:r>
              <a:rPr lang="tr-TR" dirty="0">
                <a:hlinkClick r:id="rId7" tooltip="Azerbaycan"/>
              </a:rPr>
              <a:t>Azerbaycan</a:t>
            </a:r>
            <a:r>
              <a:rPr lang="tr-TR" dirty="0"/>
              <a:t>-</a:t>
            </a:r>
            <a:r>
              <a:rPr lang="tr-TR" dirty="0">
                <a:hlinkClick r:id="rId9" tooltip="İran"/>
              </a:rPr>
              <a:t>İran</a:t>
            </a:r>
            <a:r>
              <a:rPr lang="tr-TR" dirty="0"/>
              <a:t> sınırını izlemektedir. Daha sonra nehir Azerbaycan’ın içlerine akarak </a:t>
            </a:r>
            <a:r>
              <a:rPr lang="tr-TR" dirty="0" err="1">
                <a:hlinkClick r:id="rId11" tooltip="Sabirabad"/>
              </a:rPr>
              <a:t>Sabirabad</a:t>
            </a:r>
            <a:r>
              <a:rPr lang="tr-TR" dirty="0"/>
              <a:t> şehri yakınlarında </a:t>
            </a:r>
            <a:r>
              <a:rPr lang="tr-TR" dirty="0">
                <a:hlinkClick r:id="rId12" tooltip="Kura Nehri"/>
              </a:rPr>
              <a:t>Kura Nehri</a:t>
            </a:r>
            <a:r>
              <a:rPr lang="tr-TR" dirty="0"/>
              <a:t>’ne dökülmektedir.</a:t>
            </a:r>
          </a:p>
          <a:p>
            <a:r>
              <a:rPr lang="tr-TR" dirty="0"/>
              <a:t>İran-Nahcivan sınırında akarsu üzerine ortak işletilen </a:t>
            </a:r>
            <a:r>
              <a:rPr lang="tr-TR" dirty="0">
                <a:hlinkClick r:id="rId13" tooltip="Aras Barajı ve Hidroelektrik Santrali"/>
              </a:rPr>
              <a:t>Aras Barajı</a:t>
            </a:r>
            <a:r>
              <a:rPr lang="tr-TR" dirty="0"/>
              <a:t> kurulmuştur.</a:t>
            </a:r>
          </a:p>
          <a:p>
            <a:endParaRPr lang="tr-TR" dirty="0"/>
          </a:p>
          <a:p>
            <a:endParaRPr lang="tr-TR" dirty="0"/>
          </a:p>
        </p:txBody>
      </p:sp>
    </p:spTree>
    <p:extLst>
      <p:ext uri="{BB962C8B-B14F-4D97-AF65-F5344CB8AC3E}">
        <p14:creationId xmlns:p14="http://schemas.microsoft.com/office/powerpoint/2010/main" val="249202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Aras Havzası </a:t>
            </a: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rot="5400000">
            <a:off x="5270290" y="-377605"/>
            <a:ext cx="5544367" cy="7933725"/>
          </a:xfrm>
          <a:prstGeom prst="rect">
            <a:avLst/>
          </a:prstGeom>
        </p:spPr>
      </p:pic>
    </p:spTree>
    <p:extLst>
      <p:ext uri="{BB962C8B-B14F-4D97-AF65-F5344CB8AC3E}">
        <p14:creationId xmlns:p14="http://schemas.microsoft.com/office/powerpoint/2010/main" val="283867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rial" panose="020B0604020202020204" pitchFamily="34" charset="0"/>
                <a:ea typeface="Calibri" panose="020F0502020204030204" pitchFamily="34" charset="0"/>
                <a:cs typeface="Arial" panose="020B0604020202020204" pitchFamily="34" charset="0"/>
              </a:rPr>
              <a:t>Doğu Karadeniz Suları Havzası (22)</a:t>
            </a:r>
            <a:br>
              <a:rPr lang="tr-TR" dirty="0">
                <a:latin typeface="Arial" panose="020B0604020202020204" pitchFamily="34" charset="0"/>
                <a:ea typeface="Calibri" panose="020F0502020204030204" pitchFamily="34" charset="0"/>
                <a:cs typeface="Arial" panose="020B0604020202020204" pitchFamily="34" charset="0"/>
              </a:rPr>
            </a:br>
            <a:endParaRPr lang="tr-TR" dirty="0"/>
          </a:p>
        </p:txBody>
      </p:sp>
      <p:sp>
        <p:nvSpPr>
          <p:cNvPr id="3" name="İçerik Yer Tutucusu 2"/>
          <p:cNvSpPr>
            <a:spLocks noGrp="1"/>
          </p:cNvSpPr>
          <p:nvPr>
            <p:ph idx="1"/>
          </p:nvPr>
        </p:nvSpPr>
        <p:spPr/>
        <p:txBody>
          <a:bodyPr/>
          <a:lstStyle/>
          <a:p>
            <a:pPr marL="0" indent="0">
              <a:buNone/>
            </a:pPr>
            <a:endParaRPr lang="tr-TR" dirty="0"/>
          </a:p>
        </p:txBody>
      </p:sp>
      <p:pic>
        <p:nvPicPr>
          <p:cNvPr id="5" name="Resim 4"/>
          <p:cNvPicPr>
            <a:picLocks noChangeAspect="1"/>
          </p:cNvPicPr>
          <p:nvPr/>
        </p:nvPicPr>
        <p:blipFill>
          <a:blip r:embed="rId2"/>
          <a:stretch>
            <a:fillRect/>
          </a:stretch>
        </p:blipFill>
        <p:spPr>
          <a:xfrm>
            <a:off x="2295865" y="1382912"/>
            <a:ext cx="7335273" cy="4481186"/>
          </a:xfrm>
          <a:prstGeom prst="rect">
            <a:avLst/>
          </a:prstGeom>
        </p:spPr>
      </p:pic>
      <p:sp>
        <p:nvSpPr>
          <p:cNvPr id="6" name="Dikdörtgen 5"/>
          <p:cNvSpPr/>
          <p:nvPr/>
        </p:nvSpPr>
        <p:spPr>
          <a:xfrm>
            <a:off x="1741898" y="6004123"/>
            <a:ext cx="8443209" cy="615553"/>
          </a:xfrm>
          <a:prstGeom prst="rect">
            <a:avLst/>
          </a:prstGeom>
        </p:spPr>
        <p:txBody>
          <a:bodyPr wrap="none">
            <a:spAutoFit/>
          </a:bodyPr>
          <a:lstStyle/>
          <a:p>
            <a:r>
              <a:rPr lang="tr-TR" sz="1600" dirty="0">
                <a:latin typeface="Times New Roman" panose="02020603050405020304" pitchFamily="18" charset="0"/>
                <a:cs typeface="Times New Roman" panose="02020603050405020304" pitchFamily="18" charset="0"/>
              </a:rPr>
              <a:t>Harita: Doğu Karadeniz Havzası’nın Türkiye’deki Konumu. Kaynak </a:t>
            </a:r>
            <a:r>
              <a:rPr lang="tr-TR" sz="1600" b="0" i="0" dirty="0">
                <a:effectLst/>
                <a:latin typeface="Times New Roman" panose="02020603050405020304" pitchFamily="18" charset="0"/>
                <a:cs typeface="Times New Roman" panose="02020603050405020304" pitchFamily="18" charset="0"/>
              </a:rPr>
              <a:t>Su Yönetimi Genel Müdürlüğü</a:t>
            </a:r>
            <a:endParaRPr lang="tr-TR" sz="1600" dirty="0">
              <a:latin typeface="Times New Roman" panose="02020603050405020304" pitchFamily="18" charset="0"/>
              <a:cs typeface="Times New Roman" panose="02020603050405020304" pitchFamily="18" charset="0"/>
            </a:endParaRPr>
          </a:p>
          <a:p>
            <a:r>
              <a:rPr lang="tr-TR" dirty="0"/>
              <a:t> </a:t>
            </a:r>
          </a:p>
        </p:txBody>
      </p:sp>
    </p:spTree>
    <p:extLst>
      <p:ext uri="{BB962C8B-B14F-4D97-AF65-F5344CB8AC3E}">
        <p14:creationId xmlns:p14="http://schemas.microsoft.com/office/powerpoint/2010/main" val="81108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Aras Havzası </a:t>
            </a:r>
          </a:p>
        </p:txBody>
      </p:sp>
      <p:sp>
        <p:nvSpPr>
          <p:cNvPr id="3" name="İçerik Yer Tutucusu 2"/>
          <p:cNvSpPr>
            <a:spLocks noGrp="1"/>
          </p:cNvSpPr>
          <p:nvPr>
            <p:ph idx="1"/>
          </p:nvPr>
        </p:nvSpPr>
        <p:spPr/>
        <p:txBody>
          <a:bodyPr>
            <a:normAutofit fontScale="85000" lnSpcReduction="20000"/>
          </a:bodyPr>
          <a:lstStyle/>
          <a:p>
            <a:r>
              <a:rPr lang="tr-TR" dirty="0">
                <a:hlinkClick r:id="rId2" tooltip="Türkiye"/>
              </a:rPr>
              <a:t>Aras nehri Türkiye</a:t>
            </a:r>
            <a:r>
              <a:rPr lang="tr-TR" dirty="0"/>
              <a:t>'nin </a:t>
            </a:r>
            <a:r>
              <a:rPr lang="tr-TR" dirty="0">
                <a:hlinkClick r:id="rId3" tooltip="Doğu Anadolu Bölgesi"/>
              </a:rPr>
              <a:t>Doğu Anadolu Bölgesi</a:t>
            </a:r>
            <a:r>
              <a:rPr lang="tr-TR" dirty="0"/>
              <a:t>'nde doğup, </a:t>
            </a:r>
            <a:r>
              <a:rPr lang="tr-TR" dirty="0">
                <a:hlinkClick r:id="rId4" tooltip="Kura Nehri"/>
              </a:rPr>
              <a:t>Kura Nehri</a:t>
            </a:r>
            <a:r>
              <a:rPr lang="tr-TR" dirty="0"/>
              <a:t> ile birleşerek </a:t>
            </a:r>
            <a:r>
              <a:rPr lang="tr-TR" dirty="0">
                <a:hlinkClick r:id="rId5" tooltip="Hazar Denizi"/>
              </a:rPr>
              <a:t>Hazar </a:t>
            </a:r>
            <a:r>
              <a:rPr lang="tr-TR" dirty="0" err="1">
                <a:hlinkClick r:id="rId5" tooltip="Hazar Denizi"/>
              </a:rPr>
              <a:t>Denizi</a:t>
            </a:r>
            <a:r>
              <a:rPr lang="tr-TR" dirty="0" err="1"/>
              <a:t>’de</a:t>
            </a:r>
            <a:r>
              <a:rPr lang="tr-TR" dirty="0"/>
              <a:t> dökülen bir nehirdir.</a:t>
            </a:r>
          </a:p>
          <a:p>
            <a:r>
              <a:rPr lang="tr-TR" dirty="0"/>
              <a:t>Erzurum-Kars platosunun güneyindeki çöküntü alanlarında akarak Ermenistan sınırına ulaşır. </a:t>
            </a:r>
            <a:r>
              <a:rPr lang="tr-TR" dirty="0">
                <a:hlinkClick r:id="rId2" tooltip="Türkiye"/>
              </a:rPr>
              <a:t>Türkiye</a:t>
            </a:r>
            <a:r>
              <a:rPr lang="tr-TR" dirty="0"/>
              <a:t>-</a:t>
            </a:r>
            <a:r>
              <a:rPr lang="tr-TR" dirty="0">
                <a:hlinkClick r:id="rId6" tooltip="Azerbaycan"/>
              </a:rPr>
              <a:t>Azerbaycan</a:t>
            </a:r>
            <a:r>
              <a:rPr lang="tr-TR" dirty="0"/>
              <a:t>, </a:t>
            </a:r>
            <a:r>
              <a:rPr lang="tr-TR" dirty="0">
                <a:hlinkClick r:id="rId2" tooltip="Türkiye"/>
              </a:rPr>
              <a:t>Türkiye</a:t>
            </a:r>
            <a:r>
              <a:rPr lang="tr-TR" dirty="0"/>
              <a:t>-</a:t>
            </a:r>
            <a:r>
              <a:rPr lang="tr-TR" dirty="0">
                <a:hlinkClick r:id="rId7" tooltip="Ermenistan"/>
              </a:rPr>
              <a:t>Ermenistan</a:t>
            </a:r>
            <a:r>
              <a:rPr lang="tr-TR" dirty="0"/>
              <a:t> ve </a:t>
            </a:r>
            <a:r>
              <a:rPr lang="tr-TR" dirty="0">
                <a:hlinkClick r:id="rId6" tooltip="Azerbaycan"/>
              </a:rPr>
              <a:t>Azerbaycan</a:t>
            </a:r>
            <a:r>
              <a:rPr lang="tr-TR" dirty="0"/>
              <a:t>-</a:t>
            </a:r>
            <a:r>
              <a:rPr lang="tr-TR" dirty="0">
                <a:hlinkClick r:id="rId8" tooltip="İran"/>
              </a:rPr>
              <a:t>İran</a:t>
            </a:r>
            <a:r>
              <a:rPr lang="tr-TR" dirty="0"/>
              <a:t> sınırının bir bölümü oluşturduktan sonra </a:t>
            </a:r>
            <a:r>
              <a:rPr lang="tr-TR" dirty="0">
                <a:hlinkClick r:id="rId6" tooltip="Azerbaycan"/>
              </a:rPr>
              <a:t>Azerbaycan</a:t>
            </a:r>
            <a:r>
              <a:rPr lang="tr-TR" dirty="0"/>
              <a:t>'da </a:t>
            </a:r>
            <a:r>
              <a:rPr lang="tr-TR" dirty="0">
                <a:hlinkClick r:id="rId4" tooltip="Kura Nehri"/>
              </a:rPr>
              <a:t>Kura Nehri</a:t>
            </a:r>
            <a:r>
              <a:rPr lang="tr-TR" dirty="0"/>
              <a:t>'ne dökülen nehir. 1072 km uzunluğunda, 102 bin km</a:t>
            </a:r>
            <a:r>
              <a:rPr lang="tr-TR" baseline="30000" dirty="0"/>
              <a:t>2</a:t>
            </a:r>
            <a:r>
              <a:rPr lang="tr-TR" dirty="0"/>
              <a:t> havza alanına sahip nehir </a:t>
            </a:r>
            <a:r>
              <a:rPr lang="tr-TR" dirty="0" err="1">
                <a:hlinkClick r:id="rId9" tooltip="Kafkaslar"/>
              </a:rPr>
              <a:t>Kafkaslar</a:t>
            </a:r>
            <a:r>
              <a:rPr lang="tr-TR" dirty="0" err="1"/>
              <a:t>’ın</a:t>
            </a:r>
            <a:r>
              <a:rPr lang="tr-TR" dirty="0"/>
              <a:t> en büyük nehirlerinden biridir. Nehrin 548 km'si </a:t>
            </a:r>
            <a:r>
              <a:rPr lang="tr-TR" dirty="0">
                <a:hlinkClick r:id="rId2" tooltip="Türkiye"/>
              </a:rPr>
              <a:t>Türkiye</a:t>
            </a:r>
            <a:r>
              <a:rPr lang="tr-TR" dirty="0"/>
              <a:t> sınırları içerisindedir.</a:t>
            </a:r>
          </a:p>
          <a:p>
            <a:r>
              <a:rPr lang="tr-TR" dirty="0"/>
              <a:t>Aras Nehri'nin rejimi oldukça düzensizdir. Ocak ayında 42.2 m</a:t>
            </a:r>
            <a:r>
              <a:rPr lang="tr-TR" baseline="30000" dirty="0"/>
              <a:t>3</a:t>
            </a:r>
            <a:r>
              <a:rPr lang="tr-TR" dirty="0"/>
              <a:t>/</a:t>
            </a:r>
            <a:r>
              <a:rPr lang="tr-TR" dirty="0" err="1"/>
              <a:t>sn</a:t>
            </a:r>
            <a:r>
              <a:rPr lang="tr-TR" dirty="0"/>
              <a:t> kadar olan debisi, Şubat ve Mart aylarında çok yavaş yükselmektedir. Gerek karların erimesi, gerekse ilkbahar yağışları nedeniyle Nisan ve Mayıs aylarında en yüksek değerine ulaşmaktadır. Haziran ayından itibaren yağışların azalmasıyla sürekli bir düşüşe geçen nehir debisi, Eylül ayında en düşük değerleri görür. Daha sonra sonbahar yağışlarının etkisiyle, Ekim ayı içerisinde yavaş bir artış göstermekte, Kasım ve Aralık aylarında ise yaklaşık olarak aynı seviyede kalmaktadır</a:t>
            </a:r>
          </a:p>
          <a:p>
            <a:endParaRPr lang="tr-TR" dirty="0"/>
          </a:p>
        </p:txBody>
      </p:sp>
    </p:spTree>
    <p:extLst>
      <p:ext uri="{BB962C8B-B14F-4D97-AF65-F5344CB8AC3E}">
        <p14:creationId xmlns:p14="http://schemas.microsoft.com/office/powerpoint/2010/main" val="147947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9666" y="365125"/>
            <a:ext cx="10844134" cy="1325563"/>
          </a:xfrm>
        </p:spPr>
        <p:txBody>
          <a:bodyPr/>
          <a:lstStyle/>
          <a:p>
            <a:r>
              <a:rPr lang="tr-TR" dirty="0"/>
              <a:t>Aras Havzası </a:t>
            </a:r>
          </a:p>
        </p:txBody>
      </p:sp>
      <p:sp>
        <p:nvSpPr>
          <p:cNvPr id="3" name="İçerik Yer Tutucusu 2"/>
          <p:cNvSpPr>
            <a:spLocks noGrp="1"/>
          </p:cNvSpPr>
          <p:nvPr>
            <p:ph idx="1"/>
          </p:nvPr>
        </p:nvSpPr>
        <p:spPr/>
        <p:txBody>
          <a:bodyPr/>
          <a:lstStyle/>
          <a:p>
            <a:pPr marL="0" indent="0">
              <a:buNone/>
            </a:pPr>
            <a:r>
              <a:rPr lang="tr-TR" dirty="0"/>
              <a:t> </a:t>
            </a:r>
          </a:p>
        </p:txBody>
      </p:sp>
      <p:pic>
        <p:nvPicPr>
          <p:cNvPr id="5" name="Resim 4"/>
          <p:cNvPicPr>
            <a:picLocks noChangeAspect="1"/>
          </p:cNvPicPr>
          <p:nvPr/>
        </p:nvPicPr>
        <p:blipFill>
          <a:blip r:embed="rId2"/>
          <a:stretch>
            <a:fillRect/>
          </a:stretch>
        </p:blipFill>
        <p:spPr>
          <a:xfrm>
            <a:off x="3566160" y="294779"/>
            <a:ext cx="8207829" cy="5904669"/>
          </a:xfrm>
          <a:prstGeom prst="rect">
            <a:avLst/>
          </a:prstGeom>
        </p:spPr>
      </p:pic>
      <p:sp>
        <p:nvSpPr>
          <p:cNvPr id="6" name="Dikdörtgen 5"/>
          <p:cNvSpPr/>
          <p:nvPr/>
        </p:nvSpPr>
        <p:spPr>
          <a:xfrm>
            <a:off x="3742819" y="6199448"/>
            <a:ext cx="7237576" cy="646331"/>
          </a:xfrm>
          <a:prstGeom prst="rect">
            <a:avLst/>
          </a:prstGeom>
        </p:spPr>
        <p:txBody>
          <a:bodyPr wrap="square">
            <a:spAutoFit/>
          </a:bodyPr>
          <a:lstStyle/>
          <a:p>
            <a:r>
              <a:rPr lang="tr-TR" dirty="0"/>
              <a:t>Aras Havzası Siyasi Haritası Kaynak. Tarım ve Orman Bakanlığı</a:t>
            </a:r>
          </a:p>
          <a:p>
            <a:endParaRPr lang="tr-TR" dirty="0"/>
          </a:p>
        </p:txBody>
      </p:sp>
    </p:spTree>
    <p:extLst>
      <p:ext uri="{BB962C8B-B14F-4D97-AF65-F5344CB8AC3E}">
        <p14:creationId xmlns:p14="http://schemas.microsoft.com/office/powerpoint/2010/main" val="3026896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Aras Havzası </a:t>
            </a:r>
          </a:p>
        </p:txBody>
      </p:sp>
      <p:sp>
        <p:nvSpPr>
          <p:cNvPr id="3" name="İçerik Yer Tutucusu 2"/>
          <p:cNvSpPr>
            <a:spLocks noGrp="1"/>
          </p:cNvSpPr>
          <p:nvPr>
            <p:ph idx="1"/>
          </p:nvPr>
        </p:nvSpPr>
        <p:spPr/>
        <p:txBody>
          <a:bodyPr/>
          <a:lstStyle/>
          <a:p>
            <a:r>
              <a:rPr lang="tr-TR" dirty="0"/>
              <a:t>Nehre kuzeyden (sağdan) dökülen ana kollar şunlardır: </a:t>
            </a:r>
            <a:r>
              <a:rPr lang="tr-TR" dirty="0">
                <a:hlinkClick r:id="rId2" tooltip="Arpaçay (ırmak)"/>
              </a:rPr>
              <a:t>Arpaçay</a:t>
            </a:r>
            <a:r>
              <a:rPr lang="tr-TR" dirty="0"/>
              <a:t>, </a:t>
            </a:r>
            <a:r>
              <a:rPr lang="tr-TR" dirty="0" err="1"/>
              <a:t>Zengmar</a:t>
            </a:r>
            <a:r>
              <a:rPr lang="tr-TR" dirty="0"/>
              <a:t>, </a:t>
            </a:r>
            <a:r>
              <a:rPr lang="tr-TR" dirty="0" err="1"/>
              <a:t>Sariso</a:t>
            </a:r>
            <a:r>
              <a:rPr lang="tr-TR" dirty="0"/>
              <a:t>, </a:t>
            </a:r>
            <a:r>
              <a:rPr lang="tr-TR" dirty="0" err="1">
                <a:hlinkClick r:id="rId3" tooltip="Kotur Çayı"/>
              </a:rPr>
              <a:t>Kotur</a:t>
            </a:r>
            <a:r>
              <a:rPr lang="tr-TR" dirty="0"/>
              <a:t>, Hacılar, </a:t>
            </a:r>
            <a:r>
              <a:rPr lang="tr-TR" dirty="0" err="1"/>
              <a:t>Kelibar</a:t>
            </a:r>
            <a:r>
              <a:rPr lang="tr-TR" dirty="0"/>
              <a:t>, </a:t>
            </a:r>
            <a:r>
              <a:rPr lang="tr-TR" dirty="0" err="1"/>
              <a:t>Ilgena</a:t>
            </a:r>
            <a:r>
              <a:rPr lang="tr-TR" dirty="0"/>
              <a:t>, </a:t>
            </a:r>
            <a:r>
              <a:rPr lang="tr-TR" dirty="0" err="1"/>
              <a:t>Dare</a:t>
            </a:r>
            <a:r>
              <a:rPr lang="tr-TR" dirty="0"/>
              <a:t> ve </a:t>
            </a:r>
            <a:r>
              <a:rPr lang="tr-TR" dirty="0" err="1"/>
              <a:t>Balha</a:t>
            </a:r>
            <a:r>
              <a:rPr lang="tr-TR" dirty="0"/>
              <a:t>. Türkiye'de </a:t>
            </a:r>
            <a:r>
              <a:rPr lang="tr-TR" dirty="0" err="1"/>
              <a:t>Gareso</a:t>
            </a:r>
            <a:r>
              <a:rPr lang="tr-TR" dirty="0"/>
              <a:t> Nehri Aras'a soldan, Ermenistan'daki </a:t>
            </a:r>
            <a:r>
              <a:rPr lang="tr-TR" dirty="0" err="1"/>
              <a:t>Akuriyan</a:t>
            </a:r>
            <a:r>
              <a:rPr lang="tr-TR" dirty="0"/>
              <a:t>, </a:t>
            </a:r>
            <a:r>
              <a:rPr lang="tr-TR" dirty="0" err="1"/>
              <a:t>Metsamor</a:t>
            </a:r>
            <a:r>
              <a:rPr lang="tr-TR" dirty="0"/>
              <a:t>, </a:t>
            </a:r>
            <a:r>
              <a:rPr lang="tr-TR" dirty="0" err="1">
                <a:hlinkClick r:id="rId4" tooltip="Hrazdan"/>
              </a:rPr>
              <a:t>Hrazdan</a:t>
            </a:r>
            <a:r>
              <a:rPr lang="tr-TR" dirty="0"/>
              <a:t>, Azat, </a:t>
            </a:r>
            <a:r>
              <a:rPr lang="tr-TR" dirty="0" err="1">
                <a:hlinkClick r:id="rId5" tooltip="Vedi"/>
              </a:rPr>
              <a:t>Vedi</a:t>
            </a:r>
            <a:r>
              <a:rPr lang="tr-TR" dirty="0"/>
              <a:t>, Arpa, </a:t>
            </a:r>
            <a:r>
              <a:rPr lang="tr-TR" dirty="0" err="1">
                <a:hlinkClick r:id="rId6" tooltip="Vorotan (nehir)"/>
              </a:rPr>
              <a:t>Vorotan</a:t>
            </a:r>
            <a:r>
              <a:rPr lang="tr-TR" dirty="0"/>
              <a:t>, </a:t>
            </a:r>
            <a:r>
              <a:rPr lang="tr-TR" dirty="0" err="1"/>
              <a:t>Vogci</a:t>
            </a:r>
            <a:r>
              <a:rPr lang="tr-TR" dirty="0"/>
              <a:t> ve </a:t>
            </a:r>
            <a:r>
              <a:rPr lang="tr-TR" dirty="0" err="1"/>
              <a:t>Megri</a:t>
            </a:r>
            <a:r>
              <a:rPr lang="tr-TR" dirty="0"/>
              <a:t> ise sağdan dökülmektedir.</a:t>
            </a:r>
          </a:p>
          <a:p>
            <a:r>
              <a:rPr lang="tr-TR" dirty="0"/>
              <a:t>Haçın, </a:t>
            </a:r>
            <a:r>
              <a:rPr lang="tr-TR" dirty="0" err="1"/>
              <a:t>Okçi</a:t>
            </a:r>
            <a:r>
              <a:rPr lang="tr-TR" dirty="0"/>
              <a:t>, </a:t>
            </a:r>
            <a:r>
              <a:rPr lang="tr-TR" dirty="0" err="1"/>
              <a:t>Kuri</a:t>
            </a:r>
            <a:r>
              <a:rPr lang="tr-TR" dirty="0"/>
              <a:t> ve </a:t>
            </a:r>
            <a:r>
              <a:rPr lang="tr-TR" dirty="0" err="1"/>
              <a:t>Kandlan</a:t>
            </a:r>
            <a:r>
              <a:rPr lang="tr-TR" dirty="0"/>
              <a:t> nehirleri Aras'ın Azerbaycan'daki kuzey kollarıdır.</a:t>
            </a:r>
          </a:p>
          <a:p>
            <a:endParaRPr lang="tr-TR" dirty="0"/>
          </a:p>
        </p:txBody>
      </p:sp>
    </p:spTree>
    <p:extLst>
      <p:ext uri="{BB962C8B-B14F-4D97-AF65-F5344CB8AC3E}">
        <p14:creationId xmlns:p14="http://schemas.microsoft.com/office/powerpoint/2010/main" val="955450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223832"/>
          </a:xfrm>
        </p:spPr>
        <p:txBody>
          <a:bodyPr/>
          <a:lstStyle/>
          <a:p>
            <a:r>
              <a:rPr lang="tr-TR" dirty="0"/>
              <a:t>Van Gölü Havzası</a:t>
            </a: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rot="5400000">
            <a:off x="3849692" y="-634109"/>
            <a:ext cx="4492616" cy="8333633"/>
          </a:xfrm>
          <a:prstGeom prst="rect">
            <a:avLst/>
          </a:prstGeom>
        </p:spPr>
      </p:pic>
      <p:sp>
        <p:nvSpPr>
          <p:cNvPr id="5" name="Dikdörtgen 4"/>
          <p:cNvSpPr/>
          <p:nvPr/>
        </p:nvSpPr>
        <p:spPr>
          <a:xfrm>
            <a:off x="1684887" y="5846485"/>
            <a:ext cx="2966838" cy="369332"/>
          </a:xfrm>
          <a:prstGeom prst="rect">
            <a:avLst/>
          </a:prstGeom>
        </p:spPr>
        <p:txBody>
          <a:bodyPr wrap="none">
            <a:spAutoFit/>
          </a:bodyPr>
          <a:lstStyle/>
          <a:p>
            <a:r>
              <a:rPr lang="tr-TR" dirty="0"/>
              <a:t>Van Gölü Havzası’nın Konumu</a:t>
            </a:r>
          </a:p>
        </p:txBody>
      </p:sp>
    </p:spTree>
    <p:extLst>
      <p:ext uri="{BB962C8B-B14F-4D97-AF65-F5344CB8AC3E}">
        <p14:creationId xmlns:p14="http://schemas.microsoft.com/office/powerpoint/2010/main" val="2911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Van Gölü Havzası</a:t>
            </a:r>
            <a:endParaRPr lang="en-GB" dirty="0"/>
          </a:p>
        </p:txBody>
      </p:sp>
      <p:sp>
        <p:nvSpPr>
          <p:cNvPr id="3" name="İçerik Yer Tutucusu 2"/>
          <p:cNvSpPr>
            <a:spLocks noGrp="1"/>
          </p:cNvSpPr>
          <p:nvPr>
            <p:ph idx="1"/>
          </p:nvPr>
        </p:nvSpPr>
        <p:spPr>
          <a:xfrm>
            <a:off x="-1" y="1690688"/>
            <a:ext cx="4990011" cy="4351338"/>
          </a:xfrm>
        </p:spPr>
        <p:txBody>
          <a:bodyPr/>
          <a:lstStyle/>
          <a:p>
            <a:r>
              <a:rPr lang="tr-TR" dirty="0"/>
              <a:t>Havza içinde </a:t>
            </a:r>
            <a:r>
              <a:rPr lang="tr-TR" dirty="0">
                <a:hlinkClick r:id="rId2" tooltip="Van"/>
              </a:rPr>
              <a:t>Van</a:t>
            </a:r>
            <a:r>
              <a:rPr lang="tr-TR" dirty="0"/>
              <a:t> merkez ve ilçeleri; </a:t>
            </a:r>
            <a:r>
              <a:rPr lang="tr-TR" dirty="0">
                <a:hlinkClick r:id="rId3" tooltip="Muradiye"/>
              </a:rPr>
              <a:t>Muradiye</a:t>
            </a:r>
            <a:r>
              <a:rPr lang="tr-TR" dirty="0"/>
              <a:t>, </a:t>
            </a:r>
            <a:r>
              <a:rPr lang="tr-TR" dirty="0">
                <a:hlinkClick r:id="rId4" tooltip="Erciş"/>
              </a:rPr>
              <a:t>Erciş</a:t>
            </a:r>
            <a:r>
              <a:rPr lang="tr-TR" dirty="0"/>
              <a:t>,  </a:t>
            </a:r>
            <a:r>
              <a:rPr lang="tr-TR" dirty="0">
                <a:hlinkClick r:id="rId5" tooltip="Saray"/>
              </a:rPr>
              <a:t>Saray</a:t>
            </a:r>
            <a:r>
              <a:rPr lang="tr-TR" dirty="0"/>
              <a:t>, </a:t>
            </a:r>
            <a:r>
              <a:rPr lang="tr-TR" dirty="0">
                <a:hlinkClick r:id="rId6" tooltip="Özalp"/>
              </a:rPr>
              <a:t>Özalp</a:t>
            </a:r>
            <a:r>
              <a:rPr lang="tr-TR" dirty="0"/>
              <a:t>, </a:t>
            </a:r>
            <a:r>
              <a:rPr lang="tr-TR" dirty="0">
                <a:hlinkClick r:id="rId7" tooltip="Çaldıran"/>
              </a:rPr>
              <a:t>Çaldıran</a:t>
            </a:r>
            <a:r>
              <a:rPr lang="tr-TR" dirty="0"/>
              <a:t>, </a:t>
            </a:r>
            <a:r>
              <a:rPr lang="tr-TR" dirty="0">
                <a:hlinkClick r:id="rId8" tooltip="Başkale"/>
              </a:rPr>
              <a:t>Başkale</a:t>
            </a:r>
            <a:r>
              <a:rPr lang="tr-TR" dirty="0"/>
              <a:t>,            </a:t>
            </a:r>
            <a:r>
              <a:rPr lang="tr-TR" dirty="0">
                <a:hlinkClick r:id="rId9" tooltip="Edremit"/>
              </a:rPr>
              <a:t>Edremit</a:t>
            </a:r>
            <a:r>
              <a:rPr lang="tr-TR" dirty="0"/>
              <a:t>, </a:t>
            </a:r>
            <a:r>
              <a:rPr lang="tr-TR" dirty="0">
                <a:hlinkClick r:id="rId10" tooltip="Gürpınar"/>
              </a:rPr>
              <a:t>Gürpınar</a:t>
            </a:r>
            <a:r>
              <a:rPr lang="tr-TR" dirty="0"/>
              <a:t>, </a:t>
            </a:r>
            <a:r>
              <a:rPr lang="tr-TR" dirty="0">
                <a:hlinkClick r:id="rId11" tooltip="Gevaş"/>
              </a:rPr>
              <a:t>Gevaş</a:t>
            </a:r>
            <a:r>
              <a:rPr lang="tr-TR" dirty="0"/>
              <a:t>,         </a:t>
            </a:r>
            <a:r>
              <a:rPr lang="tr-TR" dirty="0">
                <a:hlinkClick r:id="rId12" tooltip="Bahçesaray"/>
              </a:rPr>
              <a:t>Bahçesaray</a:t>
            </a:r>
            <a:r>
              <a:rPr lang="tr-TR" dirty="0"/>
              <a:t>, </a:t>
            </a:r>
            <a:r>
              <a:rPr lang="tr-TR" dirty="0">
                <a:hlinkClick r:id="rId13" tooltip="Çatak"/>
              </a:rPr>
              <a:t>Çatak</a:t>
            </a:r>
            <a:r>
              <a:rPr lang="tr-TR" dirty="0"/>
              <a:t> ile </a:t>
            </a:r>
            <a:r>
              <a:rPr lang="tr-TR" dirty="0">
                <a:hlinkClick r:id="rId14" tooltip="Bitlis"/>
              </a:rPr>
              <a:t>Bitlis</a:t>
            </a:r>
            <a:r>
              <a:rPr lang="tr-TR" dirty="0"/>
              <a:t>'e bağlı; </a:t>
            </a:r>
            <a:r>
              <a:rPr lang="tr-TR" dirty="0">
                <a:hlinkClick r:id="rId15" tooltip="Tatvan"/>
              </a:rPr>
              <a:t>Tatvan</a:t>
            </a:r>
            <a:r>
              <a:rPr lang="tr-TR" dirty="0"/>
              <a:t>, </a:t>
            </a:r>
            <a:r>
              <a:rPr lang="tr-TR" dirty="0">
                <a:hlinkClick r:id="rId16" tooltip="Adilcevaz"/>
              </a:rPr>
              <a:t>Adilcevaz</a:t>
            </a:r>
            <a:r>
              <a:rPr lang="tr-TR" dirty="0"/>
              <a:t> ve </a:t>
            </a:r>
            <a:r>
              <a:rPr lang="tr-TR" dirty="0">
                <a:hlinkClick r:id="rId17" tooltip="Ahlat, Bitlis"/>
              </a:rPr>
              <a:t>Ahlat</a:t>
            </a:r>
            <a:r>
              <a:rPr lang="tr-TR" dirty="0"/>
              <a:t> ilçe merkezleri yer alır.</a:t>
            </a:r>
            <a:endParaRPr lang="en-GB" dirty="0"/>
          </a:p>
        </p:txBody>
      </p:sp>
      <p:pic>
        <p:nvPicPr>
          <p:cNvPr id="4" name="Resim 3"/>
          <p:cNvPicPr>
            <a:picLocks noChangeAspect="1"/>
          </p:cNvPicPr>
          <p:nvPr/>
        </p:nvPicPr>
        <p:blipFill>
          <a:blip r:embed="rId18"/>
          <a:stretch>
            <a:fillRect/>
          </a:stretch>
        </p:blipFill>
        <p:spPr>
          <a:xfrm>
            <a:off x="5252569" y="365125"/>
            <a:ext cx="6543675" cy="5648325"/>
          </a:xfrm>
          <a:prstGeom prst="rect">
            <a:avLst/>
          </a:prstGeom>
        </p:spPr>
      </p:pic>
      <p:sp>
        <p:nvSpPr>
          <p:cNvPr id="5" name="Dikdörtgen 4"/>
          <p:cNvSpPr/>
          <p:nvPr/>
        </p:nvSpPr>
        <p:spPr>
          <a:xfrm>
            <a:off x="5252569" y="6311900"/>
            <a:ext cx="2967479" cy="369332"/>
          </a:xfrm>
          <a:prstGeom prst="rect">
            <a:avLst/>
          </a:prstGeom>
        </p:spPr>
        <p:txBody>
          <a:bodyPr wrap="none">
            <a:spAutoFit/>
          </a:bodyPr>
          <a:lstStyle/>
          <a:p>
            <a:r>
              <a:rPr lang="en-GB" b="0" i="0" dirty="0">
                <a:effectLst/>
                <a:latin typeface="Arial" panose="020B0604020202020204" pitchFamily="34" charset="0"/>
              </a:rPr>
              <a:t>Murat ERGİNYÜRE</a:t>
            </a:r>
            <a:r>
              <a:rPr lang="tr-TR" b="0" i="0" dirty="0">
                <a:effectLst/>
                <a:latin typeface="Arial" panose="020B0604020202020204" pitchFamily="34" charset="0"/>
              </a:rPr>
              <a:t>k, 2018</a:t>
            </a:r>
            <a:endParaRPr lang="en-GB" dirty="0"/>
          </a:p>
        </p:txBody>
      </p:sp>
    </p:spTree>
    <p:extLst>
      <p:ext uri="{BB962C8B-B14F-4D97-AF65-F5344CB8AC3E}">
        <p14:creationId xmlns:p14="http://schemas.microsoft.com/office/powerpoint/2010/main" val="211726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Van Gölü Havzası</a:t>
            </a:r>
          </a:p>
        </p:txBody>
      </p:sp>
      <p:sp>
        <p:nvSpPr>
          <p:cNvPr id="3" name="İçerik Yer Tutucusu 2"/>
          <p:cNvSpPr>
            <a:spLocks noGrp="1"/>
          </p:cNvSpPr>
          <p:nvPr>
            <p:ph idx="1"/>
          </p:nvPr>
        </p:nvSpPr>
        <p:spPr/>
        <p:txBody>
          <a:bodyPr>
            <a:normAutofit/>
          </a:bodyPr>
          <a:lstStyle/>
          <a:p>
            <a:r>
              <a:rPr lang="tr-TR" dirty="0"/>
              <a:t>Kapalı havzanın en alçak kısmında Van Gölü yer alır. % 2,6 tuzluluk oranıyla bir soda gölü olan Van Gölü 3626 km² yüzey alanı, 607 km³ hacmi, 12470 km² drenaj alanı ve maksimum 451 metre derinliği ile Türkiye'nin kara içerisindeki en büyük su kütlesidir. Göl sularının yüksekliği değişkendir. 1970'te 1648 m yükseklik, 3.574 km²alana sahip göl suları, 1998'de 2,5 m artmış, yükseklik 1650,4 m, alan 3.626 km²'ye yükselmiştir.</a:t>
            </a:r>
            <a:r>
              <a:rPr lang="tr-TR" baseline="30000" dirty="0">
                <a:hlinkClick r:id="rId2"/>
              </a:rPr>
              <a:t>[2]</a:t>
            </a:r>
            <a:endParaRPr lang="tr-TR" dirty="0"/>
          </a:p>
        </p:txBody>
      </p:sp>
    </p:spTree>
    <p:extLst>
      <p:ext uri="{BB962C8B-B14F-4D97-AF65-F5344CB8AC3E}">
        <p14:creationId xmlns:p14="http://schemas.microsoft.com/office/powerpoint/2010/main" val="68694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Van Gölü Havzası</a:t>
            </a:r>
          </a:p>
        </p:txBody>
      </p:sp>
      <p:sp>
        <p:nvSpPr>
          <p:cNvPr id="3" name="İçerik Yer Tutucusu 2"/>
          <p:cNvSpPr>
            <a:spLocks noGrp="1"/>
          </p:cNvSpPr>
          <p:nvPr>
            <p:ph idx="1"/>
          </p:nvPr>
        </p:nvSpPr>
        <p:spPr/>
        <p:txBody>
          <a:bodyPr/>
          <a:lstStyle/>
          <a:p>
            <a:r>
              <a:rPr lang="tr-TR" dirty="0"/>
              <a:t>Havzanın yaygın toprakları; </a:t>
            </a:r>
            <a:r>
              <a:rPr lang="tr-TR" dirty="0" err="1"/>
              <a:t>Kestanerengi</a:t>
            </a:r>
            <a:r>
              <a:rPr lang="tr-TR" dirty="0"/>
              <a:t>, Kahverengi ve Kireçsiz Kahverengi topraklardır. Havzanın büyük toprak grupları </a:t>
            </a:r>
          </a:p>
        </p:txBody>
      </p:sp>
      <p:pic>
        <p:nvPicPr>
          <p:cNvPr id="4" name="Resim 3"/>
          <p:cNvPicPr>
            <a:picLocks noChangeAspect="1"/>
          </p:cNvPicPr>
          <p:nvPr/>
        </p:nvPicPr>
        <p:blipFill>
          <a:blip r:embed="rId2"/>
          <a:stretch>
            <a:fillRect/>
          </a:stretch>
        </p:blipFill>
        <p:spPr>
          <a:xfrm>
            <a:off x="4676503" y="2745593"/>
            <a:ext cx="7147137" cy="3865420"/>
          </a:xfrm>
          <a:prstGeom prst="rect">
            <a:avLst/>
          </a:prstGeom>
        </p:spPr>
      </p:pic>
      <p:sp>
        <p:nvSpPr>
          <p:cNvPr id="5" name="Dikdörtgen 4"/>
          <p:cNvSpPr/>
          <p:nvPr/>
        </p:nvSpPr>
        <p:spPr>
          <a:xfrm>
            <a:off x="717886" y="4678303"/>
            <a:ext cx="4102308" cy="646331"/>
          </a:xfrm>
          <a:prstGeom prst="rect">
            <a:avLst/>
          </a:prstGeom>
        </p:spPr>
        <p:txBody>
          <a:bodyPr wrap="square">
            <a:spAutoFit/>
          </a:bodyPr>
          <a:lstStyle/>
          <a:p>
            <a:r>
              <a:rPr lang="tr-TR" dirty="0"/>
              <a:t>Van Gölü Havzası Büyük Toprak Grupları Sınıflandırması (KHGMBTG) </a:t>
            </a:r>
          </a:p>
        </p:txBody>
      </p:sp>
    </p:spTree>
    <p:extLst>
      <p:ext uri="{BB962C8B-B14F-4D97-AF65-F5344CB8AC3E}">
        <p14:creationId xmlns:p14="http://schemas.microsoft.com/office/powerpoint/2010/main" val="101449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Van Gölü Havzası</a:t>
            </a:r>
            <a:endParaRPr lang="en-GB" dirty="0"/>
          </a:p>
        </p:txBody>
      </p:sp>
      <p:sp>
        <p:nvSpPr>
          <p:cNvPr id="3" name="İçerik Yer Tutucusu 2"/>
          <p:cNvSpPr>
            <a:spLocks noGrp="1"/>
          </p:cNvSpPr>
          <p:nvPr>
            <p:ph idx="1"/>
          </p:nvPr>
        </p:nvSpPr>
        <p:spPr>
          <a:xfrm>
            <a:off x="187300" y="1690687"/>
            <a:ext cx="4264779" cy="4799837"/>
          </a:xfrm>
        </p:spPr>
        <p:txBody>
          <a:bodyPr>
            <a:normAutofit fontScale="92500" lnSpcReduction="10000"/>
          </a:bodyPr>
          <a:lstStyle/>
          <a:p>
            <a:r>
              <a:rPr lang="tr-TR" dirty="0"/>
              <a:t>Havza, su kaynakları açısından oldukça zengindir. Van, </a:t>
            </a:r>
            <a:r>
              <a:rPr lang="tr-TR" dirty="0" err="1"/>
              <a:t>Erçek</a:t>
            </a:r>
            <a:r>
              <a:rPr lang="tr-TR" dirty="0"/>
              <a:t>, </a:t>
            </a:r>
            <a:r>
              <a:rPr lang="tr-TR" dirty="0">
                <a:hlinkClick r:id="rId2" tooltip="Nemrut Gölü"/>
              </a:rPr>
              <a:t>Nemrut</a:t>
            </a:r>
            <a:r>
              <a:rPr lang="tr-TR" dirty="0"/>
              <a:t>, </a:t>
            </a:r>
            <a:r>
              <a:rPr lang="tr-TR" dirty="0">
                <a:hlinkClick r:id="rId3" tooltip="Nazik Gölü"/>
              </a:rPr>
              <a:t>Nazik</a:t>
            </a:r>
            <a:r>
              <a:rPr lang="tr-TR" dirty="0"/>
              <a:t>, </a:t>
            </a:r>
            <a:r>
              <a:rPr lang="tr-TR" dirty="0">
                <a:hlinkClick r:id="rId4" tooltip="Arin Gölü"/>
              </a:rPr>
              <a:t>Arin</a:t>
            </a:r>
            <a:r>
              <a:rPr lang="tr-TR" dirty="0"/>
              <a:t>, </a:t>
            </a:r>
            <a:r>
              <a:rPr lang="tr-TR" dirty="0">
                <a:hlinkClick r:id="rId5" tooltip="Akgöl (Özalp)"/>
              </a:rPr>
              <a:t>Akgöl</a:t>
            </a:r>
            <a:r>
              <a:rPr lang="tr-TR" dirty="0"/>
              <a:t> başta olmak üzere 17 adet göl bulunur. 10 adet sulak alan yer alır. Van, Arin, </a:t>
            </a:r>
            <a:r>
              <a:rPr lang="tr-TR" dirty="0" err="1"/>
              <a:t>Erçek</a:t>
            </a:r>
            <a:r>
              <a:rPr lang="tr-TR" dirty="0"/>
              <a:t> ve Akgöl tuzlu-sodalı, diğer alanlar tatlı suludur. </a:t>
            </a:r>
            <a:r>
              <a:rPr lang="tr-TR" dirty="0">
                <a:hlinkClick r:id="rId6" tooltip="Karasu, Ağrı"/>
              </a:rPr>
              <a:t>Karasu</a:t>
            </a:r>
            <a:r>
              <a:rPr lang="tr-TR" dirty="0"/>
              <a:t>, </a:t>
            </a:r>
            <a:r>
              <a:rPr lang="tr-TR" dirty="0" err="1">
                <a:hlinkClick r:id="rId7" tooltip="Bendimahi Çayı"/>
              </a:rPr>
              <a:t>Bendimahi</a:t>
            </a:r>
            <a:r>
              <a:rPr lang="tr-TR" dirty="0"/>
              <a:t>, </a:t>
            </a:r>
            <a:r>
              <a:rPr lang="tr-TR" dirty="0" err="1">
                <a:hlinkClick r:id="rId8" tooltip="Deliçay, Erciş"/>
              </a:rPr>
              <a:t>Deliçay</a:t>
            </a:r>
            <a:r>
              <a:rPr lang="tr-TR" dirty="0"/>
              <a:t>, </a:t>
            </a:r>
            <a:r>
              <a:rPr lang="tr-TR" dirty="0" err="1">
                <a:hlinkClick r:id="rId9" tooltip="Engil Çayı"/>
              </a:rPr>
              <a:t>Engil</a:t>
            </a:r>
            <a:r>
              <a:rPr lang="tr-TR" dirty="0"/>
              <a:t>, </a:t>
            </a:r>
            <a:r>
              <a:rPr lang="tr-TR" dirty="0" err="1"/>
              <a:t>Zilan</a:t>
            </a:r>
            <a:r>
              <a:rPr lang="tr-TR" dirty="0"/>
              <a:t> Deresi, </a:t>
            </a:r>
            <a:r>
              <a:rPr lang="tr-TR" dirty="0" err="1">
                <a:hlinkClick r:id="rId10" tooltip="Güzeldere, Varto"/>
              </a:rPr>
              <a:t>Güzeldere</a:t>
            </a:r>
            <a:r>
              <a:rPr lang="tr-TR" dirty="0"/>
              <a:t>, </a:t>
            </a:r>
            <a:r>
              <a:rPr lang="tr-TR" dirty="0" err="1"/>
              <a:t>Memedik</a:t>
            </a:r>
            <a:r>
              <a:rPr lang="tr-TR" dirty="0"/>
              <a:t> ve Karmış Çayı gibi pek çok akarsu bulunur.</a:t>
            </a:r>
          </a:p>
          <a:p>
            <a:endParaRPr lang="en-GB" dirty="0"/>
          </a:p>
        </p:txBody>
      </p:sp>
      <p:pic>
        <p:nvPicPr>
          <p:cNvPr id="4" name="Resim 3"/>
          <p:cNvPicPr>
            <a:picLocks noChangeAspect="1"/>
          </p:cNvPicPr>
          <p:nvPr/>
        </p:nvPicPr>
        <p:blipFill>
          <a:blip r:embed="rId11"/>
          <a:stretch>
            <a:fillRect/>
          </a:stretch>
        </p:blipFill>
        <p:spPr>
          <a:xfrm>
            <a:off x="4833937" y="549688"/>
            <a:ext cx="7358063" cy="6308312"/>
          </a:xfrm>
          <a:prstGeom prst="rect">
            <a:avLst/>
          </a:prstGeom>
        </p:spPr>
      </p:pic>
    </p:spTree>
    <p:extLst>
      <p:ext uri="{BB962C8B-B14F-4D97-AF65-F5344CB8AC3E}">
        <p14:creationId xmlns:p14="http://schemas.microsoft.com/office/powerpoint/2010/main" val="30894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Doğu Karadeniz Havzası</a:t>
            </a:r>
          </a:p>
        </p:txBody>
      </p:sp>
      <p:sp>
        <p:nvSpPr>
          <p:cNvPr id="3" name="İçerik Yer Tutucusu 2"/>
          <p:cNvSpPr>
            <a:spLocks noGrp="1"/>
          </p:cNvSpPr>
          <p:nvPr>
            <p:ph idx="1"/>
          </p:nvPr>
        </p:nvSpPr>
        <p:spPr/>
        <p:txBody>
          <a:bodyPr>
            <a:normAutofit lnSpcReduction="10000"/>
          </a:bodyPr>
          <a:lstStyle/>
          <a:p>
            <a:r>
              <a:rPr lang="tr-TR" dirty="0"/>
              <a:t>Doğu Karadeniz Havzası; Türkiye’nin kuzeydoğu kesiminde yer almaktadır. </a:t>
            </a:r>
          </a:p>
          <a:p>
            <a:r>
              <a:rPr lang="tr-TR" dirty="0"/>
              <a:t>Kuzeyde Karadeniz, doğuda Kaçkar Dağları, güneyde Yamanlı, Soğanlı, Kemer, Iğdır Dağları, batıda Çarşamba Ovası’nın doğusuna kadar uzanan bu havza 2.284.814 ha alanla Türkiye’nin %2,92’sini teşkil etmektedir </a:t>
            </a:r>
          </a:p>
          <a:p>
            <a:r>
              <a:rPr lang="tr-TR" dirty="0"/>
              <a:t> Doğu Karadeniz Havza sınırları içerisinde havzada bulunan alanları bakımından büyükten küçüğe sıralandığında Ordu (%89,9’u), Trabzon (%99,9’u), Giresun (%61,8’i), Rize (%98,5’i), Gümüşhane (%54,9’u), Artvin (%7’si), Sivas (%1,1’i), Bayburt (%2,5’i), Erzurum (%0,2’si), Samsun (%0,4’ü) ve Tokat (%0,4’ü) illeri bulunmaktadır.</a:t>
            </a:r>
          </a:p>
        </p:txBody>
      </p:sp>
    </p:spTree>
    <p:extLst>
      <p:ext uri="{BB962C8B-B14F-4D97-AF65-F5344CB8AC3E}">
        <p14:creationId xmlns:p14="http://schemas.microsoft.com/office/powerpoint/2010/main" val="132696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Doğu Karadeniz Havzası </a:t>
            </a:r>
          </a:p>
        </p:txBody>
      </p:sp>
      <p:sp>
        <p:nvSpPr>
          <p:cNvPr id="3" name="İçerik Yer Tutucusu 2"/>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1505034" y="1549106"/>
            <a:ext cx="8642286" cy="4555872"/>
          </a:xfrm>
          <a:prstGeom prst="rect">
            <a:avLst/>
          </a:prstGeom>
        </p:spPr>
      </p:pic>
      <p:sp>
        <p:nvSpPr>
          <p:cNvPr id="8" name="Dikdörtgen 7"/>
          <p:cNvSpPr/>
          <p:nvPr/>
        </p:nvSpPr>
        <p:spPr>
          <a:xfrm>
            <a:off x="1670231" y="6104978"/>
            <a:ext cx="4155946" cy="369332"/>
          </a:xfrm>
          <a:prstGeom prst="rect">
            <a:avLst/>
          </a:prstGeom>
        </p:spPr>
        <p:txBody>
          <a:bodyPr wrap="none">
            <a:spAutoFit/>
          </a:bodyPr>
          <a:lstStyle/>
          <a:p>
            <a:r>
              <a:rPr lang="tr-TR" b="0" i="0" dirty="0" err="1">
                <a:solidFill>
                  <a:srgbClr val="535353"/>
                </a:solidFill>
                <a:effectLst/>
                <a:latin typeface="Roboto Condensed"/>
              </a:rPr>
              <a:t>Kaynek</a:t>
            </a:r>
            <a:r>
              <a:rPr lang="tr-TR" b="0" i="0" dirty="0">
                <a:solidFill>
                  <a:srgbClr val="535353"/>
                </a:solidFill>
                <a:effectLst/>
                <a:latin typeface="Roboto Condensed"/>
              </a:rPr>
              <a:t>: Su Yönetimi Genel Müdürlüğü</a:t>
            </a:r>
            <a:endParaRPr lang="tr-TR" dirty="0"/>
          </a:p>
        </p:txBody>
      </p:sp>
    </p:spTree>
    <p:extLst>
      <p:ext uri="{BB962C8B-B14F-4D97-AF65-F5344CB8AC3E}">
        <p14:creationId xmlns:p14="http://schemas.microsoft.com/office/powerpoint/2010/main" val="408006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24763"/>
          </a:xfrm>
        </p:spPr>
        <p:txBody>
          <a:bodyPr/>
          <a:lstStyle/>
          <a:p>
            <a:r>
              <a:rPr lang="tr-TR" dirty="0"/>
              <a:t>Doğu Karadeniz Havzası</a:t>
            </a:r>
          </a:p>
        </p:txBody>
      </p:sp>
      <p:sp>
        <p:nvSpPr>
          <p:cNvPr id="3" name="İçerik Yer Tutucusu 2"/>
          <p:cNvSpPr>
            <a:spLocks noGrp="1"/>
          </p:cNvSpPr>
          <p:nvPr>
            <p:ph idx="1"/>
          </p:nvPr>
        </p:nvSpPr>
        <p:spPr>
          <a:xfrm>
            <a:off x="834716" y="1624434"/>
            <a:ext cx="10515600" cy="4698833"/>
          </a:xfrm>
        </p:spPr>
        <p:txBody>
          <a:bodyPr/>
          <a:lstStyle/>
          <a:p>
            <a:r>
              <a:rPr lang="tr-TR" dirty="0"/>
              <a:t>4 alt havzaya bulunmaktadır;</a:t>
            </a:r>
          </a:p>
          <a:p>
            <a:pPr lvl="1"/>
            <a:r>
              <a:rPr lang="tr-TR" dirty="0"/>
              <a:t>Ordu-Giresun Suları Alt Havzası</a:t>
            </a:r>
          </a:p>
          <a:p>
            <a:pPr lvl="1"/>
            <a:r>
              <a:rPr lang="tr-TR" dirty="0" err="1"/>
              <a:t>Harşit</a:t>
            </a:r>
            <a:r>
              <a:rPr lang="tr-TR" dirty="0"/>
              <a:t> Çayı Alt Havzası</a:t>
            </a:r>
          </a:p>
          <a:p>
            <a:pPr lvl="1"/>
            <a:r>
              <a:rPr lang="tr-TR" dirty="0"/>
              <a:t>Trabzon Suları Alt Havzası</a:t>
            </a:r>
          </a:p>
          <a:p>
            <a:pPr lvl="1"/>
            <a:r>
              <a:rPr lang="tr-TR" dirty="0"/>
              <a:t>Rize-Artvin Suları Alt Havzası</a:t>
            </a:r>
          </a:p>
          <a:p>
            <a:endParaRPr lang="tr-TR" dirty="0"/>
          </a:p>
        </p:txBody>
      </p:sp>
      <p:pic>
        <p:nvPicPr>
          <p:cNvPr id="4" name="Resim 3"/>
          <p:cNvPicPr>
            <a:picLocks noChangeAspect="1"/>
          </p:cNvPicPr>
          <p:nvPr/>
        </p:nvPicPr>
        <p:blipFill>
          <a:blip r:embed="rId2"/>
          <a:stretch>
            <a:fillRect/>
          </a:stretch>
        </p:blipFill>
        <p:spPr>
          <a:xfrm>
            <a:off x="5556068" y="1486463"/>
            <a:ext cx="6249272" cy="4639322"/>
          </a:xfrm>
          <a:prstGeom prst="rect">
            <a:avLst/>
          </a:prstGeom>
        </p:spPr>
      </p:pic>
      <p:sp>
        <p:nvSpPr>
          <p:cNvPr id="5" name="Dikdörtgen 4"/>
          <p:cNvSpPr/>
          <p:nvPr/>
        </p:nvSpPr>
        <p:spPr>
          <a:xfrm>
            <a:off x="6252010" y="6175665"/>
            <a:ext cx="3452868" cy="369332"/>
          </a:xfrm>
          <a:prstGeom prst="rect">
            <a:avLst/>
          </a:prstGeom>
        </p:spPr>
        <p:txBody>
          <a:bodyPr wrap="none">
            <a:spAutoFit/>
          </a:bodyPr>
          <a:lstStyle/>
          <a:p>
            <a:r>
              <a:rPr lang="tr-TR" dirty="0"/>
              <a:t>Kaynak: Tarım ve Orman Bakanlığı </a:t>
            </a:r>
          </a:p>
        </p:txBody>
      </p:sp>
    </p:spTree>
    <p:extLst>
      <p:ext uri="{BB962C8B-B14F-4D97-AF65-F5344CB8AC3E}">
        <p14:creationId xmlns:p14="http://schemas.microsoft.com/office/powerpoint/2010/main" val="138509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Doğu Karadeniz Havzası</a:t>
            </a:r>
          </a:p>
        </p:txBody>
      </p:sp>
      <p:sp>
        <p:nvSpPr>
          <p:cNvPr id="3" name="İçerik Yer Tutucusu 2"/>
          <p:cNvSpPr>
            <a:spLocks noGrp="1"/>
          </p:cNvSpPr>
          <p:nvPr>
            <p:ph idx="1"/>
          </p:nvPr>
        </p:nvSpPr>
        <p:spPr/>
        <p:txBody>
          <a:bodyPr/>
          <a:lstStyle/>
          <a:p>
            <a:r>
              <a:rPr lang="tr-TR" dirty="0"/>
              <a:t>Türkiye’nin en fazla yağış alan ve buna dayalı olarak su kaynakları bakımından zengin olan havza, yoğun bir orman örtüsüyle kaplıdır. </a:t>
            </a:r>
          </a:p>
          <a:p>
            <a:r>
              <a:rPr lang="tr-TR" dirty="0"/>
              <a:t>Yağış alanı 22.844 km² olan Doğu Karadeniz Havzası’nın yıllık ortalama verimi yaklaşık 17,86 x 106 m3 ve yine yıllık ortalama akış yüksekliği ise 743,35 mm’dir. </a:t>
            </a:r>
          </a:p>
          <a:p>
            <a:r>
              <a:rPr lang="tr-TR" dirty="0"/>
              <a:t>Havzanın en önemeli akarsuyu 160 km uzunluğunda olan </a:t>
            </a:r>
            <a:r>
              <a:rPr lang="tr-TR" dirty="0" err="1"/>
              <a:t>Harşit</a:t>
            </a:r>
            <a:r>
              <a:rPr lang="tr-TR" dirty="0"/>
              <a:t> Çayı’dır.</a:t>
            </a:r>
          </a:p>
        </p:txBody>
      </p:sp>
    </p:spTree>
    <p:extLst>
      <p:ext uri="{BB962C8B-B14F-4D97-AF65-F5344CB8AC3E}">
        <p14:creationId xmlns:p14="http://schemas.microsoft.com/office/powerpoint/2010/main" val="18700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Doğu Karadeniz Havzası</a:t>
            </a:r>
          </a:p>
        </p:txBody>
      </p:sp>
      <p:sp>
        <p:nvSpPr>
          <p:cNvPr id="3" name="İçerik Yer Tutucusu 2"/>
          <p:cNvSpPr>
            <a:spLocks noGrp="1"/>
          </p:cNvSpPr>
          <p:nvPr>
            <p:ph idx="1"/>
          </p:nvPr>
        </p:nvSpPr>
        <p:spPr/>
        <p:txBody>
          <a:bodyPr>
            <a:normAutofit/>
          </a:bodyPr>
          <a:lstStyle/>
          <a:p>
            <a:r>
              <a:rPr lang="tr-TR" dirty="0"/>
              <a:t>Rize ilinin havza içerisinde kalan alan içerisinde </a:t>
            </a:r>
            <a:r>
              <a:rPr lang="tr-TR" dirty="0" err="1"/>
              <a:t>Taşlıdere</a:t>
            </a:r>
            <a:r>
              <a:rPr lang="tr-TR" dirty="0"/>
              <a:t>, Çamlıdere, Fırtına Deresi, </a:t>
            </a:r>
            <a:r>
              <a:rPr lang="tr-TR" dirty="0" err="1"/>
              <a:t>Engindere</a:t>
            </a:r>
            <a:r>
              <a:rPr lang="tr-TR" dirty="0"/>
              <a:t> ve </a:t>
            </a:r>
            <a:r>
              <a:rPr lang="tr-TR" dirty="0" err="1"/>
              <a:t>Sanoz</a:t>
            </a:r>
            <a:r>
              <a:rPr lang="tr-TR" dirty="0"/>
              <a:t> dereleri bulunmaktadır. </a:t>
            </a:r>
          </a:p>
          <a:p>
            <a:r>
              <a:rPr lang="tr-TR" dirty="0"/>
              <a:t>Trabzon ilinde İkizdere, Baltacı Deresi, Solaklı Deresi, Sürmene Deresi, </a:t>
            </a:r>
            <a:r>
              <a:rPr lang="tr-TR" dirty="0" err="1"/>
              <a:t>Koha</a:t>
            </a:r>
            <a:r>
              <a:rPr lang="tr-TR" dirty="0"/>
              <a:t> Deresi, </a:t>
            </a:r>
            <a:r>
              <a:rPr lang="tr-TR" dirty="0" err="1"/>
              <a:t>Karadere</a:t>
            </a:r>
            <a:r>
              <a:rPr lang="tr-TR" dirty="0"/>
              <a:t>, Yanbolu Deresi ve Değirmendere vardır. </a:t>
            </a:r>
          </a:p>
          <a:p>
            <a:r>
              <a:rPr lang="tr-TR" dirty="0"/>
              <a:t>Giresun ilinde denize dökülen </a:t>
            </a:r>
            <a:r>
              <a:rPr lang="tr-TR" dirty="0" err="1"/>
              <a:t>Harşit</a:t>
            </a:r>
            <a:r>
              <a:rPr lang="tr-TR" dirty="0"/>
              <a:t> Çayı dışında </a:t>
            </a:r>
            <a:r>
              <a:rPr lang="tr-TR" dirty="0" err="1"/>
              <a:t>Gelevera</a:t>
            </a:r>
            <a:r>
              <a:rPr lang="tr-TR" dirty="0"/>
              <a:t>, Yağlıdere, Aksu, </a:t>
            </a:r>
            <a:r>
              <a:rPr lang="tr-TR" dirty="0" err="1"/>
              <a:t>Batlama</a:t>
            </a:r>
            <a:r>
              <a:rPr lang="tr-TR" dirty="0"/>
              <a:t> ve Pazar suyu dereleri vardır.</a:t>
            </a:r>
          </a:p>
          <a:p>
            <a:r>
              <a:rPr lang="tr-TR" dirty="0"/>
              <a:t> Ordu ilinde de </a:t>
            </a:r>
            <a:r>
              <a:rPr lang="tr-TR" dirty="0" err="1"/>
              <a:t>Turnasuyu</a:t>
            </a:r>
            <a:r>
              <a:rPr lang="tr-TR" dirty="0"/>
              <a:t>, Melet, </a:t>
            </a:r>
            <a:r>
              <a:rPr lang="tr-TR" dirty="0" err="1"/>
              <a:t>Civil</a:t>
            </a:r>
            <a:r>
              <a:rPr lang="tr-TR" dirty="0"/>
              <a:t>, </a:t>
            </a:r>
            <a:r>
              <a:rPr lang="tr-TR" dirty="0" err="1"/>
              <a:t>Akçaova</a:t>
            </a:r>
            <a:r>
              <a:rPr lang="tr-TR" dirty="0"/>
              <a:t>, </a:t>
            </a:r>
            <a:r>
              <a:rPr lang="tr-TR" dirty="0" err="1"/>
              <a:t>Bolaman</a:t>
            </a:r>
            <a:r>
              <a:rPr lang="tr-TR" dirty="0"/>
              <a:t> Irmağı, Elekçi, </a:t>
            </a:r>
            <a:r>
              <a:rPr lang="tr-TR" dirty="0" err="1"/>
              <a:t>Cevizdere</a:t>
            </a:r>
            <a:r>
              <a:rPr lang="tr-TR" dirty="0"/>
              <a:t>, </a:t>
            </a:r>
            <a:r>
              <a:rPr lang="tr-TR" dirty="0" err="1"/>
              <a:t>Lahna</a:t>
            </a:r>
            <a:r>
              <a:rPr lang="tr-TR" dirty="0"/>
              <a:t>, </a:t>
            </a:r>
            <a:r>
              <a:rPr lang="tr-TR" dirty="0" err="1"/>
              <a:t>Curi</a:t>
            </a:r>
            <a:r>
              <a:rPr lang="tr-TR" dirty="0"/>
              <a:t> ve Akçay Irmağı gibi akarsular vardır. </a:t>
            </a:r>
          </a:p>
        </p:txBody>
      </p:sp>
    </p:spTree>
    <p:extLst>
      <p:ext uri="{BB962C8B-B14F-4D97-AF65-F5344CB8AC3E}">
        <p14:creationId xmlns:p14="http://schemas.microsoft.com/office/powerpoint/2010/main" val="306782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Doğu Karadeniz Havzası</a:t>
            </a:r>
          </a:p>
        </p:txBody>
      </p:sp>
      <p:sp>
        <p:nvSpPr>
          <p:cNvPr id="3" name="İçerik Yer Tutucusu 2"/>
          <p:cNvSpPr>
            <a:spLocks noGrp="1"/>
          </p:cNvSpPr>
          <p:nvPr>
            <p:ph idx="1"/>
          </p:nvPr>
        </p:nvSpPr>
        <p:spPr/>
        <p:txBody>
          <a:bodyPr/>
          <a:lstStyle/>
          <a:p>
            <a:r>
              <a:rPr lang="tr-TR" dirty="0"/>
              <a:t>Doğu Karadeniz Havzası’ndaki en büyük alan kullanımı orman alan kullanımıdır (%37)</a:t>
            </a:r>
          </a:p>
          <a:p>
            <a:r>
              <a:rPr lang="tr-TR" dirty="0"/>
              <a:t>Mera (%22), Fındık (%22), Çay (%6), Tarım (%8)</a:t>
            </a:r>
          </a:p>
        </p:txBody>
      </p:sp>
    </p:spTree>
    <p:extLst>
      <p:ext uri="{BB962C8B-B14F-4D97-AF65-F5344CB8AC3E}">
        <p14:creationId xmlns:p14="http://schemas.microsoft.com/office/powerpoint/2010/main" val="389216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Büyük Toprak Grupları</a:t>
            </a:r>
          </a:p>
        </p:txBody>
      </p:sp>
      <p:sp>
        <p:nvSpPr>
          <p:cNvPr id="3" name="İçerik Yer Tutucusu 2"/>
          <p:cNvSpPr>
            <a:spLocks noGrp="1"/>
          </p:cNvSpPr>
          <p:nvPr>
            <p:ph idx="1"/>
          </p:nvPr>
        </p:nvSpPr>
        <p:spPr/>
        <p:txBody>
          <a:bodyPr/>
          <a:lstStyle/>
          <a:p>
            <a:r>
              <a:rPr lang="tr-TR" dirty="0"/>
              <a:t>Havzada tespit edilmiş büyük toprak grupları aşağıda sıralanmıştır. </a:t>
            </a:r>
          </a:p>
          <a:p>
            <a:pPr lvl="1"/>
            <a:r>
              <a:rPr lang="tr-TR" dirty="0" err="1"/>
              <a:t>Alüvyal</a:t>
            </a:r>
            <a:r>
              <a:rPr lang="tr-TR" dirty="0"/>
              <a:t> Topraklar</a:t>
            </a:r>
          </a:p>
          <a:p>
            <a:pPr lvl="1"/>
            <a:r>
              <a:rPr lang="tr-TR" dirty="0"/>
              <a:t> Kahverengi Topraklar</a:t>
            </a:r>
          </a:p>
          <a:p>
            <a:pPr lvl="1"/>
            <a:r>
              <a:rPr lang="tr-TR" dirty="0"/>
              <a:t>Gri Kahverengi </a:t>
            </a:r>
            <a:r>
              <a:rPr lang="tr-TR" dirty="0" err="1"/>
              <a:t>Podzolik</a:t>
            </a:r>
            <a:r>
              <a:rPr lang="tr-TR" dirty="0"/>
              <a:t> Topraklar</a:t>
            </a:r>
          </a:p>
          <a:p>
            <a:pPr lvl="1"/>
            <a:r>
              <a:rPr lang="tr-TR" dirty="0" err="1"/>
              <a:t>Kolüvyal</a:t>
            </a:r>
            <a:r>
              <a:rPr lang="tr-TR" dirty="0"/>
              <a:t> Topraklar</a:t>
            </a:r>
          </a:p>
          <a:p>
            <a:pPr lvl="1"/>
            <a:r>
              <a:rPr lang="tr-TR" dirty="0"/>
              <a:t>Kahverengi Orman Toprakları </a:t>
            </a:r>
          </a:p>
          <a:p>
            <a:pPr lvl="1"/>
            <a:r>
              <a:rPr lang="tr-TR" dirty="0"/>
              <a:t>Kırmızı Sarı </a:t>
            </a:r>
            <a:r>
              <a:rPr lang="tr-TR" dirty="0" err="1"/>
              <a:t>Podzolik</a:t>
            </a:r>
            <a:r>
              <a:rPr lang="tr-TR" dirty="0"/>
              <a:t> Topraklar</a:t>
            </a:r>
          </a:p>
          <a:p>
            <a:pPr lvl="1"/>
            <a:r>
              <a:rPr lang="tr-TR" dirty="0"/>
              <a:t> Kireçsiz Kahverengi Topraklar</a:t>
            </a:r>
          </a:p>
          <a:p>
            <a:pPr lvl="1"/>
            <a:r>
              <a:rPr lang="tr-TR" dirty="0"/>
              <a:t>Yüksek Dağ Çayır Toprakları </a:t>
            </a:r>
          </a:p>
          <a:p>
            <a:pPr lvl="1"/>
            <a:r>
              <a:rPr lang="tr-TR" dirty="0"/>
              <a:t>Kırmızımsı Kahverengi Topraklar</a:t>
            </a:r>
          </a:p>
        </p:txBody>
      </p:sp>
    </p:spTree>
    <p:extLst>
      <p:ext uri="{BB962C8B-B14F-4D97-AF65-F5344CB8AC3E}">
        <p14:creationId xmlns:p14="http://schemas.microsoft.com/office/powerpoint/2010/main" val="2436289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1534</Words>
  <Application>Microsoft Office PowerPoint</Application>
  <PresentationFormat>Geniş ekran</PresentationFormat>
  <Paragraphs>98</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Calibri</vt:lpstr>
      <vt:lpstr>Calibri Light</vt:lpstr>
      <vt:lpstr>Roboto Condensed</vt:lpstr>
      <vt:lpstr>Times New Roman</vt:lpstr>
      <vt:lpstr>Office Teması</vt:lpstr>
      <vt:lpstr>Doğu Karadeniz Suları Havzası (22)       Çoruh Havzası (23)      Aras Havzası (24)      Van Gölü Kapalı Havzası (25)</vt:lpstr>
      <vt:lpstr>Doğu Karadeniz Suları Havzası (22) </vt:lpstr>
      <vt:lpstr>Doğu Karadeniz Havzası</vt:lpstr>
      <vt:lpstr>Doğu Karadeniz Havzası </vt:lpstr>
      <vt:lpstr>Doğu Karadeniz Havzası</vt:lpstr>
      <vt:lpstr>Doğu Karadeniz Havzası</vt:lpstr>
      <vt:lpstr>Doğu Karadeniz Havzası</vt:lpstr>
      <vt:lpstr>Doğu Karadeniz Havzası</vt:lpstr>
      <vt:lpstr>Büyük Toprak Grupları</vt:lpstr>
      <vt:lpstr>PowerPoint Sunusu</vt:lpstr>
      <vt:lpstr>Çoruh Havzası</vt:lpstr>
      <vt:lpstr>Çoruh Havzası</vt:lpstr>
      <vt:lpstr>Çoruh Nehri</vt:lpstr>
      <vt:lpstr>Çoruh Havzası</vt:lpstr>
      <vt:lpstr>Çoruh Havzası</vt:lpstr>
      <vt:lpstr>Çoruh Havzası</vt:lpstr>
      <vt:lpstr>Çoruh Havzası</vt:lpstr>
      <vt:lpstr>Aras Havzası </vt:lpstr>
      <vt:lpstr>Aras Havzası </vt:lpstr>
      <vt:lpstr>Aras Havzası </vt:lpstr>
      <vt:lpstr>Aras Havzası </vt:lpstr>
      <vt:lpstr>Aras Havzası </vt:lpstr>
      <vt:lpstr>Van Gölü Havzası</vt:lpstr>
      <vt:lpstr>Van Gölü Havzası</vt:lpstr>
      <vt:lpstr>Van Gölü Havzası</vt:lpstr>
      <vt:lpstr>Van Gölü Havzası</vt:lpstr>
      <vt:lpstr>Van Gölü Havzası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Doğu Karadeniz Suları Havzası (22)       Çoruh Havzası (23)      Aras Havzası (24)      Van Gölü Kapalı Havzası</dc:title>
  <dc:creator>H.Sabri.Ozturk</dc:creator>
  <cp:lastModifiedBy>H.Sabri.Ozturk</cp:lastModifiedBy>
  <cp:revision>19</cp:revision>
  <dcterms:created xsi:type="dcterms:W3CDTF">2022-03-11T11:05:08Z</dcterms:created>
  <dcterms:modified xsi:type="dcterms:W3CDTF">2023-12-27T07:02:43Z</dcterms:modified>
</cp:coreProperties>
</file>