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57" r:id="rId4"/>
    <p:sldId id="271" r:id="rId5"/>
    <p:sldId id="272" r:id="rId6"/>
    <p:sldId id="273" r:id="rId7"/>
    <p:sldId id="274" r:id="rId8"/>
    <p:sldId id="275" r:id="rId9"/>
    <p:sldId id="276" r:id="rId10"/>
    <p:sldId id="262" r:id="rId11"/>
    <p:sldId id="263" r:id="rId12"/>
    <p:sldId id="265" r:id="rId13"/>
    <p:sldId id="277" r:id="rId14"/>
    <p:sldId id="278" r:id="rId15"/>
    <p:sldId id="279" r:id="rId16"/>
    <p:sldId id="280" r:id="rId17"/>
    <p:sldId id="281" r:id="rId18"/>
    <p:sldId id="270"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20BA1CF-4866-4F89-9584-05806920DB83}" type="datetimeFigureOut">
              <a:rPr lang="tr-TR" smtClean="0"/>
              <a:pPr/>
              <a:t>05.08.2011</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874F43D5-9814-4F60-962B-43666A45C04D}"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20BA1CF-4866-4F89-9584-05806920DB83}" type="datetimeFigureOut">
              <a:rPr lang="tr-TR" smtClean="0"/>
              <a:pPr/>
              <a:t>05.08.2011</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4F43D5-9814-4F60-962B-43666A45C04D}"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maktoobblog.com/search?s=%D8%A7%D9%84%D9%84%D8%BA%D8%A9+%D8%A7%D9%84%D8%B9%D8%B1%D8%A8%D9%8A%D8%A9+%D9%81%D8%B1%D8%B9+%D9%85%D9%86+%D9%81%D8%B5%D9%8A%D9%84%D8%A9+%D9%83%D8%A8%D9%8A%D8%B1%D8%A9&amp;button=&amp;gsearch=2&amp;utm_source=related-search-blog-2011-05-15&amp;utm_medium=body-click&amp;utm_campaign=related-search"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836712"/>
            <a:ext cx="7550656" cy="2880320"/>
          </a:xfrm>
        </p:spPr>
        <p:txBody>
          <a:bodyPr>
            <a:normAutofit fontScale="90000"/>
          </a:bodyPr>
          <a:lstStyle/>
          <a:p>
            <a:pPr algn="ctr" rtl="1">
              <a:lnSpc>
                <a:spcPct val="150000"/>
              </a:lnSpc>
              <a:spcBef>
                <a:spcPts val="1200"/>
              </a:spcBef>
              <a:spcAft>
                <a:spcPts val="1200"/>
              </a:spcAft>
            </a:pP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ar-SA" sz="4900" b="1" dirty="0" smtClean="0"/>
              <a:t>الوحدة </a:t>
            </a:r>
            <a:r>
              <a:rPr lang="ar-SA" sz="4800" b="1" dirty="0" smtClean="0"/>
              <a:t>الحادية عشرة</a:t>
            </a:r>
            <a:r>
              <a:rPr lang="tr-TR" sz="4900" b="1" dirty="0" smtClean="0"/>
              <a:t/>
            </a:r>
            <a:br>
              <a:rPr lang="tr-TR" sz="4900" b="1" dirty="0" smtClean="0"/>
            </a:br>
            <a:r>
              <a:rPr lang="tr-TR" sz="4900" b="1" dirty="0" smtClean="0"/>
              <a:t>XI</a:t>
            </a:r>
            <a:r>
              <a:rPr lang="tr-TR" sz="4900" b="1" dirty="0"/>
              <a:t>. ÜNİTE</a:t>
            </a:r>
            <a:r>
              <a:rPr lang="tr-TR" dirty="0"/>
              <a:t/>
            </a:r>
            <a:br>
              <a:rPr lang="tr-TR" dirty="0"/>
            </a:br>
            <a:endParaRPr lang="tr-TR" dirty="0"/>
          </a:p>
        </p:txBody>
      </p:sp>
      <p:sp>
        <p:nvSpPr>
          <p:cNvPr id="3" name="2 Alt Başlık"/>
          <p:cNvSpPr>
            <a:spLocks noGrp="1"/>
          </p:cNvSpPr>
          <p:nvPr>
            <p:ph type="subTitle" idx="1"/>
          </p:nvPr>
        </p:nvSpPr>
        <p:spPr>
          <a:xfrm>
            <a:off x="755576" y="3717032"/>
            <a:ext cx="7811208" cy="1688184"/>
          </a:xfrm>
        </p:spPr>
        <p:txBody>
          <a:bodyPr>
            <a:normAutofit fontScale="92500" lnSpcReduction="10000"/>
          </a:bodyPr>
          <a:lstStyle/>
          <a:p>
            <a:pPr algn="ctr"/>
            <a:r>
              <a:rPr lang="ar-SA" sz="4000" b="1" dirty="0" smtClean="0"/>
              <a:t>الظروف</a:t>
            </a:r>
            <a:endParaRPr lang="tr-TR" sz="4000" dirty="0" smtClean="0"/>
          </a:p>
          <a:p>
            <a:pPr algn="ctr">
              <a:lnSpc>
                <a:spcPct val="150000"/>
              </a:lnSpc>
              <a:spcBef>
                <a:spcPts val="1200"/>
              </a:spcBef>
              <a:spcAft>
                <a:spcPts val="1200"/>
              </a:spcAft>
            </a:pPr>
            <a:r>
              <a:rPr lang="tr-TR" sz="4000" b="1" i="1" dirty="0" smtClean="0"/>
              <a:t>ZARFLAR</a:t>
            </a:r>
            <a:endParaRPr lang="tr-TR" sz="4000" b="1" i="1" dirty="0" smtClean="0"/>
          </a:p>
          <a:p>
            <a:pPr algn="ctr"/>
            <a:endParaRPr lang="tr-TR" sz="4000" dirty="0"/>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r"/>
            <a:r>
              <a:rPr lang="ar-SA" b="1" dirty="0" smtClean="0"/>
              <a:t>ج </a:t>
            </a:r>
            <a:r>
              <a:rPr lang="ar-SA" dirty="0" smtClean="0"/>
              <a:t>–</a:t>
            </a:r>
            <a:r>
              <a:rPr lang="ar-SA" b="1" dirty="0" smtClean="0"/>
              <a:t> الأسئلةُ عن النّصِّ</a:t>
            </a:r>
            <a:r>
              <a:rPr lang="tr-TR" dirty="0" smtClean="0"/>
              <a:t/>
            </a:r>
            <a:br>
              <a:rPr lang="tr-TR" dirty="0" smtClean="0"/>
            </a:br>
            <a:endParaRPr lang="tr-TR" dirty="0"/>
          </a:p>
        </p:txBody>
      </p:sp>
      <p:sp>
        <p:nvSpPr>
          <p:cNvPr id="3" name="2 İçerik Yer Tutucusu"/>
          <p:cNvSpPr>
            <a:spLocks noGrp="1"/>
          </p:cNvSpPr>
          <p:nvPr>
            <p:ph idx="1"/>
          </p:nvPr>
        </p:nvSpPr>
        <p:spPr>
          <a:xfrm>
            <a:off x="1403648" y="1124744"/>
            <a:ext cx="7530040" cy="5123656"/>
          </a:xfrm>
        </p:spPr>
        <p:txBody>
          <a:bodyPr>
            <a:normAutofit fontScale="85000" lnSpcReduction="20000"/>
          </a:bodyPr>
          <a:lstStyle/>
          <a:p>
            <a:pPr algn="r" rtl="1">
              <a:buNone/>
            </a:pPr>
            <a:r>
              <a:rPr lang="ar-SA" dirty="0" smtClean="0"/>
              <a:t>١</a:t>
            </a:r>
            <a:r>
              <a:rPr lang="ar-SA" b="1" dirty="0" smtClean="0"/>
              <a:t> </a:t>
            </a:r>
            <a:r>
              <a:rPr lang="ar-SA" dirty="0" smtClean="0"/>
              <a:t>– مَن هو أطلَقَ</a:t>
            </a:r>
            <a:r>
              <a:rPr lang="tr-TR" dirty="0" smtClean="0"/>
              <a:t> </a:t>
            </a:r>
            <a:r>
              <a:rPr lang="ar-SA" dirty="0" smtClean="0"/>
              <a:t>مُصطَلَحَ</a:t>
            </a:r>
            <a:r>
              <a:rPr lang="tr-TR" dirty="0" smtClean="0"/>
              <a:t> </a:t>
            </a:r>
            <a:r>
              <a:rPr lang="ar-SA" dirty="0" smtClean="0"/>
              <a:t>"اللُّغات السّامِيّة" عَلى هذه المجمُوعَةِ اللُّغَوِيَّةِ لأَوَّلِ مَرَّةٍ؟</a:t>
            </a:r>
            <a:endParaRPr lang="tr-TR" dirty="0" smtClean="0"/>
          </a:p>
          <a:p>
            <a:pPr algn="r" rtl="1">
              <a:buNone/>
            </a:pPr>
            <a:r>
              <a:rPr lang="ar-SA" dirty="0" smtClean="0"/>
              <a:t>٢</a:t>
            </a:r>
            <a:r>
              <a:rPr lang="ar-SA" b="1" dirty="0" smtClean="0"/>
              <a:t> </a:t>
            </a:r>
            <a:r>
              <a:rPr lang="ar-SA" dirty="0" smtClean="0"/>
              <a:t>– عَلى أَيِّ أَسَاسٍ بَنَى تَقسيمَهُ مُؤَلِّفُ جَدوَلِ الشُّعوبِ في التَّورَاةِ ؟</a:t>
            </a:r>
            <a:endParaRPr lang="tr-TR" dirty="0" smtClean="0"/>
          </a:p>
          <a:p>
            <a:pPr algn="r" rtl="1">
              <a:buNone/>
            </a:pPr>
            <a:r>
              <a:rPr lang="ar-SA" dirty="0" smtClean="0"/>
              <a:t>٣ – كَيفَ تَنقَسِمُ اللُّغَاتُ السَامِيَّةُ عُمُوماً؟</a:t>
            </a:r>
            <a:endParaRPr lang="tr-TR" dirty="0" smtClean="0"/>
          </a:p>
          <a:p>
            <a:pPr algn="r" rtl="1">
              <a:buNone/>
            </a:pPr>
            <a:r>
              <a:rPr lang="ar-SA" dirty="0" smtClean="0"/>
              <a:t>٤ – مَا هُو أقدَمُ قَانونِ شَرعٍ عَلى وجهِ الأَرضِ؟</a:t>
            </a:r>
            <a:endParaRPr lang="tr-TR" dirty="0" smtClean="0"/>
          </a:p>
          <a:p>
            <a:pPr algn="r" rtl="1">
              <a:buNone/>
            </a:pPr>
            <a:r>
              <a:rPr lang="ar-SA" dirty="0" smtClean="0"/>
              <a:t>٥ – كَيفَ دُوِّنَ قَانونُ "حَمُّورابِي"؟</a:t>
            </a:r>
            <a:endParaRPr lang="tr-TR" dirty="0" smtClean="0"/>
          </a:p>
          <a:p>
            <a:pPr algn="r" rtl="1">
              <a:buNone/>
            </a:pPr>
            <a:r>
              <a:rPr lang="ar-SA" dirty="0" smtClean="0"/>
              <a:t>٦ – مَا هي أقسَامُ اللُّغَاتِ السَّامِيةِّ الشَّرقِيَّةِ؟ </a:t>
            </a:r>
            <a:endParaRPr lang="tr-TR" dirty="0" smtClean="0"/>
          </a:p>
          <a:p>
            <a:pPr algn="r" rtl="1">
              <a:buNone/>
            </a:pPr>
            <a:r>
              <a:rPr lang="ar-SA" dirty="0" smtClean="0"/>
              <a:t>٧ – مَاذا بَقِيَ لَنا مِن اللُّغَةِ الأَكَّادِيَّةِ الميِّتَةِ؟   </a:t>
            </a:r>
            <a:endParaRPr lang="tr-TR" dirty="0" smtClean="0"/>
          </a:p>
          <a:p>
            <a:pPr algn="r" rtl="1">
              <a:buNone/>
            </a:pPr>
            <a:r>
              <a:rPr lang="ar-SA" dirty="0" smtClean="0"/>
              <a:t>٨ – إلى أَيِّ شَيءٍ أَدَّتْ حَفرِياتُ بوتَّا في بِلادِ الرَّافِدَينِ؟</a:t>
            </a:r>
            <a:endParaRPr lang="tr-TR" dirty="0" smtClean="0"/>
          </a:p>
          <a:p>
            <a:pPr algn="r" rtl="1">
              <a:buNone/>
            </a:pPr>
            <a:r>
              <a:rPr lang="ar-SA" dirty="0" smtClean="0"/>
              <a:t>٩ – مَن هؤلاءِ الذينَ شارَكوا في عَمَليّةِ البحثِ الأثَرِيّ في هذه المِنطَقَةِ؟</a:t>
            </a:r>
            <a:endParaRPr lang="tr-TR" dirty="0" smtClean="0"/>
          </a:p>
          <a:p>
            <a:pPr algn="r">
              <a:buNone/>
            </a:pPr>
            <a:r>
              <a:rPr lang="ar-SA" dirty="0" smtClean="0"/>
              <a:t>١٠ – مَتَى تَمَّ اكتِشافُ "اللُغَةِ الأُجَاريِتيّةِ"، وكَيفَ كَانَ ذلِكَ؟</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smtClean="0"/>
          </a:p>
          <a:p>
            <a:pPr>
              <a:buNone/>
            </a:pPr>
            <a:endParaRPr lang="tr-TR" dirty="0" smtClean="0"/>
          </a:p>
          <a:p>
            <a:pPr>
              <a:buNone/>
            </a:pPr>
            <a:endParaRPr lang="tr-TR" dirty="0" smtClean="0"/>
          </a:p>
          <a:p>
            <a:pPr algn="ctr" rtl="1">
              <a:buNone/>
            </a:pPr>
            <a:r>
              <a:rPr lang="ar-SA" sz="4000" b="1" dirty="0" smtClean="0"/>
              <a:t>الدرس الثاني</a:t>
            </a:r>
            <a:endParaRPr lang="tr-TR" sz="4000" dirty="0" smtClean="0"/>
          </a:p>
          <a:p>
            <a:pPr algn="ctr">
              <a:buNone/>
            </a:pPr>
            <a:r>
              <a:rPr lang="ar-SA" sz="4000" b="1" dirty="0" smtClean="0"/>
              <a:t>أ </a:t>
            </a:r>
            <a:r>
              <a:rPr lang="ar-SA" sz="4000" dirty="0" smtClean="0"/>
              <a:t>-</a:t>
            </a:r>
            <a:r>
              <a:rPr lang="ar-SA" sz="4000" b="1" dirty="0" smtClean="0"/>
              <a:t> اَلنَّصُّ </a:t>
            </a:r>
            <a:r>
              <a:rPr lang="ar-SA" sz="4000" b="1" dirty="0" smtClean="0"/>
              <a:t>(</a:t>
            </a:r>
            <a:r>
              <a:rPr lang="ar-SA" sz="4000" b="1" dirty="0" smtClean="0"/>
              <a:t>٢٢</a:t>
            </a:r>
            <a:r>
              <a:rPr lang="ar-SA" sz="4000" b="1" dirty="0" smtClean="0"/>
              <a:t>) </a:t>
            </a:r>
            <a:endParaRPr lang="tr-TR" sz="4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الكِتَابَةُ العَرَبِيَّةُ</a:t>
            </a:r>
            <a:endParaRPr lang="tr-TR" dirty="0"/>
          </a:p>
        </p:txBody>
      </p:sp>
      <p:sp>
        <p:nvSpPr>
          <p:cNvPr id="3" name="2 İçerik Yer Tutucusu"/>
          <p:cNvSpPr>
            <a:spLocks noGrp="1"/>
          </p:cNvSpPr>
          <p:nvPr>
            <p:ph idx="1"/>
          </p:nvPr>
        </p:nvSpPr>
        <p:spPr/>
        <p:txBody>
          <a:bodyPr/>
          <a:lstStyle/>
          <a:p>
            <a:pPr marL="0" indent="0" algn="r" rtl="1">
              <a:buNone/>
            </a:pPr>
            <a:r>
              <a:rPr lang="ar-SA" dirty="0" smtClean="0"/>
              <a:t>ثَبَتَ مِن الآثارِ المحْفُوظَةِ أنَّ المِصْرِيّينَ الأَقْدَمِينَ تَطَوَّرُوا بِالكِتَابَةِ مِنْ رَسْمِ الصُّوَرِ إلى رَسْمِ المقَاطِعِ إلى رَسْمِ الحُروف التِي تُسَمَّى اليَوْمَ بِالحُروفِ الأَبْجَدِيَّةِ، وتُسَمَّى عِندَ الأُورُبِّيِّينَ عَامَّةً بِحُروفِ "الأَلف بَاء تَاء" </a:t>
            </a:r>
            <a:r>
              <a:rPr lang="tr-TR" dirty="0" smtClean="0"/>
              <a:t>(</a:t>
            </a:r>
            <a:r>
              <a:rPr lang="tr-TR" dirty="0" err="1" smtClean="0"/>
              <a:t>alphabet</a:t>
            </a:r>
            <a:r>
              <a:rPr lang="tr-TR" dirty="0" smtClean="0"/>
              <a:t>)</a:t>
            </a:r>
            <a:r>
              <a:rPr lang="ar-SA" dirty="0" smtClean="0"/>
              <a:t> نَقْلاً عَن العرَبِيَّةِ</a:t>
            </a:r>
            <a:r>
              <a:rPr lang="ar-SA" dirty="0" smtClean="0"/>
              <a:t>.</a:t>
            </a:r>
            <a:endParaRPr lang="tr-TR" dirty="0" smtClean="0"/>
          </a:p>
          <a:p>
            <a:pPr marL="0" indent="0" algn="r" rtl="1">
              <a:buNone/>
            </a:pPr>
            <a:r>
              <a:rPr lang="ar-SA" dirty="0" smtClean="0"/>
              <a:t>وقَدْ تَبَيَّنَتْ رُسُومُ بَعْضِ الحُرُوفِ المِصْرِيَّةِ القَديمَةِ مِن أَلْوَاحِ سِينَاءَ، وهِيَ حَلْقَةُ الاِتِّصَالِ بَيْنَ الحُرُوفِ الأُولَى وبَيْنَ الحُرُوفِ عَلى أَشْكَالِهَا المتَقارِبَةِ التي تَطَوَّرَتْ بَعْدَ ذَلِكَ في مُخْتَلِفِ اللُّغَاتِ.</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lstStyle/>
          <a:p>
            <a:pPr algn="r">
              <a:buNone/>
            </a:pPr>
            <a:r>
              <a:rPr lang="ar-SA" dirty="0" smtClean="0"/>
              <a:t>إلا أَنَّ الحُرُوفَ المِصْرِيَّةَ القَديمَةَ كَانَتْ مَقْصُورَةً عَلى الكِتَابَةِ الدّينِيَّةِ وكِتَابَةِ الدَّوَاوِينِ ومَا شَابَهَهَا مِن المرَاجِعِ الرَّسْمِيَّةِ، وإنَّمَا انْتَشَرَتْ في المعَامَلَاتِ العَامَّةِ بَعْدَ أَنْ نُقِلَتْ مِن سِينَاءَ إلى البِلادِ الوَاقِعَةِ عَلى طُرُقِ التِّجَارَةِ الشَّرْقِيَّةِ، بِجَميعِ مُوَاصَلاتِهَا بَرّاً وبَحْراً مِن الهِهْدِ إلى شَاطِئِ البَحْرِ الأَبْيَضِ وحُدُودِ البِلادِ المِصْرِيَّةِ</a:t>
            </a:r>
            <a:r>
              <a:rPr lang="ar-SA" dirty="0" smtClean="0"/>
              <a:t>.</a:t>
            </a:r>
            <a:endParaRPr lang="tr-TR" dirty="0" smtClean="0"/>
          </a:p>
          <a:p>
            <a:pPr algn="r">
              <a:buNone/>
            </a:pPr>
            <a:r>
              <a:rPr lang="ar-SA" dirty="0" smtClean="0"/>
              <a:t>وقَدْ كَانَتْ مَرَاكِزُ التِّجَارَةِ الكُبْرَى عَلى هذه الطَّريقِ في بِلادِ العَرَبِ، مِن خَليجِ العَرَبِ إلى عَدَن إلى خَليجِ العَقَبَةِ، إلى مُدُنِ فِلِسْطِينَ ومُدُنِ ومُدُنِ الحُدودِ الشَّرْقِيَّةِ في مِصْرَ القَديمَةِ.</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ولَمْ يَكُنْ مِن المصَادَفَةِ المجْهُولَةِ أَنْ تَظْهَرَ في لُغَةِ العَرَبِ خُطُوطُ الحَرْفِ المِسْمَارِيِّ وخُطُوطُ الحَرْفِ المسْنَدِ وخُطوطُ الحَرْفِ النَّبَطِيِّ بَيْنَ شِمَالِ الحِجَازِ وجَنُوبِ فِلِسْطِينَ</a:t>
            </a:r>
            <a:r>
              <a:rPr lang="ar-SA" dirty="0" smtClean="0"/>
              <a:t>.</a:t>
            </a:r>
            <a:endParaRPr lang="tr-TR" dirty="0" smtClean="0"/>
          </a:p>
          <a:p>
            <a:pPr algn="r">
              <a:buNone/>
            </a:pPr>
            <a:r>
              <a:rPr lang="ar-SA" dirty="0" smtClean="0"/>
              <a:t>فَإِنَّ التِّجَارَةَ التي تَحْتَاجُ إلى المعَامَلَةِ الكِتَابِيَّةِ تَجْرِي عَلى خَطِّ الموَاصلاتِ مِن خَليجِ العَرَبِ إلى عَدَنَ إلى العَقَبَةِ إلى مَا جَاوَرَهَا مِن بِلادِ الأَنْبَاطِ والكَنْعَانِيينَ، وهذه هِيَ عَلى التَّوَالِي مَوَاطِنُ الخَطِّ المِسْمَارِيِّ والخَطِّ المسْنَدِ والخَطِّ النَّبَطِيِّ ومَا تَفَرَّعَ عَلَيْهِ.</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وتَجْرِي الموَاصَلاتُ عَلى غَيْرِ هذا الخَطِّ مِن طَريقِ البَادِيَةِ بَيْنَ وَادِي النَّهْرَيْنِ وشَوَاطِئِ البَحْرِ الأَبْيَضِ، فَلَيْسَ مِن المصَادَفَةِ المجْهُولَةِ أَيْضاً أَنْ تُوجَدَ عَلى طَريقِ هذه الموَاصَلاتِ بَقَايَا الكِتَابَةِ الصَّفَوِيَّةِ والكِتَابَةِ اللِّحْيَانِيَّةِ والثَّمُودِيَّةِ في حَوْرَان و تَدْمُر والحِجْر مِن دِيَارِ ثَمُودَ. فَفِي هذا الطَّريقِ يَتَقَابَلُ أَصْحَابُ القَوَافِلِ مِن الشَّرْقِ إلى الغَرْبِ ومِن الغَرْبِ إلى الشَّرْقِ، كَمَا يَتَقَابَلونَ بَيْنَ الحِجَازِ والشَّامِ وبَيْنَ الشَّامِ والحِجَازِ.</a:t>
            </a:r>
            <a:endParaRPr lang="tr-TR" dirty="0" smtClean="0"/>
          </a:p>
          <a:p>
            <a:pPr algn="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548680"/>
            <a:ext cx="7498080" cy="5699720"/>
          </a:xfrm>
        </p:spPr>
        <p:txBody>
          <a:bodyPr>
            <a:normAutofit fontScale="92500" lnSpcReduction="10000"/>
          </a:bodyPr>
          <a:lstStyle/>
          <a:p>
            <a:pPr algn="r">
              <a:buNone/>
            </a:pPr>
            <a:r>
              <a:rPr lang="ar-SA" dirty="0" smtClean="0"/>
              <a:t>والغَالِبُ عَلى التِّجَارَةِ العَرَبِيَّةِ أنَّهَا تَسْلُكُ طَريقَ البَرِّ عَلى ظُهُورِ الجِمَالِ، ولَكِنَّهَا لَمْ تَكُنْ مَعْزُولَةً عَن البَحْرِ كَمَا يَتَوَهَّمُ الكَثيرُونَ لِاعْتِقَادِهِمْ أنَّ أَصْحَابَ سَفينَةِ الصَّحْرَاءِ لا يَعْرِفونَ سَفينَةَ الجَمَلِ، ولا يَرْكَبُونَ مَطِيَّةَ البَحْرِ أوْ يُحْسِنُونَ قِيَادَتَهَا كَمَا يُحْسِنونَ قِيَادَةَ المطَايَا عَلى الرِّمَالِ. فَإِنَّ العَرَبَ رَكِبُوا البَحْرَ قَديماً في المحيطِ الهِنْدِيِّ وسَبَقُوا الملَّاحِينَ إلى شَوَاطِئَ أفْريقِيَّةٍ الشَّرْقِيَّةِ في الجَنوبِ، ووُجِدَتْ في بِلادِهِمْ صِنَاعَةُ بِنَاءِ السُّفُنِ عِنْدَ العَقَبَةِ وعَمّانَ، ولَمْ يَكُنْ سُلَيمَانُ الحَكيمُ –بِطَبيعَةِ الحَالِ- أَوَّلَ مَنْ بَنَى سُفُناً بِجِوارِ العَقَبَةِ، ولَكِنَّهُ وَجَدَ هذه الصِّنَاعَةَ وعَمِلَ عَلى سُفُنِهِ فيهَا كَمَا جَاءَ في سِفْرِ الملُوكِ الأَوَّلِ. "وعَمِلَ الملِكُ سُلَيْمَانُ سُفُناً في عِصْيُون جَابَر التي بِجَانِبِ أَيْلَه عَلى شَاطِئِ بَحْرِ سُوف في أَرْضِ أَدُوم".</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ويَقولُ المسْعُودِيّ إنَّ الملَّاحِينَ العَرَبَ كَانُوا يُدِيرُونَ قِيَادَةَ السُّفُنِ ويُدَوِّنُونَ تَجَارُبَهُمْ في الكُتُبِ المتَوَارِثَةِ عَن آبَائِهِمْ مِن زَمَنٍ قَديمٍ، وكَانَ في بَحْرِ الهِنْدِ كَمَا قَالَ : "مَشَائِخُ وُلِدُوا ونَشَأُوا مِن رَبَابِينَ وأَشاتِمَةَ وَوُكَلاءَ وتُجَّارٍ، ورَأيْتُ مَعَهُمْ دَفَاتِرَ في ذَلِكَ يَتَدَارَسونَهَا ويَعُولُونَ عَلَيْهَا". ومِثْلُ هذه الصِّنَاعَةِ لا تَنْشَأُ في سَنَوَاتٍ ولا في أَجْيَالٍ قَليلَةٍ. فَلا بُدَّ لَهَا مِن أَجْيَالٍ بَعْدَ أَجْيَالٍ طِوَالٍ.</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ج </a:t>
            </a:r>
            <a:r>
              <a:rPr lang="ar-SA" dirty="0" smtClean="0"/>
              <a:t>–</a:t>
            </a:r>
            <a:r>
              <a:rPr lang="ar-SA" b="1" dirty="0" smtClean="0"/>
              <a:t> الأسئلةُ عن النّصِّ</a:t>
            </a:r>
            <a:endParaRPr lang="tr-TR" dirty="0"/>
          </a:p>
        </p:txBody>
      </p:sp>
      <p:sp>
        <p:nvSpPr>
          <p:cNvPr id="3" name="2 İçerik Yer Tutucusu"/>
          <p:cNvSpPr>
            <a:spLocks noGrp="1"/>
          </p:cNvSpPr>
          <p:nvPr>
            <p:ph idx="1"/>
          </p:nvPr>
        </p:nvSpPr>
        <p:spPr/>
        <p:txBody>
          <a:bodyPr>
            <a:normAutofit fontScale="85000" lnSpcReduction="10000"/>
          </a:bodyPr>
          <a:lstStyle/>
          <a:p>
            <a:pPr algn="r" rtl="1">
              <a:buNone/>
            </a:pPr>
            <a:r>
              <a:rPr lang="ar-SA" dirty="0" smtClean="0"/>
              <a:t>١</a:t>
            </a:r>
            <a:r>
              <a:rPr lang="ar-SA" b="1" dirty="0" smtClean="0"/>
              <a:t> </a:t>
            </a:r>
            <a:r>
              <a:rPr lang="ar-SA" dirty="0" smtClean="0"/>
              <a:t>– مِن أينَ تَبَيَّنَت رُسُومُ بَعْضِ الحُرُوفِ المِصْرِيَّةِ القَديمَةِ؟</a:t>
            </a:r>
            <a:endParaRPr lang="tr-TR" dirty="0" smtClean="0"/>
          </a:p>
          <a:p>
            <a:pPr algn="r" rtl="1">
              <a:buNone/>
            </a:pPr>
            <a:r>
              <a:rPr lang="ar-SA" dirty="0" smtClean="0"/>
              <a:t>٢</a:t>
            </a:r>
            <a:r>
              <a:rPr lang="ar-SA" b="1" dirty="0" smtClean="0"/>
              <a:t> </a:t>
            </a:r>
            <a:r>
              <a:rPr lang="ar-SA" dirty="0" smtClean="0"/>
              <a:t>– كَيفَ كانَتِ الحُروفُ المصرِيّةُ القَديمَةُ؟</a:t>
            </a:r>
            <a:endParaRPr lang="tr-TR" dirty="0" smtClean="0"/>
          </a:p>
          <a:p>
            <a:pPr algn="r" rtl="1">
              <a:buNone/>
            </a:pPr>
            <a:r>
              <a:rPr lang="ar-SA" dirty="0" smtClean="0"/>
              <a:t>٣ – مَتَى انتَشَرتِ الحُروفُ المصرِيّةُ القَديمَةُ في المعَامَلاتِ العَامَّةِ؟ </a:t>
            </a:r>
            <a:endParaRPr lang="tr-TR" dirty="0" smtClean="0"/>
          </a:p>
          <a:p>
            <a:pPr algn="r" rtl="1">
              <a:buNone/>
            </a:pPr>
            <a:r>
              <a:rPr lang="ar-SA" dirty="0" smtClean="0"/>
              <a:t>٤ – مَا هي مَراحِلُ تَطَوُّرِ الخَطِّ العَرَبيّ؟</a:t>
            </a:r>
            <a:endParaRPr lang="tr-TR" dirty="0" smtClean="0"/>
          </a:p>
          <a:p>
            <a:pPr algn="r" rtl="1">
              <a:buNone/>
            </a:pPr>
            <a:r>
              <a:rPr lang="ar-SA" dirty="0" smtClean="0"/>
              <a:t>٥ – مَا هو دَورُ التِّجَارَةِ في انتِشارِ الخَطِّ ؟</a:t>
            </a:r>
            <a:endParaRPr lang="tr-TR" dirty="0" smtClean="0"/>
          </a:p>
          <a:p>
            <a:pPr algn="r" rtl="1">
              <a:buNone/>
            </a:pPr>
            <a:r>
              <a:rPr lang="ar-SA" dirty="0" smtClean="0"/>
              <a:t>٦ – أينَ تُوجَدُ بَقَايَا الكِتَابَةِ الصَّفَوِيَّةِ والكِتَابَةِ اللِّحْيَانِيَّةِ والثَّمُودِيَّةِ؟</a:t>
            </a:r>
            <a:endParaRPr lang="tr-TR" dirty="0" smtClean="0"/>
          </a:p>
          <a:p>
            <a:pPr algn="r" rtl="1">
              <a:buNone/>
            </a:pPr>
            <a:r>
              <a:rPr lang="ar-SA" dirty="0" smtClean="0"/>
              <a:t>٧ –  مَا الغَالِبُ عَلى التِّجَارَةِ العَرَبيَّةِ؟ </a:t>
            </a:r>
            <a:endParaRPr lang="tr-TR" dirty="0" smtClean="0"/>
          </a:p>
          <a:p>
            <a:pPr algn="r" rtl="1">
              <a:buNone/>
            </a:pPr>
            <a:r>
              <a:rPr lang="ar-SA" dirty="0" smtClean="0"/>
              <a:t>٨ – هل كَانَت صِنَاعَةُ بِنَاءِ السُّفُنِ مَعروفَةً عِند العَرب؟</a:t>
            </a:r>
            <a:endParaRPr lang="tr-TR" dirty="0" smtClean="0"/>
          </a:p>
          <a:p>
            <a:pPr algn="r" rtl="1">
              <a:buNone/>
            </a:pPr>
            <a:r>
              <a:rPr lang="ar-SA" dirty="0" smtClean="0"/>
              <a:t>٩ – أَينَ يَقَعُ بَحرُ السُّوفِ؟</a:t>
            </a:r>
            <a:endParaRPr lang="tr-TR" dirty="0" smtClean="0"/>
          </a:p>
          <a:p>
            <a:pPr algn="r">
              <a:buNone/>
            </a:pPr>
            <a:r>
              <a:rPr lang="ar-SA" dirty="0" smtClean="0"/>
              <a:t>١٠ – مَن الذين يُدَوِّنونَ تَجَارُبَهم في الكُتُبِ المتَوارِثَةِ؟</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rtl="1">
              <a:buNone/>
            </a:pPr>
            <a:endParaRPr lang="tr-TR" b="1" dirty="0" smtClean="0"/>
          </a:p>
          <a:p>
            <a:pPr rtl="1">
              <a:buNone/>
            </a:pPr>
            <a:endParaRPr lang="tr-TR" b="1" dirty="0" smtClean="0"/>
          </a:p>
          <a:p>
            <a:pPr algn="ctr" rtl="1">
              <a:buNone/>
            </a:pPr>
            <a:r>
              <a:rPr lang="ar-SA" sz="4000" b="1" dirty="0" smtClean="0"/>
              <a:t>الدرس الأول</a:t>
            </a:r>
            <a:endParaRPr lang="tr-TR" sz="4000" dirty="0" smtClean="0"/>
          </a:p>
          <a:p>
            <a:pPr algn="ctr" rtl="1">
              <a:buNone/>
            </a:pPr>
            <a:r>
              <a:rPr lang="ar-SA" sz="4000" b="1" dirty="0" smtClean="0"/>
              <a:t>أ </a:t>
            </a:r>
            <a:r>
              <a:rPr lang="ar-SA" sz="4000" dirty="0" smtClean="0"/>
              <a:t>-</a:t>
            </a:r>
            <a:r>
              <a:rPr lang="ar-SA" sz="4000" b="1" dirty="0" smtClean="0"/>
              <a:t> اَلنَّصُّ </a:t>
            </a:r>
            <a:r>
              <a:rPr lang="ar-SA" sz="4000" b="1" dirty="0" smtClean="0"/>
              <a:t>(</a:t>
            </a:r>
            <a:r>
              <a:rPr lang="ar-SA" sz="4000" b="1" dirty="0" smtClean="0"/>
              <a:t>٢١</a:t>
            </a:r>
            <a:r>
              <a:rPr lang="ar-SA" sz="4000" b="1" dirty="0" smtClean="0"/>
              <a:t>)</a:t>
            </a:r>
            <a:r>
              <a:rPr lang="ar-SA" b="1" dirty="0" smtClean="0"/>
              <a:t>                                                             </a:t>
            </a:r>
            <a:endParaRPr lang="tr-TR" dirty="0" smtClean="0"/>
          </a:p>
          <a:p>
            <a:pPr algn="ctr">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ar-SA" b="1" dirty="0" smtClean="0"/>
              <a:t>اللُّغَةُ العَرَبِيَّةُ واللُّغَاتُ السَّامِيَّةُ</a:t>
            </a:r>
            <a:endParaRPr lang="tr-TR" dirty="0"/>
          </a:p>
        </p:txBody>
      </p:sp>
      <p:sp>
        <p:nvSpPr>
          <p:cNvPr id="3" name="2 İçerik Yer Tutucusu"/>
          <p:cNvSpPr>
            <a:spLocks noGrp="1"/>
          </p:cNvSpPr>
          <p:nvPr>
            <p:ph idx="1"/>
          </p:nvPr>
        </p:nvSpPr>
        <p:spPr>
          <a:xfrm>
            <a:off x="1435608" y="1447800"/>
            <a:ext cx="7498080" cy="4800600"/>
          </a:xfrm>
        </p:spPr>
        <p:txBody>
          <a:bodyPr/>
          <a:lstStyle/>
          <a:p>
            <a:pPr algn="r">
              <a:buNone/>
            </a:pPr>
            <a:r>
              <a:rPr lang="ar-SA" dirty="0" smtClean="0"/>
              <a:t>اللُّغَةُ العَرَبِيَّةُ فَرْعٌ مِن فَصِيلَةٍ كَبيرَةٍ، يُطْلَقُ عَلَيْهَا "اللُّغَاتُ السَّامِيَّةُ". وَأَوَّلُ مَنْ أَطْلَقَ عَلَيْهَا هذا الاِسْمَ، هُو المسْتَشْرِقُ "شلوتسر"</a:t>
            </a:r>
            <a:r>
              <a:rPr lang="tr-TR" dirty="0" smtClean="0"/>
              <a:t> </a:t>
            </a:r>
            <a:r>
              <a:rPr lang="ar-SA" dirty="0" smtClean="0"/>
              <a:t>أَخْذًا </a:t>
            </a:r>
            <a:r>
              <a:rPr lang="ar-SA" dirty="0" smtClean="0">
                <a:hlinkClick r:id="rId2"/>
              </a:rPr>
              <a:t>مِن</a:t>
            </a:r>
            <a:r>
              <a:rPr lang="ar-SA" dirty="0" smtClean="0"/>
              <a:t> جَدْوَلِ تَقْسيمِ الشُّعوبِ، الموْجُودَةِ في التَّوْراةِ، ذلكَ الجدْوَلُ الذي يَرجِعُ كُلَّ الشُّعوبِ التي عَمَرَتِ الأَرْضَ، بَعدَ طُوفانِ نُوحٍ، إلى أوْلادِهِ الثَّلاثَةِ : سَام - حَام</a:t>
            </a:r>
            <a:r>
              <a:rPr lang="tr-TR" dirty="0" smtClean="0"/>
              <a:t> – </a:t>
            </a:r>
            <a:r>
              <a:rPr lang="ar-SA" dirty="0" smtClean="0"/>
              <a:t>يَافَث.</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332656"/>
            <a:ext cx="7498080" cy="5915744"/>
          </a:xfrm>
        </p:spPr>
        <p:txBody>
          <a:bodyPr>
            <a:normAutofit lnSpcReduction="10000"/>
          </a:bodyPr>
          <a:lstStyle/>
          <a:p>
            <a:pPr algn="r">
              <a:buNone/>
            </a:pPr>
            <a:r>
              <a:rPr lang="ar-SA" dirty="0" smtClean="0"/>
              <a:t>وهذه التَّسْمِيَةُ مُخْتَصَرَةٌ ومُنَاسِبَةٌ، كَمَا هُوَ الوَاجِبُ في التَّسْمِيَاتِ الاِصْطِلاحِيَّةِ. إلا أنَّ العِلْمَ الحَديثَ، يَفْهَمُ مِنْهَا الآنَ، شَيئاً يَخْتَلِفُ إلى حَدٍّ مَا، عَمَّا فَهِمَهُ مِنْهَا مُؤَلِّفُ جَدْوَلِ الشُّعُوبِ في التَّوْرَاةِ؛ لأَنَّهُ بَنَى تَقْسيمَهُ عَلى اعْتِبَارَاتٍ سِياسِيَّةٍ، وحُدودٍ جُغْرَافِيَّةٍ فَحَسْبُ؛ ولِذَلِكَ جَعَلَ العَيْلامِيّينَ واللُّودِيّينَ، مِن أَبْنَاءِ سَام؛ لأنَّهُمَا كَانَا مِن رَعَايَا الدَّوْلَةِ الآشُورِيَّةِ، عَلى الرَّغْمِ مِن أَنَّهُ لا تُوجَدُ بَيْنَ هذَيْنِ الشَّعْبَيْنِ قَرَابَةٌ مِن نَاحِيَةٍ، كَمَا أنَّهُ لَيْسَ بَيْنَهُمَا وبَيْنَ الآشُورِيّينَ قَرَابَةٌ مِن نَاحِيَةٍ أُخْرَى. كَمَا جَعَلَ الفِينِيقِيّينَ مِن أَبْنَاءِ حَام؛ بِسَبَبِ صِلاتِهِمْ السِّيَاسِيَّةِ بِالمِصْرِيّينَ، عَلى الرَّغْمِ مِن أَنَّهُمْ أَقْرَبُ الشُّعُوبِ إلى العِبْرِيّينَ.</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r">
              <a:buNone/>
            </a:pPr>
            <a:r>
              <a:rPr lang="ar-SA" dirty="0" smtClean="0"/>
              <a:t>وتَنْقَسِمُ اللُّغَاتُ السَّامِيَّةُ عُمُوماً إلى: شَرْقِيَّةٍ وغَرْبِيَّةٍ، كَمَا تَنْقَسِمُ السَّامِيَّةُ الغَرْبِيَّةُ إلى: غَرْبِيَّةٍ شِمَالِيَّةٍ، وغَرْبِيَّةٍ جَنُوبِيَّةٍ</a:t>
            </a:r>
            <a:r>
              <a:rPr lang="ar-SA" dirty="0" smtClean="0"/>
              <a:t>.</a:t>
            </a:r>
            <a:endParaRPr lang="tr-TR" dirty="0" smtClean="0"/>
          </a:p>
          <a:p>
            <a:pPr algn="r">
              <a:buNone/>
            </a:pPr>
            <a:r>
              <a:rPr lang="ar-SA" dirty="0" smtClean="0"/>
              <a:t>أَمَّا السَّامِيَّةُ الشَّرْقِيَّةُ، فَهِيَ الأَكَّادِيَّةُ بِفَرْعَيْهَا: البَابِلِيَّةِ والآشُورِيَّةِ.</a:t>
            </a:r>
            <a:endParaRPr lang="tr-TR" dirty="0" smtClean="0"/>
          </a:p>
          <a:p>
            <a:pPr algn="r">
              <a:buNone/>
            </a:pPr>
            <a:r>
              <a:rPr lang="ar-SA" dirty="0" smtClean="0"/>
              <a:t>وقَدْ وَصَلَتْ إلَيْنَا نُقُوشٌ مُخْتَلِفَةٌ، مَكْتُوبَةٌ بِالخَطِّ المِسْمَارِيِّ، عَلى الطِّينِ المجَفَّفِ. ومِن أَهَمِّ هذه النُّقُوشِ: النَّقْشُ الذي دُوِّنَ بِهِ قَانُونُ: "حَمُّورَابِي"، وهُوَ مِن أَقْدَمِ الشَّرَائِعِ الأَرْضِيَّةِ.</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r">
              <a:buNone/>
            </a:pPr>
            <a:r>
              <a:rPr lang="ar-SA" dirty="0" smtClean="0"/>
              <a:t>ومَوْطِنُ هذه اللُّغَةِ، هُوَ بِلادُ مَا بَيْنَ النَّهْرَيْنِ، دِجْلَةَ والفُرَاتِ في العِرَاقِ، "واللُّغَةُ الأَكَّادِيَّةُ، اِسْمٌ جَامِعٌ أَطْلَقَهُ البَابِلِيُّونَ، في جَنوبِ أَرْضِ الرَّافِدَيْنِ، عَلى لُغَتِهِمْ البَابِلِيَّةِ، ولُغَةِ إِخْوَانِهِم الآشُورِيّينَ، في شِمَالِ أَرْضِ الرَّافِدَيْنِ. وَهِيَ كَذَلِكَ في اِصْطِلاحِ العُلَمَاء المحْدَثينَ، يُطْلِقُونَهَا عَلى اللَّهَجَاتِ البَابِلِيَّةِ والآشُورِيَّةِ المخْتَلِفَةِ. و (أَكَّاد) في الأَصْلِ: اِسْمُ  المدينَةِ التي بَنَاهَا (سَرْجُون) في الجُزْءِ الشِّمَالِيِّ مِن أَرْضِ بَابِلَ، حَوَالَيْ سَنَةِ 2350 ق م؛ لِتَكُونَ عَاصِمَةً لِدَوْلَتِهِ، وهِيَ أَوَّلُ دَوْلَةٍ سَامِيَّةٍ، شَهِدَتْهَا أَرْضُ الرَّافِدَيْنِ".</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r">
              <a:buNone/>
            </a:pPr>
            <a:r>
              <a:rPr lang="ar-SA" dirty="0" smtClean="0"/>
              <a:t>وقَدْ مَاتَتْ هذه اللُّغَةُ مُنْذُ قَديمِ الزَّمَانِ، ولَمْ يَبْقَ لَنَا مِنْهَا إلا النُقوشُ، التي عَرَفْنَا مِنْهَا تَارِيخَ هذا الشَّعْبِ الأَكَّادِيِّ، الذي كَانَ عَلى جَانِبٍ كَبيرٍ مِن الحَضارَةِ ولمدَنِيَّةِ؛ فَقَبْلَ مِائَةٍ وَأَرْبَعِينَ عَاماً تَقْرِيباً، لَمْ نَكُنْ نَعْرِفُ شَيئاً عَن اللُّغَةِ الأَكَّادِيَّةِ، بِفَرْعَيْهَا: البَابِلِيَّةِ والآشُورِيَّةِ، حَقّاً كُنَّا نَعْرِفُ بَعْضَ الشَّىءِ عَنْ بَابِلَ وآشُورَ، مِن خِلالِ قَصَصِ كِتَابِ "العَهْدُ القَديمُ"، غَيْرَ أَنَّنَا لَمْ نَكُنْ نَمْلِكُ وَثَائِقَ، بِلُغَةِ هَاتَيْنِ الممْلَكَتَيْنِ الكَبِيرَتَيْنِ. وكَانَ أَوَّلُ مَنْ بَدَأَ الحَفْرَ في بِلادِ الرَّافِدَيْنِ، هُوَ "بُوتَّا"  </a:t>
            </a:r>
            <a:r>
              <a:rPr lang="tr-TR" dirty="0" smtClean="0"/>
              <a:t>Botta</a:t>
            </a:r>
            <a:r>
              <a:rPr lang="ar-SA" dirty="0" smtClean="0"/>
              <a:t>قُنْصُلُ فَرَنْسا في الموصِلِ، عَامَ 1842 م. وقَدْ أَدَّتْ حَفْرِيَاتُهُ في قَرْيَةِ "خُرْسَباد" بِالقُرْبِ مِن الموصِلِ، إلى اكْتِشافِ أَجْزَاءِ قَصْرِ "سَرْجُون الثّانِي"، أحَدِ مُلوكِ آشُور في قَرْنِ الثَّامِنِ قَبْلَ المِيلادِ. وكَانَ ذَلِكَ في مَارِس سَنَةِ 1843 م.</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r">
              <a:buNone/>
            </a:pPr>
            <a:r>
              <a:rPr lang="ar-SA" dirty="0" smtClean="0"/>
              <a:t>وقَدْ تَوَالَتِ الاِكْتِشافاتُ بَعْدَ ذَلِكَ، وشَارَكَ فيهَا كَثيرٌ مِن عُلَمَاءِ الآثَارِ الفَرَنْسِيّينَ والإنْجِليز والأَمْرِيكان، مِثْلُ : "بَاروت" </a:t>
            </a:r>
            <a:r>
              <a:rPr lang="tr-TR" dirty="0" err="1" smtClean="0"/>
              <a:t>Parot</a:t>
            </a:r>
            <a:r>
              <a:rPr lang="ar-SA" dirty="0" smtClean="0"/>
              <a:t> و"لايَارْد" </a:t>
            </a:r>
            <a:r>
              <a:rPr lang="tr-TR" dirty="0" err="1" smtClean="0"/>
              <a:t>Layard</a:t>
            </a:r>
            <a:r>
              <a:rPr lang="ar-SA" dirty="0" smtClean="0"/>
              <a:t> و"مَالون" </a:t>
            </a:r>
            <a:r>
              <a:rPr lang="tr-TR" dirty="0" err="1" smtClean="0"/>
              <a:t>Mallown</a:t>
            </a:r>
            <a:r>
              <a:rPr lang="ar-SA" dirty="0" smtClean="0"/>
              <a:t>. وكَانَتْ حَصيلَةُ هذه الحَفْرِياتِ، مَجْموعَةً ضَخْمَةً مِن النُّقوشِ، المكْتُوبَةِ عَلى لَوْحَاتٍ مِن الطِّينِ المجَفَّفِ المحْرُوقِ. وكَمَا حَدَثَ في اكْتِشافِ اللُّغَةِ الهِيَرُوغْلِيفِيَّةِ، أَنْ عُثِرَ عَلى "حَجَرُ رَشيد" المدَوَّنِ بِثَلاثِ لُغَاتٍ، إِحْدَاهَا اليُونَانِيَّةُ، التي كَانَتْ مَعْرُوفَةً لِلْعُلَمَاءِ-حَدَثَ هُنَا كَذَلِكَ أنْ عُثِرَ عَلى لَوْحَةٍ عَلَيْهَا ثَلاثُ لُغَاتٍ، كانَتْ إحْدَاهَا هِيَ اللُّغَةُ الفَارِسِيَّةُ القَديمَةُ. ويَرْجِعُ الفَضْلُ في حَلِّ رُموزِ هذه النُّقُوشِ إلى العَالِمِ الإنْجِلِيزِيِّ "رَوْلِنْسون" </a:t>
            </a:r>
            <a:r>
              <a:rPr lang="tr-TR" dirty="0" err="1" smtClean="0"/>
              <a:t>Rawlinson</a:t>
            </a:r>
            <a:r>
              <a:rPr lang="ar-SA" dirty="0" smtClean="0"/>
              <a:t> في عَامِ 1847 م.</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1435608" y="260648"/>
            <a:ext cx="7498080" cy="5987752"/>
          </a:xfrm>
        </p:spPr>
        <p:txBody>
          <a:bodyPr>
            <a:normAutofit fontScale="85000" lnSpcReduction="20000"/>
          </a:bodyPr>
          <a:lstStyle/>
          <a:p>
            <a:pPr algn="r">
              <a:buNone/>
            </a:pPr>
            <a:r>
              <a:rPr lang="ar-SA" dirty="0" smtClean="0"/>
              <a:t>وأمَّا السَّامِيَّةُ الغَرْبِيَّةُ الشِّمَالِيَّةُ، فَتَنْقَسِمُ إلى اللُّغَتَيْنِ : الكَنْعَانِيّةِ والآرَامِيَّةِ. أمَّا الأُولَى فَتَنْقَسِمُ إلى الكَنْعَانِيَّةِ الشِّمَالِيَّةِ، والكَنْعَانِيَّةِ الجَنوبِيَّةِ. والأُولَى تُمَثِّلُهَا "اللُّغَةُ الأُوجَارِيتِيَّةُ"، وهِيَ لَهْجَةٌ كَنْعَانِيَّةٌ قَديمَةٌ، كَانَتْ تُتَكَلَّمُ في "أُوجَارِيت"، وهِيَ مَدينَةٌ كَانَتْ تَقَعُ عَلى بُعْدِ 12 كِيلُو مِتْراً، في شِمَالِ اللاذِقِيَّةِ، عَلى السَّاحِلِ السُّورِيِّ. وقَدْ تَمَّ اكْتِشَافُهَا في عَامِ 1929 م، كَانَ اكْتِشافُها بِطَرِيقِ الصُّدْفَةِ المحْضَةِ؛ فَفِي مَارِسِ سَنَةِ 1928 م، كَانَ أَحَدُ الفَلّاحِينَ يَحْرُثُ أَرْضَهُ بِسَلامٍ في "مِينَة البَيْضةِ" عَلى السَّاحِلِ الشِّمَالِيِّ لِسورِيَا، عِنْدَمَا عَاقَ مِحْرَاثَهُ فَجْأَةً عَنِ الحَرْثِ، كُتْلَةٌ ضَخْمَةٌ مِن الحَجَرِ، ومَا إنْ رَفَعَهَا حَتَّى ظَهَرَ مَدْخَلٌ تَحْتَ الأَرْضِ، في نِهَايَتِهِ مَقْبَرَةٌ مَقْبُوَّةُ السَّقْفِ، وَجَدَ بِهَا الفَلّاحُ فَخَّاراً مِن الطِّينِ المحْرُوقِ، وزُهْرِيَاتٍ صَغيرَةً لَمْ تُصَبْ بِسُوءٍ. وقَدْ بَلَغَ خَبَرُ هذا الحَادِثِ، إلى إدَارَةِ الآثَارِ الفَرَنْسِيَّةِ في بَيْرُوتَ، فَعَايَنَ العُلَمَاءُ المقْبَرَةَ، ورجَّحُوا أنَّها لَيْسَتْ وَحْدَهَا في المِنْطَقَةِ، وَإنَّمَا تَكونُ جُزْءاً مِن جَبَّانَةٍ كَبيرَةٍ وإذا كَانَتْ هُنَاكَ جَبَّانَةٌ، فَمَعْنَى هذا أنَّها تَابِعةٌ لِمَدينَةٍ مَا، لا تَبْعُدُ كَثيراً عَن هذه الجَبَّانَةِ.</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63</TotalTime>
  <Words>1333</Words>
  <Application>Microsoft Office PowerPoint</Application>
  <PresentationFormat>Ekran Gösterisi (4:3)</PresentationFormat>
  <Paragraphs>54</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Gündönümü</vt:lpstr>
      <vt:lpstr>          الوحدة الحادية عشرة XI. ÜNİTE </vt:lpstr>
      <vt:lpstr>Slayt 2</vt:lpstr>
      <vt:lpstr>اللُّغَةُ العَرَبِيَّةُ واللُّغَاتُ السَّامِيَّةُ</vt:lpstr>
      <vt:lpstr>Slayt 4</vt:lpstr>
      <vt:lpstr>Slayt 5</vt:lpstr>
      <vt:lpstr>Slayt 6</vt:lpstr>
      <vt:lpstr>Slayt 7</vt:lpstr>
      <vt:lpstr>Slayt 8</vt:lpstr>
      <vt:lpstr>Slayt 9</vt:lpstr>
      <vt:lpstr>ج – الأسئلةُ عن النّصِّ </vt:lpstr>
      <vt:lpstr>Slayt 11</vt:lpstr>
      <vt:lpstr>الكِتَابَةُ العَرَبِيَّةُ</vt:lpstr>
      <vt:lpstr>Slayt 13</vt:lpstr>
      <vt:lpstr>Slayt 14</vt:lpstr>
      <vt:lpstr>Slayt 15</vt:lpstr>
      <vt:lpstr>Slayt 16</vt:lpstr>
      <vt:lpstr>Slayt 17</vt:lpstr>
      <vt:lpstr>ج – الأسئلةُ عن النّصِّ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I. ÜNİTE</dc:title>
  <dc:creator>ZAFER</dc:creator>
  <cp:lastModifiedBy>ZAFER</cp:lastModifiedBy>
  <cp:revision>13</cp:revision>
  <dcterms:created xsi:type="dcterms:W3CDTF">2011-07-30T10:09:26Z</dcterms:created>
  <dcterms:modified xsi:type="dcterms:W3CDTF">2011-08-05T18:36:31Z</dcterms:modified>
</cp:coreProperties>
</file>