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1" r:id="rId5"/>
    <p:sldId id="260" r:id="rId6"/>
    <p:sldId id="262" r:id="rId7"/>
    <p:sldId id="263" r:id="rId8"/>
    <p:sldId id="257" r:id="rId9"/>
    <p:sldId id="265" r:id="rId10"/>
    <p:sldId id="264"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84"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FEAF3E7-AF2C-4BCA-84DC-495A3A5B495E}" type="datetimeFigureOut">
              <a:rPr lang="tr-TR" smtClean="0"/>
              <a:t>13.03.2015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EAC726E-BDF5-4DE0-A6A2-47E3AA18C48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EAF3E7-AF2C-4BCA-84DC-495A3A5B495E}" type="datetimeFigureOut">
              <a:rPr lang="tr-TR" smtClean="0"/>
              <a:t>13.03.2015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C726E-BDF5-4DE0-A6A2-47E3AA18C48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764705"/>
            <a:ext cx="7772400" cy="1800199"/>
          </a:xfrm>
        </p:spPr>
        <p:txBody>
          <a:bodyPr/>
          <a:lstStyle/>
          <a:p>
            <a:r>
              <a:rPr lang="tr-TR" dirty="0" smtClean="0"/>
              <a:t>Komut Yöntemi </a:t>
            </a:r>
            <a:endParaRPr lang="tr-TR" dirty="0"/>
          </a:p>
        </p:txBody>
      </p:sp>
      <p:sp>
        <p:nvSpPr>
          <p:cNvPr id="3" name="2 Alt Başlık"/>
          <p:cNvSpPr>
            <a:spLocks noGrp="1"/>
          </p:cNvSpPr>
          <p:nvPr>
            <p:ph type="subTitle" idx="1"/>
          </p:nvPr>
        </p:nvSpPr>
        <p:spPr>
          <a:xfrm>
            <a:off x="1371600" y="2492896"/>
            <a:ext cx="6400800" cy="3888432"/>
          </a:xfrm>
        </p:spPr>
        <p:txBody>
          <a:bodyPr>
            <a:normAutofit fontScale="92500" lnSpcReduction="20000"/>
          </a:bodyPr>
          <a:lstStyle/>
          <a:p>
            <a:pPr algn="l"/>
            <a:r>
              <a:rPr lang="tr-TR" dirty="0" smtClean="0"/>
              <a:t>Öğretmen  bilgi ve becerisini hazır olarak öğrencilere aktarır, beceri hakkında açıklamalar yapar,</a:t>
            </a:r>
            <a:r>
              <a:rPr lang="tr-TR" dirty="0" smtClean="0"/>
              <a:t> hareketi gösterir ve </a:t>
            </a:r>
            <a:r>
              <a:rPr lang="tr-TR" dirty="0" smtClean="0"/>
              <a:t> ilgili komutları öğrencilere</a:t>
            </a:r>
          </a:p>
          <a:p>
            <a:pPr algn="l"/>
            <a:r>
              <a:rPr lang="tr-TR" dirty="0" smtClean="0"/>
              <a:t>söyler. </a:t>
            </a:r>
          </a:p>
          <a:p>
            <a:pPr algn="l"/>
            <a:r>
              <a:rPr lang="tr-TR" dirty="0" smtClean="0"/>
              <a:t>Bu yöntemde hareket tek standart’a sahiptir  ve sürekli tekrarlarla öğrenir. Bireysel farklılıklar göz ardı edilir. Sık tekrarlarla sınıfın birlikteliği sağlanır. </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Öğrencinin Başlatması-Göstermesi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Öğrenci kendi gelişimi için ilerlemeye, araştırmaya ve bir program düzenleyip onu uygulamaya hazır olup olmadığını bilir.</a:t>
            </a:r>
          </a:p>
          <a:p>
            <a:r>
              <a:rPr lang="tr-TR" dirty="0" smtClean="0"/>
              <a:t>Öğrenci öğretme-öğrenme etkinliklerini başlatmak ve yönetmek için üst düzeyde sorumluluk alır. </a:t>
            </a:r>
          </a:p>
          <a:p>
            <a:r>
              <a:rPr lang="tr-TR" dirty="0" smtClean="0"/>
              <a:t>Öğrencinin kendini gösterdiği bu etkinlikte  ilk defa etkinliği kendisi başlatır.</a:t>
            </a:r>
          </a:p>
          <a:p>
            <a:r>
              <a:rPr lang="tr-TR" dirty="0" smtClean="0"/>
              <a:t>Öğretmen destek görevi görür, seyreder ve yardımcı olur.</a:t>
            </a:r>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Çoklu Zeka Kuramı</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 </a:t>
            </a:r>
            <a:r>
              <a:rPr lang="tr-TR" dirty="0" err="1" smtClean="0"/>
              <a:t>Howard</a:t>
            </a:r>
            <a:r>
              <a:rPr lang="tr-TR" dirty="0" smtClean="0"/>
              <a:t> </a:t>
            </a:r>
            <a:r>
              <a:rPr lang="tr-TR" dirty="0" err="1" smtClean="0"/>
              <a:t>Gardner</a:t>
            </a:r>
            <a:r>
              <a:rPr lang="tr-TR" dirty="0" smtClean="0"/>
              <a:t> tarafından ortaya atılan 8 farklı zeka alanı ile kuram, </a:t>
            </a:r>
            <a:r>
              <a:rPr lang="tr-TR" dirty="0" smtClean="0"/>
              <a:t> bir kişinin bir veya birden fazla kültürde değer bulan bir ürün ortaya </a:t>
            </a:r>
            <a:r>
              <a:rPr lang="tr-TR" dirty="0" smtClean="0"/>
              <a:t>koya</a:t>
            </a:r>
            <a:r>
              <a:rPr lang="tr-TR" dirty="0" smtClean="0"/>
              <a:t>bilme kapasitesi, gerçek hayatta karşılaştığı problemlere etkili ve verimli çözümler üretebilme becerisi olarak tanımlanır.</a:t>
            </a:r>
          </a:p>
          <a:p>
            <a:r>
              <a:rPr lang="tr-TR" dirty="0" smtClean="0"/>
              <a:t>Çoklu zeka alanları:Sözel-dilsel, mantıksal-matematiksel, Görsel-uzamsal, müziksel-ritmik,bedensel-</a:t>
            </a:r>
            <a:r>
              <a:rPr lang="tr-TR" dirty="0" err="1" smtClean="0"/>
              <a:t>kinestetik</a:t>
            </a:r>
            <a:r>
              <a:rPr lang="tr-TR" dirty="0" smtClean="0"/>
              <a:t>,sosyal zeka,içsel zeka ve doğa zekası olmak üzere 8 zeka alanını kapsar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Kendi Kendine Öğrenme</a:t>
            </a:r>
            <a:endParaRPr lang="tr-TR" dirty="0"/>
          </a:p>
        </p:txBody>
      </p:sp>
      <p:sp>
        <p:nvSpPr>
          <p:cNvPr id="3" name="2 İçerik Yer Tutucusu"/>
          <p:cNvSpPr>
            <a:spLocks noGrp="1"/>
          </p:cNvSpPr>
          <p:nvPr>
            <p:ph idx="1"/>
          </p:nvPr>
        </p:nvSpPr>
        <p:spPr/>
        <p:txBody>
          <a:bodyPr>
            <a:normAutofit/>
          </a:bodyPr>
          <a:lstStyle/>
          <a:p>
            <a:r>
              <a:rPr lang="tr-TR" dirty="0" smtClean="0"/>
              <a:t>Öğrenci hazırlık uygulama ve sonuç aşamalarında bağımsız çalışır</a:t>
            </a:r>
          </a:p>
          <a:p>
            <a:r>
              <a:rPr lang="tr-TR" dirty="0" smtClean="0"/>
              <a:t>Bireyin kendini eğitmekle uğraştığı durumlarda gerçekleşir.</a:t>
            </a:r>
          </a:p>
          <a:p>
            <a:r>
              <a:rPr lang="tr-TR" dirty="0" smtClean="0"/>
              <a:t>Dışarıdan seyirci yada gözlem yapan birine ihtiyaç yoktur.</a:t>
            </a:r>
          </a:p>
          <a:p>
            <a:r>
              <a:rPr lang="tr-TR" dirty="0" smtClean="0"/>
              <a:t>Bireyin öğretme-öğrenme kapasitesi ile sınırlıdır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Taktiksel Oyun Yaklaşımı</a:t>
            </a:r>
            <a:endParaRPr lang="tr-TR" dirty="0"/>
          </a:p>
        </p:txBody>
      </p:sp>
      <p:sp>
        <p:nvSpPr>
          <p:cNvPr id="3" name="2 İçerik Yer Tutucusu"/>
          <p:cNvSpPr>
            <a:spLocks noGrp="1"/>
          </p:cNvSpPr>
          <p:nvPr>
            <p:ph idx="1"/>
          </p:nvPr>
        </p:nvSpPr>
        <p:spPr/>
        <p:txBody>
          <a:bodyPr>
            <a:normAutofit fontScale="92500"/>
          </a:bodyPr>
          <a:lstStyle/>
          <a:p>
            <a:r>
              <a:rPr lang="tr-TR" dirty="0" smtClean="0"/>
              <a:t>Bu yaklaşım, öğrencinin gelişimine ve oyun anlayışına odaklanan bir yaklaşımdır.</a:t>
            </a:r>
          </a:p>
          <a:p>
            <a:r>
              <a:rPr lang="tr-TR" dirty="0" smtClean="0"/>
              <a:t>Amaç bilginin yapılandırılmasıdır.</a:t>
            </a:r>
          </a:p>
          <a:p>
            <a:r>
              <a:rPr lang="tr-TR" dirty="0" smtClean="0"/>
              <a:t>Oyun oynama becerisinin derinlemesine gelişmesi ve anlaşılması  ve bunun sportif becerilere transfer edilmesi açısından önemlidir</a:t>
            </a:r>
          </a:p>
          <a:p>
            <a:r>
              <a:rPr lang="tr-TR" dirty="0" smtClean="0"/>
              <a:t>Taktiksel problemi ortaya koyacak uyarlanmış oyun seçilerek öğrencinin çalışmaya katılması sağlanır.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Sorumluluk Modeli</a:t>
            </a:r>
            <a:endParaRPr lang="tr-TR" dirty="0"/>
          </a:p>
        </p:txBody>
      </p:sp>
      <p:sp>
        <p:nvSpPr>
          <p:cNvPr id="3" name="2 İçerik Yer Tutucusu"/>
          <p:cNvSpPr>
            <a:spLocks noGrp="1"/>
          </p:cNvSpPr>
          <p:nvPr>
            <p:ph idx="1"/>
          </p:nvPr>
        </p:nvSpPr>
        <p:spPr/>
        <p:txBody>
          <a:bodyPr/>
          <a:lstStyle/>
          <a:p>
            <a:r>
              <a:rPr lang="tr-TR" dirty="0" smtClean="0"/>
              <a:t>Bireyde bütünsel gelişimin sağlanabilmesi için kişisel ve sosyal değerlerin kazanılması gerekir</a:t>
            </a:r>
          </a:p>
          <a:p>
            <a:r>
              <a:rPr lang="tr-TR" dirty="0" smtClean="0"/>
              <a:t>Amaç:Bireyin, kendileri ve diğerleri için sorumluluk almalarını öğrenmeleri için </a:t>
            </a:r>
            <a:r>
              <a:rPr lang="tr-TR" smtClean="0"/>
              <a:t>fırsat sunmaktır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Akran Eğitim Modeli</a:t>
            </a: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Akran öğretimi öğrencilerin birbirine yardım ettikleri ve öğreterek öğrendikleri bir öğretim yöntemidir.</a:t>
            </a:r>
          </a:p>
          <a:p>
            <a:r>
              <a:rPr lang="tr-TR" dirty="0" smtClean="0"/>
              <a:t>akran</a:t>
            </a:r>
            <a:r>
              <a:rPr lang="tr-TR" dirty="0"/>
              <a:t>; yaş, cinsiyet, eğitim, statü vb. açılardan aynı sosyal gruba dâhil insanları anlatmak için </a:t>
            </a:r>
            <a:r>
              <a:rPr lang="tr-TR" dirty="0" smtClean="0"/>
              <a:t>kullanılmaktadır. Akran </a:t>
            </a:r>
            <a:r>
              <a:rPr lang="tr-TR" dirty="0"/>
              <a:t>eğitimi, ortaklaşa ve işbirlikçi öğretim ve öğrenme stratejisini tanımlayan bir terimdir. Öğrenciler aktif ve eşit statüye sahip, birbirlerini yönlendirmekte, uygulamalarda paylaşım yapmakta, tartışma ve geri bildirim sürecine aktif şekilde katılmaktadırlar</a:t>
            </a:r>
            <a:r>
              <a:rPr lang="tr-TR" dirty="0" smtClean="0"/>
              <a:t>.</a:t>
            </a:r>
          </a:p>
          <a:p>
            <a:r>
              <a:rPr lang="tr-TR" dirty="0" smtClean="0"/>
              <a:t>Akran eğitiminde, akranların birbirlerine ödül veya ceza vermeye yönelik pozisyonlarının olmaması, benzer dil kullanıyor olmaları, birbirlerini etkilemeleri uygun bir öğrenme ortamının oluşmasını sağlamaktadır.</a:t>
            </a:r>
          </a:p>
          <a:p>
            <a:r>
              <a:rPr lang="tr-TR" dirty="0"/>
              <a:t>Akran eğitiminin olabilmesi için, katılımcılar arasında bilgi farkı olmalıdır. Böylelikle bir taraf diğerine eğitici olarak yaklaşabilir.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Spor Eğitim Modeli</a:t>
            </a:r>
            <a:endParaRPr lang="tr-TR" dirty="0"/>
          </a:p>
        </p:txBody>
      </p:sp>
      <p:sp>
        <p:nvSpPr>
          <p:cNvPr id="3" name="2 İçerik Yer Tutucusu"/>
          <p:cNvSpPr>
            <a:spLocks noGrp="1"/>
          </p:cNvSpPr>
          <p:nvPr>
            <p:ph idx="1"/>
          </p:nvPr>
        </p:nvSpPr>
        <p:spPr/>
        <p:txBody>
          <a:bodyPr/>
          <a:lstStyle/>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Alıştırma Yöntemi</a:t>
            </a:r>
            <a:endParaRPr lang="tr-TR" dirty="0"/>
          </a:p>
        </p:txBody>
      </p:sp>
      <p:sp>
        <p:nvSpPr>
          <p:cNvPr id="3" name="2 İçerik Yer Tutucusu"/>
          <p:cNvSpPr>
            <a:spLocks noGrp="1"/>
          </p:cNvSpPr>
          <p:nvPr>
            <p:ph idx="1"/>
          </p:nvPr>
        </p:nvSpPr>
        <p:spPr/>
        <p:txBody>
          <a:bodyPr>
            <a:normAutofit fontScale="92500" lnSpcReduction="10000"/>
          </a:bodyPr>
          <a:lstStyle/>
          <a:p>
            <a:pPr>
              <a:lnSpc>
                <a:spcPct val="90000"/>
              </a:lnSpc>
            </a:pPr>
            <a:r>
              <a:rPr lang="tr-TR" dirty="0" smtClean="0"/>
              <a:t>Öğrencilere mümkün olduğu kadar çok alıştırma yapma olanağı vermek</a:t>
            </a:r>
          </a:p>
          <a:p>
            <a:pPr>
              <a:lnSpc>
                <a:spcPct val="90000"/>
              </a:lnSpc>
            </a:pPr>
            <a:r>
              <a:rPr lang="tr-TR" dirty="0" smtClean="0"/>
              <a:t>Uygulama evresinde öğrenciye devredilen dokuz karar var ve uygulama esnasınd</a:t>
            </a:r>
            <a:r>
              <a:rPr lang="tr-TR" dirty="0" smtClean="0"/>
              <a:t>a öğrencilere hangi kararların aktarıldığı mutlaka bildirilmeli </a:t>
            </a:r>
            <a:endParaRPr lang="tr-TR" dirty="0" smtClean="0"/>
          </a:p>
          <a:p>
            <a:pPr>
              <a:lnSpc>
                <a:spcPct val="90000"/>
              </a:lnSpc>
            </a:pPr>
            <a:r>
              <a:rPr lang="tr-TR" dirty="0" smtClean="0"/>
              <a:t>Öğrenci alıştırmayı bağımsız, tek başına çalışarak yapar.</a:t>
            </a:r>
          </a:p>
          <a:p>
            <a:pPr>
              <a:lnSpc>
                <a:spcPct val="90000"/>
              </a:lnSpc>
            </a:pPr>
            <a:r>
              <a:rPr lang="tr-TR" dirty="0" smtClean="0"/>
              <a:t>Öğretmen öğrenci ile bireb</a:t>
            </a:r>
            <a:r>
              <a:rPr lang="tr-TR" dirty="0" smtClean="0"/>
              <a:t>ir ilgilenir, </a:t>
            </a:r>
            <a:r>
              <a:rPr lang="tr-TR" dirty="0" smtClean="0"/>
              <a:t>özel ve kişisel dönüt verir.</a:t>
            </a:r>
          </a:p>
          <a:p>
            <a:pPr>
              <a:lnSpc>
                <a:spcPct val="90000"/>
              </a:lnSpc>
            </a:pPr>
            <a:r>
              <a:rPr lang="tr-TR" dirty="0" smtClean="0"/>
              <a:t>Alıştırmada konu alanı ve görevlere ilişkin amaçların düzenlenmesi önemlidir.</a:t>
            </a:r>
            <a:endParaRPr lang="tr-TR" dirty="0" smtClean="0"/>
          </a:p>
          <a:p>
            <a:pPr>
              <a:lnSpc>
                <a:spcPct val="90000"/>
              </a:lnSpc>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Eşli Çalışma Yöntemi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Öğrenciler eşleştirilerek çalışırlar. Çalışmalarda her eş bir görev üstlenir.Eşlerden birisi istenen hareketi yapar ve hareketle ilgili kararları verirken diğeri ise yapılan hareketi izleyerek öğretmenin verdiği ölçütlere göre eşinin performansı hakkında bilgi verir.</a:t>
            </a:r>
          </a:p>
          <a:p>
            <a:r>
              <a:rPr lang="tr-TR" dirty="0" smtClean="0"/>
              <a:t> Uygulama sırasında eşlerin görevi sürekli değişir. Eşler arasında toplumsal ilişkiler ve anında dönüt sağlama koşulları eşli çalışmanın iki önemli koşuludur.  </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Kendini Değerlendirme</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Öğrencilerin öğretmenin belirlediği ölçüte göre yaptıkları hareketleri değerlendirerek kendi performansları hakkında karar verme ve sorumluluk bilincini kazanmaları esastır.</a:t>
            </a:r>
          </a:p>
          <a:p>
            <a:r>
              <a:rPr lang="tr-TR" dirty="0" smtClean="0"/>
              <a:t>Ayrıca, öğrencinin kendi performansı ile belirlenen performans arasındaki farkı görmesi önemlidir.</a:t>
            </a:r>
          </a:p>
          <a:p>
            <a:r>
              <a:rPr lang="tr-TR" dirty="0" smtClean="0"/>
              <a:t>Öğrenci bağımsız çalışır, katılımcı ve yaratıcıdır.</a:t>
            </a:r>
          </a:p>
          <a:p>
            <a:r>
              <a:rPr lang="tr-TR" dirty="0" smtClean="0"/>
              <a:t> Hedef oyunları: dart, bowling, </a:t>
            </a:r>
            <a:r>
              <a:rPr lang="tr-TR" dirty="0" err="1" smtClean="0"/>
              <a:t>bocce</a:t>
            </a:r>
            <a:r>
              <a:rPr lang="tr-TR" dirty="0" smtClean="0"/>
              <a:t>, ok atma vb.. İp atlama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Katılım Yöntemi</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Katılım yönteminde öğrenciler daha önce belli ölçülere bağlı kalarak etkinlikte bulunmadıklarından etkinliğe katılmaktan zevk alırlar. </a:t>
            </a:r>
          </a:p>
          <a:p>
            <a:r>
              <a:rPr lang="tr-TR" dirty="0" smtClean="0"/>
              <a:t>Her öğrenciye eşit olanaklar tanındığından bireysel farklılıklar önem taşımaz </a:t>
            </a:r>
          </a:p>
          <a:p>
            <a:r>
              <a:rPr lang="tr-TR" dirty="0" smtClean="0"/>
              <a:t>Önemli olan öğrencilerin etkinliğe katılımlarıdır.</a:t>
            </a:r>
          </a:p>
          <a:p>
            <a:r>
              <a:rPr lang="tr-TR" dirty="0" smtClean="0"/>
              <a:t>Bir beceriyi çalıştıkça gittikçe hedef yükseltebilir, kapasitelerini arttırabilirler.</a:t>
            </a:r>
          </a:p>
          <a:p>
            <a:r>
              <a:rPr lang="tr-TR" dirty="0" smtClean="0"/>
              <a:t>Önemli olan kendilerine uygun hedef seçebilmeleridir.  </a:t>
            </a: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Yönlendirilmiş Buluş Yöntemi</a:t>
            </a:r>
            <a:endParaRPr lang="tr-TR" dirty="0"/>
          </a:p>
        </p:txBody>
      </p:sp>
      <p:sp>
        <p:nvSpPr>
          <p:cNvPr id="3" name="2 İçerik Yer Tutucusu"/>
          <p:cNvSpPr>
            <a:spLocks noGrp="1"/>
          </p:cNvSpPr>
          <p:nvPr>
            <p:ph idx="1"/>
          </p:nvPr>
        </p:nvSpPr>
        <p:spPr/>
        <p:txBody>
          <a:bodyPr>
            <a:normAutofit fontScale="85000" lnSpcReduction="20000"/>
          </a:bodyPr>
          <a:lstStyle/>
          <a:p>
            <a:pPr algn="just">
              <a:lnSpc>
                <a:spcPct val="90000"/>
              </a:lnSpc>
            </a:pPr>
            <a:r>
              <a:rPr lang="tr-TR" dirty="0" smtClean="0"/>
              <a:t>Bu yöntemle </a:t>
            </a:r>
            <a:r>
              <a:rPr lang="tr-TR" dirty="0" smtClean="0"/>
              <a:t>ö</a:t>
            </a:r>
            <a:r>
              <a:rPr lang="tr-TR" dirty="0" smtClean="0"/>
              <a:t>ğrencilere çevrelerini keşfedebilme, problemleri çözebilme, değişen koşullara karşı esnek olabilme ve uyum gösterebilme gibi hedeflere ulaşmaya çalışılır</a:t>
            </a:r>
          </a:p>
          <a:p>
            <a:pPr algn="just">
              <a:lnSpc>
                <a:spcPct val="90000"/>
              </a:lnSpc>
            </a:pPr>
            <a:r>
              <a:rPr lang="tr-TR" dirty="0" smtClean="0"/>
              <a:t>Öğretmen öğrencilere hazırladığı sıralı sorularla çözüme doğru adım adım </a:t>
            </a:r>
            <a:r>
              <a:rPr lang="tr-TR" dirty="0" smtClean="0"/>
              <a:t>yönlendirir.</a:t>
            </a:r>
          </a:p>
          <a:p>
            <a:pPr algn="just">
              <a:lnSpc>
                <a:spcPct val="90000"/>
              </a:lnSpc>
            </a:pPr>
            <a:r>
              <a:rPr lang="tr-TR" dirty="0" smtClean="0"/>
              <a:t>Öğrencinin bulduğu yanıt ile öğretmen tarafından sunulan uyarıcı (yönlendirici soru) arasında ilişki geliştirmek.</a:t>
            </a:r>
          </a:p>
          <a:p>
            <a:pPr algn="just">
              <a:lnSpc>
                <a:spcPct val="90000"/>
              </a:lnSpc>
            </a:pPr>
            <a:r>
              <a:rPr lang="tr-TR" dirty="0" smtClean="0"/>
              <a:t>Mantıksal olarak bir olgunun bulunmasına yol açan sıralı buluş becerileri geliştirmek.</a:t>
            </a:r>
          </a:p>
          <a:p>
            <a:pPr algn="just">
              <a:lnSpc>
                <a:spcPct val="90000"/>
              </a:lnSpc>
            </a:pPr>
            <a:r>
              <a:rPr lang="tr-TR" dirty="0" smtClean="0"/>
              <a:t>Hem öğretmende hem de öğrencide buluş işlemi için gerekli sabrı geliştirmek bu yöntemin hedefleridir.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Problem Çözme yöntemi</a:t>
            </a:r>
            <a:endParaRPr lang="tr-TR" dirty="0"/>
          </a:p>
        </p:txBody>
      </p:sp>
      <p:sp>
        <p:nvSpPr>
          <p:cNvPr id="3" name="2 İçerik Yer Tutucusu"/>
          <p:cNvSpPr>
            <a:spLocks noGrp="1"/>
          </p:cNvSpPr>
          <p:nvPr>
            <p:ph idx="1"/>
          </p:nvPr>
        </p:nvSpPr>
        <p:spPr/>
        <p:txBody>
          <a:bodyPr>
            <a:normAutofit lnSpcReduction="10000"/>
          </a:bodyPr>
          <a:lstStyle/>
          <a:p>
            <a:r>
              <a:rPr lang="tr-TR" dirty="0" smtClean="0"/>
              <a:t>Üst düzey bir zihinsel etkinlikleri kazanılmasında öne sürülen bir tekniktir.</a:t>
            </a:r>
          </a:p>
          <a:p>
            <a:r>
              <a:rPr lang="tr-TR" dirty="0" smtClean="0"/>
              <a:t>Cevabı bir yada birden fazla olan çözümler üretebilmektir.</a:t>
            </a:r>
          </a:p>
          <a:p>
            <a:r>
              <a:rPr lang="tr-TR" dirty="0" smtClean="0"/>
              <a:t>Yaratıcı düşünen, eleştiren, sentez edebilen, karşılaştığı çeşitli problemleri çözebilen kişileri yetiştirmek hedeftir.</a:t>
            </a:r>
          </a:p>
          <a:p>
            <a:r>
              <a:rPr lang="tr-TR" dirty="0" smtClean="0"/>
              <a:t>Bilişsel, devinişsel ve duyuşsal gelişim üst seviyededir.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İşbirliğiyle Öğrenme Yaklaşımı</a:t>
            </a:r>
            <a:endParaRPr lang="tr-TR" dirty="0"/>
          </a:p>
        </p:txBody>
      </p:sp>
      <p:sp>
        <p:nvSpPr>
          <p:cNvPr id="3" name="2 İçerik Yer Tutucusu"/>
          <p:cNvSpPr>
            <a:spLocks noGrp="1"/>
          </p:cNvSpPr>
          <p:nvPr>
            <p:ph idx="1"/>
          </p:nvPr>
        </p:nvSpPr>
        <p:spPr/>
        <p:txBody>
          <a:bodyPr>
            <a:normAutofit fontScale="85000" lnSpcReduction="10000"/>
          </a:bodyPr>
          <a:lstStyle/>
          <a:p>
            <a:r>
              <a:rPr lang="tr-TR" dirty="0" smtClean="0"/>
              <a:t>Düşün, eşleş, paylaş ve uygula temeline dayanan, işbirliğine ve birlikte öğrenmeye dayalı bir yaklaşımdır.  </a:t>
            </a:r>
          </a:p>
          <a:p>
            <a:r>
              <a:rPr lang="tr-TR" dirty="0" smtClean="0"/>
              <a:t>Öğrenciler bir hedefi başarmak için birlikte çalışırlar, ortak amaç yardımlaşmaktır.</a:t>
            </a:r>
          </a:p>
          <a:p>
            <a:r>
              <a:rPr lang="tr-TR" dirty="0" smtClean="0"/>
              <a:t>Bireysel puanların toplam grup puanlarına etkilediği etkinlikler örnek olarak gösterilebilir (Piramit oyunu).</a:t>
            </a:r>
          </a:p>
          <a:p>
            <a:r>
              <a:rPr lang="tr-TR" dirty="0" smtClean="0"/>
              <a:t>Aynı tarafta olma duygusu tadarlar.</a:t>
            </a:r>
          </a:p>
          <a:p>
            <a:r>
              <a:rPr lang="tr-TR" dirty="0" smtClean="0"/>
              <a:t>İşbirliğiyle sıcaklık, sorumluluk, dikkat, öğretme eğilimi, gülümseme ve dinleme gibi davranışlar gelişir.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Öğrencinin Tasarımı-Bireysel Programlama</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Öğrenci buluş sınırının ötesinde yer alan başka bir aşamayı ortaya koyar.</a:t>
            </a:r>
          </a:p>
          <a:p>
            <a:r>
              <a:rPr lang="tr-TR" dirty="0" smtClean="0"/>
              <a:t>Genel konu ve başlığı öğretmen karar verirken öğrenci bu başlık çerçevesinde sorular ve çözümlerle ilgili  karar verir.Hazırlık uygulama ve sonuç bölümleri öğrenciye aittir.</a:t>
            </a:r>
          </a:p>
          <a:p>
            <a:r>
              <a:rPr lang="tr-TR" dirty="0" smtClean="0"/>
              <a:t>Bu öğrencinin bulduğu ve düzenlediği bireysel programı oluşturur.</a:t>
            </a:r>
          </a:p>
          <a:p>
            <a:r>
              <a:rPr lang="tr-TR" dirty="0" smtClean="0"/>
              <a:t>Konu alanı belirlenir, öğrenci rolünü ve ne umduğunu iyi anlamalıdır.Öğrencinin hazır olması önemlidir</a:t>
            </a:r>
          </a:p>
          <a:p>
            <a:r>
              <a:rPr lang="tr-TR" dirty="0" smtClean="0"/>
              <a:t>Öğretmenin rehberliği önemlidir, öğrenciye ise özgürlük sağlar. Top oyunları, kaya tırmanışı, jimnastik, kuvvet gelişimi..vb..</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791</Words>
  <Application>Microsoft Office PowerPoint</Application>
  <PresentationFormat>Ekran Gösterisi (4:3)</PresentationFormat>
  <Paragraphs>74</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Komut Yöntemi </vt:lpstr>
      <vt:lpstr>Alıştırma Yöntemi</vt:lpstr>
      <vt:lpstr>Eşli Çalışma Yöntemi</vt:lpstr>
      <vt:lpstr>Kendini Değerlendirme</vt:lpstr>
      <vt:lpstr>Katılım Yöntemi</vt:lpstr>
      <vt:lpstr>Yönlendirilmiş Buluş Yöntemi</vt:lpstr>
      <vt:lpstr>Problem Çözme yöntemi</vt:lpstr>
      <vt:lpstr>İşbirliğiyle Öğrenme Yaklaşımı</vt:lpstr>
      <vt:lpstr>Öğrencinin Tasarımı-Bireysel Programlama</vt:lpstr>
      <vt:lpstr>Öğrencinin Başlatması-Göstermesi</vt:lpstr>
      <vt:lpstr>Çoklu Zeka Kuramı</vt:lpstr>
      <vt:lpstr>Kendi Kendine Öğrenme</vt:lpstr>
      <vt:lpstr>Taktiksel Oyun Yaklaşımı</vt:lpstr>
      <vt:lpstr>Sosyal Sorumluluk Modeli</vt:lpstr>
      <vt:lpstr>Akran Eğitim Modeli</vt:lpstr>
      <vt:lpstr>Spor Eğitim Modeli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ng</dc:creator>
  <cp:lastModifiedBy>ng</cp:lastModifiedBy>
  <cp:revision>27</cp:revision>
  <dcterms:created xsi:type="dcterms:W3CDTF">2015-03-13T12:03:11Z</dcterms:created>
  <dcterms:modified xsi:type="dcterms:W3CDTF">2015-03-13T15:55:14Z</dcterms:modified>
</cp:coreProperties>
</file>