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69" r:id="rId3"/>
    <p:sldId id="271" r:id="rId4"/>
    <p:sldId id="272" r:id="rId5"/>
    <p:sldId id="273" r:id="rId6"/>
    <p:sldId id="276" r:id="rId7"/>
    <p:sldId id="275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51640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763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776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852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4355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369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01430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29444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05420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31187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83578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43631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72956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75516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70576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82499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58618-90C4-496C-8E4E-ECDF1ABD61D3}" type="datetimeFigureOut">
              <a:rPr lang="tr-TR" smtClean="0"/>
              <a:pPr/>
              <a:t>11.2.2018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29F5E4-B3C2-4ECD-874E-11AA412F2B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8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stakayitkabul.com/hasta-kayit-kabul-online-egitim/153/2-1-yatis-icin-gerekli-evraklar-ve-yatis-islemleri.html" TargetMode="External"/><Relationship Id="rId2" Type="http://schemas.openxmlformats.org/officeDocument/2006/relationships/hyperlink" Target="http://www.biyolojigunlugu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.tr/search?biw=1366&amp;bih=588&amp;tbm=isch&amp;sa=1&amp;q=epikriz&amp;oq=epikriz&amp;gs_l=psy-ab.3..0l10.113849.119233.0.119428.71.22.0.0.0.0.176.2657.0j17.17.0....0...1.1.64.psy-ab..63.7.1188...0i67k1.0.emf6KDHrZi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411760" y="3140968"/>
            <a:ext cx="5976664" cy="115212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TIBBİ ARŞİVLER</a:t>
            </a:r>
            <a:endParaRPr lang="tr-TR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ICD-10 KODLAMA</a:t>
            </a: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340768"/>
            <a:ext cx="7524328" cy="5157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Tanıya </a:t>
            </a:r>
            <a:r>
              <a:rPr lang="tr-TR" b="1" dirty="0" smtClean="0">
                <a:latin typeface="Arial Rounded MT Bold" pitchFamily="34" charset="0"/>
              </a:rPr>
              <a:t>yönelik bir sınıflama sistemidir. </a:t>
            </a:r>
            <a:r>
              <a:rPr lang="tr-TR" b="1" dirty="0" smtClean="0">
                <a:latin typeface="Arial Rounded MT Bold" pitchFamily="34" charset="0"/>
              </a:rPr>
              <a:t>Tıbbi işlemlere </a:t>
            </a:r>
            <a:r>
              <a:rPr lang="tr-TR" b="1" dirty="0" smtClean="0">
                <a:latin typeface="Arial Rounded MT Bold" pitchFamily="34" charset="0"/>
              </a:rPr>
              <a:t>yönelik kodlar yer almaz.</a:t>
            </a: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Cilt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tr-TR" b="1" dirty="0" smtClean="0">
                <a:latin typeface="Arial Rounded MT Bold" pitchFamily="34" charset="0"/>
              </a:rPr>
              <a:t>3 ve 4 karakter düzeylerinde hastalık ve </a:t>
            </a:r>
            <a:r>
              <a:rPr lang="tr-TR" b="1" dirty="0" smtClean="0">
                <a:latin typeface="Arial Rounded MT Bold" pitchFamily="34" charset="0"/>
              </a:rPr>
              <a:t>ölüm tanı </a:t>
            </a:r>
            <a:r>
              <a:rPr lang="tr-TR" b="1" dirty="0" smtClean="0">
                <a:latin typeface="Arial Rounded MT Bold" pitchFamily="34" charset="0"/>
              </a:rPr>
              <a:t>listelerini, özel </a:t>
            </a:r>
            <a:r>
              <a:rPr lang="tr-TR" b="1" dirty="0" err="1" smtClean="0">
                <a:latin typeface="Arial Rounded MT Bold" pitchFamily="34" charset="0"/>
              </a:rPr>
              <a:t>tabulasyon</a:t>
            </a:r>
            <a:r>
              <a:rPr lang="tr-TR" b="1" dirty="0" smtClean="0">
                <a:latin typeface="Arial Rounded MT Bold" pitchFamily="34" charset="0"/>
              </a:rPr>
              <a:t> listelerini </a:t>
            </a:r>
            <a:r>
              <a:rPr lang="tr-TR" b="1" dirty="0" smtClean="0">
                <a:latin typeface="Arial Rounded MT Bold" pitchFamily="34" charset="0"/>
              </a:rPr>
              <a:t>ve </a:t>
            </a:r>
            <a:r>
              <a:rPr lang="tr-TR" b="1" dirty="0" err="1" smtClean="0">
                <a:latin typeface="Arial Rounded MT Bold" pitchFamily="34" charset="0"/>
              </a:rPr>
              <a:t>tanımlamarı</a:t>
            </a:r>
            <a:r>
              <a:rPr lang="tr-TR" b="1" dirty="0" smtClean="0">
                <a:latin typeface="Arial Rounded MT Bold" pitchFamily="34" charset="0"/>
              </a:rPr>
              <a:t> </a:t>
            </a:r>
            <a:r>
              <a:rPr lang="tr-TR" b="1" dirty="0" smtClean="0">
                <a:latin typeface="Arial Rounded MT Bold" pitchFamily="34" charset="0"/>
              </a:rPr>
              <a:t>içerir.</a:t>
            </a:r>
          </a:p>
          <a:p>
            <a:pPr marL="514350" indent="-514350"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2. Cilt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tr-TR" b="1" dirty="0" err="1" smtClean="0">
                <a:latin typeface="Arial Rounded MT Bold" pitchFamily="34" charset="0"/>
              </a:rPr>
              <a:t>ICD’nin</a:t>
            </a:r>
            <a:r>
              <a:rPr lang="tr-TR" b="1" dirty="0" smtClean="0">
                <a:latin typeface="Arial Rounded MT Bold" pitchFamily="34" charset="0"/>
              </a:rPr>
              <a:t> yapısı ve kullanımı hakkında bilgileri</a:t>
            </a:r>
            <a:r>
              <a:rPr lang="tr-TR" b="1" dirty="0" smtClean="0">
                <a:latin typeface="Arial Rounded MT Bold" pitchFamily="34" charset="0"/>
              </a:rPr>
              <a:t>, kodlama </a:t>
            </a:r>
            <a:r>
              <a:rPr lang="tr-TR" b="1" dirty="0" smtClean="0">
                <a:latin typeface="Arial Rounded MT Bold" pitchFamily="34" charset="0"/>
              </a:rPr>
              <a:t>kurallarını içerir.</a:t>
            </a:r>
          </a:p>
          <a:p>
            <a:pPr marL="514350" indent="-514350"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3. Cilt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tr-TR" b="1" dirty="0" smtClean="0">
                <a:latin typeface="Arial Rounded MT Bold" pitchFamily="34" charset="0"/>
              </a:rPr>
              <a:t>ICD-10 ‘ da yer alan tüm hastalıkların </a:t>
            </a:r>
            <a:r>
              <a:rPr lang="tr-TR" b="1" dirty="0" smtClean="0">
                <a:latin typeface="Arial Rounded MT Bold" pitchFamily="34" charset="0"/>
              </a:rPr>
              <a:t>ve hastalık </a:t>
            </a:r>
            <a:r>
              <a:rPr lang="tr-TR" b="1" dirty="0" smtClean="0">
                <a:latin typeface="Arial Rounded MT Bold" pitchFamily="34" charset="0"/>
              </a:rPr>
              <a:t>etkenlerinin alfabetik dizimini içerir.</a:t>
            </a:r>
          </a:p>
          <a:p>
            <a:pPr marL="514350" indent="-514350">
              <a:buNone/>
            </a:pPr>
            <a:endParaRPr lang="tr-TR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63688" y="1052736"/>
            <a:ext cx="6912768" cy="4680520"/>
          </a:xfrm>
        </p:spPr>
        <p:txBody>
          <a:bodyPr/>
          <a:lstStyle/>
          <a:p>
            <a:pPr>
              <a:buNone/>
            </a:pPr>
            <a:endParaRPr lang="tr-TR" b="1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4) HABERLEŞME BÖLÜMÜ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Hastanede </a:t>
            </a:r>
            <a:r>
              <a:rPr lang="tr-TR" b="1" dirty="0" smtClean="0">
                <a:latin typeface="Arial Rounded MT Bold" pitchFamily="34" charset="0"/>
              </a:rPr>
              <a:t>tedavi gören hastalara </a:t>
            </a:r>
            <a:r>
              <a:rPr lang="tr-TR" b="1" dirty="0" smtClean="0">
                <a:latin typeface="Arial Rounded MT Bold" pitchFamily="34" charset="0"/>
              </a:rPr>
              <a:t>ait kararların </a:t>
            </a:r>
            <a:r>
              <a:rPr lang="tr-TR" b="1" dirty="0" smtClean="0">
                <a:latin typeface="Arial Rounded MT Bold" pitchFamily="34" charset="0"/>
              </a:rPr>
              <a:t>diğer hastaneler, mahkemeler</a:t>
            </a:r>
            <a:r>
              <a:rPr lang="tr-TR" b="1" dirty="0" smtClean="0">
                <a:latin typeface="Arial Rounded MT Bold" pitchFamily="34" charset="0"/>
              </a:rPr>
              <a:t>, cumhuriyet </a:t>
            </a:r>
            <a:r>
              <a:rPr lang="tr-TR" b="1" dirty="0" smtClean="0">
                <a:latin typeface="Arial Rounded MT Bold" pitchFamily="34" charset="0"/>
              </a:rPr>
              <a:t>savcılıkları gibi yerlerle </a:t>
            </a:r>
            <a:r>
              <a:rPr lang="tr-TR" b="1" dirty="0" smtClean="0">
                <a:latin typeface="Arial Rounded MT Bold" pitchFamily="34" charset="0"/>
              </a:rPr>
              <a:t>paylaşma irtibatını </a:t>
            </a:r>
            <a:r>
              <a:rPr lang="tr-TR" b="1" dirty="0" smtClean="0">
                <a:latin typeface="Arial Rounded MT Bold" pitchFamily="34" charset="0"/>
              </a:rPr>
              <a:t>kuran bölümdür.</a:t>
            </a:r>
          </a:p>
          <a:p>
            <a:pPr>
              <a:buNone/>
            </a:pPr>
            <a:endParaRPr lang="tr-TR" b="1" dirty="0" smtClean="0">
              <a:latin typeface="Arial Rounded MT Bold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5) DOSYALAMA BÖLÜMÜ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Dosyaların </a:t>
            </a:r>
            <a:r>
              <a:rPr lang="tr-TR" b="1" dirty="0" smtClean="0">
                <a:latin typeface="Arial Rounded MT Bold" pitchFamily="34" charset="0"/>
              </a:rPr>
              <a:t>en kısa zamanda bulunması </a:t>
            </a:r>
            <a:r>
              <a:rPr lang="tr-TR" b="1" dirty="0" smtClean="0">
                <a:latin typeface="Arial Rounded MT Bold" pitchFamily="34" charset="0"/>
              </a:rPr>
              <a:t>için renkli </a:t>
            </a:r>
            <a:r>
              <a:rPr lang="tr-TR" b="1" dirty="0" smtClean="0">
                <a:latin typeface="Arial Rounded MT Bold" pitchFamily="34" charset="0"/>
              </a:rPr>
              <a:t>dosyalama sistemi uygulanmaktadır.</a:t>
            </a:r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DOSYALAMA YÖNTEMLERİ</a:t>
            </a: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Yatık Dosyalama : </a:t>
            </a:r>
            <a:r>
              <a:rPr lang="tr-TR" b="1" dirty="0" smtClean="0">
                <a:latin typeface="Arial Rounded MT Bold" pitchFamily="34" charset="0"/>
              </a:rPr>
              <a:t>Dosyalar birbirlerinin üzerine konulur. En altta kalan dosyaların kolayca zedelenmesine neden oldukları için kullanışlı değildir.</a:t>
            </a:r>
          </a:p>
          <a:p>
            <a:pPr>
              <a:buNone/>
            </a:pPr>
            <a:endParaRPr lang="tr-TR" b="1" dirty="0" smtClean="0">
              <a:latin typeface="Arial Rounded MT Bold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Dikine Dosyalama : </a:t>
            </a:r>
            <a:r>
              <a:rPr lang="tr-TR" b="1" dirty="0" smtClean="0">
                <a:latin typeface="Arial Rounded MT Bold" pitchFamily="34" charset="0"/>
              </a:rPr>
              <a:t>Dosyaların sırtları yan yana konulur. Yerleştirmek ve çıkartmak kolay olduğu için yaygın olarak kullanılan yöntemdir.</a:t>
            </a:r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35696" y="404664"/>
            <a:ext cx="6589199" cy="128089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DOSYALARI SIRALAMA YÖNTEMLERİ</a:t>
            </a: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12127" y="1905000"/>
            <a:ext cx="6912768" cy="495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Alfabetik Sıralama 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Hastaların </a:t>
            </a:r>
            <a:r>
              <a:rPr lang="tr-TR" b="1" dirty="0" smtClean="0">
                <a:latin typeface="Arial Rounded MT Bold" pitchFamily="34" charset="0"/>
              </a:rPr>
              <a:t>isim ve </a:t>
            </a:r>
            <a:r>
              <a:rPr lang="tr-TR" b="1" dirty="0" smtClean="0">
                <a:latin typeface="Arial Rounded MT Bold" pitchFamily="34" charset="0"/>
              </a:rPr>
              <a:t>soyadlarının öğrenilmesiyle </a:t>
            </a:r>
            <a:r>
              <a:rPr lang="tr-TR" b="1" dirty="0" smtClean="0">
                <a:latin typeface="Arial Rounded MT Bold" pitchFamily="34" charset="0"/>
              </a:rPr>
              <a:t>kullanılan yöntemdir. Basit</a:t>
            </a:r>
            <a:r>
              <a:rPr lang="tr-TR" b="1" dirty="0" smtClean="0">
                <a:latin typeface="Arial Rounded MT Bold" pitchFamily="34" charset="0"/>
              </a:rPr>
              <a:t>, anlaması </a:t>
            </a:r>
            <a:r>
              <a:rPr lang="tr-TR" b="1" dirty="0" smtClean="0">
                <a:latin typeface="Arial Rounded MT Bold" pitchFamily="34" charset="0"/>
              </a:rPr>
              <a:t>kolaydır fakat isim benzerliği </a:t>
            </a:r>
            <a:r>
              <a:rPr lang="tr-TR" b="1" dirty="0" smtClean="0">
                <a:latin typeface="Arial Rounded MT Bold" pitchFamily="34" charset="0"/>
              </a:rPr>
              <a:t>olduğu için </a:t>
            </a:r>
            <a:r>
              <a:rPr lang="tr-TR" b="1" dirty="0" smtClean="0">
                <a:latin typeface="Arial Rounded MT Bold" pitchFamily="34" charset="0"/>
              </a:rPr>
              <a:t>bulunması zaman ister.</a:t>
            </a:r>
          </a:p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Konuya Göre Sıralama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Hastalıkları </a:t>
            </a:r>
            <a:r>
              <a:rPr lang="tr-TR" b="1" dirty="0" smtClean="0">
                <a:latin typeface="Arial Rounded MT Bold" pitchFamily="34" charset="0"/>
              </a:rPr>
              <a:t>gruplamak için </a:t>
            </a:r>
            <a:r>
              <a:rPr lang="tr-TR" b="1" dirty="0" smtClean="0">
                <a:latin typeface="Arial Rounded MT Bold" pitchFamily="34" charset="0"/>
              </a:rPr>
              <a:t>kullanılan yöntemdir</a:t>
            </a:r>
            <a:r>
              <a:rPr lang="tr-TR" b="1" dirty="0" smtClean="0">
                <a:latin typeface="Arial Rounded MT Bold" pitchFamily="34" charset="0"/>
              </a:rPr>
              <a:t>. Genişleme sorunu </a:t>
            </a:r>
            <a:r>
              <a:rPr lang="tr-TR" b="1" dirty="0" smtClean="0">
                <a:latin typeface="Arial Rounded MT Bold" pitchFamily="34" charset="0"/>
              </a:rPr>
              <a:t>olmadığından dosyaları </a:t>
            </a:r>
            <a:r>
              <a:rPr lang="tr-TR" b="1" dirty="0" smtClean="0">
                <a:latin typeface="Arial Rounded MT Bold" pitchFamily="34" charset="0"/>
              </a:rPr>
              <a:t>bulmak ve koymak zordur.</a:t>
            </a:r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47664" y="908720"/>
            <a:ext cx="7416824" cy="5518396"/>
          </a:xfrm>
        </p:spPr>
        <p:txBody>
          <a:bodyPr/>
          <a:lstStyle/>
          <a:p>
            <a:r>
              <a:rPr lang="tr-TR" b="1" dirty="0" smtClean="0">
                <a:latin typeface="Arial Rounded MT Bold" pitchFamily="34" charset="0"/>
              </a:rPr>
              <a:t>Nümerik Sistem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Her </a:t>
            </a:r>
            <a:r>
              <a:rPr lang="tr-TR" b="1" dirty="0" smtClean="0">
                <a:latin typeface="Arial Rounded MT Bold" pitchFamily="34" charset="0"/>
              </a:rPr>
              <a:t>dosyaya numara verilen yöntemdir. </a:t>
            </a:r>
            <a:r>
              <a:rPr lang="tr-TR" b="1" dirty="0" smtClean="0">
                <a:latin typeface="Arial Rounded MT Bold" pitchFamily="34" charset="0"/>
              </a:rPr>
              <a:t>Basit ve </a:t>
            </a:r>
            <a:r>
              <a:rPr lang="tr-TR" b="1" dirty="0" smtClean="0">
                <a:latin typeface="Arial Rounded MT Bold" pitchFamily="34" charset="0"/>
              </a:rPr>
              <a:t>herkesin </a:t>
            </a:r>
            <a:r>
              <a:rPr lang="tr-TR" b="1" dirty="0" smtClean="0">
                <a:latin typeface="Arial Rounded MT Bold" pitchFamily="34" charset="0"/>
              </a:rPr>
              <a:t>anlayabileceği </a:t>
            </a:r>
            <a:r>
              <a:rPr lang="tr-TR" b="1" dirty="0" smtClean="0">
                <a:latin typeface="Arial Rounded MT Bold" pitchFamily="34" charset="0"/>
              </a:rPr>
              <a:t>sistemdir.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Dosyaların </a:t>
            </a:r>
            <a:r>
              <a:rPr lang="tr-TR" b="1" dirty="0" smtClean="0">
                <a:latin typeface="Arial Rounded MT Bold" pitchFamily="34" charset="0"/>
              </a:rPr>
              <a:t>yanlış yere konulması </a:t>
            </a:r>
            <a:r>
              <a:rPr lang="tr-TR" b="1" dirty="0" smtClean="0">
                <a:latin typeface="Arial Rounded MT Bold" pitchFamily="34" charset="0"/>
              </a:rPr>
              <a:t>gibi sakıncası </a:t>
            </a:r>
            <a:r>
              <a:rPr lang="tr-TR" b="1" dirty="0" smtClean="0">
                <a:latin typeface="Arial Rounded MT Bold" pitchFamily="34" charset="0"/>
              </a:rPr>
              <a:t>bulunmaktadır. Nümerik sistem </a:t>
            </a:r>
            <a:r>
              <a:rPr lang="tr-TR" b="1" dirty="0" smtClean="0">
                <a:latin typeface="Arial Rounded MT Bold" pitchFamily="34" charset="0"/>
              </a:rPr>
              <a:t>5 çeşittir.</a:t>
            </a:r>
          </a:p>
          <a:p>
            <a:pPr>
              <a:buNone/>
            </a:pPr>
            <a:endParaRPr lang="tr-TR" b="1" dirty="0" smtClean="0">
              <a:latin typeface="Arial Rounded MT Bold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1)Sayıları Gruplandırma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2)Son numara gruplarına göre sıralama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3)Kenarları boyama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4)Kronolojik sistem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5)Karışık sistem</a:t>
            </a: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908720"/>
            <a:ext cx="7884368" cy="6093296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Sayıları Gruplandırma : </a:t>
            </a:r>
            <a:r>
              <a:rPr lang="tr-TR" b="1" dirty="0" smtClean="0">
                <a:latin typeface="Arial Rounded MT Bold" pitchFamily="34" charset="0"/>
              </a:rPr>
              <a:t>Numaralar çoğaldıkça kolayca takip edilebilmesi için numaralar gruplara ayrılır.</a:t>
            </a:r>
          </a:p>
          <a:p>
            <a:pPr marL="514350" indent="-514350">
              <a:buAutoNum type="arabicParenR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Son Numara Gruplarına Göre Sıralama :</a:t>
            </a:r>
            <a:r>
              <a:rPr lang="tr-TR" b="1" dirty="0" smtClean="0">
                <a:latin typeface="Arial Rounded MT Bold" pitchFamily="34" charset="0"/>
              </a:rPr>
              <a:t>Her bölümde son iki sayıya göre sıralama yapılır.</a:t>
            </a:r>
          </a:p>
          <a:p>
            <a:pPr marL="514350" indent="-514350">
              <a:buAutoNum type="arabicParenR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Kenarları Boyama : </a:t>
            </a:r>
            <a:r>
              <a:rPr lang="tr-TR" b="1" dirty="0" smtClean="0">
                <a:latin typeface="Arial Rounded MT Bold" pitchFamily="34" charset="0"/>
              </a:rPr>
              <a:t>Dosyaların sırtlarına sayıların son numara gruplarına göre renkler bastırılır. 0 kırmızı, 1 gri, 2 mavi, 3 turuncu, 4 lacivert, 5 siyah, 6 sarı, 7 kahverengi, 8 pembe ve 9 ise yeşil renge aittir</a:t>
            </a:r>
            <a:r>
              <a:rPr lang="tr-TR" b="1" dirty="0" smtClean="0">
                <a:latin typeface="Arial Rounded MT Bold" pitchFamily="34" charset="0"/>
              </a:rPr>
              <a:t>.</a:t>
            </a:r>
          </a:p>
          <a:p>
            <a:pPr marL="514350" indent="-514350">
              <a:buFont typeface="Wingdings 3" charset="2"/>
              <a:buAutoNum type="arabicParenR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Kronolojik </a:t>
            </a:r>
            <a:r>
              <a:rPr lang="tr-TR" b="1" dirty="0">
                <a:solidFill>
                  <a:srgbClr val="7030A0"/>
                </a:solidFill>
                <a:latin typeface="Arial Rounded MT Bold" pitchFamily="34" charset="0"/>
              </a:rPr>
              <a:t>Sistem : </a:t>
            </a:r>
            <a:r>
              <a:rPr lang="tr-TR" b="1" dirty="0">
                <a:latin typeface="Arial Rounded MT Bold" pitchFamily="34" charset="0"/>
              </a:rPr>
              <a:t>Dosyalar tarihlerine göre sıralanır.</a:t>
            </a:r>
          </a:p>
          <a:p>
            <a:pPr marL="514350" indent="-514350">
              <a:buFont typeface="Wingdings 3" charset="2"/>
              <a:buAutoNum type="arabicParenR"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Karışık </a:t>
            </a:r>
            <a:r>
              <a:rPr lang="tr-TR" b="1" dirty="0">
                <a:solidFill>
                  <a:srgbClr val="7030A0"/>
                </a:solidFill>
                <a:latin typeface="Arial Rounded MT Bold" pitchFamily="34" charset="0"/>
              </a:rPr>
              <a:t>Sistem : </a:t>
            </a:r>
            <a:r>
              <a:rPr lang="tr-TR" b="1" dirty="0">
                <a:latin typeface="Arial Rounded MT Bold" pitchFamily="34" charset="0"/>
              </a:rPr>
              <a:t>İki sistemin bir arada kullanılmasıdır.</a:t>
            </a:r>
          </a:p>
          <a:p>
            <a:pPr marL="0" indent="0">
              <a:buNone/>
            </a:pP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620688"/>
            <a:ext cx="7164288" cy="6093296"/>
          </a:xfrm>
        </p:spPr>
        <p:txBody>
          <a:bodyPr/>
          <a:lstStyle/>
          <a:p>
            <a:pPr>
              <a:buNone/>
            </a:pPr>
            <a:endParaRPr lang="tr-TR" b="1" dirty="0" smtClean="0">
              <a:latin typeface="Arial Rounded MT Bold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ELEKTRONİK HASTA KAYDI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Bireyin </a:t>
            </a:r>
            <a:r>
              <a:rPr lang="tr-TR" b="1" dirty="0" smtClean="0">
                <a:latin typeface="Arial Rounded MT Bold" pitchFamily="34" charset="0"/>
              </a:rPr>
              <a:t>tüm yaşamı boyunca aldığı tüm </a:t>
            </a:r>
            <a:r>
              <a:rPr lang="tr-TR" b="1" dirty="0" smtClean="0">
                <a:latin typeface="Arial Rounded MT Bold" pitchFamily="34" charset="0"/>
              </a:rPr>
              <a:t>sağlık bakım </a:t>
            </a:r>
            <a:r>
              <a:rPr lang="tr-TR" b="1" dirty="0" smtClean="0">
                <a:latin typeface="Arial Rounded MT Bold" pitchFamily="34" charset="0"/>
              </a:rPr>
              <a:t>hizmetleri ve sağlık durumu </a:t>
            </a:r>
            <a:r>
              <a:rPr lang="tr-TR" b="1" dirty="0" smtClean="0">
                <a:latin typeface="Arial Rounded MT Bold" pitchFamily="34" charset="0"/>
              </a:rPr>
              <a:t>hakkında elektronik </a:t>
            </a:r>
            <a:r>
              <a:rPr lang="tr-TR" b="1" dirty="0" smtClean="0">
                <a:latin typeface="Arial Rounded MT Bold" pitchFamily="34" charset="0"/>
              </a:rPr>
              <a:t>ortamda saklanan bilgilerdir. </a:t>
            </a:r>
            <a:r>
              <a:rPr lang="tr-TR" b="1" dirty="0" smtClean="0">
                <a:latin typeface="Arial Rounded MT Bold" pitchFamily="34" charset="0"/>
              </a:rPr>
              <a:t>Veri düzenliği </a:t>
            </a:r>
            <a:r>
              <a:rPr lang="tr-TR" b="1" dirty="0" smtClean="0">
                <a:latin typeface="Arial Rounded MT Bold" pitchFamily="34" charset="0"/>
              </a:rPr>
              <a:t>sağlanır ama yazılım </a:t>
            </a:r>
            <a:r>
              <a:rPr lang="tr-TR" b="1" dirty="0" smtClean="0">
                <a:latin typeface="Arial Rounded MT Bold" pitchFamily="34" charset="0"/>
              </a:rPr>
              <a:t>ihtiyaçlarına cevap </a:t>
            </a:r>
            <a:r>
              <a:rPr lang="tr-TR" b="1" dirty="0" smtClean="0">
                <a:latin typeface="Arial Rounded MT Bold" pitchFamily="34" charset="0"/>
              </a:rPr>
              <a:t>vermeyebilir.</a:t>
            </a:r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KURUM ARŞİVİNDE AYIKLAMA VE İMHA</a:t>
            </a: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Ayıklama :</a:t>
            </a:r>
            <a:r>
              <a:rPr lang="tr-TR" b="1" dirty="0" smtClean="0">
                <a:latin typeface="Arial Rounded MT Bold" pitchFamily="34" charset="0"/>
              </a:rPr>
              <a:t> Hukuki kıymetini kaybetmiş, ilerde kullanılması lüzum görülmeyen arşivlik malzemenin tespit işlemidir.</a:t>
            </a:r>
          </a:p>
          <a:p>
            <a:endParaRPr lang="tr-TR" b="1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İmha :</a:t>
            </a:r>
            <a:r>
              <a:rPr lang="tr-TR" b="1" dirty="0" smtClean="0">
                <a:latin typeface="Arial Rounded MT Bold" pitchFamily="34" charset="0"/>
              </a:rPr>
              <a:t> İlerde kullanılmasına lüzum görülmeyen arşivlik malzemenin imhası işlemidir.</a:t>
            </a:r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2484" y="2903381"/>
            <a:ext cx="4172532" cy="2238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88256" y="1412776"/>
            <a:ext cx="8534400" cy="5445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  <a:hlinkClick r:id="rId2"/>
              </a:rPr>
              <a:t>www.</a:t>
            </a:r>
            <a:r>
              <a:rPr lang="tr-TR" dirty="0" err="1" smtClean="0">
                <a:latin typeface="Comic Sans MS" pitchFamily="66" charset="0"/>
                <a:hlinkClick r:id="rId2"/>
              </a:rPr>
              <a:t>biyolojigunlugu</a:t>
            </a:r>
            <a:r>
              <a:rPr lang="tr-TR" dirty="0" smtClean="0">
                <a:latin typeface="Comic Sans MS" pitchFamily="66" charset="0"/>
                <a:hlinkClick r:id="rId2"/>
              </a:rPr>
              <a:t>.com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err="1" smtClean="0">
                <a:latin typeface="Comic Sans MS" pitchFamily="66" charset="0"/>
              </a:rPr>
              <a:t>Prof.Dr</a:t>
            </a:r>
            <a:r>
              <a:rPr lang="tr-TR" dirty="0" smtClean="0">
                <a:latin typeface="Comic Sans MS" pitchFamily="66" charset="0"/>
              </a:rPr>
              <a:t>.Dilaver TENGİLİMOĞLU</a:t>
            </a:r>
          </a:p>
          <a:p>
            <a:pPr>
              <a:buNone/>
            </a:pPr>
            <a:r>
              <a:rPr lang="tr-TR" dirty="0" err="1" smtClean="0">
                <a:latin typeface="Comic Sans MS" pitchFamily="66" charset="0"/>
              </a:rPr>
              <a:t>Öğr</a:t>
            </a:r>
            <a:r>
              <a:rPr lang="tr-TR" dirty="0" smtClean="0">
                <a:latin typeface="Comic Sans MS" pitchFamily="66" charset="0"/>
              </a:rPr>
              <a:t>.Gör.</a:t>
            </a:r>
            <a:r>
              <a:rPr lang="tr-TR" dirty="0" err="1" smtClean="0">
                <a:latin typeface="Comic Sans MS" pitchFamily="66" charset="0"/>
              </a:rPr>
              <a:t>Uzm</a:t>
            </a:r>
            <a:r>
              <a:rPr lang="tr-TR" dirty="0" smtClean="0">
                <a:latin typeface="Comic Sans MS" pitchFamily="66" charset="0"/>
              </a:rPr>
              <a:t>.Aysel KÖKSAL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Tıp Sekreterliği Kitabı4.Baskı</a:t>
            </a:r>
          </a:p>
          <a:p>
            <a:pPr>
              <a:buNone/>
            </a:pPr>
            <a:r>
              <a:rPr lang="tr-TR" u="sng" dirty="0" smtClean="0">
                <a:hlinkClick r:id="rId3"/>
              </a:rPr>
              <a:t>http://www.</a:t>
            </a:r>
            <a:r>
              <a:rPr lang="tr-TR" u="sng" dirty="0" err="1" smtClean="0">
                <a:hlinkClick r:id="rId3"/>
              </a:rPr>
              <a:t>hastakayitkabul</a:t>
            </a:r>
            <a:r>
              <a:rPr lang="tr-TR" u="sng" dirty="0" smtClean="0">
                <a:hlinkClick r:id="rId3"/>
              </a:rPr>
              <a:t>.com/hasta-</a:t>
            </a:r>
            <a:r>
              <a:rPr lang="tr-TR" u="sng" dirty="0" err="1" smtClean="0">
                <a:hlinkClick r:id="rId3"/>
              </a:rPr>
              <a:t>kayit</a:t>
            </a:r>
            <a:r>
              <a:rPr lang="tr-TR" u="sng" dirty="0" smtClean="0">
                <a:hlinkClick r:id="rId3"/>
              </a:rPr>
              <a:t>-kabul-online-</a:t>
            </a:r>
            <a:r>
              <a:rPr lang="tr-TR" u="sng" dirty="0" err="1" smtClean="0">
                <a:hlinkClick r:id="rId3"/>
              </a:rPr>
              <a:t>egitim</a:t>
            </a:r>
            <a:r>
              <a:rPr lang="tr-TR" u="sng" dirty="0" smtClean="0">
                <a:hlinkClick r:id="rId3"/>
              </a:rPr>
              <a:t>/153/2-1-</a:t>
            </a:r>
            <a:r>
              <a:rPr lang="tr-TR" u="sng" dirty="0" err="1" smtClean="0">
                <a:hlinkClick r:id="rId3"/>
              </a:rPr>
              <a:t>yatis</a:t>
            </a:r>
            <a:r>
              <a:rPr lang="tr-TR" u="sng" dirty="0" smtClean="0">
                <a:hlinkClick r:id="rId3"/>
              </a:rPr>
              <a:t>-</a:t>
            </a:r>
            <a:r>
              <a:rPr lang="tr-TR" u="sng" dirty="0" err="1" smtClean="0">
                <a:hlinkClick r:id="rId3"/>
              </a:rPr>
              <a:t>icin</a:t>
            </a:r>
            <a:r>
              <a:rPr lang="tr-TR" u="sng" dirty="0" smtClean="0">
                <a:hlinkClick r:id="rId3"/>
              </a:rPr>
              <a:t>-gerekli-evraklar-ve-</a:t>
            </a:r>
            <a:r>
              <a:rPr lang="tr-TR" u="sng" dirty="0" err="1" smtClean="0">
                <a:hlinkClick r:id="rId3"/>
              </a:rPr>
              <a:t>yatis</a:t>
            </a:r>
            <a:r>
              <a:rPr lang="tr-TR" u="sng" dirty="0" smtClean="0">
                <a:hlinkClick r:id="rId3"/>
              </a:rPr>
              <a:t>-</a:t>
            </a:r>
            <a:r>
              <a:rPr lang="tr-TR" u="sng" dirty="0" err="1" smtClean="0">
                <a:hlinkClick r:id="rId3"/>
              </a:rPr>
              <a:t>islemleri</a:t>
            </a:r>
            <a:r>
              <a:rPr lang="tr-TR" u="sng" dirty="0" smtClean="0">
                <a:hlinkClick r:id="rId3"/>
              </a:rPr>
              <a:t>.html</a:t>
            </a:r>
            <a:endParaRPr lang="tr-TR" u="sng" dirty="0" smtClean="0"/>
          </a:p>
          <a:p>
            <a:pPr>
              <a:buNone/>
            </a:pPr>
            <a:r>
              <a:rPr lang="tr-TR" u="sng" dirty="0" smtClean="0">
                <a:hlinkClick r:id="rId4"/>
              </a:rPr>
              <a:t>https://www.google.com.tr/search?biw=1366&amp;bih=588&amp;tbm=isch&amp;sa=1&amp;q=epikriz&amp;oq=epikriz&amp;gs_l=psy-ab.3..0l10.113849.119233.0.119428.71.22.0.0.0.0.176.2657.0j17.17.0....0...1.1.64.psy-ab..63.7.1188...0i67k1.0.emf6KDHrZiw</a:t>
            </a:r>
            <a:endParaRPr lang="tr-TR" u="sng" dirty="0" smtClean="0"/>
          </a:p>
          <a:p>
            <a:pPr>
              <a:buNone/>
            </a:pPr>
            <a:endParaRPr lang="tr-TR" u="sng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836712"/>
            <a:ext cx="6984776" cy="5373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TIBBİ ARŞİVLER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Tıbbi arşivler, kendilerine has ilkelere sahip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olmayan fakat hizmetinde bulundukları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kurumların ilkelerini gerçekleştirmeye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çalışan kuruluşlardır.</a:t>
            </a:r>
          </a:p>
          <a:p>
            <a:pPr>
              <a:buNone/>
            </a:pPr>
            <a:endParaRPr lang="tr-TR" sz="2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TIBBİ ARŞİVİN BÖLÜMLERİ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EKSİK DOSYALAR BÖLÜMÜ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TIBBİ SEKRETERLİK BÖLÜMÜ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KODLAMA BÖLÜMÜ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4) HABERLEŞME BÖLÜMÜ</a:t>
            </a:r>
          </a:p>
          <a:p>
            <a:pPr>
              <a:buNone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5) DOSYALAMA 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BÖLÜMÜ </a:t>
            </a:r>
            <a:r>
              <a:rPr lang="tr-TR" b="1" dirty="0" smtClean="0">
                <a:latin typeface="Arial Rounded MT Bold" pitchFamily="34" charset="0"/>
              </a:rPr>
              <a:t> </a:t>
            </a:r>
            <a:r>
              <a:rPr lang="tr-TR" b="1" dirty="0" smtClean="0">
                <a:latin typeface="Arial Rounded MT Bold" pitchFamily="34" charset="0"/>
              </a:rPr>
              <a:t>oluşur.</a:t>
            </a:r>
          </a:p>
          <a:p>
            <a:pPr>
              <a:buNone/>
            </a:pPr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42415" y="1340768"/>
            <a:ext cx="6589199" cy="128089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7030A0"/>
                </a:solidFill>
                <a:latin typeface="Arial Rounded MT Bold" pitchFamily="34" charset="0"/>
              </a:rPr>
              <a:t>1 )EKSİK DOSYALAR BÖLÜMÜ</a:t>
            </a:r>
            <a:endParaRPr lang="tr-TR" sz="3200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42415" y="2348880"/>
            <a:ext cx="5365889" cy="3562342"/>
          </a:xfrm>
        </p:spPr>
        <p:txBody>
          <a:bodyPr/>
          <a:lstStyle/>
          <a:p>
            <a:pPr>
              <a:buNone/>
            </a:pPr>
            <a:endParaRPr lang="tr-TR" b="1" dirty="0" smtClean="0">
              <a:latin typeface="Arial Rounded MT Bold" pitchFamily="34" charset="0"/>
            </a:endParaRPr>
          </a:p>
          <a:p>
            <a:pPr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Hastaların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hastanede kaldıkları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süre içerisinde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hastalar için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yapılan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bütün işlemlere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ait kayıtların tespiti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 sıralamasına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bakılır.</a:t>
            </a:r>
          </a:p>
          <a:p>
            <a:endParaRPr lang="tr-TR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77884" y="188640"/>
            <a:ext cx="7758612" cy="108266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Hasta Dosyasında Bulunması Gereken Formlar Şunlardır :</a:t>
            </a:r>
            <a:endParaRPr lang="tr-TR" b="1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77884" y="1484784"/>
            <a:ext cx="7380312" cy="502403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Hasta Yatış Kağıdı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Hasta Muayene Formu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Epikriz (çıkış özeti)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Durum Bildirir Formu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Hasta Tabelası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Hemşire Ön Değerlendirme Ve Tanılama Formu</a:t>
            </a:r>
          </a:p>
          <a:p>
            <a:pPr>
              <a:buFont typeface="Wingdings" pitchFamily="2" charset="2"/>
              <a:buChar char="Ø"/>
            </a:pPr>
            <a:r>
              <a:rPr lang="tr-TR" b="1" dirty="0" err="1" smtClean="0">
                <a:latin typeface="Arial Rounded MT Bold" pitchFamily="34" charset="0"/>
              </a:rPr>
              <a:t>Grafi</a:t>
            </a:r>
            <a:r>
              <a:rPr lang="tr-TR" b="1" dirty="0" smtClean="0">
                <a:latin typeface="Arial Rounded MT Bold" pitchFamily="34" charset="0"/>
              </a:rPr>
              <a:t> Teslim Tutanağı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Hasta Rıza Formu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Ameliyat Raporu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latin typeface="Arial Rounded MT Bold" pitchFamily="34" charset="0"/>
              </a:rPr>
              <a:t>Hasta Ve Hasta Yakını Eğitim Bilgilendirme Formu</a:t>
            </a:r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83b7671d6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3728" y="26712"/>
            <a:ext cx="5760640" cy="7013833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ona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5776" y="161283"/>
            <a:ext cx="5472607" cy="6678173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fa32f74a1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3808" y="548680"/>
            <a:ext cx="5092224" cy="5976664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kemoterapi-iain-hasta-bilgilendirme-ve-onam-formu-tabbi-onkoloji-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764704"/>
            <a:ext cx="5112568" cy="5812737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91680" y="836712"/>
            <a:ext cx="7020272" cy="5805264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2) TIBBİ SEKRETERLİK BÖLÜMÜ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Hastayla </a:t>
            </a:r>
            <a:r>
              <a:rPr lang="tr-TR" b="1" dirty="0" smtClean="0">
                <a:latin typeface="Arial Rounded MT Bold" pitchFamily="34" charset="0"/>
              </a:rPr>
              <a:t>ilgili çeşitli bilgilerin özel formlar üzerinde yazılmasından sorumlu olan bölümdür.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</a:t>
            </a:r>
          </a:p>
          <a:p>
            <a:pPr>
              <a:buNone/>
            </a:pPr>
            <a:endParaRPr lang="tr-TR" b="1" dirty="0" smtClean="0">
              <a:solidFill>
                <a:srgbClr val="7030A0"/>
              </a:solidFill>
              <a:latin typeface="Arial Rounded MT Bold" pitchFamily="34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Arial Rounded MT Bold" pitchFamily="34" charset="0"/>
              </a:rPr>
              <a:t>3) KODLAMA BÖLÜMÜ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     Hastalık </a:t>
            </a:r>
            <a:r>
              <a:rPr lang="tr-TR" b="1" dirty="0" smtClean="0">
                <a:latin typeface="Arial Rounded MT Bold" pitchFamily="34" charset="0"/>
              </a:rPr>
              <a:t>ve ameliyatların belli bir kodlama sistemine göre sınıflandırıldığı bölümdür.</a:t>
            </a:r>
          </a:p>
          <a:p>
            <a:pPr>
              <a:buNone/>
            </a:pPr>
            <a:r>
              <a:rPr lang="tr-TR" b="1" dirty="0" smtClean="0">
                <a:latin typeface="Arial Rounded MT Bold" pitchFamily="34" charset="0"/>
              </a:rPr>
              <a:t>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</TotalTime>
  <Words>567</Words>
  <Application>Microsoft Office PowerPoint</Application>
  <PresentationFormat>Ekran Gösterisi (4:3)</PresentationFormat>
  <Paragraphs>87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6" baseType="lpstr">
      <vt:lpstr>Arial</vt:lpstr>
      <vt:lpstr>Arial Rounded MT Bold</vt:lpstr>
      <vt:lpstr>Century Gothic</vt:lpstr>
      <vt:lpstr>Comic Sans MS</vt:lpstr>
      <vt:lpstr>Wingdings</vt:lpstr>
      <vt:lpstr>Wingdings 3</vt:lpstr>
      <vt:lpstr>Duman</vt:lpstr>
      <vt:lpstr>TIBBİ ARŞİVLER</vt:lpstr>
      <vt:lpstr>PowerPoint Sunusu</vt:lpstr>
      <vt:lpstr>1 )EKSİK DOSYALAR BÖLÜMÜ</vt:lpstr>
      <vt:lpstr>Hasta Dosyasında Bulunması Gereken Formlar Şunlardır :</vt:lpstr>
      <vt:lpstr>PowerPoint Sunusu</vt:lpstr>
      <vt:lpstr>PowerPoint Sunusu</vt:lpstr>
      <vt:lpstr>PowerPoint Sunusu</vt:lpstr>
      <vt:lpstr>PowerPoint Sunusu</vt:lpstr>
      <vt:lpstr>PowerPoint Sunusu</vt:lpstr>
      <vt:lpstr>ICD-10 KODLAMA</vt:lpstr>
      <vt:lpstr>PowerPoint Sunusu</vt:lpstr>
      <vt:lpstr>DOSYALAMA YÖNTEMLERİ</vt:lpstr>
      <vt:lpstr>DOSYALARI SIRALAMA YÖNTEMLERİ</vt:lpstr>
      <vt:lpstr>PowerPoint Sunusu</vt:lpstr>
      <vt:lpstr>PowerPoint Sunusu</vt:lpstr>
      <vt:lpstr>PowerPoint Sunusu</vt:lpstr>
      <vt:lpstr>KURUM ARŞİVİNDE AYIKLAMA VE İMHA</vt:lpstr>
      <vt:lpstr>PowerPoint Sunusu</vt:lpstr>
      <vt:lpstr>Kaynakça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BÖLÜM TIBBİ RAPORLAR, TIBBİ DOKÜMANTASYON VE TIBBİ ARŞİVLER</dc:title>
  <dc:creator>pc</dc:creator>
  <cp:lastModifiedBy>Zeynep Köksal</cp:lastModifiedBy>
  <cp:revision>57</cp:revision>
  <dcterms:created xsi:type="dcterms:W3CDTF">2017-10-23T16:34:29Z</dcterms:created>
  <dcterms:modified xsi:type="dcterms:W3CDTF">2018-02-11T13:04:35Z</dcterms:modified>
</cp:coreProperties>
</file>