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7056-FB82-4785-A50A-9BBB7D54340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368F-4603-40BA-9562-2B00ABD3E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6837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7056-FB82-4785-A50A-9BBB7D54340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368F-4603-40BA-9562-2B00ABD3E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501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7056-FB82-4785-A50A-9BBB7D54340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368F-4603-40BA-9562-2B00ABD3E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9304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7056-FB82-4785-A50A-9BBB7D54340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368F-4603-40BA-9562-2B00ABD3E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8459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7056-FB82-4785-A50A-9BBB7D54340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368F-4603-40BA-9562-2B00ABD3E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33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7056-FB82-4785-A50A-9BBB7D54340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368F-4603-40BA-9562-2B00ABD3E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2870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7056-FB82-4785-A50A-9BBB7D54340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368F-4603-40BA-9562-2B00ABD3E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678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7056-FB82-4785-A50A-9BBB7D54340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368F-4603-40BA-9562-2B00ABD3E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594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7056-FB82-4785-A50A-9BBB7D54340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368F-4603-40BA-9562-2B00ABD3E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0527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7056-FB82-4785-A50A-9BBB7D54340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368F-4603-40BA-9562-2B00ABD3E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8993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7056-FB82-4785-A50A-9BBB7D54340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368F-4603-40BA-9562-2B00ABD3E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9964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8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D7056-FB82-4785-A50A-9BBB7D54340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1368F-4603-40BA-9562-2B00ABD3E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7817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645920" y="0"/>
            <a:ext cx="9144000" cy="1605597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-6-</a:t>
            </a:r>
            <a:br>
              <a:rPr lang="tr-TR" dirty="0" smtClean="0"/>
            </a:br>
            <a:r>
              <a:rPr lang="tr-TR" b="1" dirty="0"/>
              <a:t>Meta-Etik Teorilerin Özellikleri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5800" y="1493520"/>
            <a:ext cx="10835640" cy="4998720"/>
          </a:xfrm>
        </p:spPr>
        <p:txBody>
          <a:bodyPr/>
          <a:lstStyle/>
          <a:p>
            <a:pPr algn="just">
              <a:lnSpc>
                <a:spcPct val="200000"/>
              </a:lnSpc>
            </a:pPr>
            <a:r>
              <a:rPr lang="tr-TR" u="sng" dirty="0" smtClean="0"/>
              <a:t>“</a:t>
            </a:r>
            <a:r>
              <a:rPr lang="tr-TR" b="1" u="sng" dirty="0" smtClean="0"/>
              <a:t>Bilim ve etik konusunda realizm” yaklaşımının Temel Unsurları</a:t>
            </a:r>
            <a:r>
              <a:rPr lang="tr-TR" b="1" dirty="0" smtClean="0"/>
              <a:t>:</a:t>
            </a:r>
          </a:p>
          <a:p>
            <a:pPr marL="457200" indent="-457200" algn="just">
              <a:lnSpc>
                <a:spcPct val="200000"/>
              </a:lnSpc>
              <a:buFont typeface="Arial"/>
              <a:buAutoNum type="arabicParenBoth"/>
            </a:pPr>
            <a:r>
              <a:rPr lang="tr-TR" b="1" dirty="0" smtClean="0"/>
              <a:t>Ahlaki realizm (Ahlaki </a:t>
            </a:r>
            <a:r>
              <a:rPr lang="tr-TR" b="1" dirty="0" err="1" smtClean="0"/>
              <a:t>Gerçekcilik</a:t>
            </a:r>
            <a:r>
              <a:rPr lang="tr-TR" b="1" dirty="0" smtClean="0"/>
              <a:t>, </a:t>
            </a:r>
            <a:r>
              <a:rPr lang="tr-TR" b="1" dirty="0" err="1" smtClean="0"/>
              <a:t>Noncognitivism</a:t>
            </a:r>
            <a:r>
              <a:rPr lang="tr-TR" b="1" dirty="0" smtClean="0"/>
              <a:t> ve </a:t>
            </a:r>
            <a:r>
              <a:rPr lang="tr-TR" b="1" dirty="0" err="1" smtClean="0"/>
              <a:t>Yapılandırmacılık</a:t>
            </a:r>
            <a:r>
              <a:rPr lang="tr-TR" b="1" dirty="0" smtClean="0"/>
              <a:t> )</a:t>
            </a:r>
          </a:p>
          <a:p>
            <a:pPr marL="457200" indent="-457200" algn="just">
              <a:lnSpc>
                <a:spcPct val="200000"/>
              </a:lnSpc>
              <a:buFont typeface="Arial"/>
              <a:buAutoNum type="arabicParenBoth"/>
            </a:pPr>
            <a:r>
              <a:rPr lang="tr-TR" b="1" dirty="0" smtClean="0"/>
              <a:t> Dışsal Bir Ahlak Psikolojisi [</a:t>
            </a:r>
            <a:r>
              <a:rPr lang="tr-TR" b="1" dirty="0" err="1" smtClean="0"/>
              <a:t>Externalist</a:t>
            </a:r>
            <a:r>
              <a:rPr lang="tr-TR" b="1" dirty="0" smtClean="0"/>
              <a:t> Moral </a:t>
            </a:r>
            <a:r>
              <a:rPr lang="tr-TR" b="1" dirty="0" err="1" smtClean="0"/>
              <a:t>Psychology</a:t>
            </a:r>
            <a:r>
              <a:rPr lang="tr-TR" b="1" dirty="0" smtClean="0"/>
              <a:t>]</a:t>
            </a:r>
          </a:p>
          <a:p>
            <a:pPr marL="457200" indent="-457200" algn="just">
              <a:lnSpc>
                <a:spcPct val="200000"/>
              </a:lnSpc>
              <a:buFont typeface="Arial"/>
              <a:buAutoNum type="arabicParenBoth"/>
            </a:pPr>
            <a:r>
              <a:rPr lang="tr-TR" b="1" dirty="0" err="1" smtClean="0"/>
              <a:t>Bağdaşırcı</a:t>
            </a:r>
            <a:r>
              <a:rPr lang="tr-TR" b="1" dirty="0" smtClean="0"/>
              <a:t> Epistemoloji</a:t>
            </a:r>
          </a:p>
          <a:p>
            <a:pPr marL="457200" indent="-457200" algn="just">
              <a:lnSpc>
                <a:spcPct val="200000"/>
              </a:lnSpc>
              <a:buFont typeface="Arial"/>
              <a:buAutoNum type="arabicParenBoth"/>
            </a:pPr>
            <a:r>
              <a:rPr lang="tr-TR" b="1" dirty="0" smtClean="0"/>
              <a:t>Ahlaki </a:t>
            </a:r>
            <a:r>
              <a:rPr lang="tr-TR" b="1" dirty="0" err="1" smtClean="0"/>
              <a:t>Tabiatçılık</a:t>
            </a:r>
            <a:endParaRPr lang="tr-TR" b="1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4297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 dirty="0"/>
              <a:t>(1) Ahlaki realizm: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1960" y="1173480"/>
            <a:ext cx="10911840" cy="5003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	Gerçekçilik</a:t>
            </a:r>
            <a:r>
              <a:rPr lang="tr-TR" dirty="0"/>
              <a:t>, </a:t>
            </a:r>
            <a:r>
              <a:rPr lang="tr-TR" b="1" dirty="0"/>
              <a:t>zihinden bağımsız </a:t>
            </a:r>
            <a:r>
              <a:rPr lang="tr-TR" dirty="0"/>
              <a:t>(</a:t>
            </a:r>
            <a:r>
              <a:rPr lang="tr-TR" dirty="0" err="1"/>
              <a:t>mind-independent</a:t>
            </a:r>
            <a:r>
              <a:rPr lang="tr-TR" dirty="0"/>
              <a:t>) </a:t>
            </a:r>
            <a:r>
              <a:rPr lang="tr-TR" b="1" dirty="0"/>
              <a:t>gerçeklerin</a:t>
            </a:r>
            <a:r>
              <a:rPr lang="tr-TR" dirty="0"/>
              <a:t> var olduğu iddiasıdır. Ancak bu iddiada ne türden bir bağımsızlık söz konusudur? </a:t>
            </a:r>
            <a:r>
              <a:rPr lang="tr-TR" dirty="0" smtClean="0"/>
              <a:t>Bu</a:t>
            </a:r>
            <a:r>
              <a:rPr lang="tr-TR" dirty="0"/>
              <a:t>, nedensel (</a:t>
            </a:r>
            <a:r>
              <a:rPr lang="tr-TR" dirty="0" err="1"/>
              <a:t>causal</a:t>
            </a:r>
            <a:r>
              <a:rPr lang="tr-TR" dirty="0"/>
              <a:t>) bağımsızlık olamaz; çünkü insan yapımı ürünler gibi şeyler hakkında gerçekçi olanlar, masa ve sandalyeler gibi şeylerin varlığının, onları yapan insanların inançları ve arzuları gibi zihinsel durumlarına nedensel olarak bağımlı olduğunu itiraf edecektir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 </a:t>
            </a:r>
            <a:r>
              <a:rPr lang="tr-TR" b="1" dirty="0"/>
              <a:t>Gerçekçi</a:t>
            </a:r>
            <a:r>
              <a:rPr lang="tr-TR" dirty="0"/>
              <a:t>, kavramsal veya metafizik bağımsızlık gibi farklı bir bağımsızlık türü iddia eder: Dünya hakkındaki gerçekler zihinsel olarak </a:t>
            </a:r>
            <a:r>
              <a:rPr lang="tr-TR" i="1" dirty="0"/>
              <a:t>inşa edilmemiştir</a:t>
            </a:r>
            <a:r>
              <a:rPr lang="tr-TR" dirty="0"/>
              <a:t> (</a:t>
            </a:r>
            <a:r>
              <a:rPr lang="tr-TR" i="1" dirty="0"/>
              <a:t>not </a:t>
            </a:r>
            <a:r>
              <a:rPr lang="tr-TR" i="1" dirty="0" err="1"/>
              <a:t>constituted</a:t>
            </a:r>
            <a:r>
              <a:rPr lang="tr-TR" i="1" dirty="0"/>
              <a:t>)</a:t>
            </a:r>
            <a:r>
              <a:rPr lang="tr-TR" dirty="0"/>
              <a:t>. Gerçekçiler şu metafizik iddia üzerinde mutabıktırlar: Var olduklarına dair kanıtlarımız olan inanç ve önermelerden, metafizik veya kavramsal olarak bağımsız olan belirli türden gerçekler vardır.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2266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/>
              <a:t>Ahlaki </a:t>
            </a:r>
            <a:r>
              <a:rPr lang="tr-TR" b="1" dirty="0" err="1"/>
              <a:t>Gerçekcilik</a:t>
            </a:r>
            <a:r>
              <a:rPr lang="tr-TR" b="1" dirty="0"/>
              <a:t>, </a:t>
            </a:r>
            <a:r>
              <a:rPr lang="tr-TR" b="1" dirty="0" err="1"/>
              <a:t>Noncognitivism</a:t>
            </a:r>
            <a:r>
              <a:rPr lang="tr-TR" b="1" dirty="0"/>
              <a:t> ve </a:t>
            </a:r>
            <a:r>
              <a:rPr lang="tr-TR" b="1" dirty="0" err="1"/>
              <a:t>Yapılandırmacılık</a:t>
            </a:r>
            <a:r>
              <a:rPr lang="tr-TR" b="1" dirty="0"/>
              <a:t>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Ahlaki gerçekçiliği, metafizik </a:t>
            </a:r>
            <a:r>
              <a:rPr lang="tr-TR" dirty="0" err="1"/>
              <a:t>gerçekciliğin</a:t>
            </a:r>
            <a:r>
              <a:rPr lang="tr-TR" dirty="0"/>
              <a:t> bu </a:t>
            </a:r>
            <a:r>
              <a:rPr lang="tr-TR" dirty="0" err="1"/>
              <a:t>formülasyonunun</a:t>
            </a:r>
            <a:r>
              <a:rPr lang="tr-TR" dirty="0"/>
              <a:t> özel bir durumu olarak şu şekilde formüle edebiliriz: </a:t>
            </a:r>
          </a:p>
          <a:p>
            <a:endParaRPr lang="tr-TR" dirty="0"/>
          </a:p>
          <a:p>
            <a:pPr lvl="0"/>
            <a:r>
              <a:rPr lang="tr-TR" b="1" dirty="0"/>
              <a:t>AG (Ahlaki Gerçekçilik): (1) ahlaki gerçekler veya doğrular </a:t>
            </a:r>
            <a:r>
              <a:rPr lang="tr-TR" b="1" dirty="0" smtClean="0"/>
              <a:t>vardır</a:t>
            </a:r>
          </a:p>
          <a:p>
            <a:pPr marL="0" lvl="0" indent="0">
              <a:buNone/>
            </a:pPr>
            <a:r>
              <a:rPr lang="tr-TR" b="1" dirty="0" smtClean="0"/>
              <a:t> 			          (</a:t>
            </a:r>
            <a:r>
              <a:rPr lang="tr-TR" b="1" dirty="0"/>
              <a:t>2) Bu gerçek ve doğrular, onlar hakkındaki delilden bağımsız olarak vardır. 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 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lvl="0"/>
            <a:r>
              <a:rPr lang="tr-TR" b="1" dirty="0"/>
              <a:t>AY: (1) Ahlaki gerçekler veya doğrular vardır ve </a:t>
            </a:r>
            <a:endParaRPr lang="tr-TR" b="1" dirty="0" smtClean="0"/>
          </a:p>
          <a:p>
            <a:pPr marL="0" lvl="0" indent="0">
              <a:buNone/>
            </a:pPr>
            <a:r>
              <a:rPr lang="tr-TR" b="1" dirty="0" smtClean="0"/>
              <a:t>         (</a:t>
            </a:r>
            <a:r>
              <a:rPr lang="tr-TR" b="1" dirty="0"/>
              <a:t>2) bu gerçekler veya doğrular onlar için var olan deliller tarafından oluşturulmuştur.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8792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 Yapısalcılığın </a:t>
            </a:r>
            <a:r>
              <a:rPr lang="tr-TR" b="1" dirty="0"/>
              <a:t>göreceli (</a:t>
            </a:r>
            <a:r>
              <a:rPr lang="tr-TR" b="1" dirty="0" err="1"/>
              <a:t>relativist</a:t>
            </a:r>
            <a:r>
              <a:rPr lang="tr-TR" b="1" dirty="0"/>
              <a:t>)</a:t>
            </a:r>
            <a:r>
              <a:rPr lang="tr-TR" dirty="0"/>
              <a:t> ve </a:t>
            </a:r>
            <a:r>
              <a:rPr lang="tr-TR" b="1" dirty="0"/>
              <a:t>göreceli olmayan</a:t>
            </a:r>
            <a:r>
              <a:rPr lang="tr-TR" dirty="0"/>
              <a:t> (</a:t>
            </a:r>
            <a:r>
              <a:rPr lang="tr-TR" dirty="0" err="1"/>
              <a:t>nonrelativist</a:t>
            </a:r>
            <a:r>
              <a:rPr lang="tr-TR" dirty="0"/>
              <a:t>) biçimleri arasında bir ayırım yapabiliriz. </a:t>
            </a:r>
          </a:p>
          <a:p>
            <a:pPr marL="0" indent="0" algn="just">
              <a:buNone/>
            </a:pPr>
            <a:endParaRPr lang="tr-TR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dirty="0"/>
              <a:t> </a:t>
            </a:r>
            <a:r>
              <a:rPr lang="tr-TR" dirty="0" smtClean="0"/>
              <a:t>Ahlaki </a:t>
            </a:r>
            <a:r>
              <a:rPr lang="tr-TR" dirty="0"/>
              <a:t>gerçekçilik, </a:t>
            </a:r>
            <a:r>
              <a:rPr lang="tr-TR" b="1" dirty="0"/>
              <a:t>değer sübjektivizmi </a:t>
            </a:r>
            <a:r>
              <a:rPr lang="tr-TR" dirty="0"/>
              <a:t>(</a:t>
            </a:r>
            <a:r>
              <a:rPr lang="tr-TR" dirty="0" err="1"/>
              <a:t>Subjectivism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value</a:t>
            </a:r>
            <a:r>
              <a:rPr lang="tr-TR" dirty="0"/>
              <a:t>)  ve </a:t>
            </a:r>
            <a:r>
              <a:rPr lang="tr-TR" b="1" dirty="0"/>
              <a:t>değer objektivizmi</a:t>
            </a:r>
            <a:r>
              <a:rPr lang="tr-TR" dirty="0"/>
              <a:t> arasında tarafsız bir konumdadır. </a:t>
            </a:r>
            <a:endParaRPr lang="tr-TR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b="1" dirty="0" smtClean="0"/>
              <a:t>Değer </a:t>
            </a:r>
            <a:r>
              <a:rPr lang="tr-TR" b="1" dirty="0" err="1"/>
              <a:t>sübjektivizmi</a:t>
            </a:r>
            <a:r>
              <a:rPr lang="tr-TR" dirty="0" err="1"/>
              <a:t>’ne</a:t>
            </a:r>
            <a:r>
              <a:rPr lang="tr-TR" dirty="0"/>
              <a:t> göre</a:t>
            </a:r>
            <a:r>
              <a:rPr lang="tr-TR" b="1" dirty="0"/>
              <a:t> </a:t>
            </a:r>
            <a:r>
              <a:rPr lang="tr-TR" dirty="0"/>
              <a:t>değer, bireyin kontenjan psikolojik durumlarından oluşur veya önemli oranda onlara dayanır. Aksine </a:t>
            </a:r>
            <a:r>
              <a:rPr lang="tr-TR" b="1" dirty="0"/>
              <a:t>değer objektivizmi (</a:t>
            </a:r>
            <a:r>
              <a:rPr lang="tr-TR" dirty="0" err="1"/>
              <a:t>objectivism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value</a:t>
            </a:r>
            <a:r>
              <a:rPr lang="tr-TR" dirty="0"/>
              <a:t>), belirli etkinlik ve ilişkiler gibi şeylerin, ürettikleri hazdan veya arzu objesi olmalarından bağımsız olarak değerli olduğunu özellikle savunur.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1145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/>
              <a:t>(2) Dışsal Bir Ahlak Psikolojisi [</a:t>
            </a:r>
            <a:r>
              <a:rPr lang="tr-TR" b="1" dirty="0" err="1"/>
              <a:t>Externalist</a:t>
            </a:r>
            <a:r>
              <a:rPr lang="tr-TR" b="1" dirty="0"/>
              <a:t> Moral </a:t>
            </a:r>
            <a:r>
              <a:rPr lang="tr-TR" b="1" dirty="0" err="1"/>
              <a:t>Psychology</a:t>
            </a:r>
            <a:r>
              <a:rPr lang="tr-TR" b="1" dirty="0"/>
              <a:t>]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0520" y="1825624"/>
            <a:ext cx="11308080" cy="4681855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Dışsal bir ahlak psikolojisi/</a:t>
            </a:r>
            <a:r>
              <a:rPr lang="tr-TR" dirty="0" err="1"/>
              <a:t>externalist</a:t>
            </a:r>
            <a:r>
              <a:rPr lang="tr-TR" dirty="0"/>
              <a:t> moral </a:t>
            </a:r>
            <a:r>
              <a:rPr lang="tr-TR" dirty="0" err="1"/>
              <a:t>psychology</a:t>
            </a:r>
            <a:r>
              <a:rPr lang="tr-TR" dirty="0"/>
              <a:t>, ahlaki düşüncelerin davranışa motive edip etmediğinin veya davranış için gerekçe temin edip etmediğinin ahlak kavramının dışındaki faktörlere bağlı olduğunu iddia eder; söz konusu bu faktörler, ahlakın muhtevası, davranış için gerekçeler teorisi (a </a:t>
            </a:r>
            <a:r>
              <a:rPr lang="tr-TR" dirty="0" err="1"/>
              <a:t>substantive</a:t>
            </a:r>
            <a:r>
              <a:rPr lang="tr-TR" dirty="0"/>
              <a:t> </a:t>
            </a:r>
            <a:r>
              <a:rPr lang="tr-TR" dirty="0" err="1"/>
              <a:t>theory</a:t>
            </a:r>
            <a:r>
              <a:rPr lang="tr-TR" dirty="0"/>
              <a:t> of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action</a:t>
            </a:r>
            <a:r>
              <a:rPr lang="tr-TR" dirty="0"/>
              <a:t>) ve bir failin menfaatleri veya arzuları gibi dünyayla ilgili olgulardır.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0893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3) </a:t>
            </a:r>
            <a:r>
              <a:rPr lang="tr-TR" b="1" dirty="0" err="1"/>
              <a:t>Bağdaşırcı</a:t>
            </a:r>
            <a:r>
              <a:rPr lang="tr-TR" b="1" dirty="0"/>
              <a:t> Epistemoloji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dirty="0" err="1"/>
              <a:t>Bağdaşırcı</a:t>
            </a:r>
            <a:r>
              <a:rPr lang="tr-TR" dirty="0"/>
              <a:t> bir ahlaki epistemoloji ahlaki bir inancın, kabul ettiğimiz veya edebileceğimiz ahlaki ve ahlaki-olmayan diğer inançlarla uygun bir şekilde bağdaşır olduğu sürece,  haklı çıkarılabileceğini/ doğrulanabileceğini iddia etmektedir.</a:t>
            </a:r>
          </a:p>
        </p:txBody>
      </p:sp>
    </p:spTree>
    <p:extLst>
      <p:ext uri="{BB962C8B-B14F-4D97-AF65-F5344CB8AC3E}">
        <p14:creationId xmlns:p14="http://schemas.microsoft.com/office/powerpoint/2010/main" val="575541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(4) Ahlaki </a:t>
            </a:r>
            <a:r>
              <a:rPr lang="tr-TR" b="1" dirty="0" err="1"/>
              <a:t>Tabiatçılık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i="1" dirty="0"/>
              <a:t>Ahlaki </a:t>
            </a:r>
            <a:r>
              <a:rPr lang="tr-TR" i="1" dirty="0" err="1"/>
              <a:t>tabiatçıya</a:t>
            </a:r>
            <a:r>
              <a:rPr lang="tr-TR" dirty="0"/>
              <a:t> göre, ahlaki gerçekler ve nitelikler tabiî (yani, tabiî ve sosyal bilimsel) gerçekler ve niteliklerdir. Bu, tabiî iddialardan ahlaki iddiaları çıkarabileceğimiz veya ahlak terimlerini tabiî terimlerle tanımlayabileceğimiz anlamına gelir mi? Eğer gelirse </a:t>
            </a:r>
            <a:r>
              <a:rPr lang="tr-TR" dirty="0" err="1"/>
              <a:t>ahlakî</a:t>
            </a:r>
            <a:r>
              <a:rPr lang="tr-TR" dirty="0"/>
              <a:t> </a:t>
            </a:r>
            <a:r>
              <a:rPr lang="tr-TR" dirty="0" err="1"/>
              <a:t>tabiatçılık</a:t>
            </a:r>
            <a:r>
              <a:rPr lang="tr-TR" dirty="0"/>
              <a:t>,  hiçbir “değer” (</a:t>
            </a:r>
            <a:r>
              <a:rPr lang="tr-TR" dirty="0" err="1"/>
              <a:t>ought</a:t>
            </a:r>
            <a:r>
              <a:rPr lang="tr-TR" dirty="0"/>
              <a:t>) “olgu” (is) dan çıkarılamaz şeklinde ifade edilen “</a:t>
            </a:r>
            <a:r>
              <a:rPr lang="tr-TR" dirty="0" err="1"/>
              <a:t>Hume'un</a:t>
            </a:r>
            <a:r>
              <a:rPr lang="tr-TR" dirty="0"/>
              <a:t> yasası" </a:t>
            </a:r>
            <a:r>
              <a:rPr lang="tr-TR" dirty="0" err="1"/>
              <a:t>nı</a:t>
            </a:r>
            <a:r>
              <a:rPr lang="tr-TR" dirty="0"/>
              <a:t> ihlal eder görünmektedir. </a:t>
            </a:r>
          </a:p>
          <a:p>
            <a:r>
              <a:rPr lang="tr-TR" dirty="0"/>
              <a:t> </a:t>
            </a:r>
          </a:p>
          <a:p>
            <a:r>
              <a:rPr lang="tr-TR" dirty="0" err="1"/>
              <a:t>Ahlakî</a:t>
            </a:r>
            <a:r>
              <a:rPr lang="tr-TR" dirty="0"/>
              <a:t> </a:t>
            </a:r>
            <a:r>
              <a:rPr lang="tr-TR" dirty="0" err="1"/>
              <a:t>tabiatçılığın</a:t>
            </a:r>
            <a:r>
              <a:rPr lang="tr-TR" dirty="0"/>
              <a:t> indirgeyici olmayan biçimi, </a:t>
            </a:r>
            <a:r>
              <a:rPr lang="tr-TR" dirty="0" err="1"/>
              <a:t>ahlâki</a:t>
            </a:r>
            <a:r>
              <a:rPr lang="tr-TR" dirty="0"/>
              <a:t> terimler tabiî terimlerle tanımlanmasa bile, ahlaki gerçekler ve niteliklerin, tabiî ve sosyal bilimsel gerçekler ve nitelikler tarafından inşa edildiğini ve dolayısıyla onların ardından geldiğini iddia etmektedir.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9535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 </a:t>
            </a:r>
            <a:br>
              <a:rPr lang="tr-TR" dirty="0"/>
            </a:br>
            <a:r>
              <a:rPr lang="tr-TR" b="1" u="sng" dirty="0"/>
              <a:t>Ahlaki gerçekçilik hakkındaki şüpheler/itirazlar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080" y="1690688"/>
            <a:ext cx="11460480" cy="4969191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Bu şüpheler genel olarak metafizik veya epistemolojiktir. Ahlaki gerçekler nasıl şeylerdir? Onlar makul ve açıklayıcı tutarlı bir dünya görüşünün bir parçası olabilir mi? Ahlaki yargıları nasıl haklı gösterebiliriz, </a:t>
            </a:r>
            <a:r>
              <a:rPr lang="tr-TR" dirty="0" err="1"/>
              <a:t>ahlakî</a:t>
            </a:r>
            <a:r>
              <a:rPr lang="tr-TR" dirty="0"/>
              <a:t> bilgi mümkün müdür? Ahlaki gerçekçiliğin metafizik ve epistemolojik taahhütleri, sağduyu fizik teorisi, doğal ve sosyal bilimlerle ilgili gerçekçiliğin taahhütlerine çok benzerdir ve onlardan daha az makul değildir.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444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344</Words>
  <Application>Microsoft Office PowerPoint</Application>
  <PresentationFormat>Geniş ekran</PresentationFormat>
  <Paragraphs>32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Teması</vt:lpstr>
      <vt:lpstr>-6- Meta-Etik Teorilerin Özellikleri</vt:lpstr>
      <vt:lpstr>(1) Ahlaki realizm:  </vt:lpstr>
      <vt:lpstr>Ahlaki Gerçekcilik, Noncognitivism ve Yapılandırmacılık  </vt:lpstr>
      <vt:lpstr>PowerPoint Sunusu</vt:lpstr>
      <vt:lpstr>(2) Dışsal Bir Ahlak Psikolojisi [Externalist Moral Psychology] </vt:lpstr>
      <vt:lpstr>3) Bağdaşırcı Epistemoloji</vt:lpstr>
      <vt:lpstr>(4) Ahlaki Tabiatçılık </vt:lpstr>
      <vt:lpstr>  Ahlaki gerçekçilik hakkındaki şüpheler/itirazlar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-6- Meta-Etik Teorilerin Özellikleri</dc:title>
  <dc:creator>Windows Kullanıcısı</dc:creator>
  <cp:lastModifiedBy>Windows Kullanıcısı</cp:lastModifiedBy>
  <cp:revision>2</cp:revision>
  <dcterms:created xsi:type="dcterms:W3CDTF">2020-05-05T18:01:37Z</dcterms:created>
  <dcterms:modified xsi:type="dcterms:W3CDTF">2020-05-05T18:13:31Z</dcterms:modified>
</cp:coreProperties>
</file>