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60" r:id="rId4"/>
    <p:sldId id="272"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54" d="100"/>
          <a:sy n="54" d="100"/>
        </p:scale>
        <p:origin x="84"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617580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4214845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1F04D2-ED29-485E-8914-1A953F710E9F}"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86750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940809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55703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16261071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4557936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998521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243771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3AF0050-AD65-4369-880A-0926E2454DBB}"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039424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506022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3AF0050-AD65-4369-880A-0926E2454DBB}" type="datetimeFigureOut">
              <a:rPr lang="tr-TR" smtClean="0"/>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1935287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3AF0050-AD65-4369-880A-0926E2454DBB}" type="datetimeFigureOut">
              <a:rPr lang="tr-TR" smtClean="0"/>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58345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AF0050-AD65-4369-880A-0926E2454DBB}" type="datetimeFigureOut">
              <a:rPr lang="tr-TR" smtClean="0"/>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926462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2758062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3AF0050-AD65-4369-880A-0926E2454DBB}"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1F04D2-ED29-485E-8914-1A953F710E9F}" type="slidenum">
              <a:rPr lang="tr-TR" smtClean="0"/>
              <a:t>‹#›</a:t>
            </a:fld>
            <a:endParaRPr lang="tr-TR"/>
          </a:p>
        </p:txBody>
      </p:sp>
    </p:spTree>
    <p:extLst>
      <p:ext uri="{BB962C8B-B14F-4D97-AF65-F5344CB8AC3E}">
        <p14:creationId xmlns:p14="http://schemas.microsoft.com/office/powerpoint/2010/main" val="38631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3AF0050-AD65-4369-880A-0926E2454DBB}" type="datetimeFigureOut">
              <a:rPr lang="tr-TR" smtClean="0"/>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71F04D2-ED29-485E-8914-1A953F710E9F}" type="slidenum">
              <a:rPr lang="tr-TR" smtClean="0"/>
              <a:t>‹#›</a:t>
            </a:fld>
            <a:endParaRPr lang="tr-TR"/>
          </a:p>
        </p:txBody>
      </p:sp>
    </p:spTree>
    <p:extLst>
      <p:ext uri="{BB962C8B-B14F-4D97-AF65-F5344CB8AC3E}">
        <p14:creationId xmlns:p14="http://schemas.microsoft.com/office/powerpoint/2010/main" val="39121306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martidergisi.com/wp-content/uploads/2012/10/homo-ludens.jpg"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Başlık"/>
          <p:cNvSpPr>
            <a:spLocks noGrp="1"/>
          </p:cNvSpPr>
          <p:nvPr>
            <p:ph type="ctrTitle"/>
          </p:nvPr>
        </p:nvSpPr>
        <p:spPr/>
        <p:txBody>
          <a:bodyPr/>
          <a:lstStyle/>
          <a:p>
            <a:pPr eaLnBrk="1" hangingPunct="1"/>
            <a:r>
              <a:rPr lang="tr-TR" altLang="tr-TR" smtClean="0"/>
              <a:t>OYUN VE KÜLTÜR</a:t>
            </a:r>
          </a:p>
        </p:txBody>
      </p:sp>
      <p:sp>
        <p:nvSpPr>
          <p:cNvPr id="3" name="2 Alt Başlık"/>
          <p:cNvSpPr>
            <a:spLocks noGrp="1"/>
          </p:cNvSpPr>
          <p:nvPr>
            <p:ph type="subTitle" idx="1"/>
          </p:nvPr>
        </p:nvSpPr>
        <p:spPr/>
        <p:txBody>
          <a:bodyPr rtlCol="0">
            <a:normAutofit/>
          </a:bodyPr>
          <a:lstStyle/>
          <a:p>
            <a:pPr>
              <a:defRPr/>
            </a:pPr>
            <a:r>
              <a:rPr lang="tr-TR" dirty="0" err="1" smtClean="0"/>
              <a:t>Homo</a:t>
            </a:r>
            <a:r>
              <a:rPr lang="tr-TR" dirty="0" smtClean="0"/>
              <a:t> </a:t>
            </a:r>
            <a:r>
              <a:rPr lang="tr-TR" dirty="0" err="1" smtClean="0"/>
              <a:t>Ludens</a:t>
            </a:r>
            <a:endParaRPr lang="tr-TR" dirty="0" smtClean="0"/>
          </a:p>
          <a:p>
            <a:pPr>
              <a:defRPr/>
            </a:pPr>
            <a:r>
              <a:rPr lang="tr-TR" dirty="0" err="1" smtClean="0"/>
              <a:t>Johan</a:t>
            </a:r>
            <a:r>
              <a:rPr lang="tr-TR" dirty="0" smtClean="0"/>
              <a:t> </a:t>
            </a:r>
            <a:r>
              <a:rPr lang="tr-TR" dirty="0" err="1" smtClean="0"/>
              <a:t>Huizinga</a:t>
            </a:r>
            <a:endParaRPr lang="tr-TR" dirty="0"/>
          </a:p>
        </p:txBody>
      </p:sp>
    </p:spTree>
    <p:extLst>
      <p:ext uri="{BB962C8B-B14F-4D97-AF65-F5344CB8AC3E}">
        <p14:creationId xmlns:p14="http://schemas.microsoft.com/office/powerpoint/2010/main" val="11261812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495551" y="1484313"/>
            <a:ext cx="7250113" cy="4025900"/>
          </a:xfrm>
          <a:noFill/>
        </p:spPr>
      </p:pic>
      <p:sp>
        <p:nvSpPr>
          <p:cNvPr id="5" name="1 Başlık"/>
          <p:cNvSpPr txBox="1">
            <a:spLocks/>
          </p:cNvSpPr>
          <p:nvPr/>
        </p:nvSpPr>
        <p:spPr bwMode="auto">
          <a:xfrm>
            <a:off x="2208214" y="692150"/>
            <a:ext cx="4751387" cy="274638"/>
          </a:xfrm>
          <a:prstGeom prst="rect">
            <a:avLst/>
          </a:prstGeom>
          <a:noFill/>
          <a:ln w="9525">
            <a:noFill/>
            <a:miter lim="800000"/>
            <a:headEnd/>
            <a:tailEnd/>
          </a:ln>
        </p:spPr>
        <p:txBody>
          <a:bodyPr anchor="ctr"/>
          <a:lstStyle/>
          <a:p>
            <a:pPr algn="ctr">
              <a:defRPr/>
            </a:pPr>
            <a:r>
              <a:rPr lang="tr-TR" sz="2800" dirty="0" err="1">
                <a:latin typeface="+mj-lt"/>
                <a:ea typeface="+mj-ea"/>
                <a:cs typeface="+mj-cs"/>
              </a:rPr>
              <a:t>Germanik</a:t>
            </a:r>
            <a:r>
              <a:rPr lang="tr-TR" sz="2800" dirty="0">
                <a:latin typeface="+mj-lt"/>
                <a:ea typeface="+mj-ea"/>
                <a:cs typeface="+mj-cs"/>
              </a:rPr>
              <a:t> Diller- Tablo 7</a:t>
            </a:r>
          </a:p>
        </p:txBody>
      </p:sp>
    </p:spTree>
    <p:extLst>
      <p:ext uri="{BB962C8B-B14F-4D97-AF65-F5344CB8AC3E}">
        <p14:creationId xmlns:p14="http://schemas.microsoft.com/office/powerpoint/2010/main" val="4278820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3 İçerik Yer Tutucusu" descr="http://www.martidergisi.com/wp-content/uploads/2012/10/homo-ludens.jpg">
            <a:hlinkClick r:id="rId2"/>
          </p:cNvPr>
          <p:cNvPicPr>
            <a:picLocks noGrp="1"/>
          </p:cNvPicPr>
          <p:nvPr>
            <p:ph idx="1"/>
          </p:nvPr>
        </p:nvPicPr>
        <p:blipFill>
          <a:blip r:embed="rId3">
            <a:extLst>
              <a:ext uri="{28A0092B-C50C-407E-A947-70E740481C1C}">
                <a14:useLocalDpi xmlns:a14="http://schemas.microsoft.com/office/drawing/2010/main" val="0"/>
              </a:ext>
            </a:extLst>
          </a:blip>
          <a:srcRect/>
          <a:stretch>
            <a:fillRect/>
          </a:stretch>
        </p:blipFill>
        <p:spPr>
          <a:xfrm>
            <a:off x="2351088" y="260351"/>
            <a:ext cx="3529012" cy="5472113"/>
          </a:xfrm>
        </p:spPr>
      </p:pic>
      <p:pic>
        <p:nvPicPr>
          <p:cNvPr id="409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0463" y="260351"/>
            <a:ext cx="3600450" cy="545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0" name="5 Dikdörtgen"/>
          <p:cNvSpPr>
            <a:spLocks noChangeArrowheads="1"/>
          </p:cNvSpPr>
          <p:nvPr/>
        </p:nvSpPr>
        <p:spPr bwMode="auto">
          <a:xfrm>
            <a:off x="1992313" y="5876926"/>
            <a:ext cx="8280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tr-TR" altLang="tr-TR" sz="1800"/>
              <a:t>Homo Ludens: A Study of Play Element in Culture, 1938. (Homo Ludens : Oyunun Toplumsal İşlevi Üzerine Bir Deneme, Çeviren : Mehmet Ali Kılıçbay, Ayrıntı Yayınları, 2010) </a:t>
            </a:r>
          </a:p>
        </p:txBody>
      </p:sp>
    </p:spTree>
    <p:extLst>
      <p:ext uri="{BB962C8B-B14F-4D97-AF65-F5344CB8AC3E}">
        <p14:creationId xmlns:p14="http://schemas.microsoft.com/office/powerpoint/2010/main" val="4022533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Başlık"/>
          <p:cNvSpPr>
            <a:spLocks noGrp="1"/>
          </p:cNvSpPr>
          <p:nvPr>
            <p:ph type="title"/>
          </p:nvPr>
        </p:nvSpPr>
        <p:spPr/>
        <p:txBody>
          <a:bodyPr/>
          <a:lstStyle/>
          <a:p>
            <a:endParaRPr lang="tr-TR" altLang="tr-TR" smtClean="0"/>
          </a:p>
        </p:txBody>
      </p:sp>
      <p:sp>
        <p:nvSpPr>
          <p:cNvPr id="9219" name="2 İçerik Yer Tutucusu"/>
          <p:cNvSpPr>
            <a:spLocks noGrp="1"/>
          </p:cNvSpPr>
          <p:nvPr>
            <p:ph idx="1"/>
          </p:nvPr>
        </p:nvSpPr>
        <p:spPr>
          <a:xfrm>
            <a:off x="1979613" y="2060576"/>
            <a:ext cx="8229600" cy="4525963"/>
          </a:xfrm>
        </p:spPr>
        <p:txBody>
          <a:bodyPr/>
          <a:lstStyle/>
          <a:p>
            <a:pPr algn="just"/>
            <a:r>
              <a:rPr lang="tr-TR" altLang="tr-TR" dirty="0" err="1"/>
              <a:t>Huizinga</a:t>
            </a:r>
            <a:r>
              <a:rPr lang="tr-TR" altLang="tr-TR" dirty="0"/>
              <a:t> </a:t>
            </a:r>
            <a:r>
              <a:rPr lang="tr-TR" altLang="tr-TR" i="1" dirty="0" err="1"/>
              <a:t>agonal</a:t>
            </a:r>
            <a:r>
              <a:rPr lang="tr-TR" altLang="tr-TR" dirty="0"/>
              <a:t> unsur olarak tanımladığı kültürün yarışmacı yapısını </a:t>
            </a:r>
            <a:r>
              <a:rPr lang="tr-TR" altLang="tr-TR" i="1" dirty="0" err="1"/>
              <a:t>fratri</a:t>
            </a:r>
            <a:r>
              <a:rPr lang="tr-TR" altLang="tr-TR" dirty="0" err="1"/>
              <a:t>lerden</a:t>
            </a:r>
            <a:r>
              <a:rPr lang="tr-TR" altLang="tr-TR" dirty="0"/>
              <a:t> (</a:t>
            </a:r>
            <a:r>
              <a:rPr lang="tr-TR" altLang="tr-TR" dirty="0" err="1"/>
              <a:t>phratrie</a:t>
            </a:r>
            <a:r>
              <a:rPr lang="tr-TR" altLang="tr-TR" dirty="0"/>
              <a:t>) örnek vererek açıklar. Etnolojinin, kültürün arkaik dönemlerinde, genel olarak zıtlaşmalı ve çelişkili bir topluluk yapısına dayandığını, bu toplulukların zihinsel dünyasının bu </a:t>
            </a:r>
            <a:r>
              <a:rPr lang="tr-TR" altLang="tr-TR" dirty="0" err="1"/>
              <a:t>ikililik</a:t>
            </a:r>
            <a:r>
              <a:rPr lang="tr-TR" altLang="tr-TR" dirty="0"/>
              <a:t> sayesinde düzene sokulduğunu, bu ilkel </a:t>
            </a:r>
            <a:r>
              <a:rPr lang="tr-TR" altLang="tr-TR" dirty="0" err="1"/>
              <a:t>ikililiğin</a:t>
            </a:r>
            <a:r>
              <a:rPr lang="tr-TR" altLang="tr-TR" dirty="0"/>
              <a:t> izlerine her yerde rastlandığına işaret etmektedir. </a:t>
            </a:r>
          </a:p>
          <a:p>
            <a:pPr algn="just"/>
            <a:endParaRPr lang="tr-TR" altLang="tr-TR" sz="1600" dirty="0"/>
          </a:p>
        </p:txBody>
      </p:sp>
    </p:spTree>
    <p:extLst>
      <p:ext uri="{BB962C8B-B14F-4D97-AF65-F5344CB8AC3E}">
        <p14:creationId xmlns:p14="http://schemas.microsoft.com/office/powerpoint/2010/main" val="2881506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dirty="0"/>
              <a:t>İki </a:t>
            </a:r>
            <a:r>
              <a:rPr lang="tr-TR" altLang="tr-TR" i="1" dirty="0" err="1"/>
              <a:t>fratri</a:t>
            </a:r>
            <a:r>
              <a:rPr lang="tr-TR" altLang="tr-TR" dirty="0" err="1"/>
              <a:t>nin</a:t>
            </a:r>
            <a:r>
              <a:rPr lang="tr-TR" altLang="tr-TR" dirty="0"/>
              <a:t> ilişkileri bir mücadele veya karşılıklı rekabet ilişkileridir, ama aynı zamanda karşılıklı yardımlaşma ve dostça alışverişte bulunmada söz konusudur. Kabilenin iki yarısını ayıran ikili sistem, giderek her tür evren kavrayışını içerir. Her varlık ve her nesne ya bir cepheye, ya da diğerine mensup olmakta, böylece evrenin tümü bu tasnifin içine alınmış olmaktadır. </a:t>
            </a:r>
          </a:p>
          <a:p>
            <a:endParaRPr lang="tr-TR" dirty="0"/>
          </a:p>
        </p:txBody>
      </p:sp>
    </p:spTree>
    <p:extLst>
      <p:ext uri="{BB962C8B-B14F-4D97-AF65-F5344CB8AC3E}">
        <p14:creationId xmlns:p14="http://schemas.microsoft.com/office/powerpoint/2010/main" val="1130803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Unvan 1"/>
          <p:cNvSpPr>
            <a:spLocks noGrp="1"/>
          </p:cNvSpPr>
          <p:nvPr>
            <p:ph type="title"/>
          </p:nvPr>
        </p:nvSpPr>
        <p:spPr/>
        <p:txBody>
          <a:bodyPr/>
          <a:lstStyle/>
          <a:p>
            <a:endParaRPr lang="tr-TR" altLang="tr-TR" smtClean="0"/>
          </a:p>
        </p:txBody>
      </p:sp>
      <p:sp>
        <p:nvSpPr>
          <p:cNvPr id="10243" name="İçerik Yer Tutucusu 2"/>
          <p:cNvSpPr>
            <a:spLocks noGrp="1"/>
          </p:cNvSpPr>
          <p:nvPr>
            <p:ph idx="1"/>
          </p:nvPr>
        </p:nvSpPr>
        <p:spPr/>
        <p:txBody>
          <a:bodyPr>
            <a:normAutofit/>
          </a:bodyPr>
          <a:lstStyle/>
          <a:p>
            <a:pPr algn="just"/>
            <a:r>
              <a:rPr lang="tr-TR" altLang="tr-TR" sz="2000" dirty="0"/>
              <a:t>Çinlilerde birbirlerinin yerine geçerek ve işbirlikleri sayesinde hayatın ritmini koruyan erkek ilke ve dişi ilke olan </a:t>
            </a:r>
            <a:r>
              <a:rPr lang="tr-TR" altLang="tr-TR" sz="2000" dirty="0" err="1"/>
              <a:t>Yin</a:t>
            </a:r>
            <a:r>
              <a:rPr lang="tr-TR" altLang="tr-TR" sz="2000" dirty="0"/>
              <a:t> ve </a:t>
            </a:r>
            <a:r>
              <a:rPr lang="tr-TR" altLang="tr-TR" sz="2000" dirty="0" err="1"/>
              <a:t>Yang</a:t>
            </a:r>
            <a:r>
              <a:rPr lang="tr-TR" altLang="tr-TR" sz="2000" dirty="0"/>
              <a:t> zıtlığı buna bir örnektir. Bu düşüncede olanlara göre, felsefi sistem olarak cinsel ikiliğin kökeninde, mevsimlerin karşılandığı bayramlarda, ayinsel biçimler altında karşılıklı söylenilen şarkılar ve oyundan yararlanarak birbirlerini cezbeden genç erkek ve kızların somut olarak gruplara ayrılmaları bulunmaktadır. </a:t>
            </a:r>
            <a:endParaRPr lang="tr-TR" altLang="tr-TR" dirty="0" smtClean="0"/>
          </a:p>
        </p:txBody>
      </p:sp>
    </p:spTree>
    <p:extLst>
      <p:ext uri="{BB962C8B-B14F-4D97-AF65-F5344CB8AC3E}">
        <p14:creationId xmlns:p14="http://schemas.microsoft.com/office/powerpoint/2010/main" val="225188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35189" y="1341438"/>
            <a:ext cx="8124825" cy="3859212"/>
          </a:xfrm>
          <a:noFill/>
        </p:spPr>
      </p:pic>
      <p:sp>
        <p:nvSpPr>
          <p:cNvPr id="5" name="1 Başlık"/>
          <p:cNvSpPr txBox="1">
            <a:spLocks/>
          </p:cNvSpPr>
          <p:nvPr/>
        </p:nvSpPr>
        <p:spPr bwMode="auto">
          <a:xfrm>
            <a:off x="1919288" y="620714"/>
            <a:ext cx="3384550" cy="274637"/>
          </a:xfrm>
          <a:prstGeom prst="rect">
            <a:avLst/>
          </a:prstGeom>
          <a:noFill/>
          <a:ln w="9525">
            <a:noFill/>
            <a:miter lim="800000"/>
            <a:headEnd/>
            <a:tailEnd/>
          </a:ln>
        </p:spPr>
        <p:txBody>
          <a:bodyPr anchor="ctr"/>
          <a:lstStyle/>
          <a:p>
            <a:pPr algn="ctr">
              <a:defRPr/>
            </a:pPr>
            <a:r>
              <a:rPr lang="tr-TR" sz="2800" dirty="0">
                <a:latin typeface="+mj-lt"/>
                <a:ea typeface="+mj-ea"/>
                <a:cs typeface="+mj-cs"/>
              </a:rPr>
              <a:t>Tablo 4</a:t>
            </a:r>
          </a:p>
        </p:txBody>
      </p:sp>
    </p:spTree>
    <p:extLst>
      <p:ext uri="{BB962C8B-B14F-4D97-AF65-F5344CB8AC3E}">
        <p14:creationId xmlns:p14="http://schemas.microsoft.com/office/powerpoint/2010/main" val="1583125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000376" y="765175"/>
            <a:ext cx="6596063" cy="4535488"/>
          </a:xfrm>
          <a:noFill/>
        </p:spPr>
      </p:pic>
      <p:sp>
        <p:nvSpPr>
          <p:cNvPr id="5" name="1 Başlık"/>
          <p:cNvSpPr txBox="1">
            <a:spLocks/>
          </p:cNvSpPr>
          <p:nvPr/>
        </p:nvSpPr>
        <p:spPr bwMode="auto">
          <a:xfrm>
            <a:off x="1774825" y="404814"/>
            <a:ext cx="3384550" cy="274637"/>
          </a:xfrm>
          <a:prstGeom prst="rect">
            <a:avLst/>
          </a:prstGeom>
          <a:noFill/>
          <a:ln w="9525">
            <a:noFill/>
            <a:miter lim="800000"/>
            <a:headEnd/>
            <a:tailEnd/>
          </a:ln>
        </p:spPr>
        <p:txBody>
          <a:bodyPr anchor="ctr"/>
          <a:lstStyle/>
          <a:p>
            <a:pPr algn="ctr">
              <a:defRPr/>
            </a:pPr>
            <a:r>
              <a:rPr lang="tr-TR" sz="2800" dirty="0">
                <a:latin typeface="+mj-lt"/>
                <a:ea typeface="+mj-ea"/>
                <a:cs typeface="+mj-cs"/>
              </a:rPr>
              <a:t>Tablo 5</a:t>
            </a:r>
          </a:p>
        </p:txBody>
      </p:sp>
      <p:sp>
        <p:nvSpPr>
          <p:cNvPr id="12292" name="5 Dikdörtgen"/>
          <p:cNvSpPr>
            <a:spLocks noChangeArrowheads="1"/>
          </p:cNvSpPr>
          <p:nvPr/>
        </p:nvSpPr>
        <p:spPr bwMode="auto">
          <a:xfrm>
            <a:off x="1919289" y="5516563"/>
            <a:ext cx="8497887"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spcBef>
                <a:spcPct val="0"/>
              </a:spcBef>
              <a:buFontTx/>
              <a:buNone/>
            </a:pPr>
            <a:r>
              <a:rPr lang="tr-TR" altLang="tr-TR" sz="1200">
                <a:latin typeface="Arial" panose="020B0604020202020204" pitchFamily="34" charset="0"/>
              </a:rPr>
              <a:t>Huizinga’ya göre bu kelimelerden Latincedeki </a:t>
            </a:r>
            <a:r>
              <a:rPr lang="tr-TR" altLang="tr-TR" sz="1200" i="1">
                <a:latin typeface="Arial" panose="020B0604020202020204" pitchFamily="34" charset="0"/>
              </a:rPr>
              <a:t>ludus </a:t>
            </a:r>
            <a:r>
              <a:rPr lang="tr-TR" altLang="tr-TR" sz="1200">
                <a:latin typeface="Arial" panose="020B0604020202020204" pitchFamily="34" charset="0"/>
              </a:rPr>
              <a:t>ve </a:t>
            </a:r>
            <a:r>
              <a:rPr lang="tr-TR" altLang="tr-TR" sz="1200" i="1">
                <a:latin typeface="Arial" panose="020B0604020202020204" pitchFamily="34" charset="0"/>
              </a:rPr>
              <a:t>ludere </a:t>
            </a:r>
            <a:r>
              <a:rPr lang="tr-TR" altLang="tr-TR" sz="1200">
                <a:latin typeface="Arial" panose="020B0604020202020204" pitchFamily="34" charset="0"/>
              </a:rPr>
              <a:t>bütün oyun ve oynamak alanını kapsar. Daha sonraları ise Roman dillerine geçerken varlıklarını sürdürememiştir. Şaka yapmak, eğlenmek anlamlarını gösteren ve esas oyun fikrine işaret etmeyen </a:t>
            </a:r>
            <a:r>
              <a:rPr lang="tr-TR" altLang="tr-TR" sz="1200" i="1">
                <a:latin typeface="Arial" panose="020B0604020202020204" pitchFamily="34" charset="0"/>
              </a:rPr>
              <a:t>iocus </a:t>
            </a:r>
            <a:r>
              <a:rPr lang="tr-TR" altLang="tr-TR" sz="1200">
                <a:latin typeface="Arial" panose="020B0604020202020204" pitchFamily="34" charset="0"/>
              </a:rPr>
              <a:t>ve</a:t>
            </a:r>
            <a:r>
              <a:rPr lang="tr-TR" altLang="tr-TR" sz="1200" i="1">
                <a:latin typeface="Arial" panose="020B0604020202020204" pitchFamily="34" charset="0"/>
              </a:rPr>
              <a:t> iocari </a:t>
            </a:r>
            <a:r>
              <a:rPr lang="tr-TR" altLang="tr-TR" sz="1200">
                <a:latin typeface="Arial" panose="020B0604020202020204" pitchFamily="34" charset="0"/>
              </a:rPr>
              <a:t>sözcükleri zamanla </a:t>
            </a:r>
            <a:r>
              <a:rPr lang="tr-TR" altLang="tr-TR" sz="1200" i="1">
                <a:latin typeface="Arial" panose="020B0604020202020204" pitchFamily="34" charset="0"/>
              </a:rPr>
              <a:t>ludus </a:t>
            </a:r>
            <a:r>
              <a:rPr lang="tr-TR" altLang="tr-TR" sz="1200">
                <a:latin typeface="Arial" panose="020B0604020202020204" pitchFamily="34" charset="0"/>
              </a:rPr>
              <a:t>ve </a:t>
            </a:r>
            <a:r>
              <a:rPr lang="tr-TR" altLang="tr-TR" sz="1200" i="1">
                <a:latin typeface="Arial" panose="020B0604020202020204" pitchFamily="34" charset="0"/>
              </a:rPr>
              <a:t>ludere</a:t>
            </a:r>
            <a:r>
              <a:rPr lang="tr-TR" altLang="tr-TR" sz="1200">
                <a:latin typeface="Arial" panose="020B0604020202020204" pitchFamily="34" charset="0"/>
              </a:rPr>
              <a:t> kelimeleri aracılığıyla genel bir oyun fikrini içeren anlayışın yerine geçmiştir. </a:t>
            </a:r>
          </a:p>
        </p:txBody>
      </p:sp>
    </p:spTree>
    <p:extLst>
      <p:ext uri="{BB962C8B-B14F-4D97-AF65-F5344CB8AC3E}">
        <p14:creationId xmlns:p14="http://schemas.microsoft.com/office/powerpoint/2010/main" val="1189306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Başlık"/>
          <p:cNvSpPr>
            <a:spLocks noGrp="1"/>
          </p:cNvSpPr>
          <p:nvPr>
            <p:ph type="title"/>
          </p:nvPr>
        </p:nvSpPr>
        <p:spPr>
          <a:xfrm>
            <a:off x="2135188" y="549275"/>
            <a:ext cx="4824412" cy="273050"/>
          </a:xfrm>
        </p:spPr>
        <p:txBody>
          <a:bodyPr>
            <a:normAutofit fontScale="90000"/>
          </a:bodyPr>
          <a:lstStyle/>
          <a:p>
            <a:r>
              <a:rPr lang="tr-TR" altLang="tr-TR" sz="2800"/>
              <a:t>Germanik Diller- Tablo 7</a:t>
            </a:r>
          </a:p>
        </p:txBody>
      </p:sp>
      <p:pic>
        <p:nvPicPr>
          <p:cNvPr id="1331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79650" y="1196975"/>
            <a:ext cx="7735888" cy="4783138"/>
          </a:xfrm>
          <a:noFill/>
        </p:spPr>
      </p:pic>
    </p:spTree>
    <p:extLst>
      <p:ext uri="{BB962C8B-B14F-4D97-AF65-F5344CB8AC3E}">
        <p14:creationId xmlns:p14="http://schemas.microsoft.com/office/powerpoint/2010/main" val="4113242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143251" y="1052513"/>
            <a:ext cx="6481763" cy="5530850"/>
          </a:xfrm>
          <a:noFill/>
        </p:spPr>
      </p:pic>
      <p:sp>
        <p:nvSpPr>
          <p:cNvPr id="7" name="1 Başlık"/>
          <p:cNvSpPr txBox="1">
            <a:spLocks/>
          </p:cNvSpPr>
          <p:nvPr/>
        </p:nvSpPr>
        <p:spPr bwMode="auto">
          <a:xfrm>
            <a:off x="2279651" y="549275"/>
            <a:ext cx="4752975" cy="273050"/>
          </a:xfrm>
          <a:prstGeom prst="rect">
            <a:avLst/>
          </a:prstGeom>
          <a:noFill/>
          <a:ln w="9525">
            <a:noFill/>
            <a:miter lim="800000"/>
            <a:headEnd/>
            <a:tailEnd/>
          </a:ln>
        </p:spPr>
        <p:txBody>
          <a:bodyPr anchor="ctr"/>
          <a:lstStyle/>
          <a:p>
            <a:pPr algn="ctr">
              <a:defRPr/>
            </a:pPr>
            <a:r>
              <a:rPr lang="tr-TR" sz="2800" dirty="0" err="1">
                <a:latin typeface="+mj-lt"/>
                <a:ea typeface="+mj-ea"/>
                <a:cs typeface="+mj-cs"/>
              </a:rPr>
              <a:t>Germanik</a:t>
            </a:r>
            <a:r>
              <a:rPr lang="tr-TR" sz="2800" dirty="0">
                <a:latin typeface="+mj-lt"/>
                <a:ea typeface="+mj-ea"/>
                <a:cs typeface="+mj-cs"/>
              </a:rPr>
              <a:t> Diller- Tablo 7</a:t>
            </a:r>
          </a:p>
        </p:txBody>
      </p:sp>
    </p:spTree>
    <p:extLst>
      <p:ext uri="{BB962C8B-B14F-4D97-AF65-F5344CB8AC3E}">
        <p14:creationId xmlns:p14="http://schemas.microsoft.com/office/powerpoint/2010/main" val="74224496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TotalTime>
  <Words>300</Words>
  <Application>Microsoft Office PowerPoint</Application>
  <PresentationFormat>Geniş ekran</PresentationFormat>
  <Paragraphs>13</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Century Gothic</vt:lpstr>
      <vt:lpstr>Wingdings 3</vt:lpstr>
      <vt:lpstr>Duman</vt:lpstr>
      <vt:lpstr>OYUN VE KÜLTÜR</vt:lpstr>
      <vt:lpstr>PowerPoint Sunusu</vt:lpstr>
      <vt:lpstr>PowerPoint Sunusu</vt:lpstr>
      <vt:lpstr>PowerPoint Sunusu</vt:lpstr>
      <vt:lpstr>PowerPoint Sunusu</vt:lpstr>
      <vt:lpstr>PowerPoint Sunusu</vt:lpstr>
      <vt:lpstr>PowerPoint Sunusu</vt:lpstr>
      <vt:lpstr>Germanik Diller- Tablo 7</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OYUN VE KÜLTÜR</dc:title>
  <dc:creator>Pc</dc:creator>
  <cp:lastModifiedBy>Pc</cp:lastModifiedBy>
  <cp:revision>5</cp:revision>
  <dcterms:created xsi:type="dcterms:W3CDTF">2021-03-09T07:09:03Z</dcterms:created>
  <dcterms:modified xsi:type="dcterms:W3CDTF">2021-03-09T07:25:07Z</dcterms:modified>
</cp:coreProperties>
</file>