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6" r:id="rId6"/>
    <p:sldId id="260" r:id="rId7"/>
    <p:sldId id="261" r:id="rId8"/>
    <p:sldId id="262"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09.02.2018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09.02.2018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l"/>
            <a:r>
              <a:rPr lang="tr-TR" dirty="0" smtClean="0">
                <a:solidFill>
                  <a:schemeClr val="tx1"/>
                </a:solidFill>
                <a:latin typeface="Calibri" pitchFamily="34" charset="0"/>
                <a:cs typeface="Calibri" pitchFamily="34" charset="0"/>
              </a:rPr>
              <a:t>Konu: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normAutofit lnSpcReduction="10000"/>
          </a:bodyPr>
          <a:lstStyle/>
          <a:p>
            <a:pPr>
              <a:buNone/>
            </a:pPr>
            <a:r>
              <a:rPr lang="tr-TR" i="1" dirty="0" smtClean="0"/>
              <a:t>	“</a:t>
            </a:r>
            <a:r>
              <a:rPr lang="tr-TR" i="1" dirty="0" smtClean="0"/>
              <a:t>Uluslararası Sosyal Hizmet ve Toplumsal Kalkınma” Yüksek lisans programı </a:t>
            </a:r>
          </a:p>
          <a:p>
            <a:pPr>
              <a:buNone/>
            </a:pPr>
            <a:endParaRPr lang="tr-TR" i="1" dirty="0" smtClean="0"/>
          </a:p>
          <a:p>
            <a:pPr>
              <a:buNone/>
            </a:pPr>
            <a:r>
              <a:rPr lang="tr-TR" i="1" dirty="0" err="1" smtClean="0"/>
              <a:t>Durham</a:t>
            </a:r>
            <a:r>
              <a:rPr lang="tr-TR" i="1" dirty="0" smtClean="0"/>
              <a:t> </a:t>
            </a:r>
            <a:r>
              <a:rPr lang="tr-TR" i="1" dirty="0" smtClean="0"/>
              <a:t>Üniversitesi/İngiltere </a:t>
            </a:r>
          </a:p>
          <a:p>
            <a:r>
              <a:rPr lang="tr-TR" dirty="0" err="1" smtClean="0"/>
              <a:t>Durham</a:t>
            </a:r>
            <a:r>
              <a:rPr lang="tr-TR" dirty="0" smtClean="0"/>
              <a:t> Üniversitesi “Uluslararası Sosyal Hizmet ve Sosyal Kalkınma” alanında dünyada öncü olmuştur. Program öğrencilere uluslararası bağlamda sosyal hizmet ve toplumsal kalkınma alanlarında ileri düzeyde kuramsal ve uygulama bilgileri edindirir. Küresel sosyal meselelere (sosyal dışlanma, yoksulluk ve çevrenin bozulması gibi) eleştirel bir anlayış geliştirir. </a:t>
            </a:r>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normAutofit/>
          </a:bodyPr>
          <a:lstStyle/>
          <a:p>
            <a:r>
              <a:rPr lang="tr-TR" dirty="0" smtClean="0"/>
              <a:t>Programda 5 ana modül ve birkaç seçmeli modül vardır. Bu modüller kredilendirilmiştir. </a:t>
            </a:r>
            <a:endParaRPr lang="tr-TR" dirty="0" smtClean="0"/>
          </a:p>
          <a:p>
            <a:r>
              <a:rPr lang="tr-TR" dirty="0" smtClean="0"/>
              <a:t>Örneğin</a:t>
            </a:r>
            <a:r>
              <a:rPr lang="tr-TR" dirty="0" smtClean="0"/>
              <a:t>, ‘Uluslararası sosyal hizmet’ modülü 30 kredi, ‘Uygulamalı araştırma ve bitirme tezi’ modülü 60 kredi, ‘Alan temelli öğrenme’ modülü 15 kredidir.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Öğrencilerin programdan mezun olabilmeleri için ana modüllerin dışında kendi ilgi alanlarına göre 2 modül daha seçmeleri ve bu alanlarda toplamda en az 180 krediyi tamamlamaları gerekmektedir.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Seçmeli modüllerden bazıları şunlardır; gençlik politikası ve uygulaması (15 kredi), sosyal bilimlerde niceliksel araştırma teknikleri (15 kredi), sosyal bilimlerde niteliksel araştırma teknikleri (15 kredi), suç kuramı ve ceza </a:t>
            </a:r>
            <a:r>
              <a:rPr lang="tr-TR" dirty="0" err="1" smtClean="0"/>
              <a:t>adeleti</a:t>
            </a:r>
            <a:r>
              <a:rPr lang="tr-TR" dirty="0" smtClean="0"/>
              <a:t> (30 kredi).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buNone/>
            </a:pPr>
            <a:r>
              <a:rPr lang="tr-TR" i="1" dirty="0" smtClean="0"/>
              <a:t>“Uluslararası Sosyal Hizmet ve Sosyal Gelişme” Yüksek lisans programı </a:t>
            </a:r>
            <a:endParaRPr lang="tr-TR" i="1" dirty="0" smtClean="0"/>
          </a:p>
          <a:p>
            <a:pPr>
              <a:buNone/>
            </a:pPr>
            <a:endParaRPr lang="tr-TR" i="1" dirty="0" smtClean="0"/>
          </a:p>
          <a:p>
            <a:r>
              <a:rPr lang="tr-TR" i="1" dirty="0" err="1" smtClean="0"/>
              <a:t>Bedfordshire</a:t>
            </a:r>
            <a:r>
              <a:rPr lang="tr-TR" i="1" dirty="0" smtClean="0"/>
              <a:t> Üniversitesi/İngiltere </a:t>
            </a:r>
          </a:p>
          <a:p>
            <a:r>
              <a:rPr lang="tr-TR" dirty="0" err="1" smtClean="0"/>
              <a:t>Bedfordshire</a:t>
            </a:r>
            <a:r>
              <a:rPr lang="tr-TR" dirty="0" smtClean="0"/>
              <a:t> Üniversitesinde </a:t>
            </a:r>
            <a:r>
              <a:rPr lang="tr-TR" dirty="0" err="1" smtClean="0"/>
              <a:t>Durham</a:t>
            </a:r>
            <a:r>
              <a:rPr lang="tr-TR" dirty="0" smtClean="0"/>
              <a:t> Üniversitesindekine benzer bir eğitim modeli vardır.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4 ana modül ve 5 seçmeli modül sunulmaktadır. Ana modüller: </a:t>
            </a:r>
            <a:endParaRPr lang="tr-TR" dirty="0" smtClean="0"/>
          </a:p>
          <a:p>
            <a:r>
              <a:rPr lang="tr-TR" dirty="0" smtClean="0"/>
              <a:t>‘</a:t>
            </a:r>
            <a:r>
              <a:rPr lang="tr-TR" dirty="0" smtClean="0"/>
              <a:t>Uluslararası sosyal hizmet ve sosyal gelişme’(30 kredi), </a:t>
            </a:r>
            <a:endParaRPr lang="tr-TR" dirty="0" smtClean="0"/>
          </a:p>
          <a:p>
            <a:r>
              <a:rPr lang="tr-TR" dirty="0" smtClean="0"/>
              <a:t>‘</a:t>
            </a:r>
            <a:r>
              <a:rPr lang="tr-TR" dirty="0" smtClean="0"/>
              <a:t>Karşılaştırmalı sosyal hizmet ve kültürel yeterlilik’(30 kredi</a:t>
            </a:r>
            <a:r>
              <a:rPr lang="tr-TR" dirty="0" smtClean="0"/>
              <a:t>),</a:t>
            </a:r>
          </a:p>
          <a:p>
            <a:r>
              <a:rPr lang="tr-TR" dirty="0" smtClean="0"/>
              <a:t> </a:t>
            </a:r>
            <a:r>
              <a:rPr lang="tr-TR" dirty="0" smtClean="0"/>
              <a:t>‘Toplumsal araştırma model ve yöntemleri’(30 kredi) ve </a:t>
            </a:r>
            <a:endParaRPr lang="tr-TR" dirty="0" smtClean="0"/>
          </a:p>
          <a:p>
            <a:r>
              <a:rPr lang="tr-TR" dirty="0" smtClean="0"/>
              <a:t>‘</a:t>
            </a:r>
            <a:r>
              <a:rPr lang="tr-TR" dirty="0" smtClean="0"/>
              <a:t>Tez’(60 kredi)</a:t>
            </a:r>
            <a:r>
              <a:rPr lang="tr-TR" dirty="0" err="1" smtClean="0"/>
              <a:t>dir</a:t>
            </a:r>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Seçmeli modüllerden bazıları ise; </a:t>
            </a:r>
            <a:endParaRPr lang="tr-TR" dirty="0" smtClean="0"/>
          </a:p>
          <a:p>
            <a:r>
              <a:rPr lang="tr-TR" dirty="0" smtClean="0"/>
              <a:t>‘</a:t>
            </a:r>
            <a:r>
              <a:rPr lang="tr-TR" dirty="0" smtClean="0"/>
              <a:t>İnsan hakları, savuculuk ve sosyal adalet’(30 kredi), </a:t>
            </a:r>
            <a:endParaRPr lang="tr-TR" dirty="0" smtClean="0"/>
          </a:p>
          <a:p>
            <a:r>
              <a:rPr lang="tr-TR" dirty="0" smtClean="0"/>
              <a:t>Uluslararası </a:t>
            </a:r>
            <a:r>
              <a:rPr lang="tr-TR" dirty="0" smtClean="0"/>
              <a:t>sosyal hizmet ve toplumsal gelişmede toplumsal cinsiyet’(15 kredi)tir. </a:t>
            </a:r>
            <a:endParaRPr lang="tr-TR" dirty="0" smtClean="0"/>
          </a:p>
          <a:p>
            <a:r>
              <a:rPr lang="tr-TR" dirty="0" smtClean="0"/>
              <a:t>Modüller </a:t>
            </a:r>
            <a:r>
              <a:rPr lang="tr-TR" dirty="0" smtClean="0"/>
              <a:t>için haftalar belirlenerek 3 döneme yayılmıştır.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636912"/>
            <a:ext cx="8229600" cy="990600"/>
          </a:xfrm>
        </p:spPr>
        <p:txBody>
          <a:bodyPr/>
          <a:lstStyle/>
          <a:p>
            <a:pPr algn="ctr"/>
            <a:r>
              <a:rPr lang="tr-TR" dirty="0" smtClean="0"/>
              <a:t>TEŞEKKÜRLER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TotalTime>
  <Words>247</Words>
  <Application>Microsoft Office PowerPoint</Application>
  <PresentationFormat>Ekran Gösterisi (4:3)</PresentationFormat>
  <Paragraphs>26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Ankara Üniversitesi  Sağlık Bilimleri Fakültesi Sosyal Hizmet Bölümü</vt:lpstr>
      <vt:lpstr>Slayt 2</vt:lpstr>
      <vt:lpstr>Slayt 3</vt:lpstr>
      <vt:lpstr>Slayt 4</vt:lpstr>
      <vt:lpstr>Slayt 5</vt:lpstr>
      <vt:lpstr>Slayt 6</vt:lpstr>
      <vt:lpstr>Slayt 7</vt:lpstr>
      <vt:lpstr>Slayt 8</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2018-02-09T07:53:11Z</dcterms:modified>
</cp:coreProperties>
</file>