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1" r:id="rId7"/>
    <p:sldId id="260"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4655"/>
  </p:normalViewPr>
  <p:slideViewPr>
    <p:cSldViewPr snapToGrid="0" snapToObjects="1">
      <p:cViewPr varScale="1">
        <p:scale>
          <a:sx n="166" d="100"/>
          <a:sy n="166" d="100"/>
        </p:scale>
        <p:origin x="192"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2EAE8EB0-C544-DF45-AFD8-DD519761CA2B}"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9AB818EE-958D-1948-B81C-DDD69F9DFFB6}"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AB818EE-958D-1948-B81C-DDD69F9DFFB6}"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AB818EE-958D-1948-B81C-DDD69F9DFFB6}" type="datetimeFigureOut">
              <a:rPr lang="tr-TR" smtClean="0"/>
              <a:t>8.02.2018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EAE8EB0-C544-DF45-AFD8-DD519761CA2B}"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9AB818EE-958D-1948-B81C-DDD69F9DFFB6}" type="datetimeFigureOut">
              <a:rPr lang="tr-TR" smtClean="0"/>
              <a:t>8.02.2018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EAE8EB0-C544-DF45-AFD8-DD519761CA2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818EE-958D-1948-B81C-DDD69F9DFFB6}" type="datetimeFigureOut">
              <a:rPr lang="tr-TR" smtClean="0"/>
              <a:t>8.02.2018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9AB818EE-958D-1948-B81C-DDD69F9DFFB6}"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AE8EB0-C544-DF45-AFD8-DD519761CA2B}"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9AB818EE-958D-1948-B81C-DDD69F9DFFB6}"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B818EE-958D-1948-B81C-DDD69F9DFFB6}" type="datetimeFigureOut">
              <a:rPr lang="tr-TR" smtClean="0"/>
              <a:t>8.02.2018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AE8EB0-C544-DF45-AFD8-DD519761CA2B}" type="slidenum">
              <a:rPr lang="tr-TR" smtClean="0"/>
              <a:t>‹#›</a:t>
            </a:fld>
            <a:endParaRPr lang="tr-TR"/>
          </a:p>
        </p:txBody>
      </p:sp>
    </p:spTree>
    <p:extLst>
      <p:ext uri="{BB962C8B-B14F-4D97-AF65-F5344CB8AC3E}">
        <p14:creationId xmlns:p14="http://schemas.microsoft.com/office/powerpoint/2010/main" val="64548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51422" y="1352390"/>
            <a:ext cx="7422776" cy="3150454"/>
          </a:xfrm>
        </p:spPr>
        <p:txBody>
          <a:bodyPr>
            <a:normAutofit fontScale="90000"/>
          </a:bodyPr>
          <a:lstStyle/>
          <a:p>
            <a:r>
              <a:rPr lang="tr-TR" dirty="0"/>
              <a:t>Sendika ve Konfederasyonların Kuruluşu, Sendika ve Konfederasyonların İşleyişi</a:t>
            </a:r>
            <a:r>
              <a:rPr lang="tr-TR" dirty="0" smtClean="0">
                <a:effectLst/>
              </a:rPr>
              <a:t> </a:t>
            </a:r>
            <a:endParaRPr lang="tr-TR" dirty="0"/>
          </a:p>
        </p:txBody>
      </p:sp>
      <p:sp>
        <p:nvSpPr>
          <p:cNvPr id="3" name="Alt Konu Başlığı 2"/>
          <p:cNvSpPr>
            <a:spLocks noGrp="1"/>
          </p:cNvSpPr>
          <p:nvPr>
            <p:ph type="subTitle" idx="1"/>
          </p:nvPr>
        </p:nvSpPr>
        <p:spPr>
          <a:xfrm>
            <a:off x="1524000" y="4656524"/>
            <a:ext cx="9144000" cy="601275"/>
          </a:xfrm>
        </p:spPr>
        <p:txBody>
          <a:bodyPr/>
          <a:lstStyle/>
          <a:p>
            <a:r>
              <a:rPr lang="tr-TR" smtClean="0"/>
              <a:t>HAFTA </a:t>
            </a:r>
            <a:r>
              <a:rPr lang="tr-TR" smtClean="0"/>
              <a:t>3</a:t>
            </a:r>
            <a:endParaRPr lang="tr-TR" dirty="0" smtClean="0"/>
          </a:p>
          <a:p>
            <a:endParaRPr lang="tr-TR" dirty="0"/>
          </a:p>
        </p:txBody>
      </p:sp>
    </p:spTree>
    <p:extLst>
      <p:ext uri="{BB962C8B-B14F-4D97-AF65-F5344CB8AC3E}">
        <p14:creationId xmlns:p14="http://schemas.microsoft.com/office/powerpoint/2010/main" val="1470029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lang="tr-TR" dirty="0" smtClean="0"/>
              <a:t>İşçi sendikası kurucu olabilmek için “fiilen çalışmak” yeterlidir.</a:t>
            </a:r>
          </a:p>
          <a:p>
            <a:pPr algn="just"/>
            <a:r>
              <a:rPr lang="tr-TR" dirty="0" smtClean="0"/>
              <a:t>Önceki yasal düzenlemelerde yer alan ve kurucu olmak için aranan Türk vatandaşı olma koşulu kaldırılmıştır. </a:t>
            </a:r>
          </a:p>
          <a:p>
            <a:pPr algn="just"/>
            <a:r>
              <a:rPr lang="tr-TR" dirty="0" smtClean="0"/>
              <a:t>Fiil ehliyetine sahip olmalı ayrıca; zimmet, irtikâp, rüşvet, hırsızlık, dolandırıcılık, sahtecilik, güveni kötüye kullanma, hileli iflas, ihaleye fesat karıştırma, edimin ifasına fesat karıştırma, suçtan kaynaklanan mal varlığı değerlerini aklama ile kaçakçılık suçlarından birinden mahkûmiyeti bulunmamalıdır.</a:t>
            </a:r>
            <a:endParaRPr lang="tr-TR" dirty="0"/>
          </a:p>
        </p:txBody>
      </p:sp>
    </p:spTree>
    <p:extLst>
      <p:ext uri="{BB962C8B-B14F-4D97-AF65-F5344CB8AC3E}">
        <p14:creationId xmlns:p14="http://schemas.microsoft.com/office/powerpoint/2010/main" val="213500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Kuruluş serbestisi</a:t>
            </a:r>
            <a:endParaRPr lang="tr-TR" dirty="0"/>
          </a:p>
        </p:txBody>
      </p:sp>
      <p:sp>
        <p:nvSpPr>
          <p:cNvPr id="3" name="İçerik Yer Tutucusu 2"/>
          <p:cNvSpPr>
            <a:spLocks noGrp="1"/>
          </p:cNvSpPr>
          <p:nvPr>
            <p:ph idx="1"/>
          </p:nvPr>
        </p:nvSpPr>
        <p:spPr/>
        <p:txBody>
          <a:bodyPr/>
          <a:lstStyle/>
          <a:p>
            <a:r>
              <a:rPr lang="tr-TR" dirty="0" smtClean="0"/>
              <a:t>Kuruluşlar</a:t>
            </a:r>
            <a:r>
              <a:rPr lang="tr-TR" dirty="0"/>
              <a:t>, </a:t>
            </a:r>
            <a:r>
              <a:rPr lang="tr-TR" dirty="0" smtClean="0"/>
              <a:t>6356 sayılı </a:t>
            </a:r>
            <a:r>
              <a:rPr lang="tr-TR" dirty="0"/>
              <a:t>Kanundaki kuruluş usul ve esaslarına uyarak önceden izin almaksızın kurulur. Sendikalar kuruldukları işkolunda faaliyette bulunur.</a:t>
            </a:r>
          </a:p>
          <a:p>
            <a:r>
              <a:rPr lang="tr-TR" dirty="0" smtClean="0"/>
              <a:t>Kamu </a:t>
            </a:r>
            <a:r>
              <a:rPr lang="tr-TR" dirty="0"/>
              <a:t>işveren sendikalarının, aynı işkolundaki kamu işverenleri tarafından kurulması ve faaliyette bulunması şartı aranmaz.</a:t>
            </a:r>
          </a:p>
          <a:p>
            <a:endParaRPr lang="tr-TR" dirty="0"/>
          </a:p>
        </p:txBody>
      </p:sp>
    </p:spTree>
    <p:extLst>
      <p:ext uri="{BB962C8B-B14F-4D97-AF65-F5344CB8AC3E}">
        <p14:creationId xmlns:p14="http://schemas.microsoft.com/office/powerpoint/2010/main" val="75939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Konfederasyonun kuruluşu </a:t>
            </a:r>
            <a:endParaRPr lang="tr-TR" dirty="0"/>
          </a:p>
        </p:txBody>
      </p:sp>
      <p:sp>
        <p:nvSpPr>
          <p:cNvPr id="3" name="İçerik Yer Tutucusu 2"/>
          <p:cNvSpPr>
            <a:spLocks noGrp="1"/>
          </p:cNvSpPr>
          <p:nvPr>
            <p:ph idx="1"/>
          </p:nvPr>
        </p:nvSpPr>
        <p:spPr/>
        <p:txBody>
          <a:bodyPr/>
          <a:lstStyle/>
          <a:p>
            <a:r>
              <a:rPr lang="tr-TR" dirty="0"/>
              <a:t>Değişik işkollarında en az beş sendikanın bir araya gelerek oluşturdukları tüzel kişiliğe sahip </a:t>
            </a:r>
            <a:r>
              <a:rPr lang="tr-TR" dirty="0" smtClean="0"/>
              <a:t>kuruluşu</a:t>
            </a:r>
            <a:r>
              <a:rPr lang="tr-TR" dirty="0"/>
              <a:t> </a:t>
            </a:r>
            <a:r>
              <a:rPr lang="tr-TR" dirty="0" smtClean="0"/>
              <a:t>ifade eder.</a:t>
            </a:r>
          </a:p>
          <a:p>
            <a:r>
              <a:rPr lang="tr-TR" dirty="0" smtClean="0"/>
              <a:t>Konfederasyonlar da serbest kuruluş ilkesine tabidir. </a:t>
            </a:r>
            <a:endParaRPr lang="tr-TR" dirty="0"/>
          </a:p>
        </p:txBody>
      </p:sp>
    </p:spTree>
    <p:extLst>
      <p:ext uri="{BB962C8B-B14F-4D97-AF65-F5344CB8AC3E}">
        <p14:creationId xmlns:p14="http://schemas.microsoft.com/office/powerpoint/2010/main" val="73539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6356 </a:t>
            </a:r>
            <a:r>
              <a:rPr lang="tr-TR" dirty="0" err="1" smtClean="0"/>
              <a:t>sk</a:t>
            </a:r>
            <a:r>
              <a:rPr lang="tr-TR" dirty="0" smtClean="0"/>
              <a:t> md 7</a:t>
            </a:r>
            <a:endParaRPr lang="tr-TR" dirty="0"/>
          </a:p>
        </p:txBody>
      </p:sp>
      <p:sp>
        <p:nvSpPr>
          <p:cNvPr id="3" name="İçerik Yer Tutucusu 2"/>
          <p:cNvSpPr>
            <a:spLocks noGrp="1"/>
          </p:cNvSpPr>
          <p:nvPr>
            <p:ph idx="1"/>
          </p:nvPr>
        </p:nvSpPr>
        <p:spPr/>
        <p:txBody>
          <a:bodyPr>
            <a:normAutofit fontScale="55000" lnSpcReduction="20000"/>
          </a:bodyPr>
          <a:lstStyle/>
          <a:p>
            <a:r>
              <a:rPr lang="tr-TR" dirty="0"/>
              <a:t>Kuruluşlar, kurucularının kuruluşun merkezinin bulunacağı ilin valiliğine dilekçelerine ekli olarak kuruluş tüzüğünü vermeleriyle tüzel kişilik kazanır. Sendikalar için kurucuların kurucu olabilme şartlarına sahip olduklarını ifade eden yazılı beyanları; üst kuruluşlar </a:t>
            </a:r>
            <a:r>
              <a:rPr lang="tr-TR" dirty="0" smtClean="0"/>
              <a:t>(konfederasyonlar) için </a:t>
            </a:r>
            <a:r>
              <a:rPr lang="tr-TR" dirty="0"/>
              <a:t>ilgili kuruluşların genel kurul kararları dilekçeye eklenir.</a:t>
            </a:r>
          </a:p>
          <a:p>
            <a:r>
              <a:rPr lang="tr-TR" dirty="0" smtClean="0"/>
              <a:t>Vali</a:t>
            </a:r>
            <a:r>
              <a:rPr lang="tr-TR" dirty="0"/>
              <a:t>, tüzük ve kurucuların listesini on beş gün içerisinde Bakanlığa gönderir. Bakanlık; kuruluşun adını, merkezini ve tüzüğünü on beş gün içinde resmî internet sitesinde ilan eder.</a:t>
            </a:r>
          </a:p>
          <a:p>
            <a:r>
              <a:rPr lang="tr-TR" dirty="0" smtClean="0"/>
              <a:t>Tüzüğün </a:t>
            </a:r>
            <a:r>
              <a:rPr lang="tr-TR" dirty="0"/>
              <a:t>veya bu maddede sayılan belgelerin içerdikleri bilgilerin kanuna aykırılığının tespit edilmesi ya da bu Kanunda öngörülen kuruluş şartlarının sağlanmadığının anlaşılması hâlinde ilgili valilik kanuna aykırılık veya eksikliklerin bir ay içinde giderilmesini ister. Bu süre içinde kanuna aykırılığın veya eksikliğin giderilmemesi hâlinde, Bakanlığın veya ilgili valiliğin başvurusu üzerine mahkeme, gerekli gördüğü takdirde kurucuları da dinleyerek üç iş günü içinde kuruluşun faaliyetinin durdurulmasına karar verebilir. Mahkeme kanuna aykırılığın veya eksikliğin giderilmesi için altmış günü aşmayan bir süre verir.</a:t>
            </a:r>
          </a:p>
          <a:p>
            <a:r>
              <a:rPr lang="tr-TR" dirty="0" smtClean="0"/>
              <a:t>Tüzük </a:t>
            </a:r>
            <a:r>
              <a:rPr lang="tr-TR" dirty="0"/>
              <a:t>ve belgelerin kanuna uygun hâle getirilmesi üzerine mahkeme durdurma kararını kaldırır. Verilen süre sonunda tüzük ve belgelerin kanuna uygun hâle getirilmemesi hâlinde ise mahkeme kuruluşun kapatılmasına karar verir.</a:t>
            </a:r>
          </a:p>
          <a:p>
            <a:r>
              <a:rPr lang="tr-TR" dirty="0" smtClean="0"/>
              <a:t>Tüzük </a:t>
            </a:r>
            <a:r>
              <a:rPr lang="tr-TR" dirty="0"/>
              <a:t>değişiklikleri ikinci fıkra hükmüne göre ilan edilir. Tüzük değişikliği ve kanuna aykırılık veya eksikliğin bulunduğu diğer işlemlerde de yukarıdaki hükümler uygulanır.</a:t>
            </a:r>
          </a:p>
        </p:txBody>
      </p:sp>
    </p:spTree>
    <p:extLst>
      <p:ext uri="{BB962C8B-B14F-4D97-AF65-F5344CB8AC3E}">
        <p14:creationId xmlns:p14="http://schemas.microsoft.com/office/powerpoint/2010/main" val="45457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Sendika Çokluğu İlkesi </a:t>
            </a:r>
            <a:endParaRPr lang="tr-TR" dirty="0"/>
          </a:p>
        </p:txBody>
      </p:sp>
      <p:sp>
        <p:nvSpPr>
          <p:cNvPr id="3" name="İçerik Yer Tutucusu 2"/>
          <p:cNvSpPr>
            <a:spLocks noGrp="1"/>
          </p:cNvSpPr>
          <p:nvPr>
            <p:ph idx="1"/>
          </p:nvPr>
        </p:nvSpPr>
        <p:spPr/>
        <p:txBody>
          <a:bodyPr/>
          <a:lstStyle/>
          <a:p>
            <a:pPr>
              <a:buFont typeface="Arial" pitchFamily="34" charset="0"/>
              <a:buChar char="•"/>
            </a:pPr>
            <a:r>
              <a:rPr lang="tr-TR" altLang="en-US" noProof="0" dirty="0" smtClean="0">
                <a:solidFill>
                  <a:schemeClr val="tx1"/>
                </a:solidFill>
              </a:rPr>
              <a:t>Sendika çokluğu mümkün olmalıdır. </a:t>
            </a:r>
          </a:p>
          <a:p>
            <a:pPr algn="just">
              <a:buFont typeface="Arial" pitchFamily="34" charset="0"/>
              <a:buChar char="•"/>
            </a:pPr>
            <a:r>
              <a:rPr lang="tr-TR" altLang="en-US" dirty="0" smtClean="0">
                <a:solidFill>
                  <a:schemeClr val="tx1"/>
                </a:solidFill>
              </a:rPr>
              <a:t>Böylelikle işçiler diledikleri sendikaya üye olabilecekleri gibi dilediklerinde üyelikten ayrılarak başka bir sendikaya üye olabilecekler ya da yeni bir sendika kurabileceklerdir. </a:t>
            </a:r>
          </a:p>
          <a:p>
            <a:pPr algn="just">
              <a:buFont typeface="Arial" pitchFamily="34" charset="0"/>
              <a:buChar char="•"/>
            </a:pPr>
            <a:r>
              <a:rPr lang="tr-TR" altLang="en-US" noProof="0" dirty="0" smtClean="0">
                <a:solidFill>
                  <a:schemeClr val="tx1"/>
                </a:solidFill>
              </a:rPr>
              <a:t>Ulusal mevzuatın doğrudan ya da dolaylı olarak sendika çokluğu ilkesini zedeleyecek hükümler içermesi ILO’nun 87 sayılı Sözleşmesine aykırılık teşkil edecektir. </a:t>
            </a:r>
          </a:p>
          <a:p>
            <a:endParaRPr lang="tr-TR" dirty="0"/>
          </a:p>
        </p:txBody>
      </p:sp>
    </p:spTree>
    <p:extLst>
      <p:ext uri="{BB962C8B-B14F-4D97-AF65-F5344CB8AC3E}">
        <p14:creationId xmlns:p14="http://schemas.microsoft.com/office/powerpoint/2010/main" val="156013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Sendikaların İşleyişi</a:t>
            </a:r>
            <a:endParaRPr lang="tr-TR" dirty="0"/>
          </a:p>
        </p:txBody>
      </p:sp>
      <p:sp>
        <p:nvSpPr>
          <p:cNvPr id="3" name="İçerik Yer Tutucusu 2"/>
          <p:cNvSpPr>
            <a:spLocks noGrp="1"/>
          </p:cNvSpPr>
          <p:nvPr>
            <p:ph idx="1"/>
          </p:nvPr>
        </p:nvSpPr>
        <p:spPr/>
        <p:txBody>
          <a:bodyPr>
            <a:normAutofit lnSpcReduction="10000"/>
          </a:bodyPr>
          <a:lstStyle/>
          <a:p>
            <a:r>
              <a:rPr lang="tr-TR" dirty="0" smtClean="0"/>
              <a:t>Zorunlu organlar</a:t>
            </a:r>
          </a:p>
          <a:p>
            <a:pPr lvl="2"/>
            <a:r>
              <a:rPr lang="tr-TR" dirty="0" smtClean="0"/>
              <a:t>1. Genel Kurul</a:t>
            </a:r>
          </a:p>
          <a:p>
            <a:pPr lvl="2"/>
            <a:r>
              <a:rPr lang="tr-TR" dirty="0" smtClean="0"/>
              <a:t>2. Yönetim Kurulu</a:t>
            </a:r>
          </a:p>
          <a:p>
            <a:pPr lvl="2"/>
            <a:r>
              <a:rPr lang="tr-TR" dirty="0" smtClean="0"/>
              <a:t>3. Denetim Kurulu</a:t>
            </a:r>
          </a:p>
          <a:p>
            <a:pPr lvl="2"/>
            <a:r>
              <a:rPr lang="tr-TR" dirty="0" smtClean="0"/>
              <a:t>4. Disiplin Kurulu</a:t>
            </a:r>
          </a:p>
          <a:p>
            <a:r>
              <a:rPr lang="tr-TR" dirty="0" smtClean="0"/>
              <a:t>İhtiyari organlar</a:t>
            </a:r>
          </a:p>
          <a:p>
            <a:pPr lvl="1"/>
            <a:r>
              <a:rPr lang="tr-TR" dirty="0" smtClean="0"/>
              <a:t>Onur Kurulu </a:t>
            </a:r>
          </a:p>
          <a:p>
            <a:pPr lvl="1"/>
            <a:r>
              <a:rPr lang="tr-TR" dirty="0" smtClean="0"/>
              <a:t>Başkanlar Kurulu vs.</a:t>
            </a:r>
          </a:p>
        </p:txBody>
      </p:sp>
    </p:spTree>
    <p:extLst>
      <p:ext uri="{BB962C8B-B14F-4D97-AF65-F5344CB8AC3E}">
        <p14:creationId xmlns:p14="http://schemas.microsoft.com/office/powerpoint/2010/main" val="987779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446</Words>
  <Application>Microsoft Macintosh PowerPoint</Application>
  <PresentationFormat>Geniş Ekran</PresentationFormat>
  <Paragraphs>30</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Garamond</vt:lpstr>
      <vt:lpstr>Arial</vt:lpstr>
      <vt:lpstr>Organik</vt:lpstr>
      <vt:lpstr>Sendika ve Konfederasyonların Kuruluşu, Sendika ve Konfederasyonların İşleyişi </vt:lpstr>
      <vt:lpstr>PowerPoint Sunusu</vt:lpstr>
      <vt:lpstr>Kuruluş serbestisi</vt:lpstr>
      <vt:lpstr>Konfederasyonun kuruluşu </vt:lpstr>
      <vt:lpstr>6356 sk md 7</vt:lpstr>
      <vt:lpstr>Sendika Çokluğu İlkesi </vt:lpstr>
      <vt:lpstr>Sendikaların İşleyişi</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Sendika ve Konfederasyonların Kuruluşu, Sendika ve Konfederasyonların İşleyişi </dc:title>
  <dc:creator>Microsoft Office Kullanıcısı</dc:creator>
  <cp:lastModifiedBy>Microsoft Office Kullanıcısı</cp:lastModifiedBy>
  <cp:revision>4</cp:revision>
  <dcterms:created xsi:type="dcterms:W3CDTF">2018-02-06T19:21:57Z</dcterms:created>
  <dcterms:modified xsi:type="dcterms:W3CDTF">2018-02-08T19:11:56Z</dcterms:modified>
</cp:coreProperties>
</file>