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19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09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16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94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50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50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10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13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64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35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11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BA0BB-0479-49AC-B885-DCF3990D9BE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AA33D-1CF8-4F72-B5EB-312A399B9B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7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GENEL PRENSİPLER (DEVAMI)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131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 Ekipmanları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Masaj Sandalyeleri: </a:t>
            </a:r>
          </a:p>
          <a:p>
            <a:r>
              <a:rPr lang="tr-TR" dirty="0" smtClean="0"/>
              <a:t>Sandalye kullanımı üçüncü </a:t>
            </a:r>
            <a:r>
              <a:rPr lang="tr-TR" dirty="0" err="1" smtClean="0"/>
              <a:t>trimesterdeki</a:t>
            </a:r>
            <a:r>
              <a:rPr lang="tr-TR" dirty="0" smtClean="0"/>
              <a:t> gebeler ve yutma güçlüğü olan hastalar için idealdir.</a:t>
            </a:r>
          </a:p>
          <a:p>
            <a:endParaRPr lang="tr-TR" b="1" dirty="0" smtClean="0"/>
          </a:p>
          <a:p>
            <a:r>
              <a:rPr lang="tr-TR" dirty="0" err="1" smtClean="0"/>
              <a:t>Respiratuar</a:t>
            </a:r>
            <a:r>
              <a:rPr lang="tr-TR" dirty="0" smtClean="0"/>
              <a:t>, </a:t>
            </a:r>
            <a:r>
              <a:rPr lang="tr-TR" dirty="0" err="1" smtClean="0"/>
              <a:t>vasküler</a:t>
            </a:r>
            <a:r>
              <a:rPr lang="tr-TR" dirty="0" smtClean="0"/>
              <a:t> ve kardiyak problemi olan bazı hastalarda yatar pozisyonda uygulama yapmak olanaksızdır.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11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 Ekipmanları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Destekleyici Materyaller: </a:t>
            </a:r>
            <a:endParaRPr lang="tr-TR" dirty="0" smtClean="0"/>
          </a:p>
          <a:p>
            <a:r>
              <a:rPr lang="tr-TR" dirty="0" smtClean="0"/>
              <a:t>Masaj yapılacak bölgeyi desteklemek ve hastayı rahat bir pozisyona yerleştirebilmek için kullanılan yastıklar ve kauçuk destekleme materyalidir.</a:t>
            </a:r>
          </a:p>
          <a:p>
            <a:endParaRPr lang="tr-TR" dirty="0" smtClean="0"/>
          </a:p>
          <a:p>
            <a:r>
              <a:rPr lang="tr-TR" dirty="0" smtClean="0"/>
              <a:t>Çeşitli büyüklükte, yükseklikte ve farklı sertlik derecesinde olanları da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809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 Ekipmanları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Masaj Yağları:</a:t>
            </a:r>
          </a:p>
          <a:p>
            <a:r>
              <a:rPr lang="tr-TR" dirty="0" smtClean="0"/>
              <a:t>Yağlar klasik masaj uygulamasında el ile deri arasındaki sürtünmeyi azaltmak ve kayganlık sağlamak amacıyla kullanılır.</a:t>
            </a:r>
          </a:p>
          <a:p>
            <a:endParaRPr lang="tr-TR" dirty="0" smtClean="0"/>
          </a:p>
          <a:p>
            <a:r>
              <a:rPr lang="tr-TR" dirty="0" smtClean="0"/>
              <a:t>Tıbbi veya kozmetik yararlanma söz konusu değildir.</a:t>
            </a:r>
          </a:p>
          <a:p>
            <a:endParaRPr lang="tr-TR" dirty="0" smtClean="0"/>
          </a:p>
          <a:p>
            <a:r>
              <a:rPr lang="tr-TR" dirty="0" smtClean="0"/>
              <a:t>Yağ, krem ve pudra olarak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0291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Tedavi Ortamı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Masaj sessiz,temiz ve hafif ışıklandırılmış bir odada yapılmalıdır.</a:t>
            </a:r>
          </a:p>
          <a:p>
            <a:endParaRPr lang="tr-TR" dirty="0" smtClean="0"/>
          </a:p>
          <a:p>
            <a:r>
              <a:rPr lang="tr-TR" dirty="0" smtClean="0"/>
              <a:t>Oda ısısı 23-24 ˚C civarında olmalıdır.</a:t>
            </a:r>
          </a:p>
          <a:p>
            <a:endParaRPr lang="tr-TR" dirty="0" smtClean="0"/>
          </a:p>
          <a:p>
            <a:r>
              <a:rPr lang="tr-TR" dirty="0" smtClean="0"/>
              <a:t>Üşüyen hastanın gevşemesi mümkün olmadığı için hastanın üşümemesine dikkat edilmelidir.</a:t>
            </a:r>
          </a:p>
          <a:p>
            <a:endParaRPr lang="tr-TR" dirty="0" smtClean="0"/>
          </a:p>
          <a:p>
            <a:r>
              <a:rPr lang="tr-TR" dirty="0" smtClean="0"/>
              <a:t>Terapistin elleri de soğuk olmamalı, kıyafet temiz ve ter emici cinsten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37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Hastanın </a:t>
            </a:r>
            <a:r>
              <a:rPr lang="tr-TR" b="1" dirty="0" err="1" smtClean="0"/>
              <a:t>Pozisyonlanması</a:t>
            </a:r>
            <a:r>
              <a:rPr lang="tr-TR" b="1" dirty="0" smtClean="0"/>
              <a:t> ve Örtülmesi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Hastaya pozisyon vermenin başlıca iki amacı vardır.</a:t>
            </a:r>
          </a:p>
          <a:p>
            <a:endParaRPr lang="tr-TR" dirty="0" smtClean="0"/>
          </a:p>
          <a:p>
            <a:r>
              <a:rPr lang="tr-TR" dirty="0" smtClean="0"/>
              <a:t>Birincisi hastanın rahat etmesi ve yeterince gevşeyebilmesini sağlamak</a:t>
            </a:r>
          </a:p>
          <a:p>
            <a:endParaRPr lang="tr-TR" dirty="0" smtClean="0"/>
          </a:p>
          <a:p>
            <a:r>
              <a:rPr lang="tr-TR" dirty="0" smtClean="0"/>
              <a:t>İkincisi ise masaj yapılacak bölgeyi yükselterek kalbe doğru olan </a:t>
            </a:r>
            <a:r>
              <a:rPr lang="tr-TR" dirty="0" err="1" smtClean="0"/>
              <a:t>venöz</a:t>
            </a:r>
            <a:r>
              <a:rPr lang="tr-TR" dirty="0" smtClean="0"/>
              <a:t> dönüş için yer çekiminin etkisinden yararlanmaktır.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877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Pozisyon vermek için yastıklar, katlanmış havlular kullanılabilir.</a:t>
            </a:r>
          </a:p>
          <a:p>
            <a:endParaRPr lang="tr-TR" dirty="0" smtClean="0"/>
          </a:p>
          <a:p>
            <a:r>
              <a:rPr lang="tr-TR" dirty="0" smtClean="0"/>
              <a:t>Bunun için üretilmiş çeşitli sertlikte ve biçimde kauçuk materyaller de mevcuttur.</a:t>
            </a:r>
          </a:p>
          <a:p>
            <a:endParaRPr lang="tr-TR" dirty="0" smtClean="0"/>
          </a:p>
          <a:p>
            <a:r>
              <a:rPr lang="tr-TR" dirty="0" smtClean="0"/>
              <a:t>Uygulamaya başlamadan önce hastaya yalnızca tedavi edilecek vücut </a:t>
            </a:r>
            <a:r>
              <a:rPr lang="tr-TR" dirty="0" err="1" smtClean="0"/>
              <a:t>kısımındaki</a:t>
            </a:r>
            <a:r>
              <a:rPr lang="tr-TR" dirty="0" smtClean="0"/>
              <a:t> giysileri çıkarması ve çarşafla üzerini örtmesi söylenir. Terapist bu sırada hastanın yanında bulunmaz.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124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935480"/>
            <a:ext cx="8401080" cy="438912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Hastanın üzerini örtmenin iki amacı vardır.</a:t>
            </a:r>
          </a:p>
          <a:p>
            <a:endParaRPr lang="tr-TR" dirty="0" smtClean="0"/>
          </a:p>
          <a:p>
            <a:r>
              <a:rPr lang="tr-TR" dirty="0" smtClean="0"/>
              <a:t>Birincisi hastanın mahremiyetini korumak ve güven duygusu yaratmak</a:t>
            </a:r>
          </a:p>
          <a:p>
            <a:endParaRPr lang="tr-TR" dirty="0" smtClean="0"/>
          </a:p>
          <a:p>
            <a:r>
              <a:rPr lang="tr-TR" dirty="0" smtClean="0"/>
              <a:t>İkincisi üşümeyi önleyerek gevşemeyi kolaylaştırmaktır.</a:t>
            </a:r>
          </a:p>
          <a:p>
            <a:endParaRPr lang="tr-TR" dirty="0" smtClean="0"/>
          </a:p>
          <a:p>
            <a:r>
              <a:rPr lang="tr-TR" dirty="0" smtClean="0"/>
              <a:t>Tedavi edilecek </a:t>
            </a:r>
            <a:r>
              <a:rPr lang="tr-TR" dirty="0" err="1" smtClean="0"/>
              <a:t>ekstremitenin</a:t>
            </a:r>
            <a:r>
              <a:rPr lang="tr-TR" dirty="0" smtClean="0"/>
              <a:t> </a:t>
            </a:r>
            <a:r>
              <a:rPr lang="tr-TR" dirty="0" err="1" smtClean="0"/>
              <a:t>proksimalinde</a:t>
            </a:r>
            <a:r>
              <a:rPr lang="tr-TR" dirty="0" smtClean="0"/>
              <a:t> dolanımı kısıtlayacak sıkı bir giysi olmamalıdır.( kıvrılmış bir pantolon gibi)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8147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Yalnızca tedavi sahası açık bırakılır, diğer vücut kısımları çarşaf ile örtülür.</a:t>
            </a:r>
          </a:p>
          <a:p>
            <a:endParaRPr lang="tr-TR" dirty="0" smtClean="0"/>
          </a:p>
          <a:p>
            <a:r>
              <a:rPr lang="tr-TR" dirty="0" smtClean="0"/>
              <a:t>Masaj yaparken ellerin vücut ile temasının kesilmemesine de dikkat edilmelidir.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4111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257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Masaj Uygulamasında Vücut Mekanikleri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sırasında alınan hatalı statik ve dinamik </a:t>
            </a:r>
            <a:r>
              <a:rPr lang="tr-TR" dirty="0" err="1" smtClean="0"/>
              <a:t>postürler</a:t>
            </a:r>
            <a:r>
              <a:rPr lang="tr-TR" dirty="0" smtClean="0"/>
              <a:t>, kas iskele sisteminde zararlı etkilere yol açabilir.</a:t>
            </a:r>
          </a:p>
          <a:p>
            <a:endParaRPr lang="tr-TR" dirty="0" smtClean="0"/>
          </a:p>
          <a:p>
            <a:r>
              <a:rPr lang="tr-TR" dirty="0" smtClean="0"/>
              <a:t>Masaj terapisi özel bir </a:t>
            </a:r>
            <a:r>
              <a:rPr lang="tr-TR" dirty="0" err="1" smtClean="0"/>
              <a:t>postür</a:t>
            </a:r>
            <a:r>
              <a:rPr lang="tr-TR" dirty="0" smtClean="0"/>
              <a:t> ve fiziksel güç gerektirir.</a:t>
            </a:r>
          </a:p>
          <a:p>
            <a:endParaRPr lang="tr-TR" dirty="0" smtClean="0"/>
          </a:p>
          <a:p>
            <a:r>
              <a:rPr lang="tr-TR" dirty="0" smtClean="0"/>
              <a:t>Terapistlerde oluşan omuz ve boyun problemlerinin nedeni, masaj sırasında üst </a:t>
            </a:r>
            <a:r>
              <a:rPr lang="tr-TR" dirty="0" err="1" smtClean="0"/>
              <a:t>ekstremite</a:t>
            </a:r>
            <a:r>
              <a:rPr lang="tr-TR" dirty="0" smtClean="0"/>
              <a:t> kuvvetini kullanarak basınç uygulamaktır.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48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Eller ve bileklerin gergin olması da omuz problemlerini artırır.</a:t>
            </a:r>
          </a:p>
          <a:p>
            <a:endParaRPr lang="tr-TR" dirty="0" smtClean="0"/>
          </a:p>
          <a:p>
            <a:r>
              <a:rPr lang="tr-TR" dirty="0" smtClean="0"/>
              <a:t>Terapist basınç vermek için ÜE kas kuvveti kullanmak ve itmek yerine vücut ağırlığını kullanır ve ellerini gevşek bırakır.</a:t>
            </a:r>
          </a:p>
          <a:p>
            <a:endParaRPr lang="tr-TR" dirty="0" smtClean="0"/>
          </a:p>
          <a:p>
            <a:r>
              <a:rPr lang="tr-TR" dirty="0" smtClean="0"/>
              <a:t>Kollar masaj yapılacak bölgeye 45 derecelik açı ile gelmelidir. 90 derecelik açı kollardaki kassal yüklenmeyi artırır.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060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sırasında parmaklar ve başparmak ile basınç uygulamaktan kaçınılmalıdır. Bu eklemler tekrarlayan </a:t>
            </a:r>
            <a:r>
              <a:rPr lang="tr-TR" dirty="0" err="1" smtClean="0"/>
              <a:t>kompresif</a:t>
            </a:r>
            <a:r>
              <a:rPr lang="tr-TR" dirty="0" smtClean="0"/>
              <a:t> kuvvetlere karşı dayanıklı değildir.</a:t>
            </a:r>
          </a:p>
          <a:p>
            <a:endParaRPr lang="tr-TR" dirty="0" smtClean="0"/>
          </a:p>
          <a:p>
            <a:r>
              <a:rPr lang="tr-TR" dirty="0" smtClean="0"/>
              <a:t>Uygulama esnasında eller vücut yüzeyinde ilerlerken hareketler kolun öne itilmesi veya geri çekilmesi ile değil, vücut ağırlığını kullanarak öne yaslanma ve geri çekilme şeklinde yapılmalıdır.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386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 problemlerinin nedeni ise hatalı eğilme, statik eğilme pozisyonu, belden eğilip dönerek masaj yapılacak bölgeye uzanmadır.</a:t>
            </a:r>
          </a:p>
          <a:p>
            <a:endParaRPr lang="tr-TR" dirty="0" smtClean="0"/>
          </a:p>
          <a:p>
            <a:r>
              <a:rPr lang="tr-TR" dirty="0" smtClean="0"/>
              <a:t>Uygulama sırasında bel dik tutulmalı ve asla belden eğilerek aynı anda rotasyon yapılmamalı stabil </a:t>
            </a:r>
            <a:r>
              <a:rPr lang="tr-TR" dirty="0" err="1" smtClean="0"/>
              <a:t>spinal</a:t>
            </a:r>
            <a:r>
              <a:rPr lang="tr-TR" dirty="0" smtClean="0"/>
              <a:t> hat korunmalıdır.</a:t>
            </a:r>
          </a:p>
          <a:p>
            <a:endParaRPr lang="tr-TR" dirty="0" smtClean="0"/>
          </a:p>
          <a:p>
            <a:r>
              <a:rPr lang="tr-TR" dirty="0" smtClean="0"/>
              <a:t>Masaj uygularken statik durmak yerine sık sık </a:t>
            </a:r>
            <a:r>
              <a:rPr lang="tr-TR" dirty="0" err="1" smtClean="0"/>
              <a:t>postür</a:t>
            </a:r>
            <a:r>
              <a:rPr lang="tr-TR" dirty="0" smtClean="0"/>
              <a:t> değiştirmenin de beli korumada yararı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652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935480"/>
            <a:ext cx="8329642" cy="4389120"/>
          </a:xfrm>
        </p:spPr>
        <p:txBody>
          <a:bodyPr/>
          <a:lstStyle/>
          <a:p>
            <a:r>
              <a:rPr lang="tr-TR" dirty="0" smtClean="0"/>
              <a:t>Diz problemlerini önlemek için uygulama sırasında vücut ağırlığı sık sık bir ayaktan diğerine aktarılmalıdır.</a:t>
            </a:r>
          </a:p>
          <a:p>
            <a:endParaRPr lang="tr-TR" dirty="0" smtClean="0"/>
          </a:p>
          <a:p>
            <a:r>
              <a:rPr lang="tr-TR" dirty="0" smtClean="0"/>
              <a:t>En uygun ayakta durma pozisyonu dizin son 15 derecelik </a:t>
            </a:r>
            <a:r>
              <a:rPr lang="tr-TR" dirty="0" err="1" smtClean="0"/>
              <a:t>ekstansiyon</a:t>
            </a:r>
            <a:r>
              <a:rPr lang="tr-TR" dirty="0" smtClean="0"/>
              <a:t> pozisyonunda kilitlenmesidir. Bu pozisyon diz eklem kapsülündeki </a:t>
            </a:r>
            <a:r>
              <a:rPr lang="tr-TR" dirty="0" err="1" smtClean="0"/>
              <a:t>kompresif</a:t>
            </a:r>
            <a:r>
              <a:rPr lang="tr-TR" dirty="0" smtClean="0"/>
              <a:t> kuvvetleri ve kas fonksiyonlarını azaltarak </a:t>
            </a:r>
            <a:r>
              <a:rPr lang="tr-TR" dirty="0" err="1" smtClean="0"/>
              <a:t>stabiliteyi</a:t>
            </a:r>
            <a:r>
              <a:rPr lang="tr-TR" dirty="0" smtClean="0"/>
              <a:t> artırır.</a:t>
            </a:r>
          </a:p>
          <a:p>
            <a:endParaRPr lang="tr-TR" dirty="0" smtClean="0"/>
          </a:p>
          <a:p>
            <a:r>
              <a:rPr lang="tr-TR" dirty="0" smtClean="0"/>
              <a:t>Dizde tam </a:t>
            </a:r>
            <a:r>
              <a:rPr lang="tr-TR" dirty="0" err="1" smtClean="0"/>
              <a:t>ekstansiyondan</a:t>
            </a:r>
            <a:r>
              <a:rPr lang="tr-TR" dirty="0" smtClean="0"/>
              <a:t> kaçınılmalıdır.</a:t>
            </a:r>
          </a:p>
        </p:txBody>
      </p:sp>
    </p:spTree>
    <p:extLst>
      <p:ext uri="{BB962C8B-B14F-4D97-AF65-F5344CB8AC3E}">
        <p14:creationId xmlns:p14="http://schemas.microsoft.com/office/powerpoint/2010/main" val="312349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uygun ayakta durma pozisyonu asimetrik pozisyondur.</a:t>
            </a:r>
          </a:p>
          <a:p>
            <a:endParaRPr lang="tr-TR" dirty="0" smtClean="0"/>
          </a:p>
          <a:p>
            <a:r>
              <a:rPr lang="tr-TR" dirty="0" smtClean="0"/>
              <a:t>Enerji harcamasını azaltmak için ağırlık bir ayaktan diğerine aktarılmalıdır.</a:t>
            </a:r>
          </a:p>
          <a:p>
            <a:endParaRPr lang="tr-TR" dirty="0" smtClean="0"/>
          </a:p>
          <a:p>
            <a:r>
              <a:rPr lang="tr-TR" dirty="0" smtClean="0"/>
              <a:t>Her iki ayak üzerine eşit ağırlık vererek simetrik ayakta duruş </a:t>
            </a:r>
            <a:r>
              <a:rPr lang="tr-TR" dirty="0" err="1" smtClean="0"/>
              <a:t>yorunluğa</a:t>
            </a:r>
            <a:r>
              <a:rPr lang="tr-TR" dirty="0" smtClean="0"/>
              <a:t> ve dolanım bozukluğuna yol açabilir.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591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 ağırlığını kullanarak basınç uygulamak için vücut ağırlığı esas olarak arkada duran ayak üzerine verilmeli, hastaya temas eden </a:t>
            </a:r>
            <a:r>
              <a:rPr lang="tr-TR" smtClean="0"/>
              <a:t>eller destek </a:t>
            </a:r>
            <a:r>
              <a:rPr lang="tr-TR" dirty="0" smtClean="0"/>
              <a:t>noktasını oluşturmalıdır.</a:t>
            </a:r>
          </a:p>
          <a:p>
            <a:endParaRPr lang="tr-TR" dirty="0" smtClean="0"/>
          </a:p>
          <a:p>
            <a:r>
              <a:rPr lang="tr-TR" dirty="0" smtClean="0"/>
              <a:t>Ayakların birbirinden yeteri kadar ayrılmasıyla destek yüzeyinin genişletilmesi de vücut dengesinin korunmasına yardımcı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045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 Ekipmanları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Masaj Masaları (Yatakları): </a:t>
            </a:r>
          </a:p>
          <a:p>
            <a:r>
              <a:rPr lang="tr-TR" dirty="0" smtClean="0"/>
              <a:t>Boyu otomatik olarak ayarlanabilen, </a:t>
            </a:r>
            <a:r>
              <a:rPr lang="tr-TR" dirty="0" err="1" smtClean="0"/>
              <a:t>tilt</a:t>
            </a:r>
            <a:r>
              <a:rPr lang="tr-TR" dirty="0" smtClean="0"/>
              <a:t> özelliği olan, kol desteği olan ve yüzüstü pozisyonda rahatlık sağlamak amacıyla yüz boşluğu bulunan masalar kullanım rahatlığı açısından idealdir.</a:t>
            </a:r>
          </a:p>
          <a:p>
            <a:endParaRPr lang="tr-TR" b="1" dirty="0" smtClean="0"/>
          </a:p>
          <a:p>
            <a:r>
              <a:rPr lang="tr-TR" dirty="0" smtClean="0"/>
              <a:t>masa ayaklarının yükseltilip alçaltılabilir özellikte olması vücut mekaniklerinin korunması açısından yararlıdır ve farklı boydaki terapistler için kullanım kolaylığı sağlar.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32032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678</Words>
  <Application>Microsoft Office PowerPoint</Application>
  <PresentationFormat>Geniş ekran</PresentationFormat>
  <Paragraphs>87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GENEL PRENSİPLER (DEVAMI)</vt:lpstr>
      <vt:lpstr>Masaj Uygulamasında Vücut Mekanikleri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Masaj Ekipmanları</vt:lpstr>
      <vt:lpstr>Masaj Ekipmanları</vt:lpstr>
      <vt:lpstr>Masaj Ekipmanları</vt:lpstr>
      <vt:lpstr>Masaj Ekipmanları</vt:lpstr>
      <vt:lpstr>Tedavi Ortamı</vt:lpstr>
      <vt:lpstr>Hastanın Pozisyonlanması ve Örtülmesi</vt:lpstr>
      <vt:lpstr>PowerPoint Sunusu</vt:lpstr>
      <vt:lpstr>PowerPoint Sunusu</vt:lpstr>
      <vt:lpstr>PowerPoint Sunusu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PRENSİPLER (DEVAMI)</dc:title>
  <dc:creator>Windows Kullanıcısı</dc:creator>
  <cp:lastModifiedBy>Windows Kullanıcısı</cp:lastModifiedBy>
  <cp:revision>3</cp:revision>
  <dcterms:created xsi:type="dcterms:W3CDTF">2020-05-02T18:01:34Z</dcterms:created>
  <dcterms:modified xsi:type="dcterms:W3CDTF">2020-05-03T11:32:34Z</dcterms:modified>
</cp:coreProperties>
</file>