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4"/>
  </p:notesMasterIdLst>
  <p:handoutMasterIdLst>
    <p:handoutMasterId r:id="rId15"/>
  </p:handoutMasterIdLst>
  <p:sldIdLst>
    <p:sldId id="321" r:id="rId2"/>
    <p:sldId id="393" r:id="rId3"/>
    <p:sldId id="390" r:id="rId4"/>
    <p:sldId id="404" r:id="rId5"/>
    <p:sldId id="366" r:id="rId6"/>
    <p:sldId id="364" r:id="rId7"/>
    <p:sldId id="259" r:id="rId8"/>
    <p:sldId id="264" r:id="rId9"/>
    <p:sldId id="405" r:id="rId10"/>
    <p:sldId id="275" r:id="rId11"/>
    <p:sldId id="318" r:id="rId12"/>
    <p:sldId id="38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66"/>
    <a:srgbClr val="CC9900"/>
    <a:srgbClr val="006699"/>
    <a:srgbClr val="CC0000"/>
    <a:srgbClr val="00FFFF"/>
    <a:srgbClr val="14078B"/>
    <a:srgbClr val="1808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85" autoAdjust="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03"/>
    </p:cViewPr>
  </p:sorterViewPr>
  <p:notesViewPr>
    <p:cSldViewPr>
      <p:cViewPr varScale="1">
        <p:scale>
          <a:sx n="31" d="100"/>
          <a:sy n="31" d="100"/>
        </p:scale>
        <p:origin x="-1133" y="-6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BD8EDEF-51D8-4864-B620-E7E9468F6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6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3E531D2A-F75A-46A4-A59B-076F0F603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44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F0E89-DB8C-4F1B-AA0A-3FE6AA1BAF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E0636B-649A-4F0C-B9B0-C18632163B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BF17FD-646B-4AE2-B483-C46EDB9460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FF8BF9-8009-4069-8A5D-697DE0BEDE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142CF-ACDF-4000-842F-60FE3BEC99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B00D27-950E-4881-A4CB-682398AF67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BB632-ECA4-4A3B-B62F-FC3823DCCB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3C0AA-2EFC-4870-B689-756DA640BC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4DBEA2-5CE0-462D-98B0-7FEA222792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C6E51-D6AE-4FB5-9090-EA954CFF7A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F0C634-3C3F-42F6-BB5F-D788E31376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91BEFD-0D3A-46BB-A4A9-6D64574A79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"/>
          <p:cNvGrpSpPr>
            <a:grpSpLocks/>
          </p:cNvGrpSpPr>
          <p:nvPr/>
        </p:nvGrpSpPr>
        <p:grpSpPr bwMode="auto">
          <a:xfrm>
            <a:off x="1219200" y="1752600"/>
            <a:ext cx="7162800" cy="4487863"/>
            <a:chOff x="768" y="1104"/>
            <a:chExt cx="4224" cy="2120"/>
          </a:xfrm>
        </p:grpSpPr>
        <p:sp>
          <p:nvSpPr>
            <p:cNvPr id="2051" name="Rectangle 2"/>
            <p:cNvSpPr>
              <a:spLocks noChangeArrowheads="1"/>
            </p:cNvSpPr>
            <p:nvPr/>
          </p:nvSpPr>
          <p:spPr bwMode="auto">
            <a:xfrm>
              <a:off x="768" y="1488"/>
              <a:ext cx="4224" cy="1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buChar char="•"/>
                <a:defRPr sz="32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buFont typeface="Wingdings" pitchFamily="2" charset="2"/>
                <a:buChar char="ü"/>
                <a:defRPr sz="28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buChar char="•"/>
                <a:defRPr sz="2400" b="1">
                  <a:solidFill>
                    <a:schemeClr val="hlink"/>
                  </a:solidFill>
                  <a:latin typeface="Arial" charset="0"/>
                </a:defRPr>
              </a:lvl3pPr>
              <a:lvl4pPr marL="1600200" indent="-228600" eaLnBrk="0" hangingPunct="0">
                <a:buChar char="–"/>
                <a:defRPr sz="20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tr-TR" sz="6000" i="1">
                  <a:solidFill>
                    <a:srgbClr val="CC0000"/>
                  </a:solidFill>
                </a:rPr>
                <a:t>Staphylococcus</a:t>
              </a:r>
              <a:endParaRPr lang="tr-TR" altLang="tr-TR" sz="6000" i="1">
                <a:solidFill>
                  <a:srgbClr val="CC0000"/>
                </a:solidFill>
              </a:endParaRPr>
            </a:p>
            <a:p>
              <a:pPr algn="ctr" eaLnBrk="1" hangingPunct="1">
                <a:buFontTx/>
                <a:buNone/>
              </a:pPr>
              <a:endParaRPr lang="tr-TR" altLang="tr-TR" sz="6000" i="1">
                <a:solidFill>
                  <a:srgbClr val="CC0000"/>
                </a:solidFill>
              </a:endParaRPr>
            </a:p>
            <a:p>
              <a:pPr algn="ctr" eaLnBrk="1" hangingPunct="1">
                <a:buFontTx/>
                <a:buNone/>
              </a:pPr>
              <a:endParaRPr lang="tr-TR" altLang="tr-TR" sz="6000" i="1">
                <a:solidFill>
                  <a:srgbClr val="CC0000"/>
                </a:solidFill>
              </a:endParaRPr>
            </a:p>
            <a:p>
              <a:pPr algn="ctr" eaLnBrk="1" hangingPunct="1">
                <a:buFontTx/>
                <a:buNone/>
              </a:pPr>
              <a:r>
                <a:rPr lang="tr-TR" altLang="tr-TR" sz="2400" i="1">
                  <a:solidFill>
                    <a:srgbClr val="CC0000"/>
                  </a:solidFill>
                </a:rPr>
                <a:t>Prof.Dr.Devran Gerçeker</a:t>
              </a:r>
            </a:p>
          </p:txBody>
        </p:sp>
        <p:sp>
          <p:nvSpPr>
            <p:cNvPr id="2052" name="Rectangle 3"/>
            <p:cNvSpPr>
              <a:spLocks noChangeArrowheads="1"/>
            </p:cNvSpPr>
            <p:nvPr/>
          </p:nvSpPr>
          <p:spPr bwMode="auto">
            <a:xfrm>
              <a:off x="864" y="1104"/>
              <a:ext cx="3984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buChar char="•"/>
                <a:defRPr sz="32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buFont typeface="Wingdings" pitchFamily="2" charset="2"/>
                <a:buChar char="ü"/>
                <a:defRPr sz="28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buChar char="•"/>
                <a:defRPr sz="2400" b="1">
                  <a:solidFill>
                    <a:schemeClr val="hlink"/>
                  </a:solidFill>
                  <a:latin typeface="Arial" charset="0"/>
                </a:defRPr>
              </a:lvl3pPr>
              <a:lvl4pPr marL="1600200" indent="-228600" eaLnBrk="0" hangingPunct="0">
                <a:buChar char="–"/>
                <a:defRPr sz="20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tr-TR" altLang="tr-TR" sz="3600">
                <a:solidFill>
                  <a:schemeClr val="tx1"/>
                </a:solidFill>
              </a:endParaRPr>
            </a:p>
          </p:txBody>
        </p:sp>
        <p:sp>
          <p:nvSpPr>
            <p:cNvPr id="2053" name="Rectangle 4"/>
            <p:cNvSpPr>
              <a:spLocks noChangeArrowheads="1"/>
            </p:cNvSpPr>
            <p:nvPr/>
          </p:nvSpPr>
          <p:spPr bwMode="auto">
            <a:xfrm>
              <a:off x="864" y="1296"/>
              <a:ext cx="4032" cy="1104"/>
            </a:xfrm>
            <a:prstGeom prst="rect">
              <a:avLst/>
            </a:prstGeom>
            <a:noFill/>
            <a:ln w="114300">
              <a:pattFill prst="pct60">
                <a:fgClr>
                  <a:srgbClr val="14078B"/>
                </a:fgClr>
                <a:bgClr>
                  <a:srgbClr val="FFFFFF"/>
                </a:bgClr>
              </a:patt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buChar char="•"/>
                <a:defRPr sz="3200" b="1">
                  <a:solidFill>
                    <a:schemeClr val="bg1"/>
                  </a:solidFill>
                  <a:latin typeface="Arial" charset="0"/>
                </a:defRPr>
              </a:lvl1pPr>
              <a:lvl2pPr marL="742950" indent="-285750" eaLnBrk="0" hangingPunct="0">
                <a:buFont typeface="Wingdings" pitchFamily="2" charset="2"/>
                <a:buChar char="ü"/>
                <a:defRPr sz="2800" b="1">
                  <a:solidFill>
                    <a:schemeClr val="bg1"/>
                  </a:solidFill>
                  <a:latin typeface="Arial" charset="0"/>
                </a:defRPr>
              </a:lvl2pPr>
              <a:lvl3pPr marL="1143000" indent="-228600" eaLnBrk="0" hangingPunct="0">
                <a:buChar char="•"/>
                <a:defRPr sz="2400" b="1">
                  <a:solidFill>
                    <a:schemeClr val="hlink"/>
                  </a:solidFill>
                  <a:latin typeface="Arial" charset="0"/>
                </a:defRPr>
              </a:lvl3pPr>
              <a:lvl4pPr marL="1600200" indent="-228600" eaLnBrk="0" hangingPunct="0">
                <a:buChar char="–"/>
                <a:defRPr sz="2000" b="1">
                  <a:solidFill>
                    <a:schemeClr val="bg1"/>
                  </a:solidFill>
                  <a:latin typeface="Arial" charset="0"/>
                </a:defRPr>
              </a:lvl4pPr>
              <a:lvl5pPr marL="2057400" indent="-228600" eaLnBrk="0" hangingPunct="0"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b="1">
                  <a:solidFill>
                    <a:schemeClr val="bg1"/>
                  </a:solidFill>
                  <a:latin typeface="Arial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tr-TR" altLang="tr-TR" sz="36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1808AC"/>
                </a:solidFill>
              </a:rPr>
              <a:t>Tedavi</a:t>
            </a:r>
            <a:endParaRPr lang="en-US" altLang="tr-TR" smtClean="0">
              <a:solidFill>
                <a:srgbClr val="1808AC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Deri ve 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yüzeyel</a:t>
            </a:r>
            <a:r>
              <a:rPr lang="tr-TR" altLang="tr-TR" sz="2400" dirty="0" smtClean="0">
                <a:solidFill>
                  <a:schemeClr val="tx1"/>
                </a:solidFill>
              </a:rPr>
              <a:t> apseler mutlaka boşaltılmalıdır</a:t>
            </a:r>
          </a:p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Beta 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laktamaz</a:t>
            </a:r>
            <a:r>
              <a:rPr lang="tr-TR" altLang="tr-TR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dirençli </a:t>
            </a:r>
            <a:r>
              <a:rPr lang="en-US" altLang="tr-TR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tr-TR" sz="2400" dirty="0" err="1" smtClean="0">
                <a:solidFill>
                  <a:schemeClr val="tx1"/>
                </a:solidFill>
                <a:latin typeface="+mj-lt"/>
              </a:rPr>
              <a:t>peni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si</a:t>
            </a:r>
            <a:r>
              <a:rPr lang="en-US" altLang="tr-TR" sz="2400" dirty="0" err="1" smtClean="0">
                <a:solidFill>
                  <a:schemeClr val="tx1"/>
                </a:solidFill>
                <a:latin typeface="+mj-lt"/>
              </a:rPr>
              <a:t>lin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ler</a:t>
            </a:r>
            <a:endParaRPr lang="tr-TR" altLang="tr-TR" sz="240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Bazı s</a:t>
            </a:r>
            <a:r>
              <a:rPr lang="en-US" altLang="tr-TR" sz="2400" dirty="0" smtClean="0">
                <a:solidFill>
                  <a:schemeClr val="tx1"/>
                </a:solidFill>
                <a:latin typeface="+mj-lt"/>
              </a:rPr>
              <a:t>e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f</a:t>
            </a:r>
            <a:r>
              <a:rPr lang="en-US" altLang="tr-TR" sz="2400" dirty="0" err="1" smtClean="0">
                <a:solidFill>
                  <a:schemeClr val="tx1"/>
                </a:solidFill>
                <a:latin typeface="+mj-lt"/>
              </a:rPr>
              <a:t>alosporin</a:t>
            </a:r>
            <a:endParaRPr lang="tr-TR" altLang="tr-TR" sz="240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Vankomisin</a:t>
            </a:r>
            <a:endParaRPr lang="tr-TR" altLang="tr-TR" sz="240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Mupirosin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 ( lokal olarak)</a:t>
            </a:r>
          </a:p>
          <a:p>
            <a:pPr eaLnBrk="1" hangingPunct="1">
              <a:defRPr/>
            </a:pP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Daptomisin</a:t>
            </a:r>
            <a:endParaRPr lang="tr-TR" altLang="tr-TR" sz="240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Trimetoprim-sulfametoksasol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 (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Üriner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enfeksiyon)</a:t>
            </a:r>
          </a:p>
          <a:p>
            <a:pPr eaLnBrk="1" hangingPunct="1">
              <a:defRPr/>
            </a:pP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Siprofloksasin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Üriner</a:t>
            </a:r>
            <a:r>
              <a:rPr lang="tr-TR" altLang="tr-TR" sz="2400" dirty="0" smtClean="0">
                <a:solidFill>
                  <a:schemeClr val="tx1"/>
                </a:solidFill>
              </a:rPr>
              <a:t> enfeksiyon)</a:t>
            </a:r>
            <a:endParaRPr lang="en-US" altLang="tr-TR" sz="240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1808AC"/>
                </a:solidFill>
              </a:rPr>
              <a:t>Korunma</a:t>
            </a:r>
            <a:endParaRPr lang="en-US" altLang="tr-TR" smtClean="0">
              <a:solidFill>
                <a:srgbClr val="1808AC"/>
              </a:solidFill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848600" cy="3886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altLang="tr-TR" smtClean="0">
                <a:solidFill>
                  <a:schemeClr val="tx1"/>
                </a:solidFill>
              </a:rPr>
              <a:t>Taşıyıcıların saptanması ve tedavisi</a:t>
            </a:r>
            <a:endParaRPr lang="en-US" altLang="tr-TR" b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b="0" smtClean="0">
                <a:solidFill>
                  <a:schemeClr val="tx1"/>
                </a:solidFill>
              </a:rPr>
              <a:t>Düzgün hijyen ve hassas hastaların taşıyıcılardan uzaklaştırılması</a:t>
            </a:r>
            <a:endParaRPr lang="en-US" altLang="tr-TR" b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b="0" smtClean="0">
                <a:solidFill>
                  <a:schemeClr val="tx1"/>
                </a:solidFill>
              </a:rPr>
              <a:t>Hastanede kullanılan araç ve cihazların iyi dezenfeksiyonu ve sterilizasyonu</a:t>
            </a:r>
            <a:endParaRPr lang="en-US" altLang="tr-TR" b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tr-TR" altLang="tr-TR" smtClean="0">
                <a:solidFill>
                  <a:schemeClr val="tx1"/>
                </a:solidFill>
              </a:rPr>
              <a:t>Hastane  enfeksiyonunun kontrolu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3340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tr-TR" altLang="tr-TR" dirty="0" smtClean="0">
                <a:solidFill>
                  <a:schemeClr val="tx1"/>
                </a:solidFill>
              </a:rPr>
              <a:t>Hastane </a:t>
            </a:r>
            <a:r>
              <a:rPr lang="tr-TR" altLang="tr-TR" dirty="0">
                <a:solidFill>
                  <a:schemeClr val="tx1"/>
                </a:solidFill>
              </a:rPr>
              <a:t>e</a:t>
            </a:r>
            <a:r>
              <a:rPr lang="tr-TR" altLang="tr-TR" dirty="0" smtClean="0">
                <a:solidFill>
                  <a:schemeClr val="tx1"/>
                </a:solidFill>
              </a:rPr>
              <a:t>nfeksiyonları bakımından önemli;</a:t>
            </a:r>
          </a:p>
          <a:p>
            <a:pPr eaLnBrk="1" hangingPunct="1">
              <a:defRPr/>
            </a:pPr>
            <a:r>
              <a:rPr lang="tr-TR" altLang="tr-TR" dirty="0" err="1" smtClean="0">
                <a:solidFill>
                  <a:schemeClr val="tx1"/>
                </a:solidFill>
              </a:rPr>
              <a:t>Metisilin</a:t>
            </a:r>
            <a:r>
              <a:rPr lang="tr-TR" altLang="tr-TR" dirty="0" smtClean="0">
                <a:solidFill>
                  <a:schemeClr val="tx1"/>
                </a:solidFill>
              </a:rPr>
              <a:t> Dirençli </a:t>
            </a:r>
            <a:r>
              <a:rPr lang="tr-TR" altLang="tr-TR" dirty="0" err="1" smtClean="0">
                <a:solidFill>
                  <a:schemeClr val="tx1"/>
                </a:solidFill>
              </a:rPr>
              <a:t>S.aureus</a:t>
            </a:r>
            <a:r>
              <a:rPr lang="tr-TR" altLang="tr-TR" dirty="0" smtClean="0">
                <a:solidFill>
                  <a:schemeClr val="tx1"/>
                </a:solidFill>
              </a:rPr>
              <a:t> (MRSA)</a:t>
            </a:r>
          </a:p>
          <a:p>
            <a:pPr>
              <a:defRPr/>
            </a:pPr>
            <a:r>
              <a:rPr lang="tr-TR" altLang="tr-TR" dirty="0" err="1">
                <a:solidFill>
                  <a:schemeClr val="tx1"/>
                </a:solidFill>
              </a:rPr>
              <a:t>V</a:t>
            </a:r>
            <a:r>
              <a:rPr lang="tr-TR" altLang="tr-TR" dirty="0" err="1" smtClean="0">
                <a:solidFill>
                  <a:schemeClr val="tx1"/>
                </a:solidFill>
              </a:rPr>
              <a:t>ankomisin</a:t>
            </a:r>
            <a:r>
              <a:rPr lang="tr-TR" altLang="tr-TR" dirty="0" smtClean="0">
                <a:solidFill>
                  <a:schemeClr val="tx1"/>
                </a:solidFill>
              </a:rPr>
              <a:t> Dirençli </a:t>
            </a:r>
            <a:r>
              <a:rPr lang="tr-TR" altLang="tr-TR" dirty="0" err="1" smtClean="0">
                <a:solidFill>
                  <a:schemeClr val="tx1"/>
                </a:solidFill>
              </a:rPr>
              <a:t>S.aureus</a:t>
            </a:r>
            <a:r>
              <a:rPr lang="tr-TR" altLang="tr-TR" dirty="0" smtClean="0">
                <a:solidFill>
                  <a:schemeClr val="tx1"/>
                </a:solidFill>
              </a:rPr>
              <a:t> (VRSA)</a:t>
            </a:r>
          </a:p>
          <a:p>
            <a:pPr>
              <a:buFontTx/>
              <a:buNone/>
              <a:defRPr/>
            </a:pPr>
            <a:endParaRPr lang="tr-TR" altLang="tr-TR" dirty="0" smtClean="0">
              <a:solidFill>
                <a:schemeClr val="tx1"/>
              </a:solidFill>
            </a:endParaRPr>
          </a:p>
          <a:p>
            <a:pPr>
              <a:buFontTx/>
              <a:buNone/>
              <a:defRPr/>
            </a:pPr>
            <a:r>
              <a:rPr lang="tr-TR" altLang="tr-TR" dirty="0" smtClean="0">
                <a:solidFill>
                  <a:schemeClr val="tx1"/>
                </a:solidFill>
              </a:rPr>
              <a:t>MRSA : </a:t>
            </a:r>
            <a:r>
              <a:rPr lang="tr-TR" altLang="tr-TR" sz="2000" dirty="0" smtClean="0">
                <a:solidFill>
                  <a:schemeClr val="tx1"/>
                </a:solidFill>
              </a:rPr>
              <a:t>Beta </a:t>
            </a:r>
            <a:r>
              <a:rPr lang="tr-TR" altLang="tr-TR" sz="2000" dirty="0" err="1" smtClean="0">
                <a:solidFill>
                  <a:schemeClr val="tx1"/>
                </a:solidFill>
              </a:rPr>
              <a:t>laktamazdan</a:t>
            </a:r>
            <a:r>
              <a:rPr lang="tr-TR" altLang="tr-TR" sz="2000" dirty="0" smtClean="0">
                <a:solidFill>
                  <a:schemeClr val="tx1"/>
                </a:solidFill>
              </a:rPr>
              <a:t> bağımsız bir gen grubu </a:t>
            </a:r>
            <a:r>
              <a:rPr lang="tr-TR" altLang="tr-TR" sz="2000" dirty="0" err="1" smtClean="0">
                <a:solidFill>
                  <a:schemeClr val="tx1"/>
                </a:solidFill>
              </a:rPr>
              <a:t>Stafilokokal</a:t>
            </a:r>
            <a:endParaRPr lang="tr-TR" altLang="tr-TR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altLang="tr-TR" sz="2000" dirty="0" smtClean="0">
                <a:solidFill>
                  <a:schemeClr val="tx1"/>
                </a:solidFill>
              </a:rPr>
              <a:t>kaset kromozom </a:t>
            </a:r>
            <a:r>
              <a:rPr lang="tr-TR" altLang="tr-TR" sz="2000" dirty="0" err="1" smtClean="0">
                <a:solidFill>
                  <a:schemeClr val="tx1"/>
                </a:solidFill>
              </a:rPr>
              <a:t>mec</a:t>
            </a:r>
            <a:r>
              <a:rPr lang="tr-TR" altLang="tr-TR" sz="2000" dirty="0" smtClean="0">
                <a:solidFill>
                  <a:schemeClr val="tx1"/>
                </a:solidFill>
              </a:rPr>
              <a:t> (</a:t>
            </a:r>
            <a:r>
              <a:rPr lang="tr-TR" altLang="tr-TR" sz="2000" dirty="0" err="1" smtClean="0">
                <a:solidFill>
                  <a:schemeClr val="tx1"/>
                </a:solidFill>
              </a:rPr>
              <a:t>SCC</a:t>
            </a:r>
            <a:r>
              <a:rPr lang="tr-TR" altLang="tr-TR" sz="2000" i="1" dirty="0" err="1" smtClean="0">
                <a:solidFill>
                  <a:schemeClr val="tx1"/>
                </a:solidFill>
              </a:rPr>
              <a:t>mec</a:t>
            </a:r>
            <a:r>
              <a:rPr lang="tr-TR" altLang="tr-TR" sz="2000" i="1" dirty="0" smtClean="0">
                <a:solidFill>
                  <a:schemeClr val="tx1"/>
                </a:solidFill>
              </a:rPr>
              <a:t>) – </a:t>
            </a:r>
            <a:r>
              <a:rPr lang="tr-TR" altLang="tr-TR" sz="2000" dirty="0" smtClean="0">
                <a:solidFill>
                  <a:schemeClr val="tx1"/>
                </a:solidFill>
              </a:rPr>
              <a:t>neden olur.</a:t>
            </a:r>
            <a:r>
              <a:rPr lang="tr-TR" altLang="tr-TR" sz="2000" i="1" dirty="0" smtClean="0">
                <a:solidFill>
                  <a:schemeClr val="tx1"/>
                </a:solidFill>
              </a:rPr>
              <a:t> </a:t>
            </a:r>
            <a:r>
              <a:rPr lang="tr-TR" altLang="tr-TR" sz="2000" i="1" dirty="0" err="1" smtClean="0">
                <a:solidFill>
                  <a:schemeClr val="tx1"/>
                </a:solidFill>
              </a:rPr>
              <a:t>SSCmecA</a:t>
            </a:r>
            <a:r>
              <a:rPr lang="tr-TR" altLang="tr-TR" sz="2000" i="1" dirty="0" smtClean="0">
                <a:solidFill>
                  <a:schemeClr val="tx1"/>
                </a:solidFill>
              </a:rPr>
              <a:t> ‘</a:t>
            </a:r>
            <a:r>
              <a:rPr lang="tr-TR" altLang="tr-TR" sz="2000" i="1" dirty="0" err="1" smtClean="0">
                <a:solidFill>
                  <a:schemeClr val="tx1"/>
                </a:solidFill>
              </a:rPr>
              <a:t>nın</a:t>
            </a:r>
            <a:r>
              <a:rPr lang="tr-TR" altLang="tr-TR" sz="2000" i="1" dirty="0" smtClean="0">
                <a:solidFill>
                  <a:schemeClr val="tx1"/>
                </a:solidFill>
              </a:rPr>
              <a:t> 12 tipi vardır. Tip I,II,III  hastane enfeksiyonlarından sorumlu tutulmaktadır.</a:t>
            </a:r>
          </a:p>
          <a:p>
            <a:pPr>
              <a:buFontTx/>
              <a:buNone/>
              <a:defRPr/>
            </a:pPr>
            <a:r>
              <a:rPr lang="tr-TR" altLang="tr-TR" dirty="0" smtClean="0">
                <a:solidFill>
                  <a:schemeClr val="tx1"/>
                </a:solidFill>
              </a:rPr>
              <a:t>(VRSA) : </a:t>
            </a:r>
            <a:r>
              <a:rPr lang="tr-TR" altLang="tr-TR" sz="1800" i="1" dirty="0" err="1" smtClean="0">
                <a:solidFill>
                  <a:schemeClr val="tx1"/>
                </a:solidFill>
              </a:rPr>
              <a:t>Enterokoklardan</a:t>
            </a:r>
            <a:r>
              <a:rPr lang="tr-TR" altLang="tr-TR" sz="1800" i="1" dirty="0" smtClean="0">
                <a:solidFill>
                  <a:schemeClr val="tx1"/>
                </a:solidFill>
              </a:rPr>
              <a:t>  geçiş olur </a:t>
            </a:r>
            <a:r>
              <a:rPr lang="tr-TR" altLang="tr-TR" sz="1800" i="1" dirty="0" err="1" smtClean="0">
                <a:solidFill>
                  <a:schemeClr val="tx1"/>
                </a:solidFill>
              </a:rPr>
              <a:t>vanA</a:t>
            </a:r>
            <a:r>
              <a:rPr lang="tr-TR" altLang="tr-TR" sz="1800" i="1" dirty="0" smtClean="0">
                <a:solidFill>
                  <a:schemeClr val="tx1"/>
                </a:solidFill>
              </a:rPr>
              <a:t> aracılık etmektedir.</a:t>
            </a:r>
          </a:p>
          <a:p>
            <a:pPr marL="0" indent="0">
              <a:buFontTx/>
              <a:buNone/>
              <a:defRPr/>
            </a:pPr>
            <a:r>
              <a:rPr lang="tr-TR" altLang="tr-TR" sz="1800" dirty="0" smtClean="0">
                <a:solidFill>
                  <a:schemeClr val="tx1"/>
                </a:solidFill>
              </a:rPr>
              <a:t>Ayrıca </a:t>
            </a:r>
            <a:r>
              <a:rPr lang="tr-TR" altLang="tr-TR" sz="1800" dirty="0" err="1" smtClean="0">
                <a:solidFill>
                  <a:schemeClr val="tx1"/>
                </a:solidFill>
              </a:rPr>
              <a:t>plazmid</a:t>
            </a:r>
            <a:r>
              <a:rPr lang="tr-TR" altLang="tr-TR" sz="1800" dirty="0" smtClean="0">
                <a:solidFill>
                  <a:schemeClr val="tx1"/>
                </a:solidFill>
              </a:rPr>
              <a:t> aracılı </a:t>
            </a:r>
            <a:r>
              <a:rPr lang="tr-TR" altLang="tr-TR" sz="1800" dirty="0" err="1" smtClean="0">
                <a:solidFill>
                  <a:schemeClr val="tx1"/>
                </a:solidFill>
              </a:rPr>
              <a:t>Tetrasiklin</a:t>
            </a:r>
            <a:r>
              <a:rPr lang="tr-TR" altLang="tr-TR" sz="1800" dirty="0" smtClean="0">
                <a:solidFill>
                  <a:schemeClr val="tx1"/>
                </a:solidFill>
              </a:rPr>
              <a:t>, </a:t>
            </a:r>
            <a:r>
              <a:rPr lang="tr-TR" altLang="tr-TR" sz="1800" dirty="0" err="1" smtClean="0">
                <a:solidFill>
                  <a:schemeClr val="tx1"/>
                </a:solidFill>
              </a:rPr>
              <a:t>Eritromisin</a:t>
            </a:r>
            <a:r>
              <a:rPr lang="tr-TR" altLang="tr-TR" sz="1800" dirty="0" smtClean="0">
                <a:solidFill>
                  <a:schemeClr val="tx1"/>
                </a:solidFill>
              </a:rPr>
              <a:t>,  </a:t>
            </a:r>
            <a:r>
              <a:rPr lang="tr-TR" altLang="tr-TR" sz="1800" dirty="0" err="1" smtClean="0">
                <a:solidFill>
                  <a:schemeClr val="tx1"/>
                </a:solidFill>
              </a:rPr>
              <a:t>Aminoglukozid</a:t>
            </a:r>
            <a:r>
              <a:rPr lang="tr-TR" altLang="tr-TR" sz="1800" dirty="0" smtClean="0">
                <a:solidFill>
                  <a:schemeClr val="tx1"/>
                </a:solidFill>
              </a:rPr>
              <a:t> dirençleri olabilir</a:t>
            </a:r>
            <a:endParaRPr lang="tr-TR" altLang="tr-TR" sz="1800" i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tr-TR" altLang="tr-T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Takım: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Bacillales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Aile :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Staphylococcaceae</a:t>
            </a:r>
            <a:endParaRPr lang="en-US" altLang="tr-TR" sz="24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Cins :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Staphylococcaceae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tr-TR" sz="2400" dirty="0" smtClean="0">
              <a:solidFill>
                <a:schemeClr val="tx1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tr-TR" altLang="tr-TR" sz="2400" dirty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</a:rPr>
              <a:t>  60’ın üzerinde tür içerir. Önemlileri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tr-TR" sz="2400" i="1" dirty="0" smtClean="0">
                <a:solidFill>
                  <a:schemeClr val="tx1"/>
                </a:solidFill>
              </a:rPr>
              <a:t>S. aureus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tr-TR" sz="2400" i="1" dirty="0" smtClean="0">
                <a:solidFill>
                  <a:schemeClr val="tx1"/>
                </a:solidFill>
              </a:rPr>
              <a:t>S. epidermidis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tr-TR" sz="2400" i="1" dirty="0" smtClean="0">
                <a:solidFill>
                  <a:schemeClr val="tx1"/>
                </a:solidFill>
              </a:rPr>
              <a:t>S. </a:t>
            </a:r>
            <a:r>
              <a:rPr lang="en-US" altLang="tr-TR" sz="2400" i="1" dirty="0" err="1" smtClean="0">
                <a:solidFill>
                  <a:schemeClr val="tx1"/>
                </a:solidFill>
              </a:rPr>
              <a:t>saprophyticus</a:t>
            </a:r>
            <a:endParaRPr lang="en-US" altLang="tr-TR" sz="2400" i="1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tr-TR" sz="2400" i="1" dirty="0" smtClean="0">
                <a:solidFill>
                  <a:schemeClr val="tx1"/>
                </a:solidFill>
              </a:rPr>
              <a:t>S. </a:t>
            </a:r>
            <a:r>
              <a:rPr lang="tr-TR" altLang="tr-TR" sz="2400" i="1" dirty="0">
                <a:solidFill>
                  <a:schemeClr val="tx1"/>
                </a:solidFill>
              </a:rPr>
              <a:t>p</a:t>
            </a:r>
            <a:r>
              <a:rPr lang="en-US" altLang="tr-TR" sz="2400" i="1" dirty="0" err="1" smtClean="0">
                <a:solidFill>
                  <a:schemeClr val="tx1"/>
                </a:solidFill>
              </a:rPr>
              <a:t>seudointermedius</a:t>
            </a:r>
            <a:endParaRPr lang="tr-TR" altLang="tr-TR" sz="2400" i="1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i="1" dirty="0" err="1" smtClean="0">
                <a:solidFill>
                  <a:schemeClr val="tx1"/>
                </a:solidFill>
              </a:rPr>
              <a:t>S.lugdunensis</a:t>
            </a:r>
            <a:endParaRPr lang="en-US" altLang="tr-TR" sz="2400" i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tr-TR" altLang="tr-TR" sz="2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tr-TR" altLang="tr-TR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tr-TR" smtClean="0"/>
              <a:t>St</a:t>
            </a:r>
            <a:r>
              <a:rPr lang="tr-TR" altLang="tr-TR" smtClean="0"/>
              <a:t>afilokok cinsi; 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228600" y="1219200"/>
            <a:ext cx="8534400" cy="5486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tr-TR" altLang="tr-TR" sz="2800" dirty="0" smtClean="0">
                <a:solidFill>
                  <a:schemeClr val="tx1"/>
                </a:solidFill>
              </a:rPr>
              <a:t>  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Gram pozitif</a:t>
            </a:r>
          </a:p>
          <a:p>
            <a:pPr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Fakültatif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anaerop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, Hareketsiz, Sporsuz</a:t>
            </a:r>
          </a:p>
          <a:p>
            <a:pPr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tr-TR" altLang="tr-TR" sz="2400" dirty="0" err="1" smtClean="0">
                <a:solidFill>
                  <a:srgbClr val="FF0000"/>
                </a:solidFill>
                <a:latin typeface="+mj-lt"/>
              </a:rPr>
              <a:t>Katalaz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 pozitif , </a:t>
            </a:r>
            <a:r>
              <a:rPr lang="tr-TR" altLang="tr-TR" sz="2400" dirty="0" err="1" smtClean="0">
                <a:solidFill>
                  <a:schemeClr val="tx1"/>
                </a:solidFill>
                <a:latin typeface="+mj-lt"/>
              </a:rPr>
              <a:t>Oksidaz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negatif</a:t>
            </a:r>
          </a:p>
          <a:p>
            <a:pPr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Tuza dayanıklı,</a:t>
            </a:r>
          </a:p>
          <a:p>
            <a:pPr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 Tek, tek, ikili genellikle küme halinde -üzüm salkımı</a:t>
            </a:r>
          </a:p>
          <a:p>
            <a:pPr>
              <a:buFontTx/>
              <a:buNone/>
              <a:defRPr/>
            </a:pPr>
            <a:r>
              <a:rPr lang="tr-TR" altLang="tr-TR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latin typeface="+mj-lt"/>
              </a:rPr>
              <a:t>bulunan bakterilerdir.</a:t>
            </a: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endParaRPr lang="tr-TR" altLang="tr-TR" sz="2400" dirty="0" smtClean="0">
              <a:solidFill>
                <a:srgbClr val="FF0000"/>
              </a:solidFill>
              <a:latin typeface="+mj-lt"/>
            </a:endParaRP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K</a:t>
            </a:r>
            <a:r>
              <a:rPr lang="en-US" altLang="tr-TR" sz="2400" dirty="0" err="1" smtClean="0">
                <a:solidFill>
                  <a:srgbClr val="FF0000"/>
                </a:solidFill>
                <a:latin typeface="+mj-lt"/>
              </a:rPr>
              <a:t>oagula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z- </a:t>
            </a:r>
            <a:r>
              <a:rPr lang="en-US" altLang="tr-TR" sz="2400" dirty="0" err="1" smtClean="0">
                <a:solidFill>
                  <a:srgbClr val="FF0000"/>
                </a:solidFill>
                <a:latin typeface="+mj-lt"/>
              </a:rPr>
              <a:t>po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z</a:t>
            </a:r>
            <a:r>
              <a:rPr lang="en-US" altLang="tr-TR" sz="2400" dirty="0" err="1" smtClean="0">
                <a:solidFill>
                  <a:srgbClr val="FF0000"/>
                </a:solidFill>
                <a:latin typeface="+mj-lt"/>
              </a:rPr>
              <a:t>iti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f</a:t>
            </a:r>
            <a:r>
              <a:rPr lang="en-US" altLang="tr-TR" sz="2400" b="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r-TR" altLang="tr-TR" sz="2400" b="0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tr-TR" altLang="tr-TR" sz="2400" b="0" dirty="0">
                <a:solidFill>
                  <a:srgbClr val="FF0000"/>
                </a:solidFill>
                <a:latin typeface="+mj-lt"/>
              </a:rPr>
              <a:t> </a:t>
            </a:r>
            <a:r>
              <a:rPr lang="tr-TR" altLang="tr-TR" sz="2400" b="0" dirty="0" smtClean="0">
                <a:solidFill>
                  <a:srgbClr val="FF0000"/>
                </a:solidFill>
                <a:latin typeface="+mj-lt"/>
              </a:rPr>
              <a:t>   </a:t>
            </a:r>
            <a:r>
              <a:rPr lang="en-US" altLang="tr-TR" sz="2400" i="1" dirty="0" smtClean="0">
                <a:solidFill>
                  <a:schemeClr val="tx1"/>
                </a:solidFill>
                <a:latin typeface="+mj-lt"/>
              </a:rPr>
              <a:t>Staphylococcus</a:t>
            </a:r>
            <a:r>
              <a:rPr lang="en-US" altLang="tr-TR" sz="2400" b="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tr-TR" sz="2400" i="1" dirty="0" smtClean="0">
                <a:solidFill>
                  <a:schemeClr val="tx1"/>
                </a:solidFill>
                <a:latin typeface="+mj-lt"/>
              </a:rPr>
              <a:t>aureus</a:t>
            </a:r>
            <a:endParaRPr lang="en-US" altLang="tr-TR" sz="2400" b="0" dirty="0" smtClean="0">
              <a:solidFill>
                <a:schemeClr val="tx1"/>
              </a:solidFill>
              <a:latin typeface="+mj-lt"/>
            </a:endParaRP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K</a:t>
            </a:r>
            <a:r>
              <a:rPr lang="en-US" altLang="tr-TR" sz="2400" dirty="0" err="1" smtClean="0">
                <a:solidFill>
                  <a:srgbClr val="FF0000"/>
                </a:solidFill>
                <a:latin typeface="+mj-lt"/>
              </a:rPr>
              <a:t>oag</a:t>
            </a:r>
            <a:r>
              <a:rPr lang="tr-TR" altLang="tr-TR" sz="2400" dirty="0" err="1" smtClean="0">
                <a:solidFill>
                  <a:srgbClr val="FF0000"/>
                </a:solidFill>
                <a:latin typeface="+mj-lt"/>
              </a:rPr>
              <a:t>ulaz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 - </a:t>
            </a:r>
            <a:r>
              <a:rPr lang="en-US" altLang="tr-TR" sz="2400" dirty="0" err="1" smtClean="0">
                <a:solidFill>
                  <a:srgbClr val="FF0000"/>
                </a:solidFill>
                <a:latin typeface="+mj-lt"/>
              </a:rPr>
              <a:t>neg</a:t>
            </a:r>
            <a:r>
              <a:rPr lang="tr-TR" altLang="tr-TR" sz="2400" dirty="0" err="1" smtClean="0">
                <a:solidFill>
                  <a:srgbClr val="FF0000"/>
                </a:solidFill>
                <a:latin typeface="+mj-lt"/>
              </a:rPr>
              <a:t>atif</a:t>
            </a:r>
            <a:r>
              <a:rPr lang="tr-TR" altLang="tr-TR" sz="2400" dirty="0" smtClean="0">
                <a:solidFill>
                  <a:srgbClr val="FF0000"/>
                </a:solidFill>
                <a:latin typeface="+mj-lt"/>
              </a:rPr>
              <a:t> :</a:t>
            </a:r>
            <a:r>
              <a:rPr lang="en-US" altLang="tr-TR" sz="24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tr-TR" sz="2400" i="1" dirty="0" smtClean="0">
                <a:solidFill>
                  <a:schemeClr val="tx1"/>
                </a:solidFill>
                <a:latin typeface="+mj-lt"/>
              </a:rPr>
              <a:t>Staphylococcus</a:t>
            </a:r>
            <a:r>
              <a:rPr lang="en-US" altLang="tr-TR" sz="2400" b="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tr-TR" sz="2400" i="1" dirty="0" smtClean="0">
                <a:solidFill>
                  <a:schemeClr val="tx1"/>
                </a:solidFill>
                <a:latin typeface="+mj-lt"/>
              </a:rPr>
              <a:t>epidermidis, </a:t>
            </a:r>
            <a:endParaRPr lang="tr-TR" altLang="tr-TR" sz="2400" i="1" dirty="0" smtClean="0">
              <a:solidFill>
                <a:schemeClr val="tx1"/>
              </a:solidFill>
              <a:latin typeface="+mj-lt"/>
            </a:endParaRPr>
          </a:p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2400" i="1" dirty="0" smtClean="0">
                <a:solidFill>
                  <a:schemeClr val="tx1"/>
                </a:solidFill>
                <a:latin typeface="+mj-lt"/>
              </a:rPr>
              <a:t>                                   </a:t>
            </a:r>
            <a:r>
              <a:rPr lang="en-US" altLang="tr-TR" sz="2400" i="1" dirty="0" smtClean="0">
                <a:solidFill>
                  <a:schemeClr val="tx1"/>
                </a:solidFill>
                <a:latin typeface="+mj-lt"/>
              </a:rPr>
              <a:t>S.</a:t>
            </a:r>
            <a:r>
              <a:rPr lang="en-US" altLang="tr-TR" sz="2400" b="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tr-TR" altLang="tr-TR" sz="2400" i="1" dirty="0" smtClean="0">
                <a:solidFill>
                  <a:schemeClr val="tx1"/>
                </a:solidFill>
                <a:latin typeface="+mj-lt"/>
              </a:rPr>
              <a:t>s</a:t>
            </a:r>
            <a:r>
              <a:rPr lang="en-US" altLang="tr-TR" sz="2400" i="1" dirty="0" err="1" smtClean="0">
                <a:solidFill>
                  <a:schemeClr val="tx1"/>
                </a:solidFill>
                <a:latin typeface="+mj-lt"/>
              </a:rPr>
              <a:t>aprophyticus</a:t>
            </a:r>
            <a:endParaRPr lang="tr-TR" altLang="tr-TR" sz="2400" i="1" dirty="0" smtClean="0">
              <a:solidFill>
                <a:schemeClr val="tx1"/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tr-TR" altLang="tr-TR" sz="240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  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40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400" i="1" dirty="0" err="1" smtClean="0">
                <a:solidFill>
                  <a:srgbClr val="FF0000"/>
                </a:solidFill>
              </a:rPr>
              <a:t>Staphylococcus</a:t>
            </a:r>
            <a:r>
              <a:rPr lang="tr-TR" altLang="tr-TR" sz="2400" i="1" dirty="0" smtClean="0">
                <a:solidFill>
                  <a:srgbClr val="FF0000"/>
                </a:solidFill>
              </a:rPr>
              <a:t>  </a:t>
            </a:r>
            <a:r>
              <a:rPr lang="tr-TR" altLang="tr-TR" sz="2400" i="1" dirty="0" err="1" smtClean="0">
                <a:solidFill>
                  <a:srgbClr val="FF0000"/>
                </a:solidFill>
              </a:rPr>
              <a:t>aureus</a:t>
            </a:r>
            <a:endParaRPr lang="tr-TR" altLang="tr-TR" sz="2400" i="1" dirty="0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tr-TR" altLang="tr-TR" sz="2400" dirty="0" smtClean="0">
              <a:solidFill>
                <a:srgbClr val="FF000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Deri ve Mukozada bulunur</a:t>
            </a: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insana direk veya kullanım eşyaları ile geçer.</a:t>
            </a: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i="1" dirty="0" err="1" smtClean="0">
                <a:solidFill>
                  <a:schemeClr val="tx1"/>
                </a:solidFill>
              </a:rPr>
              <a:t>Katater</a:t>
            </a:r>
            <a:r>
              <a:rPr lang="tr-TR" altLang="tr-TR" sz="2400" i="1" dirty="0" smtClean="0">
                <a:solidFill>
                  <a:schemeClr val="tx1"/>
                </a:solidFill>
              </a:rPr>
              <a:t>, protez, </a:t>
            </a:r>
            <a:r>
              <a:rPr lang="tr-TR" altLang="tr-TR" sz="2400" i="1" dirty="0" err="1" smtClean="0">
                <a:solidFill>
                  <a:schemeClr val="tx1"/>
                </a:solidFill>
              </a:rPr>
              <a:t>spekülüm</a:t>
            </a:r>
            <a:r>
              <a:rPr lang="tr-TR" altLang="tr-TR" sz="2400" i="1" dirty="0" smtClean="0">
                <a:solidFill>
                  <a:schemeClr val="tx1"/>
                </a:solidFill>
              </a:rPr>
              <a:t>, dikişler yoluyla bulaşabilir </a:t>
            </a: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i="1" dirty="0" smtClean="0">
                <a:solidFill>
                  <a:schemeClr val="tx1"/>
                </a:solidFill>
              </a:rPr>
              <a:t>Tüm dünyada yaygındır.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                      </a:t>
            </a:r>
            <a:endParaRPr lang="en-US" altLang="tr-T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>
          <a:xfrm>
            <a:off x="685800" y="533400"/>
            <a:ext cx="8229600" cy="5562600"/>
          </a:xfrm>
        </p:spPr>
        <p:txBody>
          <a:bodyPr/>
          <a:lstStyle/>
          <a:p>
            <a:pPr>
              <a:defRPr/>
            </a:pPr>
            <a:r>
              <a:rPr lang="tr-TR" altLang="tr-TR" sz="2400" dirty="0" smtClean="0">
                <a:solidFill>
                  <a:srgbClr val="FF0000"/>
                </a:solidFill>
              </a:rPr>
              <a:t>Hastalıkları</a:t>
            </a:r>
          </a:p>
          <a:p>
            <a:pPr marL="0" indent="0">
              <a:buFontTx/>
              <a:buNone/>
              <a:defRPr/>
            </a:pPr>
            <a:endParaRPr lang="tr-TR" altLang="tr-TR" sz="24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tr-TR" altLang="tr-TR" sz="2400" dirty="0" smtClean="0">
                <a:solidFill>
                  <a:srgbClr val="FF0000"/>
                </a:solidFill>
              </a:rPr>
              <a:t>Deri hastalıkları ; 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impetigo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follikülit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fronkül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karbonkül</a:t>
            </a:r>
            <a:r>
              <a:rPr lang="tr-TR" altLang="tr-TR" sz="2400" dirty="0" smtClean="0">
                <a:solidFill>
                  <a:schemeClr val="tx1"/>
                </a:solidFill>
              </a:rPr>
              <a:t>, yara enfeksiyonları , haşlanmış deri sendromu</a:t>
            </a:r>
          </a:p>
          <a:p>
            <a:pPr>
              <a:defRPr/>
            </a:pPr>
            <a:r>
              <a:rPr lang="tr-TR" altLang="tr-TR" sz="2400" dirty="0" smtClean="0">
                <a:solidFill>
                  <a:schemeClr val="tx1"/>
                </a:solidFill>
              </a:rPr>
              <a:t>Besin zehirlenmesi ; </a:t>
            </a:r>
            <a:r>
              <a:rPr lang="en-US" altLang="tr-TR" sz="2400" dirty="0" err="1" smtClean="0">
                <a:solidFill>
                  <a:schemeClr val="tx1"/>
                </a:solidFill>
              </a:rPr>
              <a:t>Enteroto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ks</a:t>
            </a:r>
            <a:r>
              <a:rPr lang="en-US" altLang="tr-TR" sz="2400" dirty="0" smtClean="0">
                <a:solidFill>
                  <a:schemeClr val="tx1"/>
                </a:solidFill>
              </a:rPr>
              <a:t>in</a:t>
            </a:r>
            <a:r>
              <a:rPr lang="tr-TR" altLang="tr-TR" sz="2400" dirty="0" smtClean="0">
                <a:solidFill>
                  <a:schemeClr val="tx1"/>
                </a:solidFill>
              </a:rPr>
              <a:t> aracılı hastalık </a:t>
            </a:r>
            <a:r>
              <a:rPr lang="en-US" altLang="tr-TR" sz="2400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Toksik</a:t>
            </a:r>
            <a:r>
              <a:rPr lang="tr-TR" altLang="tr-TR" sz="2400" dirty="0" smtClean="0">
                <a:solidFill>
                  <a:schemeClr val="tx1"/>
                </a:solidFill>
              </a:rPr>
              <a:t> şok sendromu-TSS, 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Üriner</a:t>
            </a:r>
            <a:r>
              <a:rPr lang="tr-TR" altLang="tr-TR" sz="2400" dirty="0" smtClean="0">
                <a:solidFill>
                  <a:schemeClr val="tx1"/>
                </a:solidFill>
              </a:rPr>
              <a:t> sistem enfeksiyonu, 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Bakteriyemi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Endokardit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Pnömoni</a:t>
            </a:r>
            <a:r>
              <a:rPr lang="tr-TR" altLang="tr-TR" sz="2400" dirty="0" smtClean="0">
                <a:solidFill>
                  <a:schemeClr val="tx1"/>
                </a:solidFill>
              </a:rPr>
              <a:t>,</a:t>
            </a:r>
          </a:p>
          <a:p>
            <a:pPr>
              <a:defRPr/>
            </a:pPr>
            <a:r>
              <a:rPr lang="tr-TR" altLang="tr-TR" sz="2400" dirty="0" err="1" smtClean="0">
                <a:solidFill>
                  <a:schemeClr val="tx1"/>
                </a:solidFill>
              </a:rPr>
              <a:t>Ampiyem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 err="1">
                <a:solidFill>
                  <a:schemeClr val="tx1"/>
                </a:solidFill>
              </a:rPr>
              <a:t>O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steomiyelit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</a:rPr>
              <a:t>Septik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artrit</a:t>
            </a:r>
            <a:endParaRPr lang="tr-TR" altLang="tr-T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r>
              <a:rPr lang="tr-TR" altLang="tr-TR" smtClean="0"/>
              <a:t>S.aureus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>
          <a:xfrm>
            <a:off x="457200" y="1447800"/>
            <a:ext cx="8001000" cy="4648200"/>
          </a:xfrm>
        </p:spPr>
        <p:txBody>
          <a:bodyPr/>
          <a:lstStyle/>
          <a:p>
            <a:r>
              <a:rPr lang="tr-TR" altLang="tr-TR" smtClean="0">
                <a:solidFill>
                  <a:schemeClr val="tx1"/>
                </a:solidFill>
              </a:rPr>
              <a:t>Gram  pozitif,küme halinde bulunan</a:t>
            </a:r>
          </a:p>
          <a:p>
            <a:r>
              <a:rPr lang="tr-TR" altLang="tr-TR" smtClean="0">
                <a:solidFill>
                  <a:schemeClr val="tx1"/>
                </a:solidFill>
              </a:rPr>
              <a:t>Fakültatif anaerobe </a:t>
            </a:r>
          </a:p>
          <a:p>
            <a:r>
              <a:rPr lang="tr-TR" altLang="tr-TR" smtClean="0">
                <a:solidFill>
                  <a:schemeClr val="tx1"/>
                </a:solidFill>
              </a:rPr>
              <a:t>Koagülaz  enzimi pozitif</a:t>
            </a:r>
          </a:p>
          <a:p>
            <a:r>
              <a:rPr lang="tr-TR" altLang="tr-TR" smtClean="0">
                <a:solidFill>
                  <a:schemeClr val="tx1"/>
                </a:solidFill>
              </a:rPr>
              <a:t>Kapsülü bulunabilen </a:t>
            </a:r>
          </a:p>
          <a:p>
            <a:r>
              <a:rPr lang="tr-TR" altLang="tr-TR" smtClean="0">
                <a:solidFill>
                  <a:schemeClr val="tx1"/>
                </a:solidFill>
              </a:rPr>
              <a:t>Protein A ‘ya (tanıda kullanılan) sahip bakteri</a:t>
            </a:r>
          </a:p>
          <a:p>
            <a:endParaRPr lang="tr-TR" altLang="tr-T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423863"/>
            <a:ext cx="9144000" cy="522287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tr-TR" altLang="tr-TR" sz="2800" b="0" smtClean="0">
                <a:solidFill>
                  <a:srgbClr val="1808AC"/>
                </a:solidFill>
              </a:rPr>
              <a:t>V</a:t>
            </a:r>
            <a:r>
              <a:rPr lang="en-US" altLang="tr-TR" sz="2800" b="0" smtClean="0">
                <a:solidFill>
                  <a:srgbClr val="1808AC"/>
                </a:solidFill>
              </a:rPr>
              <a:t>irul</a:t>
            </a:r>
            <a:r>
              <a:rPr lang="tr-TR" altLang="tr-TR" sz="2800" b="0" smtClean="0">
                <a:solidFill>
                  <a:srgbClr val="1808AC"/>
                </a:solidFill>
              </a:rPr>
              <a:t>ans</a:t>
            </a:r>
            <a:r>
              <a:rPr lang="en-US" altLang="tr-TR" sz="2800" b="0" smtClean="0">
                <a:solidFill>
                  <a:srgbClr val="1808AC"/>
                </a:solidFill>
              </a:rPr>
              <a:t> Fa</a:t>
            </a:r>
            <a:r>
              <a:rPr lang="tr-TR" altLang="tr-TR" sz="2800" b="0" smtClean="0">
                <a:solidFill>
                  <a:srgbClr val="1808AC"/>
                </a:solidFill>
              </a:rPr>
              <a:t>k</a:t>
            </a:r>
            <a:r>
              <a:rPr lang="en-US" altLang="tr-TR" sz="2800" b="0" smtClean="0">
                <a:solidFill>
                  <a:srgbClr val="1808AC"/>
                </a:solidFill>
              </a:rPr>
              <a:t>t</a:t>
            </a:r>
            <a:r>
              <a:rPr lang="tr-TR" altLang="tr-TR" sz="2800" b="0" smtClean="0">
                <a:solidFill>
                  <a:srgbClr val="1808AC"/>
                </a:solidFill>
              </a:rPr>
              <a:t>örleri </a:t>
            </a:r>
            <a:endParaRPr lang="en-US" altLang="tr-TR" sz="2800" b="0" smtClean="0">
              <a:solidFill>
                <a:srgbClr val="1808AC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763000" cy="6272213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tr-TR" sz="2000" b="0" dirty="0" err="1" smtClean="0">
                <a:solidFill>
                  <a:schemeClr val="tx1"/>
                </a:solidFill>
                <a:latin typeface="+mj-lt"/>
              </a:rPr>
              <a:t>Peptidogl</a:t>
            </a: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ikan yapı 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 (PG)</a:t>
            </a:r>
            <a:endParaRPr lang="tr-TR" altLang="tr-TR" sz="2000" b="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aps</a:t>
            </a:r>
            <a:r>
              <a:rPr lang="tr-TR" altLang="tr-TR" sz="2000" b="0" dirty="0" err="1" smtClean="0">
                <a:solidFill>
                  <a:schemeClr val="tx1"/>
                </a:solidFill>
                <a:latin typeface="+mj-lt"/>
              </a:rPr>
              <a:t>ül</a:t>
            </a: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 veya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 slime</a:t>
            </a: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 tabakası  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US" altLang="tr-TR" sz="2000" b="0" dirty="0" err="1" smtClean="0">
                <a:solidFill>
                  <a:schemeClr val="tx1"/>
                </a:solidFill>
                <a:latin typeface="+mj-lt"/>
              </a:rPr>
              <a:t>gl</a:t>
            </a:r>
            <a:r>
              <a:rPr lang="tr-TR" altLang="tr-TR" sz="2000" b="0" dirty="0" err="1" smtClean="0">
                <a:solidFill>
                  <a:schemeClr val="tx1"/>
                </a:solidFill>
                <a:latin typeface="+mj-lt"/>
              </a:rPr>
              <a:t>ik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o</a:t>
            </a: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altLang="tr-TR" sz="2000" b="0" dirty="0" smtClean="0">
                <a:solidFill>
                  <a:schemeClr val="tx1"/>
                </a:solidFill>
                <a:latin typeface="+mj-lt"/>
              </a:rPr>
              <a:t>al</a:t>
            </a:r>
            <a:r>
              <a:rPr lang="tr-TR" altLang="tr-TR" sz="2000" b="0" dirty="0" smtClean="0">
                <a:solidFill>
                  <a:schemeClr val="tx1"/>
                </a:solidFill>
                <a:latin typeface="+mj-lt"/>
              </a:rPr>
              <a:t>iks)</a:t>
            </a:r>
          </a:p>
          <a:p>
            <a:pPr eaLnBrk="1" hangingPunct="1">
              <a:defRPr/>
            </a:pPr>
            <a:r>
              <a:rPr lang="en-US" altLang="tr-TR" sz="2000" b="0" dirty="0" smtClean="0">
                <a:solidFill>
                  <a:schemeClr val="tx1"/>
                </a:solidFill>
              </a:rPr>
              <a:t>Protein A</a:t>
            </a:r>
            <a:endParaRPr lang="tr-TR" altLang="tr-TR" sz="2000" b="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tr-TR" altLang="tr-TR" sz="2000" b="0" dirty="0" err="1" smtClean="0">
                <a:solidFill>
                  <a:schemeClr val="tx1"/>
                </a:solidFill>
              </a:rPr>
              <a:t>Koagülaz</a:t>
            </a:r>
            <a:r>
              <a:rPr lang="tr-TR" altLang="tr-TR" sz="2000" b="0" dirty="0" smtClean="0">
                <a:solidFill>
                  <a:schemeClr val="tx1"/>
                </a:solidFill>
              </a:rPr>
              <a:t>   </a:t>
            </a:r>
          </a:p>
          <a:p>
            <a:pPr eaLnBrk="1" hangingPunct="1">
              <a:defRPr/>
            </a:pPr>
            <a:r>
              <a:rPr lang="en-US" altLang="tr-TR" sz="2000" b="0" dirty="0" smtClean="0">
                <a:solidFill>
                  <a:schemeClr val="tx1"/>
                </a:solidFill>
              </a:rPr>
              <a:t>H</a:t>
            </a:r>
            <a:r>
              <a:rPr lang="tr-TR" altLang="tr-TR" sz="2000" b="0" dirty="0" smtClean="0">
                <a:solidFill>
                  <a:schemeClr val="tx1"/>
                </a:solidFill>
              </a:rPr>
              <a:t>i</a:t>
            </a:r>
            <a:r>
              <a:rPr lang="en-US" altLang="tr-TR" sz="2000" b="0" dirty="0" err="1" smtClean="0">
                <a:solidFill>
                  <a:schemeClr val="tx1"/>
                </a:solidFill>
              </a:rPr>
              <a:t>yaluronid</a:t>
            </a:r>
            <a:r>
              <a:rPr lang="tr-TR" altLang="tr-TR" sz="2000" b="0" dirty="0" smtClean="0">
                <a:solidFill>
                  <a:schemeClr val="tx1"/>
                </a:solidFill>
              </a:rPr>
              <a:t>az</a:t>
            </a:r>
            <a:r>
              <a:rPr lang="en-US" altLang="tr-TR" sz="2000" b="0" dirty="0" smtClean="0">
                <a:solidFill>
                  <a:schemeClr val="tx1"/>
                </a:solidFill>
              </a:rPr>
              <a:t>    </a:t>
            </a:r>
            <a:endParaRPr lang="tr-TR" altLang="tr-TR" sz="2000" b="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tr-TR" sz="2000" b="0" dirty="0" smtClean="0">
                <a:solidFill>
                  <a:schemeClr val="tx1"/>
                </a:solidFill>
              </a:rPr>
              <a:t>N</a:t>
            </a:r>
            <a:r>
              <a:rPr lang="tr-TR" altLang="tr-TR" sz="2000" b="0" dirty="0" err="1" smtClean="0">
                <a:solidFill>
                  <a:schemeClr val="tx1"/>
                </a:solidFill>
              </a:rPr>
              <a:t>ükleaz</a:t>
            </a:r>
            <a:endParaRPr lang="tr-TR" altLang="tr-TR" sz="2000" b="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tr-TR" sz="2000" dirty="0" err="1" smtClean="0">
                <a:solidFill>
                  <a:schemeClr val="tx1"/>
                </a:solidFill>
              </a:rPr>
              <a:t>Prote</a:t>
            </a:r>
            <a:r>
              <a:rPr lang="tr-TR" altLang="tr-TR" sz="2000" dirty="0" smtClean="0">
                <a:solidFill>
                  <a:schemeClr val="tx1"/>
                </a:solidFill>
              </a:rPr>
              <a:t>az</a:t>
            </a:r>
            <a:endParaRPr lang="en-US" altLang="tr-TR" sz="20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altLang="tr-TR" sz="2000" dirty="0" err="1" smtClean="0">
                <a:solidFill>
                  <a:schemeClr val="tx1"/>
                </a:solidFill>
              </a:rPr>
              <a:t>Lipa</a:t>
            </a:r>
            <a:r>
              <a:rPr lang="tr-TR" altLang="tr-TR" sz="2000" dirty="0" smtClean="0">
                <a:solidFill>
                  <a:schemeClr val="tx1"/>
                </a:solidFill>
              </a:rPr>
              <a:t>z – </a:t>
            </a:r>
            <a:r>
              <a:rPr lang="en-US" altLang="tr-TR" sz="2000" dirty="0" smtClean="0">
                <a:solidFill>
                  <a:schemeClr val="tx1"/>
                </a:solidFill>
              </a:rPr>
              <a:t>Ester</a:t>
            </a:r>
            <a:r>
              <a:rPr lang="tr-TR" altLang="tr-TR" sz="2000" dirty="0" smtClean="0">
                <a:solidFill>
                  <a:schemeClr val="tx1"/>
                </a:solidFill>
              </a:rPr>
              <a:t>az</a:t>
            </a:r>
          </a:p>
          <a:p>
            <a:pPr eaLnBrk="1" hangingPunct="1">
              <a:defRPr/>
            </a:pPr>
            <a:r>
              <a:rPr lang="tr-TR" altLang="tr-TR" sz="1800" dirty="0" err="1" smtClean="0">
                <a:solidFill>
                  <a:schemeClr val="tx1"/>
                </a:solidFill>
              </a:rPr>
              <a:t>Penisilinaz</a:t>
            </a:r>
            <a:endParaRPr lang="tr-TR" altLang="tr-TR" sz="18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tr-TR" altLang="tr-TR" sz="1800" dirty="0" err="1" smtClean="0">
                <a:solidFill>
                  <a:schemeClr val="tx1"/>
                </a:solidFill>
              </a:rPr>
              <a:t>Fibrinolizin</a:t>
            </a:r>
            <a:endParaRPr lang="tr-TR" altLang="tr-TR" sz="1800" dirty="0" smtClean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tr-TR" altLang="tr-TR" sz="1800" dirty="0" smtClean="0">
                <a:solidFill>
                  <a:schemeClr val="tx1"/>
                </a:solidFill>
              </a:rPr>
              <a:t>   </a:t>
            </a:r>
            <a:endParaRPr lang="tr-TR" altLang="tr-TR" sz="2800" b="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endParaRPr lang="tr-TR" altLang="tr-TR" sz="2800" b="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endParaRPr lang="tr-TR" altLang="tr-TR" sz="2400" b="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endParaRPr lang="tr-TR" altLang="tr-TR" sz="2400" b="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endParaRPr lang="tr-TR" altLang="tr-TR" sz="2400" b="0" dirty="0" smtClean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endParaRPr lang="tr-TR" altLang="tr-TR" sz="2400" b="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1775"/>
            <a:ext cx="8305800" cy="523875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tr-TR" sz="2800" b="0" i="0" smtClean="0">
                <a:solidFill>
                  <a:srgbClr val="1808AC"/>
                </a:solidFill>
              </a:rPr>
              <a:t>Virul</a:t>
            </a:r>
            <a:r>
              <a:rPr lang="tr-TR" altLang="tr-TR" sz="2800" b="0" i="0" smtClean="0">
                <a:solidFill>
                  <a:srgbClr val="1808AC"/>
                </a:solidFill>
              </a:rPr>
              <a:t>ans</a:t>
            </a:r>
            <a:r>
              <a:rPr lang="en-US" altLang="tr-TR" sz="2800" b="0" i="0" smtClean="0">
                <a:solidFill>
                  <a:srgbClr val="1808AC"/>
                </a:solidFill>
              </a:rPr>
              <a:t> Fa</a:t>
            </a:r>
            <a:r>
              <a:rPr lang="tr-TR" altLang="tr-TR" sz="2800" b="0" i="0" smtClean="0">
                <a:solidFill>
                  <a:srgbClr val="1808AC"/>
                </a:solidFill>
              </a:rPr>
              <a:t>k</a:t>
            </a:r>
            <a:r>
              <a:rPr lang="en-US" altLang="tr-TR" sz="2800" b="0" i="0" smtClean="0">
                <a:solidFill>
                  <a:srgbClr val="1808AC"/>
                </a:solidFill>
              </a:rPr>
              <a:t>t</a:t>
            </a:r>
            <a:r>
              <a:rPr lang="tr-TR" altLang="tr-TR" sz="2800" b="0" i="0" smtClean="0">
                <a:solidFill>
                  <a:srgbClr val="1808AC"/>
                </a:solidFill>
              </a:rPr>
              <a:t>örleri</a:t>
            </a:r>
            <a:r>
              <a:rPr lang="en-US" altLang="tr-TR" sz="2800" b="0" i="0" smtClean="0">
                <a:solidFill>
                  <a:srgbClr val="1808AC"/>
                </a:solidFill>
              </a:rPr>
              <a:t>: E</a:t>
            </a:r>
            <a:r>
              <a:rPr lang="tr-TR" altLang="tr-TR" sz="2800" b="0" i="0" smtClean="0">
                <a:solidFill>
                  <a:srgbClr val="1808AC"/>
                </a:solidFill>
              </a:rPr>
              <a:t>kz</a:t>
            </a:r>
            <a:r>
              <a:rPr lang="en-US" altLang="tr-TR" sz="2800" b="0" i="0" smtClean="0">
                <a:solidFill>
                  <a:srgbClr val="1808AC"/>
                </a:solidFill>
              </a:rPr>
              <a:t>oto</a:t>
            </a:r>
            <a:r>
              <a:rPr lang="tr-TR" altLang="tr-TR" sz="2800" b="0" i="0" smtClean="0">
                <a:solidFill>
                  <a:srgbClr val="1808AC"/>
                </a:solidFill>
              </a:rPr>
              <a:t>ks</a:t>
            </a:r>
            <a:r>
              <a:rPr lang="en-US" altLang="tr-TR" sz="2800" b="0" smtClean="0">
                <a:solidFill>
                  <a:srgbClr val="1808AC"/>
                </a:solidFill>
              </a:rPr>
              <a:t>in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8153400" cy="8501063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tr-TR" altLang="tr-TR" sz="2400" b="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altLang="tr-TR" sz="2400" b="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sz="2400" b="0" dirty="0" err="1" smtClean="0">
                <a:solidFill>
                  <a:schemeClr val="tx1"/>
                </a:solidFill>
              </a:rPr>
              <a:t>Sitolitik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 toksinler;   Alfa, 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Beta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,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Gamma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,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 Delta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 t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o</a:t>
            </a:r>
            <a:r>
              <a:rPr lang="tr-TR" altLang="tr-TR" sz="2400" b="0" dirty="0" err="1" smtClean="0">
                <a:solidFill>
                  <a:schemeClr val="tx1"/>
                </a:solidFill>
              </a:rPr>
              <a:t>ksi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n</a:t>
            </a:r>
            <a:endParaRPr lang="tr-TR" altLang="tr-TR" sz="2400" b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tr-TR" altLang="tr-TR" sz="1600" b="0" dirty="0" smtClean="0">
                <a:solidFill>
                  <a:schemeClr val="tx1"/>
                </a:solidFill>
              </a:rPr>
              <a:t>Eritrositleri, </a:t>
            </a:r>
            <a:r>
              <a:rPr lang="tr-TR" altLang="tr-TR" sz="1600" b="0" dirty="0" err="1" smtClean="0">
                <a:solidFill>
                  <a:schemeClr val="tx1"/>
                </a:solidFill>
              </a:rPr>
              <a:t>Makrofajlar</a:t>
            </a:r>
            <a:r>
              <a:rPr lang="tr-TR" altLang="tr-TR" sz="1600" b="0" dirty="0" smtClean="0">
                <a:solidFill>
                  <a:schemeClr val="tx1"/>
                </a:solidFill>
              </a:rPr>
              <a:t>, Lenfositler </a:t>
            </a:r>
            <a:r>
              <a:rPr lang="tr-TR" altLang="tr-TR" sz="1600" b="0" dirty="0" err="1" smtClean="0">
                <a:solidFill>
                  <a:schemeClr val="tx1"/>
                </a:solidFill>
              </a:rPr>
              <a:t>Nötrofiller</a:t>
            </a:r>
            <a:r>
              <a:rPr lang="tr-TR" altLang="tr-TR" sz="1600" b="0" dirty="0" smtClean="0">
                <a:solidFill>
                  <a:schemeClr val="tx1"/>
                </a:solidFill>
              </a:rPr>
              <a:t>, </a:t>
            </a:r>
            <a:r>
              <a:rPr lang="tr-TR" altLang="tr-TR" sz="1600" b="0" dirty="0" err="1" smtClean="0">
                <a:solidFill>
                  <a:schemeClr val="tx1"/>
                </a:solidFill>
              </a:rPr>
              <a:t>Trombositlere</a:t>
            </a:r>
            <a:r>
              <a:rPr lang="tr-TR" altLang="tr-TR" sz="1600" b="0" dirty="0" smtClean="0">
                <a:solidFill>
                  <a:schemeClr val="tx1"/>
                </a:solidFill>
              </a:rPr>
              <a:t> </a:t>
            </a:r>
            <a:r>
              <a:rPr lang="tr-TR" altLang="tr-TR" sz="1600" b="0" dirty="0" err="1" smtClean="0">
                <a:solidFill>
                  <a:schemeClr val="tx1"/>
                </a:solidFill>
              </a:rPr>
              <a:t>Sitopatik</a:t>
            </a:r>
            <a:r>
              <a:rPr lang="tr-TR" altLang="tr-TR" sz="1600" b="0" dirty="0" smtClean="0">
                <a:solidFill>
                  <a:schemeClr val="tx1"/>
                </a:solidFill>
              </a:rPr>
              <a:t> etki gösterir </a:t>
            </a:r>
            <a:endParaRPr lang="tr-TR" altLang="tr-TR" sz="1600" b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altLang="tr-TR" sz="2400" b="0" dirty="0" err="1" smtClean="0">
                <a:solidFill>
                  <a:schemeClr val="tx1"/>
                </a:solidFill>
              </a:rPr>
              <a:t>Panton-Valentine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 (PV) lökosidin</a:t>
            </a:r>
          </a:p>
          <a:p>
            <a:pPr>
              <a:buFontTx/>
              <a:buNone/>
              <a:defRPr/>
            </a:pPr>
            <a:r>
              <a:rPr lang="tr-TR" altLang="tr-TR" sz="1600" b="0" dirty="0" err="1" smtClean="0">
                <a:solidFill>
                  <a:srgbClr val="FF0000"/>
                </a:solidFill>
              </a:rPr>
              <a:t>Eritrosit,lökosit,makrofaj,trombosit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ve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fibroblastlara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toksik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etkili</a:t>
            </a:r>
          </a:p>
          <a:p>
            <a:pPr eaLnBrk="1" hangingPunct="1">
              <a:defRPr/>
            </a:pPr>
            <a:r>
              <a:rPr lang="en-US" altLang="tr-TR" sz="2400" b="0" dirty="0" err="1" smtClean="0">
                <a:solidFill>
                  <a:schemeClr val="tx1"/>
                </a:solidFill>
              </a:rPr>
              <a:t>Enteroto</a:t>
            </a:r>
            <a:r>
              <a:rPr lang="tr-TR" altLang="tr-TR" sz="2400" b="0" dirty="0" err="1" smtClean="0">
                <a:solidFill>
                  <a:schemeClr val="tx1"/>
                </a:solidFill>
              </a:rPr>
              <a:t>ks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in</a:t>
            </a:r>
            <a:r>
              <a:rPr lang="tr-TR" altLang="tr-TR" sz="2400" b="0" dirty="0" err="1" smtClean="0">
                <a:solidFill>
                  <a:schemeClr val="tx1"/>
                </a:solidFill>
              </a:rPr>
              <a:t>ler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  A-E, G-I </a:t>
            </a:r>
          </a:p>
          <a:p>
            <a:pPr marL="0" indent="0" eaLnBrk="1" hangingPunct="1">
              <a:buFontTx/>
              <a:buNone/>
              <a:defRPr/>
            </a:pPr>
            <a:r>
              <a:rPr lang="tr-TR" altLang="tr-TR" sz="1600" b="0" dirty="0" err="1" smtClean="0">
                <a:solidFill>
                  <a:srgbClr val="FF0000"/>
                </a:solidFill>
              </a:rPr>
              <a:t>Süperantijen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T hücre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proliferasyonu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ve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sitokin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,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inflamatuar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mediatör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salgıları salgılatır, bulantı kusma ,sıvı kaybı</a:t>
            </a:r>
            <a:endParaRPr lang="tr-TR" altLang="tr-TR" sz="1600" b="0" dirty="0" smtClean="0">
              <a:solidFill>
                <a:schemeClr val="tx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altLang="tr-TR" sz="2400" b="0" dirty="0" err="1" smtClean="0">
                <a:solidFill>
                  <a:schemeClr val="tx1"/>
                </a:solidFill>
              </a:rPr>
              <a:t>Exfoliati</a:t>
            </a:r>
            <a:r>
              <a:rPr lang="tr-TR" altLang="tr-TR" sz="2400" b="0" dirty="0" smtClean="0">
                <a:solidFill>
                  <a:schemeClr val="tx1"/>
                </a:solidFill>
              </a:rPr>
              <a:t>f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 to</a:t>
            </a:r>
            <a:r>
              <a:rPr lang="tr-TR" altLang="tr-TR" sz="2400" b="0" dirty="0" err="1" smtClean="0">
                <a:solidFill>
                  <a:schemeClr val="tx1"/>
                </a:solidFill>
              </a:rPr>
              <a:t>ksi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n (</a:t>
            </a:r>
            <a:r>
              <a:rPr lang="en-US" altLang="tr-TR" sz="2400" b="0" dirty="0" err="1" smtClean="0">
                <a:solidFill>
                  <a:schemeClr val="tx1"/>
                </a:solidFill>
              </a:rPr>
              <a:t>epidermolytic</a:t>
            </a:r>
            <a:r>
              <a:rPr lang="en-US" altLang="tr-TR" sz="2400" b="0" dirty="0" smtClean="0">
                <a:solidFill>
                  <a:schemeClr val="tx1"/>
                </a:solidFill>
              </a:rPr>
              <a:t> toxin)</a:t>
            </a:r>
            <a:endParaRPr lang="tr-TR" altLang="tr-TR" sz="2400" b="0" dirty="0" smtClean="0">
              <a:solidFill>
                <a:schemeClr val="tx1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tr-TR" altLang="tr-TR" sz="1600" b="0" dirty="0" err="1" smtClean="0">
                <a:solidFill>
                  <a:schemeClr val="tx1"/>
                </a:solidFill>
              </a:rPr>
              <a:t>Epidermis</a:t>
            </a:r>
            <a:r>
              <a:rPr lang="tr-TR" altLang="tr-TR" sz="1600" b="0" dirty="0" smtClean="0">
                <a:solidFill>
                  <a:schemeClr val="tx1"/>
                </a:solidFill>
              </a:rPr>
              <a:t> hücrelerini parçalayarak, tabakalara ayrılmasına neden olur ve  sıvı toplanır, yanık benzeri klinik tablo görülür.</a:t>
            </a:r>
          </a:p>
          <a:p>
            <a:pPr eaLnBrk="1" hangingPunct="1">
              <a:defRPr/>
            </a:pPr>
            <a:r>
              <a:rPr lang="tr-TR" altLang="tr-TR" sz="2400" b="0" dirty="0" smtClean="0">
                <a:solidFill>
                  <a:schemeClr val="tx1"/>
                </a:solidFill>
              </a:rPr>
              <a:t>TSST-1</a:t>
            </a:r>
          </a:p>
          <a:p>
            <a:pPr>
              <a:buFontTx/>
              <a:buNone/>
              <a:defRPr/>
            </a:pPr>
            <a:r>
              <a:rPr lang="tr-TR" altLang="tr-TR" sz="1600" b="0" dirty="0" err="1" smtClean="0">
                <a:solidFill>
                  <a:srgbClr val="FF0000"/>
                </a:solidFill>
              </a:rPr>
              <a:t>Superantijendir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, klinik olarak ateş ve </a:t>
            </a:r>
            <a:r>
              <a:rPr lang="tr-TR" altLang="tr-TR" sz="1600" b="0" dirty="0" err="1" smtClean="0">
                <a:solidFill>
                  <a:srgbClr val="FF0000"/>
                </a:solidFill>
              </a:rPr>
              <a:t>toksik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 şok görülür. Yara enfeksiyonu ve tampon</a:t>
            </a:r>
          </a:p>
          <a:p>
            <a:pPr>
              <a:buFontTx/>
              <a:buNone/>
              <a:defRPr/>
            </a:pPr>
            <a:r>
              <a:rPr lang="tr-TR" altLang="tr-TR" sz="1600" b="0" dirty="0">
                <a:solidFill>
                  <a:srgbClr val="FF0000"/>
                </a:solidFill>
              </a:rPr>
              <a:t>k</a:t>
            </a:r>
            <a:r>
              <a:rPr lang="tr-TR" altLang="tr-TR" sz="1600" b="0" dirty="0" smtClean="0">
                <a:solidFill>
                  <a:srgbClr val="FF0000"/>
                </a:solidFill>
              </a:rPr>
              <a:t>ullanan kadınlarda görülür.</a:t>
            </a:r>
            <a:endParaRPr lang="en-US" altLang="tr-TR" sz="1600" b="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tr-TR" altLang="tr-TR" sz="1600" dirty="0" smtClean="0"/>
          </a:p>
          <a:p>
            <a:pPr eaLnBrk="1" hangingPunct="1">
              <a:defRPr/>
            </a:pPr>
            <a:endParaRPr lang="tr-TR" altLang="tr-TR" sz="16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tr-TR" altLang="tr-TR" sz="2400" b="0" dirty="0" smtClean="0">
              <a:solidFill>
                <a:schemeClr val="tx1"/>
              </a:solidFill>
            </a:endParaRPr>
          </a:p>
          <a:p>
            <a:pPr>
              <a:buFontTx/>
              <a:buNone/>
              <a:defRPr/>
            </a:pPr>
            <a:endParaRPr lang="tr-TR" altLang="tr-TR" sz="2400" b="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tr-TR" altLang="tr-TR" sz="2400" b="0" dirty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tr-TR" altLang="tr-TR" sz="2400" b="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tr-TR" altLang="tr-TR" sz="2400" b="0" dirty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tr-TR" altLang="tr-TR" sz="24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Tanı Testleri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3400" y="1981200"/>
            <a:ext cx="7086600" cy="4648200"/>
          </a:xfrm>
        </p:spPr>
        <p:txBody>
          <a:bodyPr/>
          <a:lstStyle/>
          <a:p>
            <a:pPr>
              <a:defRPr/>
            </a:pPr>
            <a:r>
              <a:rPr lang="tr-TR" dirty="0" err="1" smtClean="0">
                <a:solidFill>
                  <a:schemeClr val="tx1"/>
                </a:solidFill>
              </a:rPr>
              <a:t>Mikroskopi</a:t>
            </a:r>
            <a:endParaRPr lang="tr-TR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sz="2000" dirty="0" smtClean="0">
                <a:solidFill>
                  <a:schemeClr val="tx1"/>
                </a:solidFill>
              </a:rPr>
              <a:t>Gram boyası özelliği  ve morfoloji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Kültür (</a:t>
            </a:r>
            <a:r>
              <a:rPr lang="tr-TR" dirty="0" err="1" smtClean="0">
                <a:solidFill>
                  <a:schemeClr val="tx1"/>
                </a:solidFill>
              </a:rPr>
              <a:t>İzolatın</a:t>
            </a:r>
            <a:r>
              <a:rPr lang="tr-TR" dirty="0" smtClean="0">
                <a:solidFill>
                  <a:schemeClr val="tx1"/>
                </a:solidFill>
              </a:rPr>
              <a:t> elde edilmesi)</a:t>
            </a:r>
          </a:p>
          <a:p>
            <a:pPr marL="0" indent="0">
              <a:buFontTx/>
              <a:buNone/>
              <a:defRPr/>
            </a:pPr>
            <a:r>
              <a:rPr lang="tr-TR" sz="2400" dirty="0" smtClean="0">
                <a:solidFill>
                  <a:schemeClr val="tx1"/>
                </a:solidFill>
              </a:rPr>
              <a:t>  </a:t>
            </a:r>
            <a:r>
              <a:rPr lang="tr-TR" sz="2000" dirty="0" smtClean="0">
                <a:solidFill>
                  <a:schemeClr val="tx1"/>
                </a:solidFill>
              </a:rPr>
              <a:t>(Kanlı </a:t>
            </a:r>
            <a:r>
              <a:rPr lang="tr-TR" sz="2000" dirty="0" err="1" smtClean="0">
                <a:solidFill>
                  <a:schemeClr val="tx1"/>
                </a:solidFill>
              </a:rPr>
              <a:t>agar,Mannitol</a:t>
            </a:r>
            <a:r>
              <a:rPr lang="tr-TR" sz="2000" dirty="0" smtClean="0">
                <a:solidFill>
                  <a:schemeClr val="tx1"/>
                </a:solidFill>
              </a:rPr>
              <a:t>-Tuz </a:t>
            </a:r>
            <a:r>
              <a:rPr lang="tr-TR" sz="2000" dirty="0" err="1" smtClean="0">
                <a:solidFill>
                  <a:schemeClr val="tx1"/>
                </a:solidFill>
              </a:rPr>
              <a:t>agar</a:t>
            </a:r>
            <a:r>
              <a:rPr lang="tr-TR" sz="2000" dirty="0" smtClean="0">
                <a:solidFill>
                  <a:schemeClr val="tx1"/>
                </a:solidFill>
              </a:rPr>
              <a:t>)</a:t>
            </a:r>
          </a:p>
          <a:p>
            <a:pPr>
              <a:defRPr/>
            </a:pPr>
            <a:r>
              <a:rPr lang="tr-TR" dirty="0" err="1" smtClean="0">
                <a:solidFill>
                  <a:schemeClr val="tx1"/>
                </a:solidFill>
              </a:rPr>
              <a:t>İdentifikasyon</a:t>
            </a:r>
            <a:r>
              <a:rPr lang="tr-TR" dirty="0" smtClean="0">
                <a:solidFill>
                  <a:schemeClr val="tx1"/>
                </a:solidFill>
              </a:rPr>
              <a:t> (tanımlama)</a:t>
            </a:r>
          </a:p>
          <a:p>
            <a:pPr marL="0" indent="0">
              <a:buFontTx/>
              <a:buNone/>
              <a:defRPr/>
            </a:pPr>
            <a:r>
              <a:rPr lang="tr-TR" sz="2000" dirty="0" smtClean="0">
                <a:solidFill>
                  <a:schemeClr val="tx1"/>
                </a:solidFill>
              </a:rPr>
              <a:t>(</a:t>
            </a:r>
            <a:r>
              <a:rPr lang="tr-TR" sz="2000" dirty="0" err="1" smtClean="0">
                <a:solidFill>
                  <a:schemeClr val="tx1"/>
                </a:solidFill>
              </a:rPr>
              <a:t>Hemoliz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</a:rPr>
              <a:t>özelliği,Katalaz</a:t>
            </a:r>
            <a:r>
              <a:rPr lang="tr-TR" sz="2000" dirty="0" smtClean="0">
                <a:solidFill>
                  <a:schemeClr val="tx1"/>
                </a:solidFill>
              </a:rPr>
              <a:t> testi ,</a:t>
            </a:r>
            <a:r>
              <a:rPr lang="tr-TR" sz="2000" dirty="0" err="1" smtClean="0">
                <a:solidFill>
                  <a:schemeClr val="tx1"/>
                </a:solidFill>
              </a:rPr>
              <a:t>Koagülaz</a:t>
            </a:r>
            <a:r>
              <a:rPr lang="tr-TR" sz="2000" dirty="0" smtClean="0">
                <a:solidFill>
                  <a:schemeClr val="tx1"/>
                </a:solidFill>
              </a:rPr>
              <a:t> testi)</a:t>
            </a:r>
            <a:endParaRPr lang="tr-TR" sz="2000" dirty="0">
              <a:solidFill>
                <a:schemeClr val="tx1"/>
              </a:solidFill>
            </a:endParaRPr>
          </a:p>
        </p:txBody>
      </p:sp>
      <p:pic>
        <p:nvPicPr>
          <p:cNvPr id="4" name="Picture 5" descr="Lab 2 _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828800"/>
            <a:ext cx="2209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Lab 14 _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72000"/>
            <a:ext cx="28194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2296</TotalTime>
  <Words>521</Words>
  <Application>Microsoft Office PowerPoint</Application>
  <PresentationFormat>Ekran Gösterisi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Bitişiklik</vt:lpstr>
      <vt:lpstr>PowerPoint Sunusu</vt:lpstr>
      <vt:lpstr>PowerPoint Sunusu</vt:lpstr>
      <vt:lpstr>Stafilokok cinsi; </vt:lpstr>
      <vt:lpstr>PowerPoint Sunusu</vt:lpstr>
      <vt:lpstr>PowerPoint Sunusu</vt:lpstr>
      <vt:lpstr>S.aureus</vt:lpstr>
      <vt:lpstr>Virulans Faktörleri </vt:lpstr>
      <vt:lpstr>Virulans Faktörleri: Ekzotoksin</vt:lpstr>
      <vt:lpstr>Tanı Testleri</vt:lpstr>
      <vt:lpstr>Tedavi</vt:lpstr>
      <vt:lpstr>Korunma</vt:lpstr>
      <vt:lpstr>PowerPoint Sunusu</vt:lpstr>
    </vt:vector>
  </TitlesOfParts>
  <Company>UMD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Shields</dc:creator>
  <cp:lastModifiedBy>user</cp:lastModifiedBy>
  <cp:revision>309</cp:revision>
  <dcterms:created xsi:type="dcterms:W3CDTF">2001-08-03T14:28:24Z</dcterms:created>
  <dcterms:modified xsi:type="dcterms:W3CDTF">2018-04-27T15:48:52Z</dcterms:modified>
</cp:coreProperties>
</file>