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659" r:id="rId2"/>
    <p:sldId id="516" r:id="rId3"/>
    <p:sldId id="660" r:id="rId4"/>
    <p:sldId id="501" r:id="rId5"/>
    <p:sldId id="503" r:id="rId6"/>
    <p:sldId id="504" r:id="rId7"/>
    <p:sldId id="506" r:id="rId8"/>
    <p:sldId id="505" r:id="rId9"/>
    <p:sldId id="507" r:id="rId10"/>
    <p:sldId id="508" r:id="rId11"/>
    <p:sldId id="509" r:id="rId12"/>
    <p:sldId id="510" r:id="rId13"/>
    <p:sldId id="511" r:id="rId14"/>
    <p:sldId id="512" r:id="rId15"/>
    <p:sldId id="513" r:id="rId16"/>
    <p:sldId id="514" r:id="rId17"/>
    <p:sldId id="515" r:id="rId18"/>
    <p:sldId id="529" r:id="rId19"/>
    <p:sldId id="544" r:id="rId20"/>
    <p:sldId id="545" r:id="rId21"/>
    <p:sldId id="531" r:id="rId22"/>
    <p:sldId id="538" r:id="rId23"/>
    <p:sldId id="523" r:id="rId24"/>
    <p:sldId id="612" r:id="rId25"/>
    <p:sldId id="613" r:id="rId26"/>
    <p:sldId id="604" r:id="rId27"/>
    <p:sldId id="616" r:id="rId28"/>
    <p:sldId id="615" r:id="rId29"/>
    <p:sldId id="662" r:id="rId30"/>
    <p:sldId id="618" r:id="rId31"/>
    <p:sldId id="610" r:id="rId32"/>
    <p:sldId id="552" r:id="rId33"/>
    <p:sldId id="620" r:id="rId34"/>
    <p:sldId id="603" r:id="rId35"/>
    <p:sldId id="649" r:id="rId36"/>
    <p:sldId id="650" r:id="rId37"/>
    <p:sldId id="653" r:id="rId38"/>
    <p:sldId id="654" r:id="rId39"/>
    <p:sldId id="617" r:id="rId40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66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7387D9-F855-4010-8714-D52BA99FC83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9A38C-F126-4ED0-9DC2-17136520CFEB}" type="slidenum">
              <a:rPr lang="pt-PT" smtClean="0"/>
              <a:pPr/>
              <a:t>5</a:t>
            </a:fld>
            <a:endParaRPr lang="pt-PT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8D88C-A48E-4AD8-8855-914888281FB7}" type="slidenum">
              <a:rPr lang="pt-PT" smtClean="0"/>
              <a:pPr/>
              <a:t>16</a:t>
            </a:fld>
            <a:endParaRPr lang="pt-PT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4BA85-9C20-4F31-8D4F-D70854A6547C}" type="slidenum">
              <a:rPr lang="pt-PT" smtClean="0"/>
              <a:pPr/>
              <a:t>18</a:t>
            </a:fld>
            <a:endParaRPr lang="pt-PT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A671A-E5D2-4B50-B570-A5E88C086360}" type="slidenum">
              <a:rPr lang="pt-PT" smtClean="0"/>
              <a:pPr/>
              <a:t>21</a:t>
            </a:fld>
            <a:endParaRPr lang="pt-PT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1C9C1-AA4C-4291-AA06-47A356C4D35B}" type="slidenum">
              <a:rPr lang="en-US" altLang="zh-CN" smtClean="0"/>
              <a:pPr/>
              <a:t>28</a:t>
            </a:fld>
            <a:endParaRPr lang="en-US" altLang="zh-CN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96EF2-E938-474C-9A90-D5B8463C5156}" type="slidenum">
              <a:rPr lang="en-US" altLang="zh-CN" smtClean="0"/>
              <a:pPr/>
              <a:t>31</a:t>
            </a:fld>
            <a:endParaRPr lang="en-US" altLang="zh-CN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F2376-F39F-416D-ABF4-33F79A05B14E}" type="slidenum">
              <a:rPr lang="pt-PT" smtClean="0"/>
              <a:pPr/>
              <a:t>32</a:t>
            </a:fld>
            <a:endParaRPr lang="pt-PT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11674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E885D-D05D-4606-89F1-C8693559E82F}" type="slidenum">
              <a:rPr lang="pt-PT" smtClean="0"/>
              <a:pPr/>
              <a:t>34</a:t>
            </a:fld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9C283-76AD-4E6B-BD3B-3AD85800843F}" type="slidenum">
              <a:rPr lang="pt-PT" smtClean="0"/>
              <a:pPr/>
              <a:t>6</a:t>
            </a:fld>
            <a:endParaRPr lang="pt-PT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A872ED-AC90-4AB4-9C1A-055AA56091EE}" type="slidenum">
              <a:rPr lang="pt-PT" smtClean="0"/>
              <a:pPr/>
              <a:t>9</a:t>
            </a:fld>
            <a:endParaRPr lang="pt-PT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4F908-134A-49AD-B80D-C6A087F6A79A}" type="slidenum">
              <a:rPr lang="pt-PT" smtClean="0"/>
              <a:pPr/>
              <a:t>10</a:t>
            </a:fld>
            <a:endParaRPr lang="pt-PT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45BC6-5B45-4115-B552-861D0BCD3102}" type="slidenum">
              <a:rPr lang="pt-PT" smtClean="0"/>
              <a:pPr/>
              <a:t>11</a:t>
            </a:fld>
            <a:endParaRPr lang="pt-PT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695BB-F3AB-44A7-8F18-C9B75C3649F8}" type="slidenum">
              <a:rPr lang="pt-PT" smtClean="0"/>
              <a:pPr/>
              <a:t>12</a:t>
            </a:fld>
            <a:endParaRPr lang="pt-PT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A86D3-F8EB-45E5-AD19-3EBA8E2929EB}" type="slidenum">
              <a:rPr lang="pt-PT" smtClean="0"/>
              <a:pPr/>
              <a:t>13</a:t>
            </a:fld>
            <a:endParaRPr lang="pt-PT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A55457-1CC8-4BB2-9E2D-85A1CE48872E}" type="slidenum">
              <a:rPr lang="pt-PT" smtClean="0"/>
              <a:pPr/>
              <a:t>14</a:t>
            </a:fld>
            <a:endParaRPr lang="pt-PT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56CC5-DFEE-4841-A78E-ADF29F0BBA9E}" type="slidenum">
              <a:rPr lang="pt-PT" smtClean="0"/>
              <a:pPr/>
              <a:t>15</a:t>
            </a:fld>
            <a:endParaRPr lang="pt-PT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CB6A9-B257-42B2-86C0-586E3C61582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1C330-A117-4A25-A359-2DAB96DE8AF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6025-6C58-44B4-9F5F-8F196D96F77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619E-C1AC-462B-A98E-0853DC945B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DE0AE-5BD5-4DD9-8B10-0404AF57B6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4BFA-EBF3-4BE8-995D-9DB3B2B50E6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F5F96-EA78-4789-BD24-7DB19857B97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35BEA-AAA8-4B87-B71A-6DA49BDAE1C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F224E-ECC7-4A77-B938-C22F611367C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5E67E-CAA3-4403-8DDA-6B4A02824BA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EC7A5-2C9A-41DE-90F0-A3A7DD883D6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B9000-41F7-4AA6-8726-A4AFE461080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B0CD3-FA0A-4CE6-8E39-9AF8F11B944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ACE0FA-52D1-48B0-AE8D-8B6915283C5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hyperlink" Target="http://www.pathology.vcu.edu/education/gi/images/2.1h-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athology.vcu.edu/education/gi/images/2.1h-c.jpg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www.pathology.vcu.edu/education/gi/images/2.1h-b.jp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Gastritler ve </a:t>
            </a:r>
            <a:r>
              <a:rPr lang="tr-TR" dirty="0" err="1" smtClean="0">
                <a:latin typeface="Comic Sans MS" pitchFamily="66" charset="0"/>
              </a:rPr>
              <a:t>Peptik</a:t>
            </a:r>
            <a:r>
              <a:rPr lang="tr-TR" dirty="0" smtClean="0">
                <a:latin typeface="Comic Sans MS" pitchFamily="66" charset="0"/>
              </a:rPr>
              <a:t> Ülser Hastalığı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Arzu </a:t>
            </a:r>
            <a:r>
              <a:rPr lang="tr-TR" sz="2800" dirty="0" err="1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Ensari</a:t>
            </a:r>
            <a:endParaRPr lang="tr-TR" sz="2800" dirty="0" smtClean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tr-TR" sz="2800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Patoloji ABD</a:t>
            </a:r>
            <a:endParaRPr lang="tr-TR" sz="2800" dirty="0">
              <a:solidFill>
                <a:schemeClr val="bg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11175" y="1141413"/>
          <a:ext cx="7445375" cy="4592637"/>
        </p:xfrm>
        <a:graphic>
          <a:graphicData uri="http://schemas.openxmlformats.org/presentationml/2006/ole">
            <p:oleObj spid="_x0000_s1026" name="Image" r:id="rId4" imgW="4939683" imgH="3047619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027988" y="1931988"/>
          <a:ext cx="1130300" cy="3009900"/>
        </p:xfrm>
        <a:graphic>
          <a:graphicData uri="http://schemas.openxmlformats.org/presentationml/2006/ole">
            <p:oleObj spid="_x0000_s1027" name="Image" r:id="rId5" imgW="1130159" imgH="3009524" progId="">
              <p:embed/>
            </p:oleObj>
          </a:graphicData>
        </a:graphic>
      </p:graphicFrame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2339975" y="282575"/>
            <a:ext cx="49037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800">
                <a:solidFill>
                  <a:srgbClr val="FF0000"/>
                </a:solidFill>
                <a:latin typeface="Comic Sans MS" pitchFamily="66" charset="0"/>
              </a:rPr>
              <a:t>Yüzey temasının sağlanması</a:t>
            </a:r>
          </a:p>
          <a:p>
            <a:pPr algn="ctr"/>
            <a:r>
              <a:rPr lang="tr-TR" sz="2800">
                <a:solidFill>
                  <a:srgbClr val="FF0000"/>
                </a:solidFill>
                <a:latin typeface="Comic Sans MS" pitchFamily="66" charset="0"/>
              </a:rPr>
              <a:t>(Bakteriyel adhezinler)</a:t>
            </a:r>
            <a:endParaRPr lang="pt-PT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827088" y="5851525"/>
            <a:ext cx="2405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>
                <a:solidFill>
                  <a:srgbClr val="000066"/>
                </a:solidFill>
                <a:latin typeface="Comic Sans MS" pitchFamily="66" charset="0"/>
              </a:rPr>
              <a:t>Receptor — Lewis b</a:t>
            </a: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172075" y="5851525"/>
            <a:ext cx="2030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>
                <a:solidFill>
                  <a:srgbClr val="000066"/>
                </a:solidFill>
                <a:latin typeface="Comic Sans MS" pitchFamily="66" charset="0"/>
              </a:rPr>
              <a:t>Adhesin — BabA</a:t>
            </a:r>
          </a:p>
        </p:txBody>
      </p:sp>
      <p:sp>
        <p:nvSpPr>
          <p:cNvPr id="1031" name="Oval 9"/>
          <p:cNvSpPr>
            <a:spLocks noChangeArrowheads="1"/>
          </p:cNvSpPr>
          <p:nvPr/>
        </p:nvSpPr>
        <p:spPr bwMode="auto">
          <a:xfrm>
            <a:off x="3741738" y="6026150"/>
            <a:ext cx="901700" cy="139700"/>
          </a:xfrm>
          <a:prstGeom prst="ellipse">
            <a:avLst/>
          </a:prstGeom>
          <a:solidFill>
            <a:srgbClr val="000099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395288" y="6211888"/>
            <a:ext cx="2733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pt-PT" b="1">
                <a:solidFill>
                  <a:srgbClr val="000066"/>
                </a:solidFill>
                <a:latin typeface="Comic Sans MS" pitchFamily="66" charset="0"/>
              </a:rPr>
              <a:t>Receptor — S-Lex</a:t>
            </a: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5189538" y="6211888"/>
            <a:ext cx="204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>
                <a:solidFill>
                  <a:srgbClr val="000066"/>
                </a:solidFill>
                <a:latin typeface="Comic Sans MS" pitchFamily="66" charset="0"/>
              </a:rPr>
              <a:t>Adhesin — SabA</a:t>
            </a:r>
          </a:p>
        </p:txBody>
      </p:sp>
      <p:sp>
        <p:nvSpPr>
          <p:cNvPr id="1034" name="Oval 12"/>
          <p:cNvSpPr>
            <a:spLocks noChangeArrowheads="1"/>
          </p:cNvSpPr>
          <p:nvPr/>
        </p:nvSpPr>
        <p:spPr bwMode="auto">
          <a:xfrm>
            <a:off x="3741738" y="6384925"/>
            <a:ext cx="901700" cy="139700"/>
          </a:xfrm>
          <a:prstGeom prst="ellipse">
            <a:avLst/>
          </a:prstGeom>
          <a:solidFill>
            <a:srgbClr val="000099"/>
          </a:solidFill>
          <a:ln w="127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388"/>
            <a:ext cx="7772400" cy="855662"/>
          </a:xfrm>
        </p:spPr>
        <p:txBody>
          <a:bodyPr/>
          <a:lstStyle/>
          <a:p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HP’nin mukozal hasar oluşturması</a:t>
            </a:r>
            <a:r>
              <a:rPr lang="pt-PT" sz="280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7888" cy="647700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pt-PT" sz="2000" b="1" smtClean="0">
                <a:latin typeface="Comic Sans MS" pitchFamily="66" charset="0"/>
              </a:rPr>
              <a:t>VacA</a:t>
            </a:r>
            <a:r>
              <a:rPr lang="pt-PT" sz="2000" smtClean="0">
                <a:latin typeface="Comic Sans MS" pitchFamily="66" charset="0"/>
              </a:rPr>
              <a:t> (Vacuolating cytotoxin A) </a:t>
            </a:r>
            <a:r>
              <a:rPr lang="tr-TR" sz="2000" smtClean="0">
                <a:latin typeface="Comic Sans MS" pitchFamily="66" charset="0"/>
              </a:rPr>
              <a:t>- </a:t>
            </a:r>
            <a:r>
              <a:rPr lang="pt-PT" sz="2000" smtClean="0">
                <a:latin typeface="Comic Sans MS" pitchFamily="66" charset="0"/>
              </a:rPr>
              <a:t>95-kDa </a:t>
            </a:r>
            <a:r>
              <a:rPr lang="pt-PT" sz="2000" i="1" smtClean="0">
                <a:latin typeface="Comic Sans MS" pitchFamily="66" charset="0"/>
              </a:rPr>
              <a:t>H. Pylori</a:t>
            </a:r>
            <a:r>
              <a:rPr lang="tr-TR" sz="2000" i="1" smtClean="0">
                <a:latin typeface="Comic Sans MS" pitchFamily="66" charset="0"/>
              </a:rPr>
              <a:t> </a:t>
            </a:r>
            <a:r>
              <a:rPr lang="pt-PT" sz="2000" smtClean="0">
                <a:latin typeface="Comic Sans MS" pitchFamily="66" charset="0"/>
              </a:rPr>
              <a:t>protein</a:t>
            </a:r>
            <a:r>
              <a:rPr lang="tr-TR" sz="2000" smtClean="0">
                <a:latin typeface="Comic Sans MS" pitchFamily="66" charset="0"/>
              </a:rPr>
              <a:t>i</a:t>
            </a:r>
            <a:endParaRPr lang="pt-PT" sz="2000" smtClean="0">
              <a:latin typeface="Comic Sans MS" pitchFamily="66" charset="0"/>
            </a:endParaRP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398463" y="1628775"/>
            <a:ext cx="3668712" cy="4897438"/>
            <a:chOff x="251" y="1071"/>
            <a:chExt cx="2311" cy="3085"/>
          </a:xfrm>
        </p:grpSpPr>
        <p:pic>
          <p:nvPicPr>
            <p:cNvPr id="16391" name="Picture 5" descr="vacA"/>
            <p:cNvPicPr>
              <a:picLocks noChangeAspect="1" noChangeArrowheads="1"/>
            </p:cNvPicPr>
            <p:nvPr/>
          </p:nvPicPr>
          <p:blipFill>
            <a:blip r:embed="rId3"/>
            <a:srcRect l="5888" t="15550" r="10945" b="12288"/>
            <a:stretch>
              <a:fillRect/>
            </a:stretch>
          </p:blipFill>
          <p:spPr bwMode="auto">
            <a:xfrm>
              <a:off x="251" y="1071"/>
              <a:ext cx="2311" cy="3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Rectangle 6"/>
            <p:cNvSpPr>
              <a:spLocks noChangeArrowheads="1"/>
            </p:cNvSpPr>
            <p:nvPr/>
          </p:nvSpPr>
          <p:spPr bwMode="auto">
            <a:xfrm>
              <a:off x="332" y="1075"/>
              <a:ext cx="116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r-TR">
                <a:solidFill>
                  <a:srgbClr val="000066"/>
                </a:solidFill>
                <a:latin typeface="Comic Sans MS" pitchFamily="66" charset="0"/>
              </a:endParaRPr>
            </a:p>
          </p:txBody>
        </p:sp>
      </p:grp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4356100" y="1844675"/>
            <a:ext cx="424815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tr-TR" sz="2000">
                <a:latin typeface="Comic Sans MS" pitchFamily="66" charset="0"/>
              </a:rPr>
              <a:t>E</a:t>
            </a:r>
            <a:r>
              <a:rPr lang="en-US" sz="2000">
                <a:latin typeface="Comic Sans MS" pitchFamily="66" charset="0"/>
              </a:rPr>
              <a:t>pitel</a:t>
            </a:r>
            <a:r>
              <a:rPr lang="tr-TR" sz="2000">
                <a:latin typeface="Comic Sans MS" pitchFamily="66" charset="0"/>
              </a:rPr>
              <a:t> hücrelerinde si</a:t>
            </a:r>
            <a:r>
              <a:rPr lang="en-US" sz="2000">
                <a:latin typeface="Comic Sans MS" pitchFamily="66" charset="0"/>
              </a:rPr>
              <a:t>topla</a:t>
            </a:r>
            <a:r>
              <a:rPr lang="tr-TR" sz="2000">
                <a:latin typeface="Comic Sans MS" pitchFamily="66" charset="0"/>
              </a:rPr>
              <a:t>z</a:t>
            </a:r>
            <a:r>
              <a:rPr lang="en-US" sz="2000">
                <a:latin typeface="Comic Sans MS" pitchFamily="66" charset="0"/>
              </a:rPr>
              <a:t>mi</a:t>
            </a:r>
            <a:r>
              <a:rPr lang="tr-TR" sz="2000">
                <a:latin typeface="Comic Sans MS" pitchFamily="66" charset="0"/>
              </a:rPr>
              <a:t>k</a:t>
            </a:r>
            <a:r>
              <a:rPr lang="en-US" sz="2000">
                <a:latin typeface="Comic Sans MS" pitchFamily="66" charset="0"/>
              </a:rPr>
              <a:t> va</a:t>
            </a:r>
            <a:r>
              <a:rPr lang="tr-TR" sz="2000">
                <a:latin typeface="Comic Sans MS" pitchFamily="66" charset="0"/>
              </a:rPr>
              <a:t>k</a:t>
            </a:r>
            <a:r>
              <a:rPr lang="en-US" sz="2000">
                <a:latin typeface="Comic Sans MS" pitchFamily="66" charset="0"/>
              </a:rPr>
              <a:t>uol</a:t>
            </a:r>
            <a:r>
              <a:rPr lang="tr-TR" sz="2000">
                <a:latin typeface="Comic Sans MS" pitchFamily="66" charset="0"/>
              </a:rPr>
              <a:t>lerin oluşumunu uyarır</a:t>
            </a:r>
            <a:endParaRPr lang="en-US" sz="2000">
              <a:latin typeface="Comic Sans MS" pitchFamily="66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endParaRPr lang="en-US" sz="2000">
              <a:latin typeface="Comic Sans MS" pitchFamily="66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tr-TR" sz="2000">
                <a:latin typeface="Comic Sans MS" pitchFamily="66" charset="0"/>
              </a:rPr>
              <a:t>T</a:t>
            </a:r>
            <a:r>
              <a:rPr lang="en-US" sz="2000">
                <a:latin typeface="Comic Sans MS" pitchFamily="66" charset="0"/>
              </a:rPr>
              <a:t>ight junction</a:t>
            </a:r>
            <a:r>
              <a:rPr lang="tr-TR" sz="2000">
                <a:latin typeface="Comic Sans MS" pitchFamily="66" charset="0"/>
              </a:rPr>
              <a:t>’ları değiştirir</a:t>
            </a:r>
            <a:r>
              <a:rPr lang="en-US" sz="2000">
                <a:latin typeface="Comic Sans MS" pitchFamily="66" charset="0"/>
              </a:rPr>
              <a:t> </a:t>
            </a:r>
            <a:endParaRPr lang="tr-TR" sz="2000">
              <a:latin typeface="Comic Sans MS" pitchFamily="66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sz="2000" i="1">
                <a:latin typeface="Comic Sans MS" pitchFamily="66" charset="0"/>
              </a:rPr>
              <a:t>H. pylori</a:t>
            </a:r>
            <a:r>
              <a:rPr lang="en-US" sz="2000">
                <a:latin typeface="Comic Sans MS" pitchFamily="66" charset="0"/>
              </a:rPr>
              <a:t> </a:t>
            </a:r>
            <a:r>
              <a:rPr lang="tr-TR" sz="2000">
                <a:latin typeface="Comic Sans MS" pitchFamily="66" charset="0"/>
              </a:rPr>
              <a:t>büyümesi için gerekli besinlerin geçmesi için parasellüler permeabiliteyi arttırır</a:t>
            </a:r>
            <a:endParaRPr lang="pt-PT" sz="2000">
              <a:latin typeface="Comic Sans MS" pitchFamily="66" charset="0"/>
            </a:endParaRP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323850" y="6523038"/>
            <a:ext cx="3200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7" tIns="45713" rIns="91427" bIns="45713" anchor="ctr">
            <a:spAutoFit/>
          </a:bodyPr>
          <a:lstStyle/>
          <a:p>
            <a:r>
              <a:rPr lang="en-US" sz="1000">
                <a:solidFill>
                  <a:srgbClr val="000066"/>
                </a:solidFill>
                <a:latin typeface="Comic Sans MS" pitchFamily="66" charset="0"/>
              </a:rPr>
              <a:t>Montecucco &amp; Rappuoli, </a:t>
            </a:r>
            <a:r>
              <a:rPr lang="pt-PT" sz="1000" i="1">
                <a:solidFill>
                  <a:srgbClr val="000066"/>
                </a:solidFill>
                <a:latin typeface="Comic Sans MS" pitchFamily="66" charset="0"/>
              </a:rPr>
              <a:t>Nat Rev Mol Cell Biol </a:t>
            </a:r>
            <a:r>
              <a:rPr lang="pt-PT" sz="1000">
                <a:solidFill>
                  <a:srgbClr val="000066"/>
                </a:solidFill>
                <a:latin typeface="Comic Sans MS" pitchFamily="66" charset="0"/>
              </a:rPr>
              <a:t>2001</a:t>
            </a:r>
            <a:endParaRPr lang="en-US" sz="1000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497888" cy="863600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pt-PT" sz="2000" b="1" smtClean="0">
                <a:latin typeface="Comic Sans MS" pitchFamily="66" charset="0"/>
              </a:rPr>
              <a:t>CagA</a:t>
            </a:r>
            <a:r>
              <a:rPr lang="pt-PT" sz="2000" smtClean="0">
                <a:latin typeface="Comic Sans MS" pitchFamily="66" charset="0"/>
              </a:rPr>
              <a:t> </a:t>
            </a:r>
            <a:r>
              <a:rPr lang="en-US" sz="2000" smtClean="0">
                <a:latin typeface="Comic Sans MS" pitchFamily="66" charset="0"/>
              </a:rPr>
              <a:t>(Cytotoxin-associated gene A) </a:t>
            </a:r>
            <a:r>
              <a:rPr lang="en-US" sz="2000" smtClean="0">
                <a:latin typeface="Comic Sans MS" pitchFamily="66" charset="0"/>
                <a:cs typeface="Arial" charset="0"/>
              </a:rPr>
              <a:t>≈</a:t>
            </a:r>
            <a:r>
              <a:rPr lang="en-US" sz="2000" smtClean="0">
                <a:latin typeface="Comic Sans MS" pitchFamily="66" charset="0"/>
              </a:rPr>
              <a:t>140 kDa </a:t>
            </a:r>
            <a:r>
              <a:rPr lang="pt-PT" sz="2000" smtClean="0">
                <a:latin typeface="Comic Sans MS" pitchFamily="66" charset="0"/>
              </a:rPr>
              <a:t>protein</a:t>
            </a:r>
            <a:endParaRPr lang="pt-PT" sz="2000" i="1" smtClean="0">
              <a:latin typeface="Comic Sans MS" pitchFamily="66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356100" y="1989138"/>
            <a:ext cx="44640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Comic Sans MS" pitchFamily="66" charset="0"/>
              </a:rPr>
              <a:t>CagA</a:t>
            </a:r>
            <a:r>
              <a:rPr lang="tr-TR" sz="2000">
                <a:latin typeface="Comic Sans MS" pitchFamily="66" charset="0"/>
              </a:rPr>
              <a:t>,</a:t>
            </a:r>
            <a:r>
              <a:rPr lang="en-US" sz="2000">
                <a:latin typeface="Comic Sans MS" pitchFamily="66" charset="0"/>
              </a:rPr>
              <a:t> </a:t>
            </a:r>
            <a:r>
              <a:rPr lang="tr-TR" sz="2000">
                <a:latin typeface="Comic Sans MS" pitchFamily="66" charset="0"/>
              </a:rPr>
              <a:t>sekresyon apereyi ile host hücrelerine enjekte edilir ve burada fosforile olur</a:t>
            </a:r>
            <a:endParaRPr lang="en-US" sz="2000">
              <a:latin typeface="Comic Sans MS" pitchFamily="66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endParaRPr lang="en-US" sz="2000">
              <a:latin typeface="Comic Sans MS" pitchFamily="66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tr-TR" sz="2000">
                <a:latin typeface="Comic Sans MS" pitchFamily="66" charset="0"/>
              </a:rPr>
              <a:t>Host epitel hücresinde yapısal, fonksiyonel  ve morfolojik değişikliklere neden olur</a:t>
            </a:r>
            <a:endParaRPr lang="pt-PT" sz="2000">
              <a:latin typeface="Comic Sans MS" pitchFamily="66" charset="0"/>
            </a:endParaRPr>
          </a:p>
        </p:txBody>
      </p:sp>
      <p:grpSp>
        <p:nvGrpSpPr>
          <p:cNvPr id="17412" name="Group 5"/>
          <p:cNvGrpSpPr>
            <a:grpSpLocks/>
          </p:cNvGrpSpPr>
          <p:nvPr/>
        </p:nvGrpSpPr>
        <p:grpSpPr bwMode="auto">
          <a:xfrm>
            <a:off x="396875" y="2205038"/>
            <a:ext cx="3887788" cy="4249737"/>
            <a:chOff x="250" y="1389"/>
            <a:chExt cx="2449" cy="2677"/>
          </a:xfrm>
        </p:grpSpPr>
        <p:pic>
          <p:nvPicPr>
            <p:cNvPr id="17414" name="Picture 6" descr="cagA_Secretion_System"/>
            <p:cNvPicPr>
              <a:picLocks noChangeAspect="1" noChangeArrowheads="1"/>
            </p:cNvPicPr>
            <p:nvPr/>
          </p:nvPicPr>
          <p:blipFill>
            <a:blip r:embed="rId3"/>
            <a:srcRect l="36455" t="4599" r="3343" b="15964"/>
            <a:stretch>
              <a:fillRect/>
            </a:stretch>
          </p:blipFill>
          <p:spPr bwMode="auto">
            <a:xfrm>
              <a:off x="250" y="1389"/>
              <a:ext cx="2449" cy="2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999" name="Rectangle 7"/>
            <p:cNvSpPr>
              <a:spLocks noChangeArrowheads="1"/>
            </p:cNvSpPr>
            <p:nvPr/>
          </p:nvSpPr>
          <p:spPr bwMode="auto">
            <a:xfrm>
              <a:off x="350" y="1494"/>
              <a:ext cx="116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pt-PT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468313" y="6523038"/>
            <a:ext cx="3200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7" tIns="45713" rIns="91427" bIns="45713" anchor="ctr">
            <a:spAutoFit/>
          </a:bodyPr>
          <a:lstStyle/>
          <a:p>
            <a:r>
              <a:rPr lang="en-US" sz="1000">
                <a:solidFill>
                  <a:srgbClr val="000066"/>
                </a:solidFill>
                <a:latin typeface="Comic Sans MS" pitchFamily="66" charset="0"/>
              </a:rPr>
              <a:t>Montecucco &amp; Rappuoli, </a:t>
            </a:r>
            <a:r>
              <a:rPr lang="pt-PT" sz="1000" i="1">
                <a:solidFill>
                  <a:srgbClr val="000066"/>
                </a:solidFill>
                <a:latin typeface="Comic Sans MS" pitchFamily="66" charset="0"/>
              </a:rPr>
              <a:t>Nat Rev Mol Cell Biol </a:t>
            </a:r>
            <a:r>
              <a:rPr lang="pt-PT" sz="1000">
                <a:solidFill>
                  <a:srgbClr val="000066"/>
                </a:solidFill>
                <a:latin typeface="Comic Sans MS" pitchFamily="66" charset="0"/>
              </a:rPr>
              <a:t>2001</a:t>
            </a:r>
            <a:endParaRPr lang="en-US" sz="1000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a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74676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733800" y="228600"/>
            <a:ext cx="1335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Comic Sans MS" pitchFamily="66" charset="0"/>
              </a:rPr>
              <a:t>Mucins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3586163" y="2554288"/>
            <a:ext cx="2097087" cy="1484312"/>
            <a:chOff x="2259" y="692"/>
            <a:chExt cx="1321" cy="935"/>
          </a:xfrm>
        </p:grpSpPr>
        <p:sp>
          <p:nvSpPr>
            <p:cNvPr id="184325" name="AutoShape 5"/>
            <p:cNvSpPr>
              <a:spLocks noChangeArrowheads="1"/>
            </p:cNvSpPr>
            <p:nvPr/>
          </p:nvSpPr>
          <p:spPr bwMode="auto">
            <a:xfrm rot="-1232822">
              <a:off x="2953" y="876"/>
              <a:ext cx="300" cy="56"/>
            </a:xfrm>
            <a:prstGeom prst="flowChartTerminator">
              <a:avLst/>
            </a:prstGeom>
            <a:gradFill rotWithShape="0">
              <a:gsLst>
                <a:gs pos="0">
                  <a:schemeClr val="tx2"/>
                </a:gs>
                <a:gs pos="50000">
                  <a:srgbClr val="FFCC00"/>
                </a:gs>
                <a:gs pos="100000">
                  <a:schemeClr val="tx2"/>
                </a:gs>
              </a:gsLst>
              <a:lin ang="18900000" scaled="1"/>
            </a:gradFill>
            <a:ln w="31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8439" name="Group 6"/>
            <p:cNvGrpSpPr>
              <a:grpSpLocks/>
            </p:cNvGrpSpPr>
            <p:nvPr/>
          </p:nvGrpSpPr>
          <p:grpSpPr bwMode="auto">
            <a:xfrm rot="-1232822">
              <a:off x="3216" y="692"/>
              <a:ext cx="248" cy="174"/>
              <a:chOff x="4215" y="519"/>
              <a:chExt cx="248" cy="174"/>
            </a:xfrm>
          </p:grpSpPr>
          <p:sp>
            <p:nvSpPr>
              <p:cNvPr id="18470" name="Freeform 7"/>
              <p:cNvSpPr>
                <a:spLocks/>
              </p:cNvSpPr>
              <p:nvPr/>
            </p:nvSpPr>
            <p:spPr bwMode="auto">
              <a:xfrm>
                <a:off x="4215" y="517"/>
                <a:ext cx="165" cy="108"/>
              </a:xfrm>
              <a:custGeom>
                <a:avLst/>
                <a:gdLst>
                  <a:gd name="T0" fmla="*/ 0 w 165"/>
                  <a:gd name="T1" fmla="*/ 108 h 108"/>
                  <a:gd name="T2" fmla="*/ 12 w 165"/>
                  <a:gd name="T3" fmla="*/ 54 h 108"/>
                  <a:gd name="T4" fmla="*/ 30 w 165"/>
                  <a:gd name="T5" fmla="*/ 42 h 108"/>
                  <a:gd name="T6" fmla="*/ 63 w 165"/>
                  <a:gd name="T7" fmla="*/ 51 h 108"/>
                  <a:gd name="T8" fmla="*/ 99 w 165"/>
                  <a:gd name="T9" fmla="*/ 75 h 108"/>
                  <a:gd name="T10" fmla="*/ 120 w 165"/>
                  <a:gd name="T11" fmla="*/ 72 h 108"/>
                  <a:gd name="T12" fmla="*/ 165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471" name="Freeform 8"/>
              <p:cNvSpPr>
                <a:spLocks/>
              </p:cNvSpPr>
              <p:nvPr/>
            </p:nvSpPr>
            <p:spPr bwMode="auto">
              <a:xfrm rot="1636815">
                <a:off x="4233" y="568"/>
                <a:ext cx="165" cy="108"/>
              </a:xfrm>
              <a:custGeom>
                <a:avLst/>
                <a:gdLst>
                  <a:gd name="T0" fmla="*/ 0 w 165"/>
                  <a:gd name="T1" fmla="*/ 108 h 108"/>
                  <a:gd name="T2" fmla="*/ 12 w 165"/>
                  <a:gd name="T3" fmla="*/ 54 h 108"/>
                  <a:gd name="T4" fmla="*/ 30 w 165"/>
                  <a:gd name="T5" fmla="*/ 42 h 108"/>
                  <a:gd name="T6" fmla="*/ 63 w 165"/>
                  <a:gd name="T7" fmla="*/ 51 h 108"/>
                  <a:gd name="T8" fmla="*/ 99 w 165"/>
                  <a:gd name="T9" fmla="*/ 75 h 108"/>
                  <a:gd name="T10" fmla="*/ 120 w 165"/>
                  <a:gd name="T11" fmla="*/ 72 h 108"/>
                  <a:gd name="T12" fmla="*/ 165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472" name="Freeform 9"/>
              <p:cNvSpPr>
                <a:spLocks/>
              </p:cNvSpPr>
              <p:nvPr/>
            </p:nvSpPr>
            <p:spPr bwMode="auto">
              <a:xfrm rot="1636815">
                <a:off x="4247" y="521"/>
                <a:ext cx="216" cy="172"/>
              </a:xfrm>
              <a:custGeom>
                <a:avLst/>
                <a:gdLst>
                  <a:gd name="T0" fmla="*/ 0 w 165"/>
                  <a:gd name="T1" fmla="*/ 72834 h 108"/>
                  <a:gd name="T2" fmla="*/ 521 w 165"/>
                  <a:gd name="T3" fmla="*/ 36453 h 108"/>
                  <a:gd name="T4" fmla="*/ 1304 w 165"/>
                  <a:gd name="T5" fmla="*/ 28472 h 108"/>
                  <a:gd name="T6" fmla="*/ 2707 w 165"/>
                  <a:gd name="T7" fmla="*/ 34218 h 108"/>
                  <a:gd name="T8" fmla="*/ 4313 w 165"/>
                  <a:gd name="T9" fmla="*/ 50694 h 108"/>
                  <a:gd name="T10" fmla="*/ 5223 w 165"/>
                  <a:gd name="T11" fmla="*/ 48593 h 108"/>
                  <a:gd name="T12" fmla="*/ 7163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18440" name="AutoShape 10"/>
            <p:cNvSpPr>
              <a:spLocks noChangeArrowheads="1"/>
            </p:cNvSpPr>
            <p:nvPr/>
          </p:nvSpPr>
          <p:spPr bwMode="auto">
            <a:xfrm rot="625616" flipH="1">
              <a:off x="2680" y="1035"/>
              <a:ext cx="300" cy="56"/>
            </a:xfrm>
            <a:prstGeom prst="flowChartTerminator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l="100000" t="100000"/>
              </a:path>
            </a:gradFill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8441" name="Group 11"/>
            <p:cNvGrpSpPr>
              <a:grpSpLocks/>
            </p:cNvGrpSpPr>
            <p:nvPr/>
          </p:nvGrpSpPr>
          <p:grpSpPr bwMode="auto">
            <a:xfrm rot="625616" flipH="1">
              <a:off x="2450" y="895"/>
              <a:ext cx="248" cy="174"/>
              <a:chOff x="4215" y="519"/>
              <a:chExt cx="248" cy="174"/>
            </a:xfrm>
          </p:grpSpPr>
          <p:sp>
            <p:nvSpPr>
              <p:cNvPr id="18467" name="Freeform 12"/>
              <p:cNvSpPr>
                <a:spLocks/>
              </p:cNvSpPr>
              <p:nvPr/>
            </p:nvSpPr>
            <p:spPr bwMode="auto">
              <a:xfrm>
                <a:off x="4215" y="519"/>
                <a:ext cx="165" cy="108"/>
              </a:xfrm>
              <a:custGeom>
                <a:avLst/>
                <a:gdLst>
                  <a:gd name="T0" fmla="*/ 0 w 165"/>
                  <a:gd name="T1" fmla="*/ 108 h 108"/>
                  <a:gd name="T2" fmla="*/ 12 w 165"/>
                  <a:gd name="T3" fmla="*/ 54 h 108"/>
                  <a:gd name="T4" fmla="*/ 30 w 165"/>
                  <a:gd name="T5" fmla="*/ 42 h 108"/>
                  <a:gd name="T6" fmla="*/ 63 w 165"/>
                  <a:gd name="T7" fmla="*/ 51 h 108"/>
                  <a:gd name="T8" fmla="*/ 99 w 165"/>
                  <a:gd name="T9" fmla="*/ 75 h 108"/>
                  <a:gd name="T10" fmla="*/ 120 w 165"/>
                  <a:gd name="T11" fmla="*/ 72 h 108"/>
                  <a:gd name="T12" fmla="*/ 165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468" name="Freeform 13"/>
              <p:cNvSpPr>
                <a:spLocks/>
              </p:cNvSpPr>
              <p:nvPr/>
            </p:nvSpPr>
            <p:spPr bwMode="auto">
              <a:xfrm rot="1636815">
                <a:off x="4233" y="570"/>
                <a:ext cx="165" cy="108"/>
              </a:xfrm>
              <a:custGeom>
                <a:avLst/>
                <a:gdLst>
                  <a:gd name="T0" fmla="*/ 0 w 165"/>
                  <a:gd name="T1" fmla="*/ 108 h 108"/>
                  <a:gd name="T2" fmla="*/ 12 w 165"/>
                  <a:gd name="T3" fmla="*/ 54 h 108"/>
                  <a:gd name="T4" fmla="*/ 30 w 165"/>
                  <a:gd name="T5" fmla="*/ 42 h 108"/>
                  <a:gd name="T6" fmla="*/ 63 w 165"/>
                  <a:gd name="T7" fmla="*/ 51 h 108"/>
                  <a:gd name="T8" fmla="*/ 99 w 165"/>
                  <a:gd name="T9" fmla="*/ 75 h 108"/>
                  <a:gd name="T10" fmla="*/ 120 w 165"/>
                  <a:gd name="T11" fmla="*/ 72 h 108"/>
                  <a:gd name="T12" fmla="*/ 165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469" name="Freeform 14"/>
              <p:cNvSpPr>
                <a:spLocks/>
              </p:cNvSpPr>
              <p:nvPr/>
            </p:nvSpPr>
            <p:spPr bwMode="auto">
              <a:xfrm rot="1636815">
                <a:off x="4247" y="521"/>
                <a:ext cx="216" cy="172"/>
              </a:xfrm>
              <a:custGeom>
                <a:avLst/>
                <a:gdLst>
                  <a:gd name="T0" fmla="*/ 0 w 165"/>
                  <a:gd name="T1" fmla="*/ 72834 h 108"/>
                  <a:gd name="T2" fmla="*/ 521 w 165"/>
                  <a:gd name="T3" fmla="*/ 36453 h 108"/>
                  <a:gd name="T4" fmla="*/ 1304 w 165"/>
                  <a:gd name="T5" fmla="*/ 28472 h 108"/>
                  <a:gd name="T6" fmla="*/ 2707 w 165"/>
                  <a:gd name="T7" fmla="*/ 34218 h 108"/>
                  <a:gd name="T8" fmla="*/ 4313 w 165"/>
                  <a:gd name="T9" fmla="*/ 50694 h 108"/>
                  <a:gd name="T10" fmla="*/ 5223 w 165"/>
                  <a:gd name="T11" fmla="*/ 48593 h 108"/>
                  <a:gd name="T12" fmla="*/ 7163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18442" name="AutoShape 15"/>
            <p:cNvSpPr>
              <a:spLocks noChangeArrowheads="1"/>
            </p:cNvSpPr>
            <p:nvPr/>
          </p:nvSpPr>
          <p:spPr bwMode="auto">
            <a:xfrm rot="1482013">
              <a:off x="2751" y="1430"/>
              <a:ext cx="300" cy="56"/>
            </a:xfrm>
            <a:prstGeom prst="flowChartTerminator">
              <a:avLst/>
            </a:prstGeom>
            <a:gradFill rotWithShape="0">
              <a:gsLst>
                <a:gs pos="0">
                  <a:srgbClr val="996600"/>
                </a:gs>
                <a:gs pos="100000">
                  <a:srgbClr val="472F00"/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8443" name="Group 16"/>
            <p:cNvGrpSpPr>
              <a:grpSpLocks/>
            </p:cNvGrpSpPr>
            <p:nvPr/>
          </p:nvGrpSpPr>
          <p:grpSpPr bwMode="auto">
            <a:xfrm rot="1482013">
              <a:off x="3032" y="1453"/>
              <a:ext cx="248" cy="174"/>
              <a:chOff x="4215" y="519"/>
              <a:chExt cx="248" cy="174"/>
            </a:xfrm>
          </p:grpSpPr>
          <p:sp>
            <p:nvSpPr>
              <p:cNvPr id="18464" name="Freeform 17"/>
              <p:cNvSpPr>
                <a:spLocks/>
              </p:cNvSpPr>
              <p:nvPr/>
            </p:nvSpPr>
            <p:spPr bwMode="auto">
              <a:xfrm>
                <a:off x="4213" y="519"/>
                <a:ext cx="165" cy="108"/>
              </a:xfrm>
              <a:custGeom>
                <a:avLst/>
                <a:gdLst>
                  <a:gd name="T0" fmla="*/ 0 w 165"/>
                  <a:gd name="T1" fmla="*/ 108 h 108"/>
                  <a:gd name="T2" fmla="*/ 12 w 165"/>
                  <a:gd name="T3" fmla="*/ 54 h 108"/>
                  <a:gd name="T4" fmla="*/ 30 w 165"/>
                  <a:gd name="T5" fmla="*/ 42 h 108"/>
                  <a:gd name="T6" fmla="*/ 63 w 165"/>
                  <a:gd name="T7" fmla="*/ 51 h 108"/>
                  <a:gd name="T8" fmla="*/ 99 w 165"/>
                  <a:gd name="T9" fmla="*/ 75 h 108"/>
                  <a:gd name="T10" fmla="*/ 120 w 165"/>
                  <a:gd name="T11" fmla="*/ 72 h 108"/>
                  <a:gd name="T12" fmla="*/ 165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465" name="Freeform 18"/>
              <p:cNvSpPr>
                <a:spLocks/>
              </p:cNvSpPr>
              <p:nvPr/>
            </p:nvSpPr>
            <p:spPr bwMode="auto">
              <a:xfrm rot="1636815">
                <a:off x="4232" y="568"/>
                <a:ext cx="165" cy="108"/>
              </a:xfrm>
              <a:custGeom>
                <a:avLst/>
                <a:gdLst>
                  <a:gd name="T0" fmla="*/ 0 w 165"/>
                  <a:gd name="T1" fmla="*/ 108 h 108"/>
                  <a:gd name="T2" fmla="*/ 12 w 165"/>
                  <a:gd name="T3" fmla="*/ 54 h 108"/>
                  <a:gd name="T4" fmla="*/ 30 w 165"/>
                  <a:gd name="T5" fmla="*/ 42 h 108"/>
                  <a:gd name="T6" fmla="*/ 63 w 165"/>
                  <a:gd name="T7" fmla="*/ 51 h 108"/>
                  <a:gd name="T8" fmla="*/ 99 w 165"/>
                  <a:gd name="T9" fmla="*/ 75 h 108"/>
                  <a:gd name="T10" fmla="*/ 120 w 165"/>
                  <a:gd name="T11" fmla="*/ 72 h 108"/>
                  <a:gd name="T12" fmla="*/ 165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466" name="Freeform 19"/>
              <p:cNvSpPr>
                <a:spLocks/>
              </p:cNvSpPr>
              <p:nvPr/>
            </p:nvSpPr>
            <p:spPr bwMode="auto">
              <a:xfrm rot="1636815">
                <a:off x="4247" y="521"/>
                <a:ext cx="216" cy="172"/>
              </a:xfrm>
              <a:custGeom>
                <a:avLst/>
                <a:gdLst>
                  <a:gd name="T0" fmla="*/ 0 w 165"/>
                  <a:gd name="T1" fmla="*/ 72834 h 108"/>
                  <a:gd name="T2" fmla="*/ 521 w 165"/>
                  <a:gd name="T3" fmla="*/ 36453 h 108"/>
                  <a:gd name="T4" fmla="*/ 1304 w 165"/>
                  <a:gd name="T5" fmla="*/ 28472 h 108"/>
                  <a:gd name="T6" fmla="*/ 2707 w 165"/>
                  <a:gd name="T7" fmla="*/ 34218 h 108"/>
                  <a:gd name="T8" fmla="*/ 4313 w 165"/>
                  <a:gd name="T9" fmla="*/ 50694 h 108"/>
                  <a:gd name="T10" fmla="*/ 5223 w 165"/>
                  <a:gd name="T11" fmla="*/ 48593 h 108"/>
                  <a:gd name="T12" fmla="*/ 7163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18444" name="AutoShape 20"/>
            <p:cNvSpPr>
              <a:spLocks noChangeArrowheads="1"/>
            </p:cNvSpPr>
            <p:nvPr/>
          </p:nvSpPr>
          <p:spPr bwMode="auto">
            <a:xfrm rot="20906120" flipH="1">
              <a:off x="2501" y="789"/>
              <a:ext cx="300" cy="56"/>
            </a:xfrm>
            <a:prstGeom prst="flowChartTerminator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rect">
                <a:fillToRect l="100000" b="100000"/>
              </a:path>
            </a:gradFill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8445" name="Group 21"/>
            <p:cNvGrpSpPr>
              <a:grpSpLocks/>
            </p:cNvGrpSpPr>
            <p:nvPr/>
          </p:nvGrpSpPr>
          <p:grpSpPr bwMode="auto">
            <a:xfrm rot="20906120" flipH="1">
              <a:off x="2259" y="751"/>
              <a:ext cx="248" cy="174"/>
              <a:chOff x="4215" y="519"/>
              <a:chExt cx="248" cy="174"/>
            </a:xfrm>
          </p:grpSpPr>
          <p:sp>
            <p:nvSpPr>
              <p:cNvPr id="18461" name="Freeform 22"/>
              <p:cNvSpPr>
                <a:spLocks/>
              </p:cNvSpPr>
              <p:nvPr/>
            </p:nvSpPr>
            <p:spPr bwMode="auto">
              <a:xfrm>
                <a:off x="4215" y="519"/>
                <a:ext cx="165" cy="108"/>
              </a:xfrm>
              <a:custGeom>
                <a:avLst/>
                <a:gdLst>
                  <a:gd name="T0" fmla="*/ 0 w 165"/>
                  <a:gd name="T1" fmla="*/ 108 h 108"/>
                  <a:gd name="T2" fmla="*/ 12 w 165"/>
                  <a:gd name="T3" fmla="*/ 54 h 108"/>
                  <a:gd name="T4" fmla="*/ 30 w 165"/>
                  <a:gd name="T5" fmla="*/ 42 h 108"/>
                  <a:gd name="T6" fmla="*/ 63 w 165"/>
                  <a:gd name="T7" fmla="*/ 51 h 108"/>
                  <a:gd name="T8" fmla="*/ 99 w 165"/>
                  <a:gd name="T9" fmla="*/ 75 h 108"/>
                  <a:gd name="T10" fmla="*/ 120 w 165"/>
                  <a:gd name="T11" fmla="*/ 72 h 108"/>
                  <a:gd name="T12" fmla="*/ 165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462" name="Freeform 23"/>
              <p:cNvSpPr>
                <a:spLocks/>
              </p:cNvSpPr>
              <p:nvPr/>
            </p:nvSpPr>
            <p:spPr bwMode="auto">
              <a:xfrm rot="1636815">
                <a:off x="4234" y="568"/>
                <a:ext cx="165" cy="108"/>
              </a:xfrm>
              <a:custGeom>
                <a:avLst/>
                <a:gdLst>
                  <a:gd name="T0" fmla="*/ 0 w 165"/>
                  <a:gd name="T1" fmla="*/ 108 h 108"/>
                  <a:gd name="T2" fmla="*/ 12 w 165"/>
                  <a:gd name="T3" fmla="*/ 54 h 108"/>
                  <a:gd name="T4" fmla="*/ 30 w 165"/>
                  <a:gd name="T5" fmla="*/ 42 h 108"/>
                  <a:gd name="T6" fmla="*/ 63 w 165"/>
                  <a:gd name="T7" fmla="*/ 51 h 108"/>
                  <a:gd name="T8" fmla="*/ 99 w 165"/>
                  <a:gd name="T9" fmla="*/ 75 h 108"/>
                  <a:gd name="T10" fmla="*/ 120 w 165"/>
                  <a:gd name="T11" fmla="*/ 72 h 108"/>
                  <a:gd name="T12" fmla="*/ 165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463" name="Freeform 24"/>
              <p:cNvSpPr>
                <a:spLocks/>
              </p:cNvSpPr>
              <p:nvPr/>
            </p:nvSpPr>
            <p:spPr bwMode="auto">
              <a:xfrm rot="1636815">
                <a:off x="4247" y="521"/>
                <a:ext cx="216" cy="172"/>
              </a:xfrm>
              <a:custGeom>
                <a:avLst/>
                <a:gdLst>
                  <a:gd name="T0" fmla="*/ 0 w 165"/>
                  <a:gd name="T1" fmla="*/ 72834 h 108"/>
                  <a:gd name="T2" fmla="*/ 521 w 165"/>
                  <a:gd name="T3" fmla="*/ 36453 h 108"/>
                  <a:gd name="T4" fmla="*/ 1304 w 165"/>
                  <a:gd name="T5" fmla="*/ 28472 h 108"/>
                  <a:gd name="T6" fmla="*/ 2707 w 165"/>
                  <a:gd name="T7" fmla="*/ 34218 h 108"/>
                  <a:gd name="T8" fmla="*/ 4313 w 165"/>
                  <a:gd name="T9" fmla="*/ 50694 h 108"/>
                  <a:gd name="T10" fmla="*/ 5223 w 165"/>
                  <a:gd name="T11" fmla="*/ 48593 h 108"/>
                  <a:gd name="T12" fmla="*/ 7163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18446" name="AutoShape 25"/>
            <p:cNvSpPr>
              <a:spLocks noChangeArrowheads="1"/>
            </p:cNvSpPr>
            <p:nvPr/>
          </p:nvSpPr>
          <p:spPr bwMode="auto">
            <a:xfrm rot="20906120" flipV="1">
              <a:off x="3038" y="1175"/>
              <a:ext cx="300" cy="56"/>
            </a:xfrm>
            <a:prstGeom prst="flowChartTerminator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lin ang="18900000" scaled="1"/>
            </a:gradFill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8447" name="Group 26"/>
            <p:cNvGrpSpPr>
              <a:grpSpLocks/>
            </p:cNvGrpSpPr>
            <p:nvPr/>
          </p:nvGrpSpPr>
          <p:grpSpPr bwMode="auto">
            <a:xfrm rot="20906120" flipV="1">
              <a:off x="3332" y="1095"/>
              <a:ext cx="248" cy="174"/>
              <a:chOff x="4215" y="519"/>
              <a:chExt cx="248" cy="174"/>
            </a:xfrm>
          </p:grpSpPr>
          <p:sp>
            <p:nvSpPr>
              <p:cNvPr id="18458" name="Freeform 27"/>
              <p:cNvSpPr>
                <a:spLocks/>
              </p:cNvSpPr>
              <p:nvPr/>
            </p:nvSpPr>
            <p:spPr bwMode="auto">
              <a:xfrm>
                <a:off x="4215" y="521"/>
                <a:ext cx="165" cy="108"/>
              </a:xfrm>
              <a:custGeom>
                <a:avLst/>
                <a:gdLst>
                  <a:gd name="T0" fmla="*/ 0 w 165"/>
                  <a:gd name="T1" fmla="*/ 108 h 108"/>
                  <a:gd name="T2" fmla="*/ 12 w 165"/>
                  <a:gd name="T3" fmla="*/ 54 h 108"/>
                  <a:gd name="T4" fmla="*/ 30 w 165"/>
                  <a:gd name="T5" fmla="*/ 42 h 108"/>
                  <a:gd name="T6" fmla="*/ 63 w 165"/>
                  <a:gd name="T7" fmla="*/ 51 h 108"/>
                  <a:gd name="T8" fmla="*/ 99 w 165"/>
                  <a:gd name="T9" fmla="*/ 75 h 108"/>
                  <a:gd name="T10" fmla="*/ 120 w 165"/>
                  <a:gd name="T11" fmla="*/ 72 h 108"/>
                  <a:gd name="T12" fmla="*/ 165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459" name="Freeform 28"/>
              <p:cNvSpPr>
                <a:spLocks/>
              </p:cNvSpPr>
              <p:nvPr/>
            </p:nvSpPr>
            <p:spPr bwMode="auto">
              <a:xfrm rot="1636815">
                <a:off x="4231" y="571"/>
                <a:ext cx="165" cy="108"/>
              </a:xfrm>
              <a:custGeom>
                <a:avLst/>
                <a:gdLst>
                  <a:gd name="T0" fmla="*/ 0 w 165"/>
                  <a:gd name="T1" fmla="*/ 108 h 108"/>
                  <a:gd name="T2" fmla="*/ 12 w 165"/>
                  <a:gd name="T3" fmla="*/ 54 h 108"/>
                  <a:gd name="T4" fmla="*/ 30 w 165"/>
                  <a:gd name="T5" fmla="*/ 42 h 108"/>
                  <a:gd name="T6" fmla="*/ 63 w 165"/>
                  <a:gd name="T7" fmla="*/ 51 h 108"/>
                  <a:gd name="T8" fmla="*/ 99 w 165"/>
                  <a:gd name="T9" fmla="*/ 75 h 108"/>
                  <a:gd name="T10" fmla="*/ 120 w 165"/>
                  <a:gd name="T11" fmla="*/ 72 h 108"/>
                  <a:gd name="T12" fmla="*/ 165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460" name="Freeform 29"/>
              <p:cNvSpPr>
                <a:spLocks/>
              </p:cNvSpPr>
              <p:nvPr/>
            </p:nvSpPr>
            <p:spPr bwMode="auto">
              <a:xfrm rot="1636815">
                <a:off x="4247" y="523"/>
                <a:ext cx="216" cy="172"/>
              </a:xfrm>
              <a:custGeom>
                <a:avLst/>
                <a:gdLst>
                  <a:gd name="T0" fmla="*/ 0 w 165"/>
                  <a:gd name="T1" fmla="*/ 72834 h 108"/>
                  <a:gd name="T2" fmla="*/ 521 w 165"/>
                  <a:gd name="T3" fmla="*/ 36453 h 108"/>
                  <a:gd name="T4" fmla="*/ 1304 w 165"/>
                  <a:gd name="T5" fmla="*/ 28472 h 108"/>
                  <a:gd name="T6" fmla="*/ 2707 w 165"/>
                  <a:gd name="T7" fmla="*/ 34218 h 108"/>
                  <a:gd name="T8" fmla="*/ 4313 w 165"/>
                  <a:gd name="T9" fmla="*/ 50694 h 108"/>
                  <a:gd name="T10" fmla="*/ 5223 w 165"/>
                  <a:gd name="T11" fmla="*/ 48593 h 108"/>
                  <a:gd name="T12" fmla="*/ 7163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18448" name="AutoShape 30"/>
            <p:cNvSpPr>
              <a:spLocks noChangeArrowheads="1"/>
            </p:cNvSpPr>
            <p:nvPr/>
          </p:nvSpPr>
          <p:spPr bwMode="auto">
            <a:xfrm rot="1232822" flipH="1">
              <a:off x="2592" y="1490"/>
              <a:ext cx="300" cy="56"/>
            </a:xfrm>
            <a:prstGeom prst="flowChartTerminator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rect">
                <a:fillToRect l="100000" t="100000"/>
              </a:path>
            </a:gradFill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8449" name="Group 31"/>
            <p:cNvGrpSpPr>
              <a:grpSpLocks/>
            </p:cNvGrpSpPr>
            <p:nvPr/>
          </p:nvGrpSpPr>
          <p:grpSpPr bwMode="auto">
            <a:xfrm rot="1232822" flipH="1">
              <a:off x="2381" y="1306"/>
              <a:ext cx="248" cy="174"/>
              <a:chOff x="4215" y="519"/>
              <a:chExt cx="248" cy="174"/>
            </a:xfrm>
          </p:grpSpPr>
          <p:sp>
            <p:nvSpPr>
              <p:cNvPr id="18455" name="Freeform 32"/>
              <p:cNvSpPr>
                <a:spLocks/>
              </p:cNvSpPr>
              <p:nvPr/>
            </p:nvSpPr>
            <p:spPr bwMode="auto">
              <a:xfrm>
                <a:off x="4217" y="519"/>
                <a:ext cx="165" cy="108"/>
              </a:xfrm>
              <a:custGeom>
                <a:avLst/>
                <a:gdLst>
                  <a:gd name="T0" fmla="*/ 0 w 165"/>
                  <a:gd name="T1" fmla="*/ 108 h 108"/>
                  <a:gd name="T2" fmla="*/ 12 w 165"/>
                  <a:gd name="T3" fmla="*/ 54 h 108"/>
                  <a:gd name="T4" fmla="*/ 30 w 165"/>
                  <a:gd name="T5" fmla="*/ 42 h 108"/>
                  <a:gd name="T6" fmla="*/ 63 w 165"/>
                  <a:gd name="T7" fmla="*/ 51 h 108"/>
                  <a:gd name="T8" fmla="*/ 99 w 165"/>
                  <a:gd name="T9" fmla="*/ 75 h 108"/>
                  <a:gd name="T10" fmla="*/ 120 w 165"/>
                  <a:gd name="T11" fmla="*/ 72 h 108"/>
                  <a:gd name="T12" fmla="*/ 165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456" name="Freeform 33"/>
              <p:cNvSpPr>
                <a:spLocks/>
              </p:cNvSpPr>
              <p:nvPr/>
            </p:nvSpPr>
            <p:spPr bwMode="auto">
              <a:xfrm rot="1636815">
                <a:off x="4233" y="570"/>
                <a:ext cx="165" cy="108"/>
              </a:xfrm>
              <a:custGeom>
                <a:avLst/>
                <a:gdLst>
                  <a:gd name="T0" fmla="*/ 0 w 165"/>
                  <a:gd name="T1" fmla="*/ 108 h 108"/>
                  <a:gd name="T2" fmla="*/ 12 w 165"/>
                  <a:gd name="T3" fmla="*/ 54 h 108"/>
                  <a:gd name="T4" fmla="*/ 30 w 165"/>
                  <a:gd name="T5" fmla="*/ 42 h 108"/>
                  <a:gd name="T6" fmla="*/ 63 w 165"/>
                  <a:gd name="T7" fmla="*/ 51 h 108"/>
                  <a:gd name="T8" fmla="*/ 99 w 165"/>
                  <a:gd name="T9" fmla="*/ 75 h 108"/>
                  <a:gd name="T10" fmla="*/ 120 w 165"/>
                  <a:gd name="T11" fmla="*/ 72 h 108"/>
                  <a:gd name="T12" fmla="*/ 165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457" name="Freeform 34"/>
              <p:cNvSpPr>
                <a:spLocks/>
              </p:cNvSpPr>
              <p:nvPr/>
            </p:nvSpPr>
            <p:spPr bwMode="auto">
              <a:xfrm rot="1636815">
                <a:off x="4249" y="520"/>
                <a:ext cx="216" cy="172"/>
              </a:xfrm>
              <a:custGeom>
                <a:avLst/>
                <a:gdLst>
                  <a:gd name="T0" fmla="*/ 0 w 165"/>
                  <a:gd name="T1" fmla="*/ 72834 h 108"/>
                  <a:gd name="T2" fmla="*/ 521 w 165"/>
                  <a:gd name="T3" fmla="*/ 36453 h 108"/>
                  <a:gd name="T4" fmla="*/ 1304 w 165"/>
                  <a:gd name="T5" fmla="*/ 28472 h 108"/>
                  <a:gd name="T6" fmla="*/ 2707 w 165"/>
                  <a:gd name="T7" fmla="*/ 34218 h 108"/>
                  <a:gd name="T8" fmla="*/ 4313 w 165"/>
                  <a:gd name="T9" fmla="*/ 50694 h 108"/>
                  <a:gd name="T10" fmla="*/ 5223 w 165"/>
                  <a:gd name="T11" fmla="*/ 48593 h 108"/>
                  <a:gd name="T12" fmla="*/ 7163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18450" name="AutoShape 35"/>
            <p:cNvSpPr>
              <a:spLocks noChangeArrowheads="1"/>
            </p:cNvSpPr>
            <p:nvPr/>
          </p:nvSpPr>
          <p:spPr bwMode="auto">
            <a:xfrm rot="1482013">
              <a:off x="2510" y="1172"/>
              <a:ext cx="300" cy="56"/>
            </a:xfrm>
            <a:prstGeom prst="flowChartTerminator">
              <a:avLst/>
            </a:prstGeom>
            <a:gradFill rotWithShape="0">
              <a:gsLst>
                <a:gs pos="0">
                  <a:srgbClr val="996600"/>
                </a:gs>
                <a:gs pos="100000">
                  <a:srgbClr val="472F00"/>
                </a:gs>
              </a:gsLst>
              <a:path path="rect">
                <a:fillToRect r="100000" b="100000"/>
              </a:path>
            </a:gradFill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8451" name="Group 36"/>
            <p:cNvGrpSpPr>
              <a:grpSpLocks/>
            </p:cNvGrpSpPr>
            <p:nvPr/>
          </p:nvGrpSpPr>
          <p:grpSpPr bwMode="auto">
            <a:xfrm rot="1482013">
              <a:off x="2791" y="1195"/>
              <a:ext cx="248" cy="174"/>
              <a:chOff x="4215" y="519"/>
              <a:chExt cx="248" cy="174"/>
            </a:xfrm>
          </p:grpSpPr>
          <p:sp>
            <p:nvSpPr>
              <p:cNvPr id="18452" name="Freeform 37"/>
              <p:cNvSpPr>
                <a:spLocks/>
              </p:cNvSpPr>
              <p:nvPr/>
            </p:nvSpPr>
            <p:spPr bwMode="auto">
              <a:xfrm>
                <a:off x="4213" y="519"/>
                <a:ext cx="165" cy="108"/>
              </a:xfrm>
              <a:custGeom>
                <a:avLst/>
                <a:gdLst>
                  <a:gd name="T0" fmla="*/ 0 w 165"/>
                  <a:gd name="T1" fmla="*/ 108 h 108"/>
                  <a:gd name="T2" fmla="*/ 12 w 165"/>
                  <a:gd name="T3" fmla="*/ 54 h 108"/>
                  <a:gd name="T4" fmla="*/ 30 w 165"/>
                  <a:gd name="T5" fmla="*/ 42 h 108"/>
                  <a:gd name="T6" fmla="*/ 63 w 165"/>
                  <a:gd name="T7" fmla="*/ 51 h 108"/>
                  <a:gd name="T8" fmla="*/ 99 w 165"/>
                  <a:gd name="T9" fmla="*/ 75 h 108"/>
                  <a:gd name="T10" fmla="*/ 120 w 165"/>
                  <a:gd name="T11" fmla="*/ 72 h 108"/>
                  <a:gd name="T12" fmla="*/ 165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453" name="Freeform 38"/>
              <p:cNvSpPr>
                <a:spLocks/>
              </p:cNvSpPr>
              <p:nvPr/>
            </p:nvSpPr>
            <p:spPr bwMode="auto">
              <a:xfrm rot="1636815">
                <a:off x="4232" y="568"/>
                <a:ext cx="165" cy="108"/>
              </a:xfrm>
              <a:custGeom>
                <a:avLst/>
                <a:gdLst>
                  <a:gd name="T0" fmla="*/ 0 w 165"/>
                  <a:gd name="T1" fmla="*/ 108 h 108"/>
                  <a:gd name="T2" fmla="*/ 12 w 165"/>
                  <a:gd name="T3" fmla="*/ 54 h 108"/>
                  <a:gd name="T4" fmla="*/ 30 w 165"/>
                  <a:gd name="T5" fmla="*/ 42 h 108"/>
                  <a:gd name="T6" fmla="*/ 63 w 165"/>
                  <a:gd name="T7" fmla="*/ 51 h 108"/>
                  <a:gd name="T8" fmla="*/ 99 w 165"/>
                  <a:gd name="T9" fmla="*/ 75 h 108"/>
                  <a:gd name="T10" fmla="*/ 120 w 165"/>
                  <a:gd name="T11" fmla="*/ 72 h 108"/>
                  <a:gd name="T12" fmla="*/ 165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8454" name="Freeform 39"/>
              <p:cNvSpPr>
                <a:spLocks/>
              </p:cNvSpPr>
              <p:nvPr/>
            </p:nvSpPr>
            <p:spPr bwMode="auto">
              <a:xfrm rot="1636815">
                <a:off x="4247" y="521"/>
                <a:ext cx="216" cy="172"/>
              </a:xfrm>
              <a:custGeom>
                <a:avLst/>
                <a:gdLst>
                  <a:gd name="T0" fmla="*/ 0 w 165"/>
                  <a:gd name="T1" fmla="*/ 72834 h 108"/>
                  <a:gd name="T2" fmla="*/ 521 w 165"/>
                  <a:gd name="T3" fmla="*/ 36453 h 108"/>
                  <a:gd name="T4" fmla="*/ 1304 w 165"/>
                  <a:gd name="T5" fmla="*/ 28472 h 108"/>
                  <a:gd name="T6" fmla="*/ 2707 w 165"/>
                  <a:gd name="T7" fmla="*/ 34218 h 108"/>
                  <a:gd name="T8" fmla="*/ 4313 w 165"/>
                  <a:gd name="T9" fmla="*/ 50694 h 108"/>
                  <a:gd name="T10" fmla="*/ 5223 w 165"/>
                  <a:gd name="T11" fmla="*/ 48593 h 108"/>
                  <a:gd name="T12" fmla="*/ 7163 w 165"/>
                  <a:gd name="T13" fmla="*/ 0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08"/>
                  <a:gd name="T23" fmla="*/ 165 w 165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08">
                    <a:moveTo>
                      <a:pt x="0" y="108"/>
                    </a:moveTo>
                    <a:cubicBezTo>
                      <a:pt x="3" y="89"/>
                      <a:pt x="6" y="72"/>
                      <a:pt x="12" y="54"/>
                    </a:cubicBezTo>
                    <a:cubicBezTo>
                      <a:pt x="14" y="47"/>
                      <a:pt x="30" y="42"/>
                      <a:pt x="30" y="42"/>
                    </a:cubicBezTo>
                    <a:cubicBezTo>
                      <a:pt x="41" y="44"/>
                      <a:pt x="63" y="51"/>
                      <a:pt x="63" y="51"/>
                    </a:cubicBezTo>
                    <a:cubicBezTo>
                      <a:pt x="74" y="62"/>
                      <a:pt x="86" y="66"/>
                      <a:pt x="99" y="75"/>
                    </a:cubicBezTo>
                    <a:cubicBezTo>
                      <a:pt x="106" y="74"/>
                      <a:pt x="113" y="75"/>
                      <a:pt x="120" y="72"/>
                    </a:cubicBezTo>
                    <a:cubicBezTo>
                      <a:pt x="147" y="61"/>
                      <a:pt x="134" y="15"/>
                      <a:pt x="165" y="0"/>
                    </a:cubicBezTo>
                  </a:path>
                </a:pathLst>
              </a:custGeom>
              <a:noFill/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sp>
        <p:nvSpPr>
          <p:cNvPr id="18437" name="Rectangle 40"/>
          <p:cNvSpPr>
            <a:spLocks noChangeArrowheads="1"/>
          </p:cNvSpPr>
          <p:nvPr/>
        </p:nvSpPr>
        <p:spPr bwMode="auto">
          <a:xfrm>
            <a:off x="971550" y="4002088"/>
            <a:ext cx="3954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FFFF"/>
                </a:solidFill>
                <a:latin typeface="Comic Sans MS" pitchFamily="66" charset="0"/>
              </a:rPr>
              <a:t>Helicobacter pylori</a:t>
            </a:r>
            <a:endParaRPr lang="en-US" sz="3200" b="1"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auto">
          <a:xfrm>
            <a:off x="2590800" y="1638300"/>
            <a:ext cx="228600" cy="266700"/>
          </a:xfrm>
          <a:custGeom>
            <a:avLst/>
            <a:gdLst>
              <a:gd name="T0" fmla="*/ 2147483647 w 144"/>
              <a:gd name="T1" fmla="*/ 2147483647 h 168"/>
              <a:gd name="T2" fmla="*/ 2147483647 w 144"/>
              <a:gd name="T3" fmla="*/ 2147483647 h 168"/>
              <a:gd name="T4" fmla="*/ 0 w 144"/>
              <a:gd name="T5" fmla="*/ 2147483647 h 168"/>
              <a:gd name="T6" fmla="*/ 0 60000 65536"/>
              <a:gd name="T7" fmla="*/ 0 60000 65536"/>
              <a:gd name="T8" fmla="*/ 0 60000 65536"/>
              <a:gd name="T9" fmla="*/ 0 w 144"/>
              <a:gd name="T10" fmla="*/ 0 h 168"/>
              <a:gd name="T11" fmla="*/ 144 w 14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68">
                <a:moveTo>
                  <a:pt x="144" y="168"/>
                </a:moveTo>
                <a:cubicBezTo>
                  <a:pt x="132" y="108"/>
                  <a:pt x="120" y="48"/>
                  <a:pt x="96" y="24"/>
                </a:cubicBezTo>
                <a:cubicBezTo>
                  <a:pt x="72" y="0"/>
                  <a:pt x="16" y="24"/>
                  <a:pt x="0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2819400" y="1371600"/>
            <a:ext cx="304800" cy="609600"/>
          </a:xfrm>
          <a:custGeom>
            <a:avLst/>
            <a:gdLst>
              <a:gd name="T0" fmla="*/ 0 w 192"/>
              <a:gd name="T1" fmla="*/ 2147483647 h 384"/>
              <a:gd name="T2" fmla="*/ 2147483647 w 192"/>
              <a:gd name="T3" fmla="*/ 2147483647 h 384"/>
              <a:gd name="T4" fmla="*/ 2147483647 w 192"/>
              <a:gd name="T5" fmla="*/ 2147483647 h 384"/>
              <a:gd name="T6" fmla="*/ 0 60000 65536"/>
              <a:gd name="T7" fmla="*/ 0 60000 65536"/>
              <a:gd name="T8" fmla="*/ 0 60000 65536"/>
              <a:gd name="T9" fmla="*/ 0 w 192"/>
              <a:gd name="T10" fmla="*/ 0 h 384"/>
              <a:gd name="T11" fmla="*/ 192 w 1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84">
                <a:moveTo>
                  <a:pt x="0" y="384"/>
                </a:moveTo>
                <a:cubicBezTo>
                  <a:pt x="32" y="240"/>
                  <a:pt x="64" y="96"/>
                  <a:pt x="96" y="48"/>
                </a:cubicBezTo>
                <a:cubicBezTo>
                  <a:pt x="128" y="0"/>
                  <a:pt x="160" y="48"/>
                  <a:pt x="19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>
            <a:off x="2590800" y="1257300"/>
            <a:ext cx="266700" cy="723900"/>
          </a:xfrm>
          <a:custGeom>
            <a:avLst/>
            <a:gdLst>
              <a:gd name="T0" fmla="*/ 2147483647 w 168"/>
              <a:gd name="T1" fmla="*/ 2147483647 h 456"/>
              <a:gd name="T2" fmla="*/ 2147483647 w 168"/>
              <a:gd name="T3" fmla="*/ 2147483647 h 456"/>
              <a:gd name="T4" fmla="*/ 0 w 168"/>
              <a:gd name="T5" fmla="*/ 2147483647 h 456"/>
              <a:gd name="T6" fmla="*/ 0 60000 65536"/>
              <a:gd name="T7" fmla="*/ 0 60000 65536"/>
              <a:gd name="T8" fmla="*/ 0 60000 65536"/>
              <a:gd name="T9" fmla="*/ 0 w 168"/>
              <a:gd name="T10" fmla="*/ 0 h 456"/>
              <a:gd name="T11" fmla="*/ 168 w 168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456">
                <a:moveTo>
                  <a:pt x="144" y="456"/>
                </a:moveTo>
                <a:cubicBezTo>
                  <a:pt x="156" y="300"/>
                  <a:pt x="168" y="144"/>
                  <a:pt x="144" y="72"/>
                </a:cubicBezTo>
                <a:cubicBezTo>
                  <a:pt x="120" y="0"/>
                  <a:pt x="60" y="12"/>
                  <a:pt x="0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>
            <a:off x="2819400" y="1816100"/>
            <a:ext cx="355600" cy="241300"/>
          </a:xfrm>
          <a:custGeom>
            <a:avLst/>
            <a:gdLst>
              <a:gd name="T0" fmla="*/ 0 w 224"/>
              <a:gd name="T1" fmla="*/ 2147483647 h 152"/>
              <a:gd name="T2" fmla="*/ 2147483647 w 224"/>
              <a:gd name="T3" fmla="*/ 2147483647 h 152"/>
              <a:gd name="T4" fmla="*/ 2147483647 w 224"/>
              <a:gd name="T5" fmla="*/ 2147483647 h 152"/>
              <a:gd name="T6" fmla="*/ 0 60000 65536"/>
              <a:gd name="T7" fmla="*/ 0 60000 65536"/>
              <a:gd name="T8" fmla="*/ 0 60000 65536"/>
              <a:gd name="T9" fmla="*/ 0 w 224"/>
              <a:gd name="T10" fmla="*/ 0 h 152"/>
              <a:gd name="T11" fmla="*/ 224 w 22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" h="152">
                <a:moveTo>
                  <a:pt x="0" y="104"/>
                </a:moveTo>
                <a:cubicBezTo>
                  <a:pt x="80" y="52"/>
                  <a:pt x="160" y="0"/>
                  <a:pt x="192" y="8"/>
                </a:cubicBezTo>
                <a:cubicBezTo>
                  <a:pt x="224" y="16"/>
                  <a:pt x="208" y="84"/>
                  <a:pt x="192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2819400" y="1079500"/>
            <a:ext cx="406400" cy="901700"/>
          </a:xfrm>
          <a:custGeom>
            <a:avLst/>
            <a:gdLst>
              <a:gd name="T0" fmla="*/ 0 w 256"/>
              <a:gd name="T1" fmla="*/ 2147483647 h 568"/>
              <a:gd name="T2" fmla="*/ 2147483647 w 256"/>
              <a:gd name="T3" fmla="*/ 2147483647 h 568"/>
              <a:gd name="T4" fmla="*/ 2147483647 w 256"/>
              <a:gd name="T5" fmla="*/ 2147483647 h 568"/>
              <a:gd name="T6" fmla="*/ 0 60000 65536"/>
              <a:gd name="T7" fmla="*/ 0 60000 65536"/>
              <a:gd name="T8" fmla="*/ 0 60000 65536"/>
              <a:gd name="T9" fmla="*/ 0 w 256"/>
              <a:gd name="T10" fmla="*/ 0 h 568"/>
              <a:gd name="T11" fmla="*/ 256 w 256"/>
              <a:gd name="T12" fmla="*/ 568 h 5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568">
                <a:moveTo>
                  <a:pt x="0" y="568"/>
                </a:moveTo>
                <a:cubicBezTo>
                  <a:pt x="112" y="372"/>
                  <a:pt x="224" y="176"/>
                  <a:pt x="240" y="88"/>
                </a:cubicBezTo>
                <a:cubicBezTo>
                  <a:pt x="256" y="0"/>
                  <a:pt x="176" y="20"/>
                  <a:pt x="96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63" name="Freeform 7"/>
          <p:cNvSpPr>
            <a:spLocks/>
          </p:cNvSpPr>
          <p:nvPr/>
        </p:nvSpPr>
        <p:spPr bwMode="auto">
          <a:xfrm>
            <a:off x="1143000" y="1905000"/>
            <a:ext cx="1778000" cy="2032000"/>
          </a:xfrm>
          <a:custGeom>
            <a:avLst/>
            <a:gdLst>
              <a:gd name="T0" fmla="*/ 2147483647 w 1120"/>
              <a:gd name="T1" fmla="*/ 2147483647 h 1280"/>
              <a:gd name="T2" fmla="*/ 2147483647 w 1120"/>
              <a:gd name="T3" fmla="*/ 2147483647 h 1280"/>
              <a:gd name="T4" fmla="*/ 2147483647 w 1120"/>
              <a:gd name="T5" fmla="*/ 2147483647 h 1280"/>
              <a:gd name="T6" fmla="*/ 2147483647 w 1120"/>
              <a:gd name="T7" fmla="*/ 2147483647 h 1280"/>
              <a:gd name="T8" fmla="*/ 2147483647 w 1120"/>
              <a:gd name="T9" fmla="*/ 2147483647 h 1280"/>
              <a:gd name="T10" fmla="*/ 2147483647 w 1120"/>
              <a:gd name="T11" fmla="*/ 2147483647 h 1280"/>
              <a:gd name="T12" fmla="*/ 2147483647 w 1120"/>
              <a:gd name="T13" fmla="*/ 2147483647 h 1280"/>
              <a:gd name="T14" fmla="*/ 2147483647 w 1120"/>
              <a:gd name="T15" fmla="*/ 2147483647 h 1280"/>
              <a:gd name="T16" fmla="*/ 2147483647 w 1120"/>
              <a:gd name="T17" fmla="*/ 2147483647 h 1280"/>
              <a:gd name="T18" fmla="*/ 2147483647 w 1120"/>
              <a:gd name="T19" fmla="*/ 2147483647 h 1280"/>
              <a:gd name="T20" fmla="*/ 2147483647 w 1120"/>
              <a:gd name="T21" fmla="*/ 2147483647 h 1280"/>
              <a:gd name="T22" fmla="*/ 2147483647 w 1120"/>
              <a:gd name="T23" fmla="*/ 2147483647 h 1280"/>
              <a:gd name="T24" fmla="*/ 2147483647 w 1120"/>
              <a:gd name="T25" fmla="*/ 2147483647 h 1280"/>
              <a:gd name="T26" fmla="*/ 2147483647 w 1120"/>
              <a:gd name="T27" fmla="*/ 2147483647 h 1280"/>
              <a:gd name="T28" fmla="*/ 2147483647 w 1120"/>
              <a:gd name="T29" fmla="*/ 2147483647 h 1280"/>
              <a:gd name="T30" fmla="*/ 2147483647 w 1120"/>
              <a:gd name="T31" fmla="*/ 2147483647 h 12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20"/>
              <a:gd name="T49" fmla="*/ 0 h 1280"/>
              <a:gd name="T50" fmla="*/ 1120 w 1120"/>
              <a:gd name="T51" fmla="*/ 1280 h 12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20" h="1280">
                <a:moveTo>
                  <a:pt x="1104" y="120"/>
                </a:moveTo>
                <a:cubicBezTo>
                  <a:pt x="1088" y="200"/>
                  <a:pt x="1080" y="416"/>
                  <a:pt x="1008" y="504"/>
                </a:cubicBezTo>
                <a:cubicBezTo>
                  <a:pt x="936" y="592"/>
                  <a:pt x="752" y="568"/>
                  <a:pt x="672" y="648"/>
                </a:cubicBezTo>
                <a:cubicBezTo>
                  <a:pt x="592" y="728"/>
                  <a:pt x="592" y="896"/>
                  <a:pt x="528" y="984"/>
                </a:cubicBezTo>
                <a:cubicBezTo>
                  <a:pt x="464" y="1072"/>
                  <a:pt x="360" y="1128"/>
                  <a:pt x="288" y="1176"/>
                </a:cubicBezTo>
                <a:cubicBezTo>
                  <a:pt x="216" y="1224"/>
                  <a:pt x="136" y="1280"/>
                  <a:pt x="96" y="1272"/>
                </a:cubicBezTo>
                <a:cubicBezTo>
                  <a:pt x="56" y="1264"/>
                  <a:pt x="0" y="1192"/>
                  <a:pt x="48" y="1128"/>
                </a:cubicBezTo>
                <a:cubicBezTo>
                  <a:pt x="96" y="1064"/>
                  <a:pt x="312" y="976"/>
                  <a:pt x="384" y="888"/>
                </a:cubicBezTo>
                <a:cubicBezTo>
                  <a:pt x="456" y="800"/>
                  <a:pt x="440" y="672"/>
                  <a:pt x="480" y="600"/>
                </a:cubicBezTo>
                <a:cubicBezTo>
                  <a:pt x="520" y="528"/>
                  <a:pt x="560" y="488"/>
                  <a:pt x="624" y="456"/>
                </a:cubicBezTo>
                <a:cubicBezTo>
                  <a:pt x="688" y="424"/>
                  <a:pt x="808" y="456"/>
                  <a:pt x="864" y="408"/>
                </a:cubicBezTo>
                <a:cubicBezTo>
                  <a:pt x="920" y="360"/>
                  <a:pt x="936" y="232"/>
                  <a:pt x="960" y="168"/>
                </a:cubicBezTo>
                <a:cubicBezTo>
                  <a:pt x="984" y="104"/>
                  <a:pt x="992" y="48"/>
                  <a:pt x="1008" y="24"/>
                </a:cubicBezTo>
                <a:cubicBezTo>
                  <a:pt x="1024" y="0"/>
                  <a:pt x="1040" y="24"/>
                  <a:pt x="1056" y="24"/>
                </a:cubicBezTo>
                <a:cubicBezTo>
                  <a:pt x="1072" y="24"/>
                  <a:pt x="1096" y="8"/>
                  <a:pt x="1104" y="24"/>
                </a:cubicBezTo>
                <a:cubicBezTo>
                  <a:pt x="1112" y="40"/>
                  <a:pt x="1120" y="40"/>
                  <a:pt x="1104" y="120"/>
                </a:cubicBezTo>
                <a:close/>
              </a:path>
            </a:pathLst>
          </a:custGeom>
          <a:gradFill rotWithShape="0">
            <a:gsLst>
              <a:gs pos="0">
                <a:srgbClr val="FFCC66"/>
              </a:gs>
              <a:gs pos="100000">
                <a:srgbClr val="765E2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>
            <a:off x="1963738" y="2895600"/>
            <a:ext cx="2032000" cy="2438400"/>
          </a:xfrm>
          <a:custGeom>
            <a:avLst/>
            <a:gdLst>
              <a:gd name="T0" fmla="*/ 2147483647 w 1120"/>
              <a:gd name="T1" fmla="*/ 2147483647 h 1280"/>
              <a:gd name="T2" fmla="*/ 2147483647 w 1120"/>
              <a:gd name="T3" fmla="*/ 2147483647 h 1280"/>
              <a:gd name="T4" fmla="*/ 2147483647 w 1120"/>
              <a:gd name="T5" fmla="*/ 2147483647 h 1280"/>
              <a:gd name="T6" fmla="*/ 2147483647 w 1120"/>
              <a:gd name="T7" fmla="*/ 2147483647 h 1280"/>
              <a:gd name="T8" fmla="*/ 2147483647 w 1120"/>
              <a:gd name="T9" fmla="*/ 2147483647 h 1280"/>
              <a:gd name="T10" fmla="*/ 2147483647 w 1120"/>
              <a:gd name="T11" fmla="*/ 2147483647 h 1280"/>
              <a:gd name="T12" fmla="*/ 2147483647 w 1120"/>
              <a:gd name="T13" fmla="*/ 2147483647 h 1280"/>
              <a:gd name="T14" fmla="*/ 2147483647 w 1120"/>
              <a:gd name="T15" fmla="*/ 2147483647 h 1280"/>
              <a:gd name="T16" fmla="*/ 2147483647 w 1120"/>
              <a:gd name="T17" fmla="*/ 2147483647 h 1280"/>
              <a:gd name="T18" fmla="*/ 2147483647 w 1120"/>
              <a:gd name="T19" fmla="*/ 2147483647 h 1280"/>
              <a:gd name="T20" fmla="*/ 2147483647 w 1120"/>
              <a:gd name="T21" fmla="*/ 2147483647 h 1280"/>
              <a:gd name="T22" fmla="*/ 2147483647 w 1120"/>
              <a:gd name="T23" fmla="*/ 2147483647 h 1280"/>
              <a:gd name="T24" fmla="*/ 2147483647 w 1120"/>
              <a:gd name="T25" fmla="*/ 2147483647 h 1280"/>
              <a:gd name="T26" fmla="*/ 2147483647 w 1120"/>
              <a:gd name="T27" fmla="*/ 2147483647 h 1280"/>
              <a:gd name="T28" fmla="*/ 2147483647 w 1120"/>
              <a:gd name="T29" fmla="*/ 2147483647 h 1280"/>
              <a:gd name="T30" fmla="*/ 2147483647 w 1120"/>
              <a:gd name="T31" fmla="*/ 2147483647 h 12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20"/>
              <a:gd name="T49" fmla="*/ 0 h 1280"/>
              <a:gd name="T50" fmla="*/ 1120 w 1120"/>
              <a:gd name="T51" fmla="*/ 1280 h 12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20" h="1280">
                <a:moveTo>
                  <a:pt x="1104" y="120"/>
                </a:moveTo>
                <a:cubicBezTo>
                  <a:pt x="1088" y="200"/>
                  <a:pt x="1080" y="416"/>
                  <a:pt x="1008" y="504"/>
                </a:cubicBezTo>
                <a:cubicBezTo>
                  <a:pt x="936" y="592"/>
                  <a:pt x="752" y="568"/>
                  <a:pt x="672" y="648"/>
                </a:cubicBezTo>
                <a:cubicBezTo>
                  <a:pt x="592" y="728"/>
                  <a:pt x="592" y="896"/>
                  <a:pt x="528" y="984"/>
                </a:cubicBezTo>
                <a:cubicBezTo>
                  <a:pt x="464" y="1072"/>
                  <a:pt x="360" y="1128"/>
                  <a:pt x="288" y="1176"/>
                </a:cubicBezTo>
                <a:cubicBezTo>
                  <a:pt x="216" y="1224"/>
                  <a:pt x="136" y="1280"/>
                  <a:pt x="96" y="1272"/>
                </a:cubicBezTo>
                <a:cubicBezTo>
                  <a:pt x="56" y="1264"/>
                  <a:pt x="0" y="1192"/>
                  <a:pt x="48" y="1128"/>
                </a:cubicBezTo>
                <a:cubicBezTo>
                  <a:pt x="96" y="1064"/>
                  <a:pt x="312" y="976"/>
                  <a:pt x="384" y="888"/>
                </a:cubicBezTo>
                <a:cubicBezTo>
                  <a:pt x="456" y="800"/>
                  <a:pt x="440" y="672"/>
                  <a:pt x="480" y="600"/>
                </a:cubicBezTo>
                <a:cubicBezTo>
                  <a:pt x="520" y="528"/>
                  <a:pt x="560" y="488"/>
                  <a:pt x="624" y="456"/>
                </a:cubicBezTo>
                <a:cubicBezTo>
                  <a:pt x="688" y="424"/>
                  <a:pt x="808" y="456"/>
                  <a:pt x="864" y="408"/>
                </a:cubicBezTo>
                <a:cubicBezTo>
                  <a:pt x="920" y="360"/>
                  <a:pt x="936" y="232"/>
                  <a:pt x="960" y="168"/>
                </a:cubicBezTo>
                <a:cubicBezTo>
                  <a:pt x="984" y="104"/>
                  <a:pt x="992" y="48"/>
                  <a:pt x="1008" y="24"/>
                </a:cubicBezTo>
                <a:cubicBezTo>
                  <a:pt x="1024" y="0"/>
                  <a:pt x="1040" y="24"/>
                  <a:pt x="1056" y="24"/>
                </a:cubicBezTo>
                <a:cubicBezTo>
                  <a:pt x="1072" y="24"/>
                  <a:pt x="1096" y="8"/>
                  <a:pt x="1104" y="24"/>
                </a:cubicBezTo>
                <a:cubicBezTo>
                  <a:pt x="1112" y="40"/>
                  <a:pt x="1120" y="40"/>
                  <a:pt x="1104" y="120"/>
                </a:cubicBezTo>
                <a:close/>
              </a:path>
            </a:pathLst>
          </a:custGeom>
          <a:gradFill rotWithShape="0">
            <a:gsLst>
              <a:gs pos="0">
                <a:srgbClr val="470018"/>
              </a:gs>
              <a:gs pos="50000">
                <a:srgbClr val="990033"/>
              </a:gs>
              <a:gs pos="100000">
                <a:srgbClr val="4700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3937000" y="939800"/>
            <a:ext cx="228600" cy="266700"/>
          </a:xfrm>
          <a:custGeom>
            <a:avLst/>
            <a:gdLst>
              <a:gd name="T0" fmla="*/ 2147483647 w 144"/>
              <a:gd name="T1" fmla="*/ 2147483647 h 168"/>
              <a:gd name="T2" fmla="*/ 2147483647 w 144"/>
              <a:gd name="T3" fmla="*/ 2147483647 h 168"/>
              <a:gd name="T4" fmla="*/ 0 w 144"/>
              <a:gd name="T5" fmla="*/ 2147483647 h 168"/>
              <a:gd name="T6" fmla="*/ 0 60000 65536"/>
              <a:gd name="T7" fmla="*/ 0 60000 65536"/>
              <a:gd name="T8" fmla="*/ 0 60000 65536"/>
              <a:gd name="T9" fmla="*/ 0 w 144"/>
              <a:gd name="T10" fmla="*/ 0 h 168"/>
              <a:gd name="T11" fmla="*/ 144 w 14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68">
                <a:moveTo>
                  <a:pt x="144" y="168"/>
                </a:moveTo>
                <a:cubicBezTo>
                  <a:pt x="132" y="108"/>
                  <a:pt x="120" y="48"/>
                  <a:pt x="96" y="24"/>
                </a:cubicBezTo>
                <a:cubicBezTo>
                  <a:pt x="72" y="0"/>
                  <a:pt x="16" y="24"/>
                  <a:pt x="0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4165600" y="673100"/>
            <a:ext cx="304800" cy="609600"/>
          </a:xfrm>
          <a:custGeom>
            <a:avLst/>
            <a:gdLst>
              <a:gd name="T0" fmla="*/ 0 w 192"/>
              <a:gd name="T1" fmla="*/ 2147483647 h 384"/>
              <a:gd name="T2" fmla="*/ 2147483647 w 192"/>
              <a:gd name="T3" fmla="*/ 2147483647 h 384"/>
              <a:gd name="T4" fmla="*/ 2147483647 w 192"/>
              <a:gd name="T5" fmla="*/ 2147483647 h 384"/>
              <a:gd name="T6" fmla="*/ 0 60000 65536"/>
              <a:gd name="T7" fmla="*/ 0 60000 65536"/>
              <a:gd name="T8" fmla="*/ 0 60000 65536"/>
              <a:gd name="T9" fmla="*/ 0 w 192"/>
              <a:gd name="T10" fmla="*/ 0 h 384"/>
              <a:gd name="T11" fmla="*/ 192 w 1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84">
                <a:moveTo>
                  <a:pt x="0" y="384"/>
                </a:moveTo>
                <a:cubicBezTo>
                  <a:pt x="32" y="240"/>
                  <a:pt x="64" y="96"/>
                  <a:pt x="96" y="48"/>
                </a:cubicBezTo>
                <a:cubicBezTo>
                  <a:pt x="128" y="0"/>
                  <a:pt x="160" y="48"/>
                  <a:pt x="19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67" name="Freeform 11"/>
          <p:cNvSpPr>
            <a:spLocks/>
          </p:cNvSpPr>
          <p:nvPr/>
        </p:nvSpPr>
        <p:spPr bwMode="auto">
          <a:xfrm>
            <a:off x="3937000" y="558800"/>
            <a:ext cx="266700" cy="723900"/>
          </a:xfrm>
          <a:custGeom>
            <a:avLst/>
            <a:gdLst>
              <a:gd name="T0" fmla="*/ 2147483647 w 168"/>
              <a:gd name="T1" fmla="*/ 2147483647 h 456"/>
              <a:gd name="T2" fmla="*/ 2147483647 w 168"/>
              <a:gd name="T3" fmla="*/ 2147483647 h 456"/>
              <a:gd name="T4" fmla="*/ 0 w 168"/>
              <a:gd name="T5" fmla="*/ 2147483647 h 456"/>
              <a:gd name="T6" fmla="*/ 0 60000 65536"/>
              <a:gd name="T7" fmla="*/ 0 60000 65536"/>
              <a:gd name="T8" fmla="*/ 0 60000 65536"/>
              <a:gd name="T9" fmla="*/ 0 w 168"/>
              <a:gd name="T10" fmla="*/ 0 h 456"/>
              <a:gd name="T11" fmla="*/ 168 w 168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456">
                <a:moveTo>
                  <a:pt x="144" y="456"/>
                </a:moveTo>
                <a:cubicBezTo>
                  <a:pt x="156" y="300"/>
                  <a:pt x="168" y="144"/>
                  <a:pt x="144" y="72"/>
                </a:cubicBezTo>
                <a:cubicBezTo>
                  <a:pt x="120" y="0"/>
                  <a:pt x="60" y="12"/>
                  <a:pt x="0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4165600" y="1117600"/>
            <a:ext cx="355600" cy="241300"/>
          </a:xfrm>
          <a:custGeom>
            <a:avLst/>
            <a:gdLst>
              <a:gd name="T0" fmla="*/ 0 w 224"/>
              <a:gd name="T1" fmla="*/ 2147483647 h 152"/>
              <a:gd name="T2" fmla="*/ 2147483647 w 224"/>
              <a:gd name="T3" fmla="*/ 2147483647 h 152"/>
              <a:gd name="T4" fmla="*/ 2147483647 w 224"/>
              <a:gd name="T5" fmla="*/ 2147483647 h 152"/>
              <a:gd name="T6" fmla="*/ 0 60000 65536"/>
              <a:gd name="T7" fmla="*/ 0 60000 65536"/>
              <a:gd name="T8" fmla="*/ 0 60000 65536"/>
              <a:gd name="T9" fmla="*/ 0 w 224"/>
              <a:gd name="T10" fmla="*/ 0 h 152"/>
              <a:gd name="T11" fmla="*/ 224 w 22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" h="152">
                <a:moveTo>
                  <a:pt x="0" y="104"/>
                </a:moveTo>
                <a:cubicBezTo>
                  <a:pt x="80" y="52"/>
                  <a:pt x="160" y="0"/>
                  <a:pt x="192" y="8"/>
                </a:cubicBezTo>
                <a:cubicBezTo>
                  <a:pt x="224" y="16"/>
                  <a:pt x="208" y="84"/>
                  <a:pt x="192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4165600" y="381000"/>
            <a:ext cx="406400" cy="901700"/>
          </a:xfrm>
          <a:custGeom>
            <a:avLst/>
            <a:gdLst>
              <a:gd name="T0" fmla="*/ 0 w 256"/>
              <a:gd name="T1" fmla="*/ 2147483647 h 568"/>
              <a:gd name="T2" fmla="*/ 2147483647 w 256"/>
              <a:gd name="T3" fmla="*/ 2147483647 h 568"/>
              <a:gd name="T4" fmla="*/ 2147483647 w 256"/>
              <a:gd name="T5" fmla="*/ 2147483647 h 568"/>
              <a:gd name="T6" fmla="*/ 0 60000 65536"/>
              <a:gd name="T7" fmla="*/ 0 60000 65536"/>
              <a:gd name="T8" fmla="*/ 0 60000 65536"/>
              <a:gd name="T9" fmla="*/ 0 w 256"/>
              <a:gd name="T10" fmla="*/ 0 h 568"/>
              <a:gd name="T11" fmla="*/ 256 w 256"/>
              <a:gd name="T12" fmla="*/ 568 h 5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568">
                <a:moveTo>
                  <a:pt x="0" y="568"/>
                </a:moveTo>
                <a:cubicBezTo>
                  <a:pt x="112" y="372"/>
                  <a:pt x="224" y="176"/>
                  <a:pt x="240" y="88"/>
                </a:cubicBezTo>
                <a:cubicBezTo>
                  <a:pt x="256" y="0"/>
                  <a:pt x="176" y="20"/>
                  <a:pt x="96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70" name="Freeform 14"/>
          <p:cNvSpPr>
            <a:spLocks/>
          </p:cNvSpPr>
          <p:nvPr/>
        </p:nvSpPr>
        <p:spPr bwMode="auto">
          <a:xfrm>
            <a:off x="2489200" y="1206500"/>
            <a:ext cx="1778000" cy="2032000"/>
          </a:xfrm>
          <a:custGeom>
            <a:avLst/>
            <a:gdLst>
              <a:gd name="T0" fmla="*/ 2147483647 w 1120"/>
              <a:gd name="T1" fmla="*/ 2147483647 h 1280"/>
              <a:gd name="T2" fmla="*/ 2147483647 w 1120"/>
              <a:gd name="T3" fmla="*/ 2147483647 h 1280"/>
              <a:gd name="T4" fmla="*/ 2147483647 w 1120"/>
              <a:gd name="T5" fmla="*/ 2147483647 h 1280"/>
              <a:gd name="T6" fmla="*/ 2147483647 w 1120"/>
              <a:gd name="T7" fmla="*/ 2147483647 h 1280"/>
              <a:gd name="T8" fmla="*/ 2147483647 w 1120"/>
              <a:gd name="T9" fmla="*/ 2147483647 h 1280"/>
              <a:gd name="T10" fmla="*/ 2147483647 w 1120"/>
              <a:gd name="T11" fmla="*/ 2147483647 h 1280"/>
              <a:gd name="T12" fmla="*/ 2147483647 w 1120"/>
              <a:gd name="T13" fmla="*/ 2147483647 h 1280"/>
              <a:gd name="T14" fmla="*/ 2147483647 w 1120"/>
              <a:gd name="T15" fmla="*/ 2147483647 h 1280"/>
              <a:gd name="T16" fmla="*/ 2147483647 w 1120"/>
              <a:gd name="T17" fmla="*/ 2147483647 h 1280"/>
              <a:gd name="T18" fmla="*/ 2147483647 w 1120"/>
              <a:gd name="T19" fmla="*/ 2147483647 h 1280"/>
              <a:gd name="T20" fmla="*/ 2147483647 w 1120"/>
              <a:gd name="T21" fmla="*/ 2147483647 h 1280"/>
              <a:gd name="T22" fmla="*/ 2147483647 w 1120"/>
              <a:gd name="T23" fmla="*/ 2147483647 h 1280"/>
              <a:gd name="T24" fmla="*/ 2147483647 w 1120"/>
              <a:gd name="T25" fmla="*/ 2147483647 h 1280"/>
              <a:gd name="T26" fmla="*/ 2147483647 w 1120"/>
              <a:gd name="T27" fmla="*/ 2147483647 h 1280"/>
              <a:gd name="T28" fmla="*/ 2147483647 w 1120"/>
              <a:gd name="T29" fmla="*/ 2147483647 h 1280"/>
              <a:gd name="T30" fmla="*/ 2147483647 w 1120"/>
              <a:gd name="T31" fmla="*/ 2147483647 h 12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20"/>
              <a:gd name="T49" fmla="*/ 0 h 1280"/>
              <a:gd name="T50" fmla="*/ 1120 w 1120"/>
              <a:gd name="T51" fmla="*/ 1280 h 12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20" h="1280">
                <a:moveTo>
                  <a:pt x="1104" y="120"/>
                </a:moveTo>
                <a:cubicBezTo>
                  <a:pt x="1088" y="200"/>
                  <a:pt x="1080" y="416"/>
                  <a:pt x="1008" y="504"/>
                </a:cubicBezTo>
                <a:cubicBezTo>
                  <a:pt x="936" y="592"/>
                  <a:pt x="752" y="568"/>
                  <a:pt x="672" y="648"/>
                </a:cubicBezTo>
                <a:cubicBezTo>
                  <a:pt x="592" y="728"/>
                  <a:pt x="592" y="896"/>
                  <a:pt x="528" y="984"/>
                </a:cubicBezTo>
                <a:cubicBezTo>
                  <a:pt x="464" y="1072"/>
                  <a:pt x="360" y="1128"/>
                  <a:pt x="288" y="1176"/>
                </a:cubicBezTo>
                <a:cubicBezTo>
                  <a:pt x="216" y="1224"/>
                  <a:pt x="136" y="1280"/>
                  <a:pt x="96" y="1272"/>
                </a:cubicBezTo>
                <a:cubicBezTo>
                  <a:pt x="56" y="1264"/>
                  <a:pt x="0" y="1192"/>
                  <a:pt x="48" y="1128"/>
                </a:cubicBezTo>
                <a:cubicBezTo>
                  <a:pt x="96" y="1064"/>
                  <a:pt x="312" y="976"/>
                  <a:pt x="384" y="888"/>
                </a:cubicBezTo>
                <a:cubicBezTo>
                  <a:pt x="456" y="800"/>
                  <a:pt x="440" y="672"/>
                  <a:pt x="480" y="600"/>
                </a:cubicBezTo>
                <a:cubicBezTo>
                  <a:pt x="520" y="528"/>
                  <a:pt x="560" y="488"/>
                  <a:pt x="624" y="456"/>
                </a:cubicBezTo>
                <a:cubicBezTo>
                  <a:pt x="688" y="424"/>
                  <a:pt x="808" y="456"/>
                  <a:pt x="864" y="408"/>
                </a:cubicBezTo>
                <a:cubicBezTo>
                  <a:pt x="920" y="360"/>
                  <a:pt x="936" y="232"/>
                  <a:pt x="960" y="168"/>
                </a:cubicBezTo>
                <a:cubicBezTo>
                  <a:pt x="984" y="104"/>
                  <a:pt x="992" y="48"/>
                  <a:pt x="1008" y="24"/>
                </a:cubicBezTo>
                <a:cubicBezTo>
                  <a:pt x="1024" y="0"/>
                  <a:pt x="1040" y="24"/>
                  <a:pt x="1056" y="24"/>
                </a:cubicBezTo>
                <a:cubicBezTo>
                  <a:pt x="1072" y="24"/>
                  <a:pt x="1096" y="8"/>
                  <a:pt x="1104" y="24"/>
                </a:cubicBezTo>
                <a:cubicBezTo>
                  <a:pt x="1112" y="40"/>
                  <a:pt x="1120" y="40"/>
                  <a:pt x="1104" y="120"/>
                </a:cubicBezTo>
                <a:close/>
              </a:path>
            </a:pathLst>
          </a:cu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>
            <a:off x="1828800" y="3873500"/>
            <a:ext cx="228600" cy="266700"/>
          </a:xfrm>
          <a:custGeom>
            <a:avLst/>
            <a:gdLst>
              <a:gd name="T0" fmla="*/ 2147483647 w 144"/>
              <a:gd name="T1" fmla="*/ 2147483647 h 168"/>
              <a:gd name="T2" fmla="*/ 2147483647 w 144"/>
              <a:gd name="T3" fmla="*/ 2147483647 h 168"/>
              <a:gd name="T4" fmla="*/ 0 w 144"/>
              <a:gd name="T5" fmla="*/ 2147483647 h 168"/>
              <a:gd name="T6" fmla="*/ 0 60000 65536"/>
              <a:gd name="T7" fmla="*/ 0 60000 65536"/>
              <a:gd name="T8" fmla="*/ 0 60000 65536"/>
              <a:gd name="T9" fmla="*/ 0 w 144"/>
              <a:gd name="T10" fmla="*/ 0 h 168"/>
              <a:gd name="T11" fmla="*/ 144 w 14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68">
                <a:moveTo>
                  <a:pt x="144" y="168"/>
                </a:moveTo>
                <a:cubicBezTo>
                  <a:pt x="132" y="108"/>
                  <a:pt x="120" y="48"/>
                  <a:pt x="96" y="24"/>
                </a:cubicBezTo>
                <a:cubicBezTo>
                  <a:pt x="72" y="0"/>
                  <a:pt x="16" y="24"/>
                  <a:pt x="0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72" name="Freeform 16"/>
          <p:cNvSpPr>
            <a:spLocks/>
          </p:cNvSpPr>
          <p:nvPr/>
        </p:nvSpPr>
        <p:spPr bwMode="auto">
          <a:xfrm>
            <a:off x="2057400" y="3606800"/>
            <a:ext cx="304800" cy="609600"/>
          </a:xfrm>
          <a:custGeom>
            <a:avLst/>
            <a:gdLst>
              <a:gd name="T0" fmla="*/ 0 w 192"/>
              <a:gd name="T1" fmla="*/ 2147483647 h 384"/>
              <a:gd name="T2" fmla="*/ 2147483647 w 192"/>
              <a:gd name="T3" fmla="*/ 2147483647 h 384"/>
              <a:gd name="T4" fmla="*/ 2147483647 w 192"/>
              <a:gd name="T5" fmla="*/ 2147483647 h 384"/>
              <a:gd name="T6" fmla="*/ 0 60000 65536"/>
              <a:gd name="T7" fmla="*/ 0 60000 65536"/>
              <a:gd name="T8" fmla="*/ 0 60000 65536"/>
              <a:gd name="T9" fmla="*/ 0 w 192"/>
              <a:gd name="T10" fmla="*/ 0 h 384"/>
              <a:gd name="T11" fmla="*/ 192 w 1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84">
                <a:moveTo>
                  <a:pt x="0" y="384"/>
                </a:moveTo>
                <a:cubicBezTo>
                  <a:pt x="32" y="240"/>
                  <a:pt x="64" y="96"/>
                  <a:pt x="96" y="48"/>
                </a:cubicBezTo>
                <a:cubicBezTo>
                  <a:pt x="128" y="0"/>
                  <a:pt x="160" y="48"/>
                  <a:pt x="19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73" name="Freeform 17"/>
          <p:cNvSpPr>
            <a:spLocks/>
          </p:cNvSpPr>
          <p:nvPr/>
        </p:nvSpPr>
        <p:spPr bwMode="auto">
          <a:xfrm>
            <a:off x="1828800" y="3492500"/>
            <a:ext cx="266700" cy="723900"/>
          </a:xfrm>
          <a:custGeom>
            <a:avLst/>
            <a:gdLst>
              <a:gd name="T0" fmla="*/ 2147483647 w 168"/>
              <a:gd name="T1" fmla="*/ 2147483647 h 456"/>
              <a:gd name="T2" fmla="*/ 2147483647 w 168"/>
              <a:gd name="T3" fmla="*/ 2147483647 h 456"/>
              <a:gd name="T4" fmla="*/ 0 w 168"/>
              <a:gd name="T5" fmla="*/ 2147483647 h 456"/>
              <a:gd name="T6" fmla="*/ 0 60000 65536"/>
              <a:gd name="T7" fmla="*/ 0 60000 65536"/>
              <a:gd name="T8" fmla="*/ 0 60000 65536"/>
              <a:gd name="T9" fmla="*/ 0 w 168"/>
              <a:gd name="T10" fmla="*/ 0 h 456"/>
              <a:gd name="T11" fmla="*/ 168 w 168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456">
                <a:moveTo>
                  <a:pt x="144" y="456"/>
                </a:moveTo>
                <a:cubicBezTo>
                  <a:pt x="156" y="300"/>
                  <a:pt x="168" y="144"/>
                  <a:pt x="144" y="72"/>
                </a:cubicBezTo>
                <a:cubicBezTo>
                  <a:pt x="120" y="0"/>
                  <a:pt x="60" y="12"/>
                  <a:pt x="0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74" name="Freeform 18"/>
          <p:cNvSpPr>
            <a:spLocks/>
          </p:cNvSpPr>
          <p:nvPr/>
        </p:nvSpPr>
        <p:spPr bwMode="auto">
          <a:xfrm>
            <a:off x="2057400" y="4051300"/>
            <a:ext cx="355600" cy="241300"/>
          </a:xfrm>
          <a:custGeom>
            <a:avLst/>
            <a:gdLst>
              <a:gd name="T0" fmla="*/ 0 w 224"/>
              <a:gd name="T1" fmla="*/ 2147483647 h 152"/>
              <a:gd name="T2" fmla="*/ 2147483647 w 224"/>
              <a:gd name="T3" fmla="*/ 2147483647 h 152"/>
              <a:gd name="T4" fmla="*/ 2147483647 w 224"/>
              <a:gd name="T5" fmla="*/ 2147483647 h 152"/>
              <a:gd name="T6" fmla="*/ 0 60000 65536"/>
              <a:gd name="T7" fmla="*/ 0 60000 65536"/>
              <a:gd name="T8" fmla="*/ 0 60000 65536"/>
              <a:gd name="T9" fmla="*/ 0 w 224"/>
              <a:gd name="T10" fmla="*/ 0 h 152"/>
              <a:gd name="T11" fmla="*/ 224 w 22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" h="152">
                <a:moveTo>
                  <a:pt x="0" y="104"/>
                </a:moveTo>
                <a:cubicBezTo>
                  <a:pt x="80" y="52"/>
                  <a:pt x="160" y="0"/>
                  <a:pt x="192" y="8"/>
                </a:cubicBezTo>
                <a:cubicBezTo>
                  <a:pt x="224" y="16"/>
                  <a:pt x="208" y="84"/>
                  <a:pt x="192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75" name="Freeform 19"/>
          <p:cNvSpPr>
            <a:spLocks/>
          </p:cNvSpPr>
          <p:nvPr/>
        </p:nvSpPr>
        <p:spPr bwMode="auto">
          <a:xfrm>
            <a:off x="2057400" y="3314700"/>
            <a:ext cx="406400" cy="901700"/>
          </a:xfrm>
          <a:custGeom>
            <a:avLst/>
            <a:gdLst>
              <a:gd name="T0" fmla="*/ 0 w 256"/>
              <a:gd name="T1" fmla="*/ 2147483647 h 568"/>
              <a:gd name="T2" fmla="*/ 2147483647 w 256"/>
              <a:gd name="T3" fmla="*/ 2147483647 h 568"/>
              <a:gd name="T4" fmla="*/ 2147483647 w 256"/>
              <a:gd name="T5" fmla="*/ 2147483647 h 568"/>
              <a:gd name="T6" fmla="*/ 0 60000 65536"/>
              <a:gd name="T7" fmla="*/ 0 60000 65536"/>
              <a:gd name="T8" fmla="*/ 0 60000 65536"/>
              <a:gd name="T9" fmla="*/ 0 w 256"/>
              <a:gd name="T10" fmla="*/ 0 h 568"/>
              <a:gd name="T11" fmla="*/ 256 w 256"/>
              <a:gd name="T12" fmla="*/ 568 h 5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568">
                <a:moveTo>
                  <a:pt x="0" y="568"/>
                </a:moveTo>
                <a:cubicBezTo>
                  <a:pt x="112" y="372"/>
                  <a:pt x="224" y="176"/>
                  <a:pt x="240" y="88"/>
                </a:cubicBezTo>
                <a:cubicBezTo>
                  <a:pt x="256" y="0"/>
                  <a:pt x="176" y="20"/>
                  <a:pt x="96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76" name="Freeform 20"/>
          <p:cNvSpPr>
            <a:spLocks/>
          </p:cNvSpPr>
          <p:nvPr/>
        </p:nvSpPr>
        <p:spPr bwMode="auto">
          <a:xfrm>
            <a:off x="381000" y="4140200"/>
            <a:ext cx="1778000" cy="2032000"/>
          </a:xfrm>
          <a:custGeom>
            <a:avLst/>
            <a:gdLst>
              <a:gd name="T0" fmla="*/ 2147483647 w 1120"/>
              <a:gd name="T1" fmla="*/ 2147483647 h 1280"/>
              <a:gd name="T2" fmla="*/ 2147483647 w 1120"/>
              <a:gd name="T3" fmla="*/ 2147483647 h 1280"/>
              <a:gd name="T4" fmla="*/ 2147483647 w 1120"/>
              <a:gd name="T5" fmla="*/ 2147483647 h 1280"/>
              <a:gd name="T6" fmla="*/ 2147483647 w 1120"/>
              <a:gd name="T7" fmla="*/ 2147483647 h 1280"/>
              <a:gd name="T8" fmla="*/ 2147483647 w 1120"/>
              <a:gd name="T9" fmla="*/ 2147483647 h 1280"/>
              <a:gd name="T10" fmla="*/ 2147483647 w 1120"/>
              <a:gd name="T11" fmla="*/ 2147483647 h 1280"/>
              <a:gd name="T12" fmla="*/ 2147483647 w 1120"/>
              <a:gd name="T13" fmla="*/ 2147483647 h 1280"/>
              <a:gd name="T14" fmla="*/ 2147483647 w 1120"/>
              <a:gd name="T15" fmla="*/ 2147483647 h 1280"/>
              <a:gd name="T16" fmla="*/ 2147483647 w 1120"/>
              <a:gd name="T17" fmla="*/ 2147483647 h 1280"/>
              <a:gd name="T18" fmla="*/ 2147483647 w 1120"/>
              <a:gd name="T19" fmla="*/ 2147483647 h 1280"/>
              <a:gd name="T20" fmla="*/ 2147483647 w 1120"/>
              <a:gd name="T21" fmla="*/ 2147483647 h 1280"/>
              <a:gd name="T22" fmla="*/ 2147483647 w 1120"/>
              <a:gd name="T23" fmla="*/ 2147483647 h 1280"/>
              <a:gd name="T24" fmla="*/ 2147483647 w 1120"/>
              <a:gd name="T25" fmla="*/ 2147483647 h 1280"/>
              <a:gd name="T26" fmla="*/ 2147483647 w 1120"/>
              <a:gd name="T27" fmla="*/ 2147483647 h 1280"/>
              <a:gd name="T28" fmla="*/ 2147483647 w 1120"/>
              <a:gd name="T29" fmla="*/ 2147483647 h 1280"/>
              <a:gd name="T30" fmla="*/ 2147483647 w 1120"/>
              <a:gd name="T31" fmla="*/ 2147483647 h 12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20"/>
              <a:gd name="T49" fmla="*/ 0 h 1280"/>
              <a:gd name="T50" fmla="*/ 1120 w 1120"/>
              <a:gd name="T51" fmla="*/ 1280 h 12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20" h="1280">
                <a:moveTo>
                  <a:pt x="1104" y="120"/>
                </a:moveTo>
                <a:cubicBezTo>
                  <a:pt x="1088" y="200"/>
                  <a:pt x="1080" y="416"/>
                  <a:pt x="1008" y="504"/>
                </a:cubicBezTo>
                <a:cubicBezTo>
                  <a:pt x="936" y="592"/>
                  <a:pt x="752" y="568"/>
                  <a:pt x="672" y="648"/>
                </a:cubicBezTo>
                <a:cubicBezTo>
                  <a:pt x="592" y="728"/>
                  <a:pt x="592" y="896"/>
                  <a:pt x="528" y="984"/>
                </a:cubicBezTo>
                <a:cubicBezTo>
                  <a:pt x="464" y="1072"/>
                  <a:pt x="360" y="1128"/>
                  <a:pt x="288" y="1176"/>
                </a:cubicBezTo>
                <a:cubicBezTo>
                  <a:pt x="216" y="1224"/>
                  <a:pt x="136" y="1280"/>
                  <a:pt x="96" y="1272"/>
                </a:cubicBezTo>
                <a:cubicBezTo>
                  <a:pt x="56" y="1264"/>
                  <a:pt x="0" y="1192"/>
                  <a:pt x="48" y="1128"/>
                </a:cubicBezTo>
                <a:cubicBezTo>
                  <a:pt x="96" y="1064"/>
                  <a:pt x="312" y="976"/>
                  <a:pt x="384" y="888"/>
                </a:cubicBezTo>
                <a:cubicBezTo>
                  <a:pt x="456" y="800"/>
                  <a:pt x="440" y="672"/>
                  <a:pt x="480" y="600"/>
                </a:cubicBezTo>
                <a:cubicBezTo>
                  <a:pt x="520" y="528"/>
                  <a:pt x="560" y="488"/>
                  <a:pt x="624" y="456"/>
                </a:cubicBezTo>
                <a:cubicBezTo>
                  <a:pt x="688" y="424"/>
                  <a:pt x="808" y="456"/>
                  <a:pt x="864" y="408"/>
                </a:cubicBezTo>
                <a:cubicBezTo>
                  <a:pt x="920" y="360"/>
                  <a:pt x="936" y="232"/>
                  <a:pt x="960" y="168"/>
                </a:cubicBezTo>
                <a:cubicBezTo>
                  <a:pt x="984" y="104"/>
                  <a:pt x="992" y="48"/>
                  <a:pt x="1008" y="24"/>
                </a:cubicBezTo>
                <a:cubicBezTo>
                  <a:pt x="1024" y="0"/>
                  <a:pt x="1040" y="24"/>
                  <a:pt x="1056" y="24"/>
                </a:cubicBezTo>
                <a:cubicBezTo>
                  <a:pt x="1072" y="24"/>
                  <a:pt x="1096" y="8"/>
                  <a:pt x="1104" y="24"/>
                </a:cubicBezTo>
                <a:cubicBezTo>
                  <a:pt x="1112" y="40"/>
                  <a:pt x="1120" y="40"/>
                  <a:pt x="1104" y="120"/>
                </a:cubicBezTo>
                <a:close/>
              </a:path>
            </a:pathLst>
          </a:cu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5308600" y="1790700"/>
            <a:ext cx="228600" cy="266700"/>
          </a:xfrm>
          <a:custGeom>
            <a:avLst/>
            <a:gdLst>
              <a:gd name="T0" fmla="*/ 2147483647 w 144"/>
              <a:gd name="T1" fmla="*/ 2147483647 h 168"/>
              <a:gd name="T2" fmla="*/ 2147483647 w 144"/>
              <a:gd name="T3" fmla="*/ 2147483647 h 168"/>
              <a:gd name="T4" fmla="*/ 0 w 144"/>
              <a:gd name="T5" fmla="*/ 2147483647 h 168"/>
              <a:gd name="T6" fmla="*/ 0 60000 65536"/>
              <a:gd name="T7" fmla="*/ 0 60000 65536"/>
              <a:gd name="T8" fmla="*/ 0 60000 65536"/>
              <a:gd name="T9" fmla="*/ 0 w 144"/>
              <a:gd name="T10" fmla="*/ 0 h 168"/>
              <a:gd name="T11" fmla="*/ 144 w 14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68">
                <a:moveTo>
                  <a:pt x="144" y="168"/>
                </a:moveTo>
                <a:cubicBezTo>
                  <a:pt x="132" y="108"/>
                  <a:pt x="120" y="48"/>
                  <a:pt x="96" y="24"/>
                </a:cubicBezTo>
                <a:cubicBezTo>
                  <a:pt x="72" y="0"/>
                  <a:pt x="16" y="24"/>
                  <a:pt x="0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78" name="Freeform 22"/>
          <p:cNvSpPr>
            <a:spLocks/>
          </p:cNvSpPr>
          <p:nvPr/>
        </p:nvSpPr>
        <p:spPr bwMode="auto">
          <a:xfrm>
            <a:off x="5537200" y="1524000"/>
            <a:ext cx="304800" cy="609600"/>
          </a:xfrm>
          <a:custGeom>
            <a:avLst/>
            <a:gdLst>
              <a:gd name="T0" fmla="*/ 0 w 192"/>
              <a:gd name="T1" fmla="*/ 2147483647 h 384"/>
              <a:gd name="T2" fmla="*/ 2147483647 w 192"/>
              <a:gd name="T3" fmla="*/ 2147483647 h 384"/>
              <a:gd name="T4" fmla="*/ 2147483647 w 192"/>
              <a:gd name="T5" fmla="*/ 2147483647 h 384"/>
              <a:gd name="T6" fmla="*/ 0 60000 65536"/>
              <a:gd name="T7" fmla="*/ 0 60000 65536"/>
              <a:gd name="T8" fmla="*/ 0 60000 65536"/>
              <a:gd name="T9" fmla="*/ 0 w 192"/>
              <a:gd name="T10" fmla="*/ 0 h 384"/>
              <a:gd name="T11" fmla="*/ 192 w 1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84">
                <a:moveTo>
                  <a:pt x="0" y="384"/>
                </a:moveTo>
                <a:cubicBezTo>
                  <a:pt x="32" y="240"/>
                  <a:pt x="64" y="96"/>
                  <a:pt x="96" y="48"/>
                </a:cubicBezTo>
                <a:cubicBezTo>
                  <a:pt x="128" y="0"/>
                  <a:pt x="160" y="48"/>
                  <a:pt x="19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79" name="Freeform 23"/>
          <p:cNvSpPr>
            <a:spLocks/>
          </p:cNvSpPr>
          <p:nvPr/>
        </p:nvSpPr>
        <p:spPr bwMode="auto">
          <a:xfrm>
            <a:off x="5308600" y="1409700"/>
            <a:ext cx="266700" cy="723900"/>
          </a:xfrm>
          <a:custGeom>
            <a:avLst/>
            <a:gdLst>
              <a:gd name="T0" fmla="*/ 2147483647 w 168"/>
              <a:gd name="T1" fmla="*/ 2147483647 h 456"/>
              <a:gd name="T2" fmla="*/ 2147483647 w 168"/>
              <a:gd name="T3" fmla="*/ 2147483647 h 456"/>
              <a:gd name="T4" fmla="*/ 0 w 168"/>
              <a:gd name="T5" fmla="*/ 2147483647 h 456"/>
              <a:gd name="T6" fmla="*/ 0 60000 65536"/>
              <a:gd name="T7" fmla="*/ 0 60000 65536"/>
              <a:gd name="T8" fmla="*/ 0 60000 65536"/>
              <a:gd name="T9" fmla="*/ 0 w 168"/>
              <a:gd name="T10" fmla="*/ 0 h 456"/>
              <a:gd name="T11" fmla="*/ 168 w 168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456">
                <a:moveTo>
                  <a:pt x="144" y="456"/>
                </a:moveTo>
                <a:cubicBezTo>
                  <a:pt x="156" y="300"/>
                  <a:pt x="168" y="144"/>
                  <a:pt x="144" y="72"/>
                </a:cubicBezTo>
                <a:cubicBezTo>
                  <a:pt x="120" y="0"/>
                  <a:pt x="60" y="12"/>
                  <a:pt x="0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80" name="Freeform 24"/>
          <p:cNvSpPr>
            <a:spLocks/>
          </p:cNvSpPr>
          <p:nvPr/>
        </p:nvSpPr>
        <p:spPr bwMode="auto">
          <a:xfrm>
            <a:off x="5537200" y="1968500"/>
            <a:ext cx="355600" cy="241300"/>
          </a:xfrm>
          <a:custGeom>
            <a:avLst/>
            <a:gdLst>
              <a:gd name="T0" fmla="*/ 0 w 224"/>
              <a:gd name="T1" fmla="*/ 2147483647 h 152"/>
              <a:gd name="T2" fmla="*/ 2147483647 w 224"/>
              <a:gd name="T3" fmla="*/ 2147483647 h 152"/>
              <a:gd name="T4" fmla="*/ 2147483647 w 224"/>
              <a:gd name="T5" fmla="*/ 2147483647 h 152"/>
              <a:gd name="T6" fmla="*/ 0 60000 65536"/>
              <a:gd name="T7" fmla="*/ 0 60000 65536"/>
              <a:gd name="T8" fmla="*/ 0 60000 65536"/>
              <a:gd name="T9" fmla="*/ 0 w 224"/>
              <a:gd name="T10" fmla="*/ 0 h 152"/>
              <a:gd name="T11" fmla="*/ 224 w 22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" h="152">
                <a:moveTo>
                  <a:pt x="0" y="104"/>
                </a:moveTo>
                <a:cubicBezTo>
                  <a:pt x="80" y="52"/>
                  <a:pt x="160" y="0"/>
                  <a:pt x="192" y="8"/>
                </a:cubicBezTo>
                <a:cubicBezTo>
                  <a:pt x="224" y="16"/>
                  <a:pt x="208" y="84"/>
                  <a:pt x="192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81" name="Freeform 25"/>
          <p:cNvSpPr>
            <a:spLocks/>
          </p:cNvSpPr>
          <p:nvPr/>
        </p:nvSpPr>
        <p:spPr bwMode="auto">
          <a:xfrm>
            <a:off x="5537200" y="1231900"/>
            <a:ext cx="406400" cy="901700"/>
          </a:xfrm>
          <a:custGeom>
            <a:avLst/>
            <a:gdLst>
              <a:gd name="T0" fmla="*/ 0 w 256"/>
              <a:gd name="T1" fmla="*/ 2147483647 h 568"/>
              <a:gd name="T2" fmla="*/ 2147483647 w 256"/>
              <a:gd name="T3" fmla="*/ 2147483647 h 568"/>
              <a:gd name="T4" fmla="*/ 2147483647 w 256"/>
              <a:gd name="T5" fmla="*/ 2147483647 h 568"/>
              <a:gd name="T6" fmla="*/ 0 60000 65536"/>
              <a:gd name="T7" fmla="*/ 0 60000 65536"/>
              <a:gd name="T8" fmla="*/ 0 60000 65536"/>
              <a:gd name="T9" fmla="*/ 0 w 256"/>
              <a:gd name="T10" fmla="*/ 0 h 568"/>
              <a:gd name="T11" fmla="*/ 256 w 256"/>
              <a:gd name="T12" fmla="*/ 568 h 5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568">
                <a:moveTo>
                  <a:pt x="0" y="568"/>
                </a:moveTo>
                <a:cubicBezTo>
                  <a:pt x="112" y="372"/>
                  <a:pt x="224" y="176"/>
                  <a:pt x="240" y="88"/>
                </a:cubicBezTo>
                <a:cubicBezTo>
                  <a:pt x="256" y="0"/>
                  <a:pt x="176" y="20"/>
                  <a:pt x="96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82" name="Freeform 26" descr="Ripas diagonais"/>
          <p:cNvSpPr>
            <a:spLocks/>
          </p:cNvSpPr>
          <p:nvPr/>
        </p:nvSpPr>
        <p:spPr bwMode="auto">
          <a:xfrm>
            <a:off x="3860800" y="2057400"/>
            <a:ext cx="1778000" cy="2032000"/>
          </a:xfrm>
          <a:custGeom>
            <a:avLst/>
            <a:gdLst>
              <a:gd name="T0" fmla="*/ 2147483647 w 1120"/>
              <a:gd name="T1" fmla="*/ 2147483647 h 1280"/>
              <a:gd name="T2" fmla="*/ 2147483647 w 1120"/>
              <a:gd name="T3" fmla="*/ 2147483647 h 1280"/>
              <a:gd name="T4" fmla="*/ 2147483647 w 1120"/>
              <a:gd name="T5" fmla="*/ 2147483647 h 1280"/>
              <a:gd name="T6" fmla="*/ 2147483647 w 1120"/>
              <a:gd name="T7" fmla="*/ 2147483647 h 1280"/>
              <a:gd name="T8" fmla="*/ 2147483647 w 1120"/>
              <a:gd name="T9" fmla="*/ 2147483647 h 1280"/>
              <a:gd name="T10" fmla="*/ 2147483647 w 1120"/>
              <a:gd name="T11" fmla="*/ 2147483647 h 1280"/>
              <a:gd name="T12" fmla="*/ 2147483647 w 1120"/>
              <a:gd name="T13" fmla="*/ 2147483647 h 1280"/>
              <a:gd name="T14" fmla="*/ 2147483647 w 1120"/>
              <a:gd name="T15" fmla="*/ 2147483647 h 1280"/>
              <a:gd name="T16" fmla="*/ 2147483647 w 1120"/>
              <a:gd name="T17" fmla="*/ 2147483647 h 1280"/>
              <a:gd name="T18" fmla="*/ 2147483647 w 1120"/>
              <a:gd name="T19" fmla="*/ 2147483647 h 1280"/>
              <a:gd name="T20" fmla="*/ 2147483647 w 1120"/>
              <a:gd name="T21" fmla="*/ 2147483647 h 1280"/>
              <a:gd name="T22" fmla="*/ 2147483647 w 1120"/>
              <a:gd name="T23" fmla="*/ 2147483647 h 1280"/>
              <a:gd name="T24" fmla="*/ 2147483647 w 1120"/>
              <a:gd name="T25" fmla="*/ 2147483647 h 1280"/>
              <a:gd name="T26" fmla="*/ 2147483647 w 1120"/>
              <a:gd name="T27" fmla="*/ 2147483647 h 1280"/>
              <a:gd name="T28" fmla="*/ 2147483647 w 1120"/>
              <a:gd name="T29" fmla="*/ 2147483647 h 1280"/>
              <a:gd name="T30" fmla="*/ 2147483647 w 1120"/>
              <a:gd name="T31" fmla="*/ 2147483647 h 12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20"/>
              <a:gd name="T49" fmla="*/ 0 h 1280"/>
              <a:gd name="T50" fmla="*/ 1120 w 1120"/>
              <a:gd name="T51" fmla="*/ 1280 h 12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20" h="1280">
                <a:moveTo>
                  <a:pt x="1104" y="120"/>
                </a:moveTo>
                <a:cubicBezTo>
                  <a:pt x="1088" y="200"/>
                  <a:pt x="1080" y="416"/>
                  <a:pt x="1008" y="504"/>
                </a:cubicBezTo>
                <a:cubicBezTo>
                  <a:pt x="936" y="592"/>
                  <a:pt x="752" y="568"/>
                  <a:pt x="672" y="648"/>
                </a:cubicBezTo>
                <a:cubicBezTo>
                  <a:pt x="592" y="728"/>
                  <a:pt x="592" y="896"/>
                  <a:pt x="528" y="984"/>
                </a:cubicBezTo>
                <a:cubicBezTo>
                  <a:pt x="464" y="1072"/>
                  <a:pt x="360" y="1128"/>
                  <a:pt x="288" y="1176"/>
                </a:cubicBezTo>
                <a:cubicBezTo>
                  <a:pt x="216" y="1224"/>
                  <a:pt x="136" y="1280"/>
                  <a:pt x="96" y="1272"/>
                </a:cubicBezTo>
                <a:cubicBezTo>
                  <a:pt x="56" y="1264"/>
                  <a:pt x="0" y="1192"/>
                  <a:pt x="48" y="1128"/>
                </a:cubicBezTo>
                <a:cubicBezTo>
                  <a:pt x="96" y="1064"/>
                  <a:pt x="312" y="976"/>
                  <a:pt x="384" y="888"/>
                </a:cubicBezTo>
                <a:cubicBezTo>
                  <a:pt x="456" y="800"/>
                  <a:pt x="440" y="672"/>
                  <a:pt x="480" y="600"/>
                </a:cubicBezTo>
                <a:cubicBezTo>
                  <a:pt x="520" y="528"/>
                  <a:pt x="560" y="488"/>
                  <a:pt x="624" y="456"/>
                </a:cubicBezTo>
                <a:cubicBezTo>
                  <a:pt x="688" y="424"/>
                  <a:pt x="808" y="456"/>
                  <a:pt x="864" y="408"/>
                </a:cubicBezTo>
                <a:cubicBezTo>
                  <a:pt x="920" y="360"/>
                  <a:pt x="936" y="232"/>
                  <a:pt x="960" y="168"/>
                </a:cubicBezTo>
                <a:cubicBezTo>
                  <a:pt x="984" y="104"/>
                  <a:pt x="992" y="48"/>
                  <a:pt x="1008" y="24"/>
                </a:cubicBezTo>
                <a:cubicBezTo>
                  <a:pt x="1024" y="0"/>
                  <a:pt x="1040" y="24"/>
                  <a:pt x="1056" y="24"/>
                </a:cubicBezTo>
                <a:cubicBezTo>
                  <a:pt x="1072" y="24"/>
                  <a:pt x="1096" y="8"/>
                  <a:pt x="1104" y="24"/>
                </a:cubicBezTo>
                <a:cubicBezTo>
                  <a:pt x="1112" y="40"/>
                  <a:pt x="1120" y="40"/>
                  <a:pt x="1104" y="120"/>
                </a:cubicBezTo>
                <a:close/>
              </a:path>
            </a:pathLst>
          </a:custGeom>
          <a:pattFill prst="trellis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grpSp>
        <p:nvGrpSpPr>
          <p:cNvPr id="19483" name="Group 27"/>
          <p:cNvGrpSpPr>
            <a:grpSpLocks/>
          </p:cNvGrpSpPr>
          <p:nvPr/>
        </p:nvGrpSpPr>
        <p:grpSpPr bwMode="auto">
          <a:xfrm>
            <a:off x="3233738" y="1676400"/>
            <a:ext cx="1778000" cy="1282700"/>
            <a:chOff x="2214" y="1160"/>
            <a:chExt cx="1260" cy="808"/>
          </a:xfrm>
        </p:grpSpPr>
        <p:sp>
          <p:nvSpPr>
            <p:cNvPr id="19546" name="Freeform 28"/>
            <p:cNvSpPr>
              <a:spLocks/>
            </p:cNvSpPr>
            <p:nvPr/>
          </p:nvSpPr>
          <p:spPr bwMode="auto">
            <a:xfrm>
              <a:off x="2214" y="1736"/>
              <a:ext cx="468" cy="184"/>
            </a:xfrm>
            <a:custGeom>
              <a:avLst/>
              <a:gdLst>
                <a:gd name="T0" fmla="*/ 16065 w 144"/>
                <a:gd name="T1" fmla="*/ 242 h 168"/>
                <a:gd name="T2" fmla="*/ 10709 w 144"/>
                <a:gd name="T3" fmla="*/ 34 h 168"/>
                <a:gd name="T4" fmla="*/ 0 w 144"/>
                <a:gd name="T5" fmla="*/ 34 h 168"/>
                <a:gd name="T6" fmla="*/ 0 60000 65536"/>
                <a:gd name="T7" fmla="*/ 0 60000 65536"/>
                <a:gd name="T8" fmla="*/ 0 60000 65536"/>
                <a:gd name="T9" fmla="*/ 0 w 144"/>
                <a:gd name="T10" fmla="*/ 0 h 168"/>
                <a:gd name="T11" fmla="*/ 144 w 14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68">
                  <a:moveTo>
                    <a:pt x="144" y="168"/>
                  </a:moveTo>
                  <a:cubicBezTo>
                    <a:pt x="132" y="108"/>
                    <a:pt x="120" y="48"/>
                    <a:pt x="96" y="24"/>
                  </a:cubicBezTo>
                  <a:cubicBezTo>
                    <a:pt x="72" y="0"/>
                    <a:pt x="16" y="24"/>
                    <a:pt x="0" y="2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547" name="Freeform 29"/>
            <p:cNvSpPr>
              <a:spLocks/>
            </p:cNvSpPr>
            <p:nvPr/>
          </p:nvSpPr>
          <p:spPr bwMode="auto">
            <a:xfrm>
              <a:off x="2682" y="1256"/>
              <a:ext cx="666" cy="712"/>
            </a:xfrm>
            <a:custGeom>
              <a:avLst/>
              <a:gdLst>
                <a:gd name="T0" fmla="*/ 0 w 192"/>
                <a:gd name="T1" fmla="*/ 4539 h 384"/>
                <a:gd name="T2" fmla="*/ 13896 w 192"/>
                <a:gd name="T3" fmla="*/ 567 h 384"/>
                <a:gd name="T4" fmla="*/ 27795 w 192"/>
                <a:gd name="T5" fmla="*/ 1135 h 384"/>
                <a:gd name="T6" fmla="*/ 0 60000 65536"/>
                <a:gd name="T7" fmla="*/ 0 60000 65536"/>
                <a:gd name="T8" fmla="*/ 0 60000 65536"/>
                <a:gd name="T9" fmla="*/ 0 w 192"/>
                <a:gd name="T10" fmla="*/ 0 h 384"/>
                <a:gd name="T11" fmla="*/ 192 w 19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84">
                  <a:moveTo>
                    <a:pt x="0" y="384"/>
                  </a:moveTo>
                  <a:cubicBezTo>
                    <a:pt x="32" y="240"/>
                    <a:pt x="64" y="96"/>
                    <a:pt x="96" y="48"/>
                  </a:cubicBezTo>
                  <a:cubicBezTo>
                    <a:pt x="128" y="0"/>
                    <a:pt x="160" y="48"/>
                    <a:pt x="192" y="9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548" name="Freeform 30"/>
            <p:cNvSpPr>
              <a:spLocks/>
            </p:cNvSpPr>
            <p:nvPr/>
          </p:nvSpPr>
          <p:spPr bwMode="auto">
            <a:xfrm>
              <a:off x="2214" y="1464"/>
              <a:ext cx="567" cy="504"/>
            </a:xfrm>
            <a:custGeom>
              <a:avLst/>
              <a:gdLst>
                <a:gd name="T0" fmla="*/ 18681 w 168"/>
                <a:gd name="T1" fmla="*/ 681 h 456"/>
                <a:gd name="T2" fmla="*/ 18681 w 168"/>
                <a:gd name="T3" fmla="*/ 107 h 456"/>
                <a:gd name="T4" fmla="*/ 0 w 168"/>
                <a:gd name="T5" fmla="*/ 36 h 456"/>
                <a:gd name="T6" fmla="*/ 0 60000 65536"/>
                <a:gd name="T7" fmla="*/ 0 60000 65536"/>
                <a:gd name="T8" fmla="*/ 0 60000 65536"/>
                <a:gd name="T9" fmla="*/ 0 w 168"/>
                <a:gd name="T10" fmla="*/ 0 h 456"/>
                <a:gd name="T11" fmla="*/ 168 w 168"/>
                <a:gd name="T12" fmla="*/ 456 h 4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456">
                  <a:moveTo>
                    <a:pt x="144" y="456"/>
                  </a:moveTo>
                  <a:cubicBezTo>
                    <a:pt x="156" y="300"/>
                    <a:pt x="168" y="144"/>
                    <a:pt x="144" y="72"/>
                  </a:cubicBezTo>
                  <a:cubicBezTo>
                    <a:pt x="120" y="0"/>
                    <a:pt x="60" y="12"/>
                    <a:pt x="0" y="2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549" name="Freeform 31"/>
            <p:cNvSpPr>
              <a:spLocks/>
            </p:cNvSpPr>
            <p:nvPr/>
          </p:nvSpPr>
          <p:spPr bwMode="auto">
            <a:xfrm>
              <a:off x="2700" y="1808"/>
              <a:ext cx="774" cy="160"/>
            </a:xfrm>
            <a:custGeom>
              <a:avLst/>
              <a:gdLst>
                <a:gd name="T0" fmla="*/ 0 w 224"/>
                <a:gd name="T1" fmla="*/ 127 h 152"/>
                <a:gd name="T2" fmla="*/ 27353 w 224"/>
                <a:gd name="T3" fmla="*/ 8 h 152"/>
                <a:gd name="T4" fmla="*/ 27353 w 224"/>
                <a:gd name="T5" fmla="*/ 186 h 152"/>
                <a:gd name="T6" fmla="*/ 0 60000 65536"/>
                <a:gd name="T7" fmla="*/ 0 60000 65536"/>
                <a:gd name="T8" fmla="*/ 0 60000 65536"/>
                <a:gd name="T9" fmla="*/ 0 w 224"/>
                <a:gd name="T10" fmla="*/ 0 h 152"/>
                <a:gd name="T11" fmla="*/ 224 w 224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152">
                  <a:moveTo>
                    <a:pt x="0" y="104"/>
                  </a:moveTo>
                  <a:cubicBezTo>
                    <a:pt x="80" y="52"/>
                    <a:pt x="160" y="0"/>
                    <a:pt x="192" y="8"/>
                  </a:cubicBezTo>
                  <a:cubicBezTo>
                    <a:pt x="224" y="16"/>
                    <a:pt x="208" y="84"/>
                    <a:pt x="192" y="15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550" name="Freeform 32"/>
            <p:cNvSpPr>
              <a:spLocks/>
            </p:cNvSpPr>
            <p:nvPr/>
          </p:nvSpPr>
          <p:spPr bwMode="auto">
            <a:xfrm>
              <a:off x="2646" y="1160"/>
              <a:ext cx="702" cy="808"/>
            </a:xfrm>
            <a:custGeom>
              <a:avLst/>
              <a:gdLst>
                <a:gd name="T0" fmla="*/ 0 w 256"/>
                <a:gd name="T1" fmla="*/ 2324 h 568"/>
                <a:gd name="T2" fmla="*/ 13566 w 256"/>
                <a:gd name="T3" fmla="*/ 360 h 568"/>
                <a:gd name="T4" fmla="*/ 5421 w 256"/>
                <a:gd name="T5" fmla="*/ 164 h 568"/>
                <a:gd name="T6" fmla="*/ 0 60000 65536"/>
                <a:gd name="T7" fmla="*/ 0 60000 65536"/>
                <a:gd name="T8" fmla="*/ 0 60000 65536"/>
                <a:gd name="T9" fmla="*/ 0 w 256"/>
                <a:gd name="T10" fmla="*/ 0 h 568"/>
                <a:gd name="T11" fmla="*/ 256 w 256"/>
                <a:gd name="T12" fmla="*/ 568 h 5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568">
                  <a:moveTo>
                    <a:pt x="0" y="568"/>
                  </a:moveTo>
                  <a:cubicBezTo>
                    <a:pt x="112" y="372"/>
                    <a:pt x="224" y="176"/>
                    <a:pt x="240" y="88"/>
                  </a:cubicBezTo>
                  <a:cubicBezTo>
                    <a:pt x="256" y="0"/>
                    <a:pt x="176" y="20"/>
                    <a:pt x="96" y="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9484" name="Freeform 33"/>
          <p:cNvSpPr>
            <a:spLocks/>
          </p:cNvSpPr>
          <p:nvPr/>
        </p:nvSpPr>
        <p:spPr bwMode="auto">
          <a:xfrm>
            <a:off x="5283200" y="1397000"/>
            <a:ext cx="1963738" cy="2260600"/>
          </a:xfrm>
          <a:custGeom>
            <a:avLst/>
            <a:gdLst>
              <a:gd name="T0" fmla="*/ 2147483647 w 1120"/>
              <a:gd name="T1" fmla="*/ 2147483647 h 1280"/>
              <a:gd name="T2" fmla="*/ 2147483647 w 1120"/>
              <a:gd name="T3" fmla="*/ 2147483647 h 1280"/>
              <a:gd name="T4" fmla="*/ 2147483647 w 1120"/>
              <a:gd name="T5" fmla="*/ 2147483647 h 1280"/>
              <a:gd name="T6" fmla="*/ 2147483647 w 1120"/>
              <a:gd name="T7" fmla="*/ 2147483647 h 1280"/>
              <a:gd name="T8" fmla="*/ 2147483647 w 1120"/>
              <a:gd name="T9" fmla="*/ 2147483647 h 1280"/>
              <a:gd name="T10" fmla="*/ 2147483647 w 1120"/>
              <a:gd name="T11" fmla="*/ 2147483647 h 1280"/>
              <a:gd name="T12" fmla="*/ 2147483647 w 1120"/>
              <a:gd name="T13" fmla="*/ 2147483647 h 1280"/>
              <a:gd name="T14" fmla="*/ 2147483647 w 1120"/>
              <a:gd name="T15" fmla="*/ 2147483647 h 1280"/>
              <a:gd name="T16" fmla="*/ 2147483647 w 1120"/>
              <a:gd name="T17" fmla="*/ 2147483647 h 1280"/>
              <a:gd name="T18" fmla="*/ 2147483647 w 1120"/>
              <a:gd name="T19" fmla="*/ 2147483647 h 1280"/>
              <a:gd name="T20" fmla="*/ 2147483647 w 1120"/>
              <a:gd name="T21" fmla="*/ 2147483647 h 1280"/>
              <a:gd name="T22" fmla="*/ 2147483647 w 1120"/>
              <a:gd name="T23" fmla="*/ 2147483647 h 1280"/>
              <a:gd name="T24" fmla="*/ 2147483647 w 1120"/>
              <a:gd name="T25" fmla="*/ 2147483647 h 1280"/>
              <a:gd name="T26" fmla="*/ 2147483647 w 1120"/>
              <a:gd name="T27" fmla="*/ 2147483647 h 1280"/>
              <a:gd name="T28" fmla="*/ 2147483647 w 1120"/>
              <a:gd name="T29" fmla="*/ 2147483647 h 1280"/>
              <a:gd name="T30" fmla="*/ 2147483647 w 1120"/>
              <a:gd name="T31" fmla="*/ 2147483647 h 12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20"/>
              <a:gd name="T49" fmla="*/ 0 h 1280"/>
              <a:gd name="T50" fmla="*/ 1120 w 1120"/>
              <a:gd name="T51" fmla="*/ 1280 h 12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20" h="1280">
                <a:moveTo>
                  <a:pt x="1104" y="120"/>
                </a:moveTo>
                <a:cubicBezTo>
                  <a:pt x="1088" y="200"/>
                  <a:pt x="1080" y="416"/>
                  <a:pt x="1008" y="504"/>
                </a:cubicBezTo>
                <a:cubicBezTo>
                  <a:pt x="936" y="592"/>
                  <a:pt x="752" y="568"/>
                  <a:pt x="672" y="648"/>
                </a:cubicBezTo>
                <a:cubicBezTo>
                  <a:pt x="592" y="728"/>
                  <a:pt x="592" y="896"/>
                  <a:pt x="528" y="984"/>
                </a:cubicBezTo>
                <a:cubicBezTo>
                  <a:pt x="464" y="1072"/>
                  <a:pt x="360" y="1128"/>
                  <a:pt x="288" y="1176"/>
                </a:cubicBezTo>
                <a:cubicBezTo>
                  <a:pt x="216" y="1224"/>
                  <a:pt x="136" y="1280"/>
                  <a:pt x="96" y="1272"/>
                </a:cubicBezTo>
                <a:cubicBezTo>
                  <a:pt x="56" y="1264"/>
                  <a:pt x="0" y="1192"/>
                  <a:pt x="48" y="1128"/>
                </a:cubicBezTo>
                <a:cubicBezTo>
                  <a:pt x="96" y="1064"/>
                  <a:pt x="312" y="976"/>
                  <a:pt x="384" y="888"/>
                </a:cubicBezTo>
                <a:cubicBezTo>
                  <a:pt x="456" y="800"/>
                  <a:pt x="440" y="672"/>
                  <a:pt x="480" y="600"/>
                </a:cubicBezTo>
                <a:cubicBezTo>
                  <a:pt x="520" y="528"/>
                  <a:pt x="560" y="488"/>
                  <a:pt x="624" y="456"/>
                </a:cubicBezTo>
                <a:cubicBezTo>
                  <a:pt x="688" y="424"/>
                  <a:pt x="808" y="456"/>
                  <a:pt x="864" y="408"/>
                </a:cubicBezTo>
                <a:cubicBezTo>
                  <a:pt x="920" y="360"/>
                  <a:pt x="936" y="232"/>
                  <a:pt x="960" y="168"/>
                </a:cubicBezTo>
                <a:cubicBezTo>
                  <a:pt x="984" y="104"/>
                  <a:pt x="992" y="48"/>
                  <a:pt x="1008" y="24"/>
                </a:cubicBezTo>
                <a:cubicBezTo>
                  <a:pt x="1024" y="0"/>
                  <a:pt x="1040" y="24"/>
                  <a:pt x="1056" y="24"/>
                </a:cubicBezTo>
                <a:cubicBezTo>
                  <a:pt x="1072" y="24"/>
                  <a:pt x="1096" y="8"/>
                  <a:pt x="1104" y="24"/>
                </a:cubicBezTo>
                <a:cubicBezTo>
                  <a:pt x="1112" y="40"/>
                  <a:pt x="1120" y="40"/>
                  <a:pt x="1104" y="120"/>
                </a:cubicBezTo>
                <a:close/>
              </a:path>
            </a:pathLst>
          </a:custGeom>
          <a:gradFill rotWithShape="0">
            <a:gsLst>
              <a:gs pos="0">
                <a:srgbClr val="990033"/>
              </a:gs>
              <a:gs pos="100000">
                <a:srgbClr val="4700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85" name="Freeform 34"/>
          <p:cNvSpPr>
            <a:spLocks/>
          </p:cNvSpPr>
          <p:nvPr/>
        </p:nvSpPr>
        <p:spPr bwMode="auto">
          <a:xfrm>
            <a:off x="4699000" y="4025900"/>
            <a:ext cx="228600" cy="266700"/>
          </a:xfrm>
          <a:custGeom>
            <a:avLst/>
            <a:gdLst>
              <a:gd name="T0" fmla="*/ 2147483647 w 144"/>
              <a:gd name="T1" fmla="*/ 2147483647 h 168"/>
              <a:gd name="T2" fmla="*/ 2147483647 w 144"/>
              <a:gd name="T3" fmla="*/ 2147483647 h 168"/>
              <a:gd name="T4" fmla="*/ 0 w 144"/>
              <a:gd name="T5" fmla="*/ 2147483647 h 168"/>
              <a:gd name="T6" fmla="*/ 0 60000 65536"/>
              <a:gd name="T7" fmla="*/ 0 60000 65536"/>
              <a:gd name="T8" fmla="*/ 0 60000 65536"/>
              <a:gd name="T9" fmla="*/ 0 w 144"/>
              <a:gd name="T10" fmla="*/ 0 h 168"/>
              <a:gd name="T11" fmla="*/ 144 w 14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68">
                <a:moveTo>
                  <a:pt x="144" y="168"/>
                </a:moveTo>
                <a:cubicBezTo>
                  <a:pt x="132" y="108"/>
                  <a:pt x="120" y="48"/>
                  <a:pt x="96" y="24"/>
                </a:cubicBezTo>
                <a:cubicBezTo>
                  <a:pt x="72" y="0"/>
                  <a:pt x="16" y="24"/>
                  <a:pt x="0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86" name="Freeform 35"/>
          <p:cNvSpPr>
            <a:spLocks/>
          </p:cNvSpPr>
          <p:nvPr/>
        </p:nvSpPr>
        <p:spPr bwMode="auto">
          <a:xfrm>
            <a:off x="4927600" y="3759200"/>
            <a:ext cx="304800" cy="609600"/>
          </a:xfrm>
          <a:custGeom>
            <a:avLst/>
            <a:gdLst>
              <a:gd name="T0" fmla="*/ 0 w 192"/>
              <a:gd name="T1" fmla="*/ 2147483647 h 384"/>
              <a:gd name="T2" fmla="*/ 2147483647 w 192"/>
              <a:gd name="T3" fmla="*/ 2147483647 h 384"/>
              <a:gd name="T4" fmla="*/ 2147483647 w 192"/>
              <a:gd name="T5" fmla="*/ 2147483647 h 384"/>
              <a:gd name="T6" fmla="*/ 0 60000 65536"/>
              <a:gd name="T7" fmla="*/ 0 60000 65536"/>
              <a:gd name="T8" fmla="*/ 0 60000 65536"/>
              <a:gd name="T9" fmla="*/ 0 w 192"/>
              <a:gd name="T10" fmla="*/ 0 h 384"/>
              <a:gd name="T11" fmla="*/ 192 w 1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84">
                <a:moveTo>
                  <a:pt x="0" y="384"/>
                </a:moveTo>
                <a:cubicBezTo>
                  <a:pt x="32" y="240"/>
                  <a:pt x="64" y="96"/>
                  <a:pt x="96" y="48"/>
                </a:cubicBezTo>
                <a:cubicBezTo>
                  <a:pt x="128" y="0"/>
                  <a:pt x="160" y="48"/>
                  <a:pt x="19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87" name="Freeform 36"/>
          <p:cNvSpPr>
            <a:spLocks/>
          </p:cNvSpPr>
          <p:nvPr/>
        </p:nvSpPr>
        <p:spPr bwMode="auto">
          <a:xfrm>
            <a:off x="4699000" y="3644900"/>
            <a:ext cx="266700" cy="723900"/>
          </a:xfrm>
          <a:custGeom>
            <a:avLst/>
            <a:gdLst>
              <a:gd name="T0" fmla="*/ 2147483647 w 168"/>
              <a:gd name="T1" fmla="*/ 2147483647 h 456"/>
              <a:gd name="T2" fmla="*/ 2147483647 w 168"/>
              <a:gd name="T3" fmla="*/ 2147483647 h 456"/>
              <a:gd name="T4" fmla="*/ 0 w 168"/>
              <a:gd name="T5" fmla="*/ 2147483647 h 456"/>
              <a:gd name="T6" fmla="*/ 0 60000 65536"/>
              <a:gd name="T7" fmla="*/ 0 60000 65536"/>
              <a:gd name="T8" fmla="*/ 0 60000 65536"/>
              <a:gd name="T9" fmla="*/ 0 w 168"/>
              <a:gd name="T10" fmla="*/ 0 h 456"/>
              <a:gd name="T11" fmla="*/ 168 w 168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456">
                <a:moveTo>
                  <a:pt x="144" y="456"/>
                </a:moveTo>
                <a:cubicBezTo>
                  <a:pt x="156" y="300"/>
                  <a:pt x="168" y="144"/>
                  <a:pt x="144" y="72"/>
                </a:cubicBezTo>
                <a:cubicBezTo>
                  <a:pt x="120" y="0"/>
                  <a:pt x="60" y="12"/>
                  <a:pt x="0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88" name="Freeform 37"/>
          <p:cNvSpPr>
            <a:spLocks/>
          </p:cNvSpPr>
          <p:nvPr/>
        </p:nvSpPr>
        <p:spPr bwMode="auto">
          <a:xfrm>
            <a:off x="4927600" y="4203700"/>
            <a:ext cx="355600" cy="241300"/>
          </a:xfrm>
          <a:custGeom>
            <a:avLst/>
            <a:gdLst>
              <a:gd name="T0" fmla="*/ 0 w 224"/>
              <a:gd name="T1" fmla="*/ 2147483647 h 152"/>
              <a:gd name="T2" fmla="*/ 2147483647 w 224"/>
              <a:gd name="T3" fmla="*/ 2147483647 h 152"/>
              <a:gd name="T4" fmla="*/ 2147483647 w 224"/>
              <a:gd name="T5" fmla="*/ 2147483647 h 152"/>
              <a:gd name="T6" fmla="*/ 0 60000 65536"/>
              <a:gd name="T7" fmla="*/ 0 60000 65536"/>
              <a:gd name="T8" fmla="*/ 0 60000 65536"/>
              <a:gd name="T9" fmla="*/ 0 w 224"/>
              <a:gd name="T10" fmla="*/ 0 h 152"/>
              <a:gd name="T11" fmla="*/ 224 w 22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" h="152">
                <a:moveTo>
                  <a:pt x="0" y="104"/>
                </a:moveTo>
                <a:cubicBezTo>
                  <a:pt x="80" y="52"/>
                  <a:pt x="160" y="0"/>
                  <a:pt x="192" y="8"/>
                </a:cubicBezTo>
                <a:cubicBezTo>
                  <a:pt x="224" y="16"/>
                  <a:pt x="208" y="84"/>
                  <a:pt x="192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89" name="Freeform 38"/>
          <p:cNvSpPr>
            <a:spLocks/>
          </p:cNvSpPr>
          <p:nvPr/>
        </p:nvSpPr>
        <p:spPr bwMode="auto">
          <a:xfrm>
            <a:off x="4927600" y="3467100"/>
            <a:ext cx="406400" cy="901700"/>
          </a:xfrm>
          <a:custGeom>
            <a:avLst/>
            <a:gdLst>
              <a:gd name="T0" fmla="*/ 0 w 256"/>
              <a:gd name="T1" fmla="*/ 2147483647 h 568"/>
              <a:gd name="T2" fmla="*/ 2147483647 w 256"/>
              <a:gd name="T3" fmla="*/ 2147483647 h 568"/>
              <a:gd name="T4" fmla="*/ 2147483647 w 256"/>
              <a:gd name="T5" fmla="*/ 2147483647 h 568"/>
              <a:gd name="T6" fmla="*/ 0 60000 65536"/>
              <a:gd name="T7" fmla="*/ 0 60000 65536"/>
              <a:gd name="T8" fmla="*/ 0 60000 65536"/>
              <a:gd name="T9" fmla="*/ 0 w 256"/>
              <a:gd name="T10" fmla="*/ 0 h 568"/>
              <a:gd name="T11" fmla="*/ 256 w 256"/>
              <a:gd name="T12" fmla="*/ 568 h 5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568">
                <a:moveTo>
                  <a:pt x="0" y="568"/>
                </a:moveTo>
                <a:cubicBezTo>
                  <a:pt x="112" y="372"/>
                  <a:pt x="224" y="176"/>
                  <a:pt x="240" y="88"/>
                </a:cubicBezTo>
                <a:cubicBezTo>
                  <a:pt x="256" y="0"/>
                  <a:pt x="176" y="20"/>
                  <a:pt x="96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90" name="Freeform 39"/>
          <p:cNvSpPr>
            <a:spLocks/>
          </p:cNvSpPr>
          <p:nvPr/>
        </p:nvSpPr>
        <p:spPr bwMode="auto">
          <a:xfrm>
            <a:off x="3251200" y="4292600"/>
            <a:ext cx="1778000" cy="2032000"/>
          </a:xfrm>
          <a:custGeom>
            <a:avLst/>
            <a:gdLst>
              <a:gd name="T0" fmla="*/ 2147483647 w 1120"/>
              <a:gd name="T1" fmla="*/ 2147483647 h 1280"/>
              <a:gd name="T2" fmla="*/ 2147483647 w 1120"/>
              <a:gd name="T3" fmla="*/ 2147483647 h 1280"/>
              <a:gd name="T4" fmla="*/ 2147483647 w 1120"/>
              <a:gd name="T5" fmla="*/ 2147483647 h 1280"/>
              <a:gd name="T6" fmla="*/ 2147483647 w 1120"/>
              <a:gd name="T7" fmla="*/ 2147483647 h 1280"/>
              <a:gd name="T8" fmla="*/ 2147483647 w 1120"/>
              <a:gd name="T9" fmla="*/ 2147483647 h 1280"/>
              <a:gd name="T10" fmla="*/ 2147483647 w 1120"/>
              <a:gd name="T11" fmla="*/ 2147483647 h 1280"/>
              <a:gd name="T12" fmla="*/ 2147483647 w 1120"/>
              <a:gd name="T13" fmla="*/ 2147483647 h 1280"/>
              <a:gd name="T14" fmla="*/ 2147483647 w 1120"/>
              <a:gd name="T15" fmla="*/ 2147483647 h 1280"/>
              <a:gd name="T16" fmla="*/ 2147483647 w 1120"/>
              <a:gd name="T17" fmla="*/ 2147483647 h 1280"/>
              <a:gd name="T18" fmla="*/ 2147483647 w 1120"/>
              <a:gd name="T19" fmla="*/ 2147483647 h 1280"/>
              <a:gd name="T20" fmla="*/ 2147483647 w 1120"/>
              <a:gd name="T21" fmla="*/ 2147483647 h 1280"/>
              <a:gd name="T22" fmla="*/ 2147483647 w 1120"/>
              <a:gd name="T23" fmla="*/ 2147483647 h 1280"/>
              <a:gd name="T24" fmla="*/ 2147483647 w 1120"/>
              <a:gd name="T25" fmla="*/ 2147483647 h 1280"/>
              <a:gd name="T26" fmla="*/ 2147483647 w 1120"/>
              <a:gd name="T27" fmla="*/ 2147483647 h 1280"/>
              <a:gd name="T28" fmla="*/ 2147483647 w 1120"/>
              <a:gd name="T29" fmla="*/ 2147483647 h 1280"/>
              <a:gd name="T30" fmla="*/ 2147483647 w 1120"/>
              <a:gd name="T31" fmla="*/ 2147483647 h 12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20"/>
              <a:gd name="T49" fmla="*/ 0 h 1280"/>
              <a:gd name="T50" fmla="*/ 1120 w 1120"/>
              <a:gd name="T51" fmla="*/ 1280 h 12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20" h="1280">
                <a:moveTo>
                  <a:pt x="1104" y="120"/>
                </a:moveTo>
                <a:cubicBezTo>
                  <a:pt x="1088" y="200"/>
                  <a:pt x="1080" y="416"/>
                  <a:pt x="1008" y="504"/>
                </a:cubicBezTo>
                <a:cubicBezTo>
                  <a:pt x="936" y="592"/>
                  <a:pt x="752" y="568"/>
                  <a:pt x="672" y="648"/>
                </a:cubicBezTo>
                <a:cubicBezTo>
                  <a:pt x="592" y="728"/>
                  <a:pt x="592" y="896"/>
                  <a:pt x="528" y="984"/>
                </a:cubicBezTo>
                <a:cubicBezTo>
                  <a:pt x="464" y="1072"/>
                  <a:pt x="360" y="1128"/>
                  <a:pt x="288" y="1176"/>
                </a:cubicBezTo>
                <a:cubicBezTo>
                  <a:pt x="216" y="1224"/>
                  <a:pt x="136" y="1280"/>
                  <a:pt x="96" y="1272"/>
                </a:cubicBezTo>
                <a:cubicBezTo>
                  <a:pt x="56" y="1264"/>
                  <a:pt x="0" y="1192"/>
                  <a:pt x="48" y="1128"/>
                </a:cubicBezTo>
                <a:cubicBezTo>
                  <a:pt x="96" y="1064"/>
                  <a:pt x="312" y="976"/>
                  <a:pt x="384" y="888"/>
                </a:cubicBezTo>
                <a:cubicBezTo>
                  <a:pt x="456" y="800"/>
                  <a:pt x="440" y="672"/>
                  <a:pt x="480" y="600"/>
                </a:cubicBezTo>
                <a:cubicBezTo>
                  <a:pt x="520" y="528"/>
                  <a:pt x="560" y="488"/>
                  <a:pt x="624" y="456"/>
                </a:cubicBezTo>
                <a:cubicBezTo>
                  <a:pt x="688" y="424"/>
                  <a:pt x="808" y="456"/>
                  <a:pt x="864" y="408"/>
                </a:cubicBezTo>
                <a:cubicBezTo>
                  <a:pt x="920" y="360"/>
                  <a:pt x="936" y="232"/>
                  <a:pt x="960" y="168"/>
                </a:cubicBezTo>
                <a:cubicBezTo>
                  <a:pt x="984" y="104"/>
                  <a:pt x="992" y="48"/>
                  <a:pt x="1008" y="24"/>
                </a:cubicBezTo>
                <a:cubicBezTo>
                  <a:pt x="1024" y="0"/>
                  <a:pt x="1040" y="24"/>
                  <a:pt x="1056" y="24"/>
                </a:cubicBezTo>
                <a:cubicBezTo>
                  <a:pt x="1072" y="24"/>
                  <a:pt x="1096" y="8"/>
                  <a:pt x="1104" y="24"/>
                </a:cubicBezTo>
                <a:cubicBezTo>
                  <a:pt x="1112" y="40"/>
                  <a:pt x="1120" y="40"/>
                  <a:pt x="1104" y="12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91" name="Freeform 40"/>
          <p:cNvSpPr>
            <a:spLocks/>
          </p:cNvSpPr>
          <p:nvPr/>
        </p:nvSpPr>
        <p:spPr bwMode="auto">
          <a:xfrm>
            <a:off x="6832600" y="3035300"/>
            <a:ext cx="228600" cy="266700"/>
          </a:xfrm>
          <a:custGeom>
            <a:avLst/>
            <a:gdLst>
              <a:gd name="T0" fmla="*/ 2147483647 w 144"/>
              <a:gd name="T1" fmla="*/ 2147483647 h 168"/>
              <a:gd name="T2" fmla="*/ 2147483647 w 144"/>
              <a:gd name="T3" fmla="*/ 2147483647 h 168"/>
              <a:gd name="T4" fmla="*/ 0 w 144"/>
              <a:gd name="T5" fmla="*/ 2147483647 h 168"/>
              <a:gd name="T6" fmla="*/ 0 60000 65536"/>
              <a:gd name="T7" fmla="*/ 0 60000 65536"/>
              <a:gd name="T8" fmla="*/ 0 60000 65536"/>
              <a:gd name="T9" fmla="*/ 0 w 144"/>
              <a:gd name="T10" fmla="*/ 0 h 168"/>
              <a:gd name="T11" fmla="*/ 144 w 14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68">
                <a:moveTo>
                  <a:pt x="144" y="168"/>
                </a:moveTo>
                <a:cubicBezTo>
                  <a:pt x="132" y="108"/>
                  <a:pt x="120" y="48"/>
                  <a:pt x="96" y="24"/>
                </a:cubicBezTo>
                <a:cubicBezTo>
                  <a:pt x="72" y="0"/>
                  <a:pt x="16" y="24"/>
                  <a:pt x="0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92" name="Freeform 41"/>
          <p:cNvSpPr>
            <a:spLocks/>
          </p:cNvSpPr>
          <p:nvPr/>
        </p:nvSpPr>
        <p:spPr bwMode="auto">
          <a:xfrm>
            <a:off x="7061200" y="2768600"/>
            <a:ext cx="304800" cy="609600"/>
          </a:xfrm>
          <a:custGeom>
            <a:avLst/>
            <a:gdLst>
              <a:gd name="T0" fmla="*/ 0 w 192"/>
              <a:gd name="T1" fmla="*/ 2147483647 h 384"/>
              <a:gd name="T2" fmla="*/ 2147483647 w 192"/>
              <a:gd name="T3" fmla="*/ 2147483647 h 384"/>
              <a:gd name="T4" fmla="*/ 2147483647 w 192"/>
              <a:gd name="T5" fmla="*/ 2147483647 h 384"/>
              <a:gd name="T6" fmla="*/ 0 60000 65536"/>
              <a:gd name="T7" fmla="*/ 0 60000 65536"/>
              <a:gd name="T8" fmla="*/ 0 60000 65536"/>
              <a:gd name="T9" fmla="*/ 0 w 192"/>
              <a:gd name="T10" fmla="*/ 0 h 384"/>
              <a:gd name="T11" fmla="*/ 192 w 1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84">
                <a:moveTo>
                  <a:pt x="0" y="384"/>
                </a:moveTo>
                <a:cubicBezTo>
                  <a:pt x="32" y="240"/>
                  <a:pt x="64" y="96"/>
                  <a:pt x="96" y="48"/>
                </a:cubicBezTo>
                <a:cubicBezTo>
                  <a:pt x="128" y="0"/>
                  <a:pt x="160" y="48"/>
                  <a:pt x="19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93" name="Freeform 42"/>
          <p:cNvSpPr>
            <a:spLocks/>
          </p:cNvSpPr>
          <p:nvPr/>
        </p:nvSpPr>
        <p:spPr bwMode="auto">
          <a:xfrm>
            <a:off x="6832600" y="2654300"/>
            <a:ext cx="266700" cy="723900"/>
          </a:xfrm>
          <a:custGeom>
            <a:avLst/>
            <a:gdLst>
              <a:gd name="T0" fmla="*/ 2147483647 w 168"/>
              <a:gd name="T1" fmla="*/ 2147483647 h 456"/>
              <a:gd name="T2" fmla="*/ 2147483647 w 168"/>
              <a:gd name="T3" fmla="*/ 2147483647 h 456"/>
              <a:gd name="T4" fmla="*/ 0 w 168"/>
              <a:gd name="T5" fmla="*/ 2147483647 h 456"/>
              <a:gd name="T6" fmla="*/ 0 60000 65536"/>
              <a:gd name="T7" fmla="*/ 0 60000 65536"/>
              <a:gd name="T8" fmla="*/ 0 60000 65536"/>
              <a:gd name="T9" fmla="*/ 0 w 168"/>
              <a:gd name="T10" fmla="*/ 0 h 456"/>
              <a:gd name="T11" fmla="*/ 168 w 168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456">
                <a:moveTo>
                  <a:pt x="144" y="456"/>
                </a:moveTo>
                <a:cubicBezTo>
                  <a:pt x="156" y="300"/>
                  <a:pt x="168" y="144"/>
                  <a:pt x="144" y="72"/>
                </a:cubicBezTo>
                <a:cubicBezTo>
                  <a:pt x="120" y="0"/>
                  <a:pt x="60" y="12"/>
                  <a:pt x="0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94" name="Freeform 43"/>
          <p:cNvSpPr>
            <a:spLocks/>
          </p:cNvSpPr>
          <p:nvPr/>
        </p:nvSpPr>
        <p:spPr bwMode="auto">
          <a:xfrm>
            <a:off x="7061200" y="3213100"/>
            <a:ext cx="355600" cy="241300"/>
          </a:xfrm>
          <a:custGeom>
            <a:avLst/>
            <a:gdLst>
              <a:gd name="T0" fmla="*/ 0 w 224"/>
              <a:gd name="T1" fmla="*/ 2147483647 h 152"/>
              <a:gd name="T2" fmla="*/ 2147483647 w 224"/>
              <a:gd name="T3" fmla="*/ 2147483647 h 152"/>
              <a:gd name="T4" fmla="*/ 2147483647 w 224"/>
              <a:gd name="T5" fmla="*/ 2147483647 h 152"/>
              <a:gd name="T6" fmla="*/ 0 60000 65536"/>
              <a:gd name="T7" fmla="*/ 0 60000 65536"/>
              <a:gd name="T8" fmla="*/ 0 60000 65536"/>
              <a:gd name="T9" fmla="*/ 0 w 224"/>
              <a:gd name="T10" fmla="*/ 0 h 152"/>
              <a:gd name="T11" fmla="*/ 224 w 22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" h="152">
                <a:moveTo>
                  <a:pt x="0" y="104"/>
                </a:moveTo>
                <a:cubicBezTo>
                  <a:pt x="80" y="52"/>
                  <a:pt x="160" y="0"/>
                  <a:pt x="192" y="8"/>
                </a:cubicBezTo>
                <a:cubicBezTo>
                  <a:pt x="224" y="16"/>
                  <a:pt x="208" y="84"/>
                  <a:pt x="192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95" name="Freeform 44"/>
          <p:cNvSpPr>
            <a:spLocks/>
          </p:cNvSpPr>
          <p:nvPr/>
        </p:nvSpPr>
        <p:spPr bwMode="auto">
          <a:xfrm>
            <a:off x="7061200" y="2476500"/>
            <a:ext cx="406400" cy="901700"/>
          </a:xfrm>
          <a:custGeom>
            <a:avLst/>
            <a:gdLst>
              <a:gd name="T0" fmla="*/ 0 w 256"/>
              <a:gd name="T1" fmla="*/ 2147483647 h 568"/>
              <a:gd name="T2" fmla="*/ 2147483647 w 256"/>
              <a:gd name="T3" fmla="*/ 2147483647 h 568"/>
              <a:gd name="T4" fmla="*/ 2147483647 w 256"/>
              <a:gd name="T5" fmla="*/ 2147483647 h 568"/>
              <a:gd name="T6" fmla="*/ 0 60000 65536"/>
              <a:gd name="T7" fmla="*/ 0 60000 65536"/>
              <a:gd name="T8" fmla="*/ 0 60000 65536"/>
              <a:gd name="T9" fmla="*/ 0 w 256"/>
              <a:gd name="T10" fmla="*/ 0 h 568"/>
              <a:gd name="T11" fmla="*/ 256 w 256"/>
              <a:gd name="T12" fmla="*/ 568 h 5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568">
                <a:moveTo>
                  <a:pt x="0" y="568"/>
                </a:moveTo>
                <a:cubicBezTo>
                  <a:pt x="112" y="372"/>
                  <a:pt x="224" y="176"/>
                  <a:pt x="240" y="88"/>
                </a:cubicBezTo>
                <a:cubicBezTo>
                  <a:pt x="256" y="0"/>
                  <a:pt x="176" y="20"/>
                  <a:pt x="96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96" name="Freeform 45"/>
          <p:cNvSpPr>
            <a:spLocks/>
          </p:cNvSpPr>
          <p:nvPr/>
        </p:nvSpPr>
        <p:spPr bwMode="auto">
          <a:xfrm>
            <a:off x="5384800" y="3302000"/>
            <a:ext cx="1778000" cy="2032000"/>
          </a:xfrm>
          <a:custGeom>
            <a:avLst/>
            <a:gdLst>
              <a:gd name="T0" fmla="*/ 2147483647 w 1120"/>
              <a:gd name="T1" fmla="*/ 2147483647 h 1280"/>
              <a:gd name="T2" fmla="*/ 2147483647 w 1120"/>
              <a:gd name="T3" fmla="*/ 2147483647 h 1280"/>
              <a:gd name="T4" fmla="*/ 2147483647 w 1120"/>
              <a:gd name="T5" fmla="*/ 2147483647 h 1280"/>
              <a:gd name="T6" fmla="*/ 2147483647 w 1120"/>
              <a:gd name="T7" fmla="*/ 2147483647 h 1280"/>
              <a:gd name="T8" fmla="*/ 2147483647 w 1120"/>
              <a:gd name="T9" fmla="*/ 2147483647 h 1280"/>
              <a:gd name="T10" fmla="*/ 2147483647 w 1120"/>
              <a:gd name="T11" fmla="*/ 2147483647 h 1280"/>
              <a:gd name="T12" fmla="*/ 2147483647 w 1120"/>
              <a:gd name="T13" fmla="*/ 2147483647 h 1280"/>
              <a:gd name="T14" fmla="*/ 2147483647 w 1120"/>
              <a:gd name="T15" fmla="*/ 2147483647 h 1280"/>
              <a:gd name="T16" fmla="*/ 2147483647 w 1120"/>
              <a:gd name="T17" fmla="*/ 2147483647 h 1280"/>
              <a:gd name="T18" fmla="*/ 2147483647 w 1120"/>
              <a:gd name="T19" fmla="*/ 2147483647 h 1280"/>
              <a:gd name="T20" fmla="*/ 2147483647 w 1120"/>
              <a:gd name="T21" fmla="*/ 2147483647 h 1280"/>
              <a:gd name="T22" fmla="*/ 2147483647 w 1120"/>
              <a:gd name="T23" fmla="*/ 2147483647 h 1280"/>
              <a:gd name="T24" fmla="*/ 2147483647 w 1120"/>
              <a:gd name="T25" fmla="*/ 2147483647 h 1280"/>
              <a:gd name="T26" fmla="*/ 2147483647 w 1120"/>
              <a:gd name="T27" fmla="*/ 2147483647 h 1280"/>
              <a:gd name="T28" fmla="*/ 2147483647 w 1120"/>
              <a:gd name="T29" fmla="*/ 2147483647 h 1280"/>
              <a:gd name="T30" fmla="*/ 2147483647 w 1120"/>
              <a:gd name="T31" fmla="*/ 2147483647 h 12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20"/>
              <a:gd name="T49" fmla="*/ 0 h 1280"/>
              <a:gd name="T50" fmla="*/ 1120 w 1120"/>
              <a:gd name="T51" fmla="*/ 1280 h 12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20" h="1280">
                <a:moveTo>
                  <a:pt x="1104" y="120"/>
                </a:moveTo>
                <a:cubicBezTo>
                  <a:pt x="1088" y="200"/>
                  <a:pt x="1080" y="416"/>
                  <a:pt x="1008" y="504"/>
                </a:cubicBezTo>
                <a:cubicBezTo>
                  <a:pt x="936" y="592"/>
                  <a:pt x="752" y="568"/>
                  <a:pt x="672" y="648"/>
                </a:cubicBezTo>
                <a:cubicBezTo>
                  <a:pt x="592" y="728"/>
                  <a:pt x="592" y="896"/>
                  <a:pt x="528" y="984"/>
                </a:cubicBezTo>
                <a:cubicBezTo>
                  <a:pt x="464" y="1072"/>
                  <a:pt x="360" y="1128"/>
                  <a:pt x="288" y="1176"/>
                </a:cubicBezTo>
                <a:cubicBezTo>
                  <a:pt x="216" y="1224"/>
                  <a:pt x="136" y="1280"/>
                  <a:pt x="96" y="1272"/>
                </a:cubicBezTo>
                <a:cubicBezTo>
                  <a:pt x="56" y="1264"/>
                  <a:pt x="0" y="1192"/>
                  <a:pt x="48" y="1128"/>
                </a:cubicBezTo>
                <a:cubicBezTo>
                  <a:pt x="96" y="1064"/>
                  <a:pt x="312" y="976"/>
                  <a:pt x="384" y="888"/>
                </a:cubicBezTo>
                <a:cubicBezTo>
                  <a:pt x="456" y="800"/>
                  <a:pt x="440" y="672"/>
                  <a:pt x="480" y="600"/>
                </a:cubicBezTo>
                <a:cubicBezTo>
                  <a:pt x="520" y="528"/>
                  <a:pt x="560" y="488"/>
                  <a:pt x="624" y="456"/>
                </a:cubicBezTo>
                <a:cubicBezTo>
                  <a:pt x="688" y="424"/>
                  <a:pt x="808" y="456"/>
                  <a:pt x="864" y="408"/>
                </a:cubicBezTo>
                <a:cubicBezTo>
                  <a:pt x="920" y="360"/>
                  <a:pt x="936" y="232"/>
                  <a:pt x="960" y="168"/>
                </a:cubicBezTo>
                <a:cubicBezTo>
                  <a:pt x="984" y="104"/>
                  <a:pt x="992" y="48"/>
                  <a:pt x="1008" y="24"/>
                </a:cubicBezTo>
                <a:cubicBezTo>
                  <a:pt x="1024" y="0"/>
                  <a:pt x="1040" y="24"/>
                  <a:pt x="1056" y="24"/>
                </a:cubicBezTo>
                <a:cubicBezTo>
                  <a:pt x="1072" y="24"/>
                  <a:pt x="1096" y="8"/>
                  <a:pt x="1104" y="24"/>
                </a:cubicBezTo>
                <a:cubicBezTo>
                  <a:pt x="1112" y="40"/>
                  <a:pt x="1120" y="40"/>
                  <a:pt x="1104" y="120"/>
                </a:cubicBez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97" name="Freeform 46"/>
          <p:cNvSpPr>
            <a:spLocks/>
          </p:cNvSpPr>
          <p:nvPr/>
        </p:nvSpPr>
        <p:spPr bwMode="auto">
          <a:xfrm>
            <a:off x="1752600" y="1130300"/>
            <a:ext cx="228600" cy="266700"/>
          </a:xfrm>
          <a:custGeom>
            <a:avLst/>
            <a:gdLst>
              <a:gd name="T0" fmla="*/ 2147483647 w 144"/>
              <a:gd name="T1" fmla="*/ 2147483647 h 168"/>
              <a:gd name="T2" fmla="*/ 2147483647 w 144"/>
              <a:gd name="T3" fmla="*/ 2147483647 h 168"/>
              <a:gd name="T4" fmla="*/ 0 w 144"/>
              <a:gd name="T5" fmla="*/ 2147483647 h 168"/>
              <a:gd name="T6" fmla="*/ 0 60000 65536"/>
              <a:gd name="T7" fmla="*/ 0 60000 65536"/>
              <a:gd name="T8" fmla="*/ 0 60000 65536"/>
              <a:gd name="T9" fmla="*/ 0 w 144"/>
              <a:gd name="T10" fmla="*/ 0 h 168"/>
              <a:gd name="T11" fmla="*/ 144 w 14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68">
                <a:moveTo>
                  <a:pt x="144" y="168"/>
                </a:moveTo>
                <a:cubicBezTo>
                  <a:pt x="132" y="108"/>
                  <a:pt x="120" y="48"/>
                  <a:pt x="96" y="24"/>
                </a:cubicBezTo>
                <a:cubicBezTo>
                  <a:pt x="72" y="0"/>
                  <a:pt x="16" y="24"/>
                  <a:pt x="0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98" name="Freeform 47"/>
          <p:cNvSpPr>
            <a:spLocks/>
          </p:cNvSpPr>
          <p:nvPr/>
        </p:nvSpPr>
        <p:spPr bwMode="auto">
          <a:xfrm>
            <a:off x="1981200" y="863600"/>
            <a:ext cx="304800" cy="609600"/>
          </a:xfrm>
          <a:custGeom>
            <a:avLst/>
            <a:gdLst>
              <a:gd name="T0" fmla="*/ 0 w 192"/>
              <a:gd name="T1" fmla="*/ 2147483647 h 384"/>
              <a:gd name="T2" fmla="*/ 2147483647 w 192"/>
              <a:gd name="T3" fmla="*/ 2147483647 h 384"/>
              <a:gd name="T4" fmla="*/ 2147483647 w 192"/>
              <a:gd name="T5" fmla="*/ 2147483647 h 384"/>
              <a:gd name="T6" fmla="*/ 0 60000 65536"/>
              <a:gd name="T7" fmla="*/ 0 60000 65536"/>
              <a:gd name="T8" fmla="*/ 0 60000 65536"/>
              <a:gd name="T9" fmla="*/ 0 w 192"/>
              <a:gd name="T10" fmla="*/ 0 h 384"/>
              <a:gd name="T11" fmla="*/ 192 w 1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84">
                <a:moveTo>
                  <a:pt x="0" y="384"/>
                </a:moveTo>
                <a:cubicBezTo>
                  <a:pt x="32" y="240"/>
                  <a:pt x="64" y="96"/>
                  <a:pt x="96" y="48"/>
                </a:cubicBezTo>
                <a:cubicBezTo>
                  <a:pt x="128" y="0"/>
                  <a:pt x="160" y="48"/>
                  <a:pt x="19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99" name="Freeform 48"/>
          <p:cNvSpPr>
            <a:spLocks/>
          </p:cNvSpPr>
          <p:nvPr/>
        </p:nvSpPr>
        <p:spPr bwMode="auto">
          <a:xfrm>
            <a:off x="1752600" y="749300"/>
            <a:ext cx="266700" cy="723900"/>
          </a:xfrm>
          <a:custGeom>
            <a:avLst/>
            <a:gdLst>
              <a:gd name="T0" fmla="*/ 2147483647 w 168"/>
              <a:gd name="T1" fmla="*/ 2147483647 h 456"/>
              <a:gd name="T2" fmla="*/ 2147483647 w 168"/>
              <a:gd name="T3" fmla="*/ 2147483647 h 456"/>
              <a:gd name="T4" fmla="*/ 0 w 168"/>
              <a:gd name="T5" fmla="*/ 2147483647 h 456"/>
              <a:gd name="T6" fmla="*/ 0 60000 65536"/>
              <a:gd name="T7" fmla="*/ 0 60000 65536"/>
              <a:gd name="T8" fmla="*/ 0 60000 65536"/>
              <a:gd name="T9" fmla="*/ 0 w 168"/>
              <a:gd name="T10" fmla="*/ 0 h 456"/>
              <a:gd name="T11" fmla="*/ 168 w 168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456">
                <a:moveTo>
                  <a:pt x="144" y="456"/>
                </a:moveTo>
                <a:cubicBezTo>
                  <a:pt x="156" y="300"/>
                  <a:pt x="168" y="144"/>
                  <a:pt x="144" y="72"/>
                </a:cubicBezTo>
                <a:cubicBezTo>
                  <a:pt x="120" y="0"/>
                  <a:pt x="60" y="12"/>
                  <a:pt x="0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500" name="Freeform 49"/>
          <p:cNvSpPr>
            <a:spLocks/>
          </p:cNvSpPr>
          <p:nvPr/>
        </p:nvSpPr>
        <p:spPr bwMode="auto">
          <a:xfrm>
            <a:off x="1981200" y="1308100"/>
            <a:ext cx="355600" cy="241300"/>
          </a:xfrm>
          <a:custGeom>
            <a:avLst/>
            <a:gdLst>
              <a:gd name="T0" fmla="*/ 0 w 224"/>
              <a:gd name="T1" fmla="*/ 2147483647 h 152"/>
              <a:gd name="T2" fmla="*/ 2147483647 w 224"/>
              <a:gd name="T3" fmla="*/ 2147483647 h 152"/>
              <a:gd name="T4" fmla="*/ 2147483647 w 224"/>
              <a:gd name="T5" fmla="*/ 2147483647 h 152"/>
              <a:gd name="T6" fmla="*/ 0 60000 65536"/>
              <a:gd name="T7" fmla="*/ 0 60000 65536"/>
              <a:gd name="T8" fmla="*/ 0 60000 65536"/>
              <a:gd name="T9" fmla="*/ 0 w 224"/>
              <a:gd name="T10" fmla="*/ 0 h 152"/>
              <a:gd name="T11" fmla="*/ 224 w 22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" h="152">
                <a:moveTo>
                  <a:pt x="0" y="104"/>
                </a:moveTo>
                <a:cubicBezTo>
                  <a:pt x="80" y="52"/>
                  <a:pt x="160" y="0"/>
                  <a:pt x="192" y="8"/>
                </a:cubicBezTo>
                <a:cubicBezTo>
                  <a:pt x="224" y="16"/>
                  <a:pt x="208" y="84"/>
                  <a:pt x="192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501" name="Freeform 50"/>
          <p:cNvSpPr>
            <a:spLocks/>
          </p:cNvSpPr>
          <p:nvPr/>
        </p:nvSpPr>
        <p:spPr bwMode="auto">
          <a:xfrm>
            <a:off x="1981200" y="571500"/>
            <a:ext cx="406400" cy="901700"/>
          </a:xfrm>
          <a:custGeom>
            <a:avLst/>
            <a:gdLst>
              <a:gd name="T0" fmla="*/ 0 w 256"/>
              <a:gd name="T1" fmla="*/ 2147483647 h 568"/>
              <a:gd name="T2" fmla="*/ 2147483647 w 256"/>
              <a:gd name="T3" fmla="*/ 2147483647 h 568"/>
              <a:gd name="T4" fmla="*/ 2147483647 w 256"/>
              <a:gd name="T5" fmla="*/ 2147483647 h 568"/>
              <a:gd name="T6" fmla="*/ 0 60000 65536"/>
              <a:gd name="T7" fmla="*/ 0 60000 65536"/>
              <a:gd name="T8" fmla="*/ 0 60000 65536"/>
              <a:gd name="T9" fmla="*/ 0 w 256"/>
              <a:gd name="T10" fmla="*/ 0 h 568"/>
              <a:gd name="T11" fmla="*/ 256 w 256"/>
              <a:gd name="T12" fmla="*/ 568 h 5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568">
                <a:moveTo>
                  <a:pt x="0" y="568"/>
                </a:moveTo>
                <a:cubicBezTo>
                  <a:pt x="112" y="372"/>
                  <a:pt x="224" y="176"/>
                  <a:pt x="240" y="88"/>
                </a:cubicBezTo>
                <a:cubicBezTo>
                  <a:pt x="256" y="0"/>
                  <a:pt x="176" y="20"/>
                  <a:pt x="96" y="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63219" name="Freeform 51"/>
          <p:cNvSpPr>
            <a:spLocks/>
          </p:cNvSpPr>
          <p:nvPr/>
        </p:nvSpPr>
        <p:spPr bwMode="auto">
          <a:xfrm>
            <a:off x="304800" y="1397000"/>
            <a:ext cx="1778000" cy="2032000"/>
          </a:xfrm>
          <a:custGeom>
            <a:avLst/>
            <a:gdLst/>
            <a:ahLst/>
            <a:cxnLst>
              <a:cxn ang="0">
                <a:pos x="1104" y="120"/>
              </a:cxn>
              <a:cxn ang="0">
                <a:pos x="1008" y="504"/>
              </a:cxn>
              <a:cxn ang="0">
                <a:pos x="672" y="648"/>
              </a:cxn>
              <a:cxn ang="0">
                <a:pos x="528" y="984"/>
              </a:cxn>
              <a:cxn ang="0">
                <a:pos x="288" y="1176"/>
              </a:cxn>
              <a:cxn ang="0">
                <a:pos x="96" y="1272"/>
              </a:cxn>
              <a:cxn ang="0">
                <a:pos x="48" y="1128"/>
              </a:cxn>
              <a:cxn ang="0">
                <a:pos x="384" y="888"/>
              </a:cxn>
              <a:cxn ang="0">
                <a:pos x="480" y="600"/>
              </a:cxn>
              <a:cxn ang="0">
                <a:pos x="624" y="456"/>
              </a:cxn>
              <a:cxn ang="0">
                <a:pos x="864" y="408"/>
              </a:cxn>
              <a:cxn ang="0">
                <a:pos x="960" y="168"/>
              </a:cxn>
              <a:cxn ang="0">
                <a:pos x="1008" y="24"/>
              </a:cxn>
              <a:cxn ang="0">
                <a:pos x="1056" y="24"/>
              </a:cxn>
              <a:cxn ang="0">
                <a:pos x="1104" y="24"/>
              </a:cxn>
              <a:cxn ang="0">
                <a:pos x="1104" y="120"/>
              </a:cxn>
            </a:cxnLst>
            <a:rect l="0" t="0" r="r" b="b"/>
            <a:pathLst>
              <a:path w="1120" h="1280">
                <a:moveTo>
                  <a:pt x="1104" y="120"/>
                </a:moveTo>
                <a:cubicBezTo>
                  <a:pt x="1088" y="200"/>
                  <a:pt x="1080" y="416"/>
                  <a:pt x="1008" y="504"/>
                </a:cubicBezTo>
                <a:cubicBezTo>
                  <a:pt x="936" y="592"/>
                  <a:pt x="752" y="568"/>
                  <a:pt x="672" y="648"/>
                </a:cubicBezTo>
                <a:cubicBezTo>
                  <a:pt x="592" y="728"/>
                  <a:pt x="592" y="896"/>
                  <a:pt x="528" y="984"/>
                </a:cubicBezTo>
                <a:cubicBezTo>
                  <a:pt x="464" y="1072"/>
                  <a:pt x="360" y="1128"/>
                  <a:pt x="288" y="1176"/>
                </a:cubicBezTo>
                <a:cubicBezTo>
                  <a:pt x="216" y="1224"/>
                  <a:pt x="136" y="1280"/>
                  <a:pt x="96" y="1272"/>
                </a:cubicBezTo>
                <a:cubicBezTo>
                  <a:pt x="56" y="1264"/>
                  <a:pt x="0" y="1192"/>
                  <a:pt x="48" y="1128"/>
                </a:cubicBezTo>
                <a:cubicBezTo>
                  <a:pt x="96" y="1064"/>
                  <a:pt x="312" y="976"/>
                  <a:pt x="384" y="888"/>
                </a:cubicBezTo>
                <a:cubicBezTo>
                  <a:pt x="456" y="800"/>
                  <a:pt x="440" y="672"/>
                  <a:pt x="480" y="600"/>
                </a:cubicBezTo>
                <a:cubicBezTo>
                  <a:pt x="520" y="528"/>
                  <a:pt x="560" y="488"/>
                  <a:pt x="624" y="456"/>
                </a:cubicBezTo>
                <a:cubicBezTo>
                  <a:pt x="688" y="424"/>
                  <a:pt x="808" y="456"/>
                  <a:pt x="864" y="408"/>
                </a:cubicBezTo>
                <a:cubicBezTo>
                  <a:pt x="920" y="360"/>
                  <a:pt x="936" y="232"/>
                  <a:pt x="960" y="168"/>
                </a:cubicBezTo>
                <a:cubicBezTo>
                  <a:pt x="984" y="104"/>
                  <a:pt x="992" y="48"/>
                  <a:pt x="1008" y="24"/>
                </a:cubicBezTo>
                <a:cubicBezTo>
                  <a:pt x="1024" y="0"/>
                  <a:pt x="1040" y="24"/>
                  <a:pt x="1056" y="24"/>
                </a:cubicBezTo>
                <a:cubicBezTo>
                  <a:pt x="1072" y="24"/>
                  <a:pt x="1096" y="8"/>
                  <a:pt x="1104" y="24"/>
                </a:cubicBezTo>
                <a:cubicBezTo>
                  <a:pt x="1112" y="40"/>
                  <a:pt x="1120" y="40"/>
                  <a:pt x="1104" y="12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PT">
              <a:solidFill>
                <a:srgbClr val="00004A"/>
              </a:solidFill>
            </a:endParaRPr>
          </a:p>
        </p:txBody>
      </p:sp>
      <p:sp>
        <p:nvSpPr>
          <p:cNvPr id="19503" name="Freeform 52"/>
          <p:cNvSpPr>
            <a:spLocks/>
          </p:cNvSpPr>
          <p:nvPr/>
        </p:nvSpPr>
        <p:spPr bwMode="auto">
          <a:xfrm>
            <a:off x="6223000" y="4368800"/>
            <a:ext cx="1905000" cy="2184400"/>
          </a:xfrm>
          <a:custGeom>
            <a:avLst/>
            <a:gdLst>
              <a:gd name="T0" fmla="*/ 2147483647 w 1120"/>
              <a:gd name="T1" fmla="*/ 2147483647 h 1280"/>
              <a:gd name="T2" fmla="*/ 2147483647 w 1120"/>
              <a:gd name="T3" fmla="*/ 2147483647 h 1280"/>
              <a:gd name="T4" fmla="*/ 2147483647 w 1120"/>
              <a:gd name="T5" fmla="*/ 2147483647 h 1280"/>
              <a:gd name="T6" fmla="*/ 2147483647 w 1120"/>
              <a:gd name="T7" fmla="*/ 2147483647 h 1280"/>
              <a:gd name="T8" fmla="*/ 2147483647 w 1120"/>
              <a:gd name="T9" fmla="*/ 2147483647 h 1280"/>
              <a:gd name="T10" fmla="*/ 2147483647 w 1120"/>
              <a:gd name="T11" fmla="*/ 2147483647 h 1280"/>
              <a:gd name="T12" fmla="*/ 2147483647 w 1120"/>
              <a:gd name="T13" fmla="*/ 2147483647 h 1280"/>
              <a:gd name="T14" fmla="*/ 2147483647 w 1120"/>
              <a:gd name="T15" fmla="*/ 2147483647 h 1280"/>
              <a:gd name="T16" fmla="*/ 2147483647 w 1120"/>
              <a:gd name="T17" fmla="*/ 2147483647 h 1280"/>
              <a:gd name="T18" fmla="*/ 2147483647 w 1120"/>
              <a:gd name="T19" fmla="*/ 2147483647 h 1280"/>
              <a:gd name="T20" fmla="*/ 2147483647 w 1120"/>
              <a:gd name="T21" fmla="*/ 2147483647 h 1280"/>
              <a:gd name="T22" fmla="*/ 2147483647 w 1120"/>
              <a:gd name="T23" fmla="*/ 2147483647 h 1280"/>
              <a:gd name="T24" fmla="*/ 2147483647 w 1120"/>
              <a:gd name="T25" fmla="*/ 2147483647 h 1280"/>
              <a:gd name="T26" fmla="*/ 2147483647 w 1120"/>
              <a:gd name="T27" fmla="*/ 2147483647 h 1280"/>
              <a:gd name="T28" fmla="*/ 2147483647 w 1120"/>
              <a:gd name="T29" fmla="*/ 2147483647 h 1280"/>
              <a:gd name="T30" fmla="*/ 2147483647 w 1120"/>
              <a:gd name="T31" fmla="*/ 2147483647 h 12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20"/>
              <a:gd name="T49" fmla="*/ 0 h 1280"/>
              <a:gd name="T50" fmla="*/ 1120 w 1120"/>
              <a:gd name="T51" fmla="*/ 1280 h 12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20" h="1280">
                <a:moveTo>
                  <a:pt x="1104" y="120"/>
                </a:moveTo>
                <a:cubicBezTo>
                  <a:pt x="1088" y="200"/>
                  <a:pt x="1080" y="416"/>
                  <a:pt x="1008" y="504"/>
                </a:cubicBezTo>
                <a:cubicBezTo>
                  <a:pt x="936" y="592"/>
                  <a:pt x="752" y="568"/>
                  <a:pt x="672" y="648"/>
                </a:cubicBezTo>
                <a:cubicBezTo>
                  <a:pt x="592" y="728"/>
                  <a:pt x="592" y="896"/>
                  <a:pt x="528" y="984"/>
                </a:cubicBezTo>
                <a:cubicBezTo>
                  <a:pt x="464" y="1072"/>
                  <a:pt x="360" y="1128"/>
                  <a:pt x="288" y="1176"/>
                </a:cubicBezTo>
                <a:cubicBezTo>
                  <a:pt x="216" y="1224"/>
                  <a:pt x="136" y="1280"/>
                  <a:pt x="96" y="1272"/>
                </a:cubicBezTo>
                <a:cubicBezTo>
                  <a:pt x="56" y="1264"/>
                  <a:pt x="0" y="1192"/>
                  <a:pt x="48" y="1128"/>
                </a:cubicBezTo>
                <a:cubicBezTo>
                  <a:pt x="96" y="1064"/>
                  <a:pt x="312" y="976"/>
                  <a:pt x="384" y="888"/>
                </a:cubicBezTo>
                <a:cubicBezTo>
                  <a:pt x="456" y="800"/>
                  <a:pt x="440" y="672"/>
                  <a:pt x="480" y="600"/>
                </a:cubicBezTo>
                <a:cubicBezTo>
                  <a:pt x="520" y="528"/>
                  <a:pt x="560" y="488"/>
                  <a:pt x="624" y="456"/>
                </a:cubicBezTo>
                <a:cubicBezTo>
                  <a:pt x="688" y="424"/>
                  <a:pt x="808" y="456"/>
                  <a:pt x="864" y="408"/>
                </a:cubicBezTo>
                <a:cubicBezTo>
                  <a:pt x="920" y="360"/>
                  <a:pt x="936" y="232"/>
                  <a:pt x="960" y="168"/>
                </a:cubicBezTo>
                <a:cubicBezTo>
                  <a:pt x="984" y="104"/>
                  <a:pt x="992" y="48"/>
                  <a:pt x="1008" y="24"/>
                </a:cubicBezTo>
                <a:cubicBezTo>
                  <a:pt x="1024" y="0"/>
                  <a:pt x="1040" y="24"/>
                  <a:pt x="1056" y="24"/>
                </a:cubicBezTo>
                <a:cubicBezTo>
                  <a:pt x="1072" y="24"/>
                  <a:pt x="1096" y="8"/>
                  <a:pt x="1104" y="24"/>
                </a:cubicBezTo>
                <a:cubicBezTo>
                  <a:pt x="1112" y="40"/>
                  <a:pt x="1120" y="40"/>
                  <a:pt x="1104" y="12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504" name="Oval 53"/>
          <p:cNvSpPr>
            <a:spLocks noChangeArrowheads="1"/>
          </p:cNvSpPr>
          <p:nvPr/>
        </p:nvSpPr>
        <p:spPr bwMode="auto">
          <a:xfrm>
            <a:off x="3657600" y="3429000"/>
            <a:ext cx="68263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05" name="Oval 54"/>
          <p:cNvSpPr>
            <a:spLocks noChangeArrowheads="1"/>
          </p:cNvSpPr>
          <p:nvPr/>
        </p:nvSpPr>
        <p:spPr bwMode="auto">
          <a:xfrm>
            <a:off x="3792538" y="3429000"/>
            <a:ext cx="68262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06" name="Oval 55"/>
          <p:cNvSpPr>
            <a:spLocks noChangeArrowheads="1"/>
          </p:cNvSpPr>
          <p:nvPr/>
        </p:nvSpPr>
        <p:spPr bwMode="auto">
          <a:xfrm>
            <a:off x="6908800" y="1905000"/>
            <a:ext cx="68263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07" name="Oval 56"/>
          <p:cNvSpPr>
            <a:spLocks noChangeArrowheads="1"/>
          </p:cNvSpPr>
          <p:nvPr/>
        </p:nvSpPr>
        <p:spPr bwMode="auto">
          <a:xfrm>
            <a:off x="7043738" y="1905000"/>
            <a:ext cx="68262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08" name="Oval 57"/>
          <p:cNvSpPr>
            <a:spLocks noChangeArrowheads="1"/>
          </p:cNvSpPr>
          <p:nvPr/>
        </p:nvSpPr>
        <p:spPr bwMode="auto">
          <a:xfrm>
            <a:off x="7789863" y="4800600"/>
            <a:ext cx="666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09" name="Oval 58"/>
          <p:cNvSpPr>
            <a:spLocks noChangeArrowheads="1"/>
          </p:cNvSpPr>
          <p:nvPr/>
        </p:nvSpPr>
        <p:spPr bwMode="auto">
          <a:xfrm>
            <a:off x="7924800" y="4800600"/>
            <a:ext cx="68263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10" name="Oval 59"/>
          <p:cNvSpPr>
            <a:spLocks noChangeArrowheads="1"/>
          </p:cNvSpPr>
          <p:nvPr/>
        </p:nvSpPr>
        <p:spPr bwMode="auto">
          <a:xfrm>
            <a:off x="1828800" y="1752600"/>
            <a:ext cx="68263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11" name="Oval 60"/>
          <p:cNvSpPr>
            <a:spLocks noChangeArrowheads="1"/>
          </p:cNvSpPr>
          <p:nvPr/>
        </p:nvSpPr>
        <p:spPr bwMode="auto">
          <a:xfrm>
            <a:off x="1963738" y="1752600"/>
            <a:ext cx="68262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12" name="AutoShape 61"/>
          <p:cNvSpPr>
            <a:spLocks noChangeArrowheads="1"/>
          </p:cNvSpPr>
          <p:nvPr/>
        </p:nvSpPr>
        <p:spPr bwMode="auto">
          <a:xfrm rot="8065964">
            <a:off x="3509963" y="3670300"/>
            <a:ext cx="228600" cy="203200"/>
          </a:xfrm>
          <a:prstGeom prst="moon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13" name="Oval 62"/>
          <p:cNvSpPr>
            <a:spLocks noChangeArrowheads="1"/>
          </p:cNvSpPr>
          <p:nvPr/>
        </p:nvSpPr>
        <p:spPr bwMode="auto">
          <a:xfrm>
            <a:off x="2641600" y="2362200"/>
            <a:ext cx="68263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14" name="Oval 63"/>
          <p:cNvSpPr>
            <a:spLocks noChangeArrowheads="1"/>
          </p:cNvSpPr>
          <p:nvPr/>
        </p:nvSpPr>
        <p:spPr bwMode="auto">
          <a:xfrm>
            <a:off x="2776538" y="2362200"/>
            <a:ext cx="68262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15" name="AutoShape 64"/>
          <p:cNvSpPr>
            <a:spLocks noChangeArrowheads="1"/>
          </p:cNvSpPr>
          <p:nvPr/>
        </p:nvSpPr>
        <p:spPr bwMode="auto">
          <a:xfrm rot="8065964">
            <a:off x="6692900" y="2146300"/>
            <a:ext cx="228600" cy="203200"/>
          </a:xfrm>
          <a:prstGeom prst="moon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16" name="AutoShape 65"/>
          <p:cNvSpPr>
            <a:spLocks noChangeArrowheads="1"/>
          </p:cNvSpPr>
          <p:nvPr/>
        </p:nvSpPr>
        <p:spPr bwMode="auto">
          <a:xfrm rot="8065964">
            <a:off x="7708900" y="5041900"/>
            <a:ext cx="228600" cy="203200"/>
          </a:xfrm>
          <a:prstGeom prst="moon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17" name="AutoShape 66"/>
          <p:cNvSpPr>
            <a:spLocks noChangeArrowheads="1"/>
          </p:cNvSpPr>
          <p:nvPr/>
        </p:nvSpPr>
        <p:spPr bwMode="auto">
          <a:xfrm rot="-3378596">
            <a:off x="2493963" y="2527300"/>
            <a:ext cx="228600" cy="203200"/>
          </a:xfrm>
          <a:prstGeom prst="moon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GB">
              <a:solidFill>
                <a:srgbClr val="00004A"/>
              </a:solidFill>
              <a:latin typeface="Times New Roman" pitchFamily="18" charset="0"/>
            </a:endParaRPr>
          </a:p>
        </p:txBody>
      </p:sp>
      <p:sp>
        <p:nvSpPr>
          <p:cNvPr id="19518" name="AutoShape 67"/>
          <p:cNvSpPr>
            <a:spLocks noChangeArrowheads="1"/>
          </p:cNvSpPr>
          <p:nvPr/>
        </p:nvSpPr>
        <p:spPr bwMode="auto">
          <a:xfrm rot="-3378596">
            <a:off x="1681163" y="1993900"/>
            <a:ext cx="228600" cy="203200"/>
          </a:xfrm>
          <a:prstGeom prst="moon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grpSp>
        <p:nvGrpSpPr>
          <p:cNvPr id="19519" name="Group 68"/>
          <p:cNvGrpSpPr>
            <a:grpSpLocks/>
          </p:cNvGrpSpPr>
          <p:nvPr/>
        </p:nvGrpSpPr>
        <p:grpSpPr bwMode="auto">
          <a:xfrm>
            <a:off x="6434138" y="165100"/>
            <a:ext cx="1778000" cy="1282700"/>
            <a:chOff x="2214" y="1160"/>
            <a:chExt cx="1260" cy="808"/>
          </a:xfrm>
        </p:grpSpPr>
        <p:sp>
          <p:nvSpPr>
            <p:cNvPr id="19541" name="Freeform 69"/>
            <p:cNvSpPr>
              <a:spLocks/>
            </p:cNvSpPr>
            <p:nvPr/>
          </p:nvSpPr>
          <p:spPr bwMode="auto">
            <a:xfrm>
              <a:off x="2214" y="1736"/>
              <a:ext cx="468" cy="184"/>
            </a:xfrm>
            <a:custGeom>
              <a:avLst/>
              <a:gdLst>
                <a:gd name="T0" fmla="*/ 16065 w 144"/>
                <a:gd name="T1" fmla="*/ 242 h 168"/>
                <a:gd name="T2" fmla="*/ 10709 w 144"/>
                <a:gd name="T3" fmla="*/ 34 h 168"/>
                <a:gd name="T4" fmla="*/ 0 w 144"/>
                <a:gd name="T5" fmla="*/ 34 h 168"/>
                <a:gd name="T6" fmla="*/ 0 60000 65536"/>
                <a:gd name="T7" fmla="*/ 0 60000 65536"/>
                <a:gd name="T8" fmla="*/ 0 60000 65536"/>
                <a:gd name="T9" fmla="*/ 0 w 144"/>
                <a:gd name="T10" fmla="*/ 0 h 168"/>
                <a:gd name="T11" fmla="*/ 144 w 14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68">
                  <a:moveTo>
                    <a:pt x="144" y="168"/>
                  </a:moveTo>
                  <a:cubicBezTo>
                    <a:pt x="132" y="108"/>
                    <a:pt x="120" y="48"/>
                    <a:pt x="96" y="24"/>
                  </a:cubicBezTo>
                  <a:cubicBezTo>
                    <a:pt x="72" y="0"/>
                    <a:pt x="16" y="24"/>
                    <a:pt x="0" y="2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542" name="Freeform 70"/>
            <p:cNvSpPr>
              <a:spLocks/>
            </p:cNvSpPr>
            <p:nvPr/>
          </p:nvSpPr>
          <p:spPr bwMode="auto">
            <a:xfrm>
              <a:off x="2682" y="1256"/>
              <a:ext cx="666" cy="712"/>
            </a:xfrm>
            <a:custGeom>
              <a:avLst/>
              <a:gdLst>
                <a:gd name="T0" fmla="*/ 0 w 192"/>
                <a:gd name="T1" fmla="*/ 4539 h 384"/>
                <a:gd name="T2" fmla="*/ 13896 w 192"/>
                <a:gd name="T3" fmla="*/ 567 h 384"/>
                <a:gd name="T4" fmla="*/ 27795 w 192"/>
                <a:gd name="T5" fmla="*/ 1135 h 384"/>
                <a:gd name="T6" fmla="*/ 0 60000 65536"/>
                <a:gd name="T7" fmla="*/ 0 60000 65536"/>
                <a:gd name="T8" fmla="*/ 0 60000 65536"/>
                <a:gd name="T9" fmla="*/ 0 w 192"/>
                <a:gd name="T10" fmla="*/ 0 h 384"/>
                <a:gd name="T11" fmla="*/ 192 w 19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84">
                  <a:moveTo>
                    <a:pt x="0" y="384"/>
                  </a:moveTo>
                  <a:cubicBezTo>
                    <a:pt x="32" y="240"/>
                    <a:pt x="64" y="96"/>
                    <a:pt x="96" y="48"/>
                  </a:cubicBezTo>
                  <a:cubicBezTo>
                    <a:pt x="128" y="0"/>
                    <a:pt x="160" y="48"/>
                    <a:pt x="192" y="9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543" name="Freeform 71"/>
            <p:cNvSpPr>
              <a:spLocks/>
            </p:cNvSpPr>
            <p:nvPr/>
          </p:nvSpPr>
          <p:spPr bwMode="auto">
            <a:xfrm>
              <a:off x="2214" y="1464"/>
              <a:ext cx="567" cy="504"/>
            </a:xfrm>
            <a:custGeom>
              <a:avLst/>
              <a:gdLst>
                <a:gd name="T0" fmla="*/ 18681 w 168"/>
                <a:gd name="T1" fmla="*/ 681 h 456"/>
                <a:gd name="T2" fmla="*/ 18681 w 168"/>
                <a:gd name="T3" fmla="*/ 107 h 456"/>
                <a:gd name="T4" fmla="*/ 0 w 168"/>
                <a:gd name="T5" fmla="*/ 36 h 456"/>
                <a:gd name="T6" fmla="*/ 0 60000 65536"/>
                <a:gd name="T7" fmla="*/ 0 60000 65536"/>
                <a:gd name="T8" fmla="*/ 0 60000 65536"/>
                <a:gd name="T9" fmla="*/ 0 w 168"/>
                <a:gd name="T10" fmla="*/ 0 h 456"/>
                <a:gd name="T11" fmla="*/ 168 w 168"/>
                <a:gd name="T12" fmla="*/ 456 h 4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456">
                  <a:moveTo>
                    <a:pt x="144" y="456"/>
                  </a:moveTo>
                  <a:cubicBezTo>
                    <a:pt x="156" y="300"/>
                    <a:pt x="168" y="144"/>
                    <a:pt x="144" y="72"/>
                  </a:cubicBezTo>
                  <a:cubicBezTo>
                    <a:pt x="120" y="0"/>
                    <a:pt x="60" y="12"/>
                    <a:pt x="0" y="2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544" name="Freeform 72"/>
            <p:cNvSpPr>
              <a:spLocks/>
            </p:cNvSpPr>
            <p:nvPr/>
          </p:nvSpPr>
          <p:spPr bwMode="auto">
            <a:xfrm>
              <a:off x="2700" y="1808"/>
              <a:ext cx="774" cy="160"/>
            </a:xfrm>
            <a:custGeom>
              <a:avLst/>
              <a:gdLst>
                <a:gd name="T0" fmla="*/ 0 w 224"/>
                <a:gd name="T1" fmla="*/ 127 h 152"/>
                <a:gd name="T2" fmla="*/ 27353 w 224"/>
                <a:gd name="T3" fmla="*/ 8 h 152"/>
                <a:gd name="T4" fmla="*/ 27353 w 224"/>
                <a:gd name="T5" fmla="*/ 186 h 152"/>
                <a:gd name="T6" fmla="*/ 0 60000 65536"/>
                <a:gd name="T7" fmla="*/ 0 60000 65536"/>
                <a:gd name="T8" fmla="*/ 0 60000 65536"/>
                <a:gd name="T9" fmla="*/ 0 w 224"/>
                <a:gd name="T10" fmla="*/ 0 h 152"/>
                <a:gd name="T11" fmla="*/ 224 w 224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152">
                  <a:moveTo>
                    <a:pt x="0" y="104"/>
                  </a:moveTo>
                  <a:cubicBezTo>
                    <a:pt x="80" y="52"/>
                    <a:pt x="160" y="0"/>
                    <a:pt x="192" y="8"/>
                  </a:cubicBezTo>
                  <a:cubicBezTo>
                    <a:pt x="224" y="16"/>
                    <a:pt x="208" y="84"/>
                    <a:pt x="192" y="15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545" name="Freeform 73"/>
            <p:cNvSpPr>
              <a:spLocks/>
            </p:cNvSpPr>
            <p:nvPr/>
          </p:nvSpPr>
          <p:spPr bwMode="auto">
            <a:xfrm>
              <a:off x="2646" y="1160"/>
              <a:ext cx="702" cy="808"/>
            </a:xfrm>
            <a:custGeom>
              <a:avLst/>
              <a:gdLst>
                <a:gd name="T0" fmla="*/ 0 w 256"/>
                <a:gd name="T1" fmla="*/ 2324 h 568"/>
                <a:gd name="T2" fmla="*/ 13566 w 256"/>
                <a:gd name="T3" fmla="*/ 360 h 568"/>
                <a:gd name="T4" fmla="*/ 5421 w 256"/>
                <a:gd name="T5" fmla="*/ 164 h 568"/>
                <a:gd name="T6" fmla="*/ 0 60000 65536"/>
                <a:gd name="T7" fmla="*/ 0 60000 65536"/>
                <a:gd name="T8" fmla="*/ 0 60000 65536"/>
                <a:gd name="T9" fmla="*/ 0 w 256"/>
                <a:gd name="T10" fmla="*/ 0 h 568"/>
                <a:gd name="T11" fmla="*/ 256 w 256"/>
                <a:gd name="T12" fmla="*/ 568 h 5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568">
                  <a:moveTo>
                    <a:pt x="0" y="568"/>
                  </a:moveTo>
                  <a:cubicBezTo>
                    <a:pt x="112" y="372"/>
                    <a:pt x="224" y="176"/>
                    <a:pt x="240" y="88"/>
                  </a:cubicBezTo>
                  <a:cubicBezTo>
                    <a:pt x="256" y="0"/>
                    <a:pt x="176" y="20"/>
                    <a:pt x="96" y="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9520" name="Group 74"/>
          <p:cNvGrpSpPr>
            <a:grpSpLocks/>
          </p:cNvGrpSpPr>
          <p:nvPr/>
        </p:nvGrpSpPr>
        <p:grpSpPr bwMode="auto">
          <a:xfrm>
            <a:off x="7366000" y="3136900"/>
            <a:ext cx="1778000" cy="1282700"/>
            <a:chOff x="2214" y="1160"/>
            <a:chExt cx="1260" cy="808"/>
          </a:xfrm>
        </p:grpSpPr>
        <p:sp>
          <p:nvSpPr>
            <p:cNvPr id="19536" name="Freeform 75"/>
            <p:cNvSpPr>
              <a:spLocks/>
            </p:cNvSpPr>
            <p:nvPr/>
          </p:nvSpPr>
          <p:spPr bwMode="auto">
            <a:xfrm>
              <a:off x="2214" y="1736"/>
              <a:ext cx="468" cy="184"/>
            </a:xfrm>
            <a:custGeom>
              <a:avLst/>
              <a:gdLst>
                <a:gd name="T0" fmla="*/ 16065 w 144"/>
                <a:gd name="T1" fmla="*/ 242 h 168"/>
                <a:gd name="T2" fmla="*/ 10709 w 144"/>
                <a:gd name="T3" fmla="*/ 34 h 168"/>
                <a:gd name="T4" fmla="*/ 0 w 144"/>
                <a:gd name="T5" fmla="*/ 34 h 168"/>
                <a:gd name="T6" fmla="*/ 0 60000 65536"/>
                <a:gd name="T7" fmla="*/ 0 60000 65536"/>
                <a:gd name="T8" fmla="*/ 0 60000 65536"/>
                <a:gd name="T9" fmla="*/ 0 w 144"/>
                <a:gd name="T10" fmla="*/ 0 h 168"/>
                <a:gd name="T11" fmla="*/ 144 w 14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68">
                  <a:moveTo>
                    <a:pt x="144" y="168"/>
                  </a:moveTo>
                  <a:cubicBezTo>
                    <a:pt x="132" y="108"/>
                    <a:pt x="120" y="48"/>
                    <a:pt x="96" y="24"/>
                  </a:cubicBezTo>
                  <a:cubicBezTo>
                    <a:pt x="72" y="0"/>
                    <a:pt x="16" y="24"/>
                    <a:pt x="0" y="2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537" name="Freeform 76"/>
            <p:cNvSpPr>
              <a:spLocks/>
            </p:cNvSpPr>
            <p:nvPr/>
          </p:nvSpPr>
          <p:spPr bwMode="auto">
            <a:xfrm>
              <a:off x="2682" y="1256"/>
              <a:ext cx="666" cy="712"/>
            </a:xfrm>
            <a:custGeom>
              <a:avLst/>
              <a:gdLst>
                <a:gd name="T0" fmla="*/ 0 w 192"/>
                <a:gd name="T1" fmla="*/ 4539 h 384"/>
                <a:gd name="T2" fmla="*/ 13896 w 192"/>
                <a:gd name="T3" fmla="*/ 567 h 384"/>
                <a:gd name="T4" fmla="*/ 27795 w 192"/>
                <a:gd name="T5" fmla="*/ 1135 h 384"/>
                <a:gd name="T6" fmla="*/ 0 60000 65536"/>
                <a:gd name="T7" fmla="*/ 0 60000 65536"/>
                <a:gd name="T8" fmla="*/ 0 60000 65536"/>
                <a:gd name="T9" fmla="*/ 0 w 192"/>
                <a:gd name="T10" fmla="*/ 0 h 384"/>
                <a:gd name="T11" fmla="*/ 192 w 19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84">
                  <a:moveTo>
                    <a:pt x="0" y="384"/>
                  </a:moveTo>
                  <a:cubicBezTo>
                    <a:pt x="32" y="240"/>
                    <a:pt x="64" y="96"/>
                    <a:pt x="96" y="48"/>
                  </a:cubicBezTo>
                  <a:cubicBezTo>
                    <a:pt x="128" y="0"/>
                    <a:pt x="160" y="48"/>
                    <a:pt x="192" y="9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538" name="Freeform 77"/>
            <p:cNvSpPr>
              <a:spLocks/>
            </p:cNvSpPr>
            <p:nvPr/>
          </p:nvSpPr>
          <p:spPr bwMode="auto">
            <a:xfrm>
              <a:off x="2214" y="1464"/>
              <a:ext cx="567" cy="504"/>
            </a:xfrm>
            <a:custGeom>
              <a:avLst/>
              <a:gdLst>
                <a:gd name="T0" fmla="*/ 18681 w 168"/>
                <a:gd name="T1" fmla="*/ 681 h 456"/>
                <a:gd name="T2" fmla="*/ 18681 w 168"/>
                <a:gd name="T3" fmla="*/ 107 h 456"/>
                <a:gd name="T4" fmla="*/ 0 w 168"/>
                <a:gd name="T5" fmla="*/ 36 h 456"/>
                <a:gd name="T6" fmla="*/ 0 60000 65536"/>
                <a:gd name="T7" fmla="*/ 0 60000 65536"/>
                <a:gd name="T8" fmla="*/ 0 60000 65536"/>
                <a:gd name="T9" fmla="*/ 0 w 168"/>
                <a:gd name="T10" fmla="*/ 0 h 456"/>
                <a:gd name="T11" fmla="*/ 168 w 168"/>
                <a:gd name="T12" fmla="*/ 456 h 4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456">
                  <a:moveTo>
                    <a:pt x="144" y="456"/>
                  </a:moveTo>
                  <a:cubicBezTo>
                    <a:pt x="156" y="300"/>
                    <a:pt x="168" y="144"/>
                    <a:pt x="144" y="72"/>
                  </a:cubicBezTo>
                  <a:cubicBezTo>
                    <a:pt x="120" y="0"/>
                    <a:pt x="60" y="12"/>
                    <a:pt x="0" y="2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539" name="Freeform 78"/>
            <p:cNvSpPr>
              <a:spLocks/>
            </p:cNvSpPr>
            <p:nvPr/>
          </p:nvSpPr>
          <p:spPr bwMode="auto">
            <a:xfrm>
              <a:off x="2700" y="1808"/>
              <a:ext cx="774" cy="160"/>
            </a:xfrm>
            <a:custGeom>
              <a:avLst/>
              <a:gdLst>
                <a:gd name="T0" fmla="*/ 0 w 224"/>
                <a:gd name="T1" fmla="*/ 127 h 152"/>
                <a:gd name="T2" fmla="*/ 27353 w 224"/>
                <a:gd name="T3" fmla="*/ 8 h 152"/>
                <a:gd name="T4" fmla="*/ 27353 w 224"/>
                <a:gd name="T5" fmla="*/ 186 h 152"/>
                <a:gd name="T6" fmla="*/ 0 60000 65536"/>
                <a:gd name="T7" fmla="*/ 0 60000 65536"/>
                <a:gd name="T8" fmla="*/ 0 60000 65536"/>
                <a:gd name="T9" fmla="*/ 0 w 224"/>
                <a:gd name="T10" fmla="*/ 0 h 152"/>
                <a:gd name="T11" fmla="*/ 224 w 224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152">
                  <a:moveTo>
                    <a:pt x="0" y="104"/>
                  </a:moveTo>
                  <a:cubicBezTo>
                    <a:pt x="80" y="52"/>
                    <a:pt x="160" y="0"/>
                    <a:pt x="192" y="8"/>
                  </a:cubicBezTo>
                  <a:cubicBezTo>
                    <a:pt x="224" y="16"/>
                    <a:pt x="208" y="84"/>
                    <a:pt x="192" y="15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540" name="Freeform 79"/>
            <p:cNvSpPr>
              <a:spLocks/>
            </p:cNvSpPr>
            <p:nvPr/>
          </p:nvSpPr>
          <p:spPr bwMode="auto">
            <a:xfrm>
              <a:off x="2646" y="1160"/>
              <a:ext cx="702" cy="808"/>
            </a:xfrm>
            <a:custGeom>
              <a:avLst/>
              <a:gdLst>
                <a:gd name="T0" fmla="*/ 0 w 256"/>
                <a:gd name="T1" fmla="*/ 2324 h 568"/>
                <a:gd name="T2" fmla="*/ 13566 w 256"/>
                <a:gd name="T3" fmla="*/ 360 h 568"/>
                <a:gd name="T4" fmla="*/ 5421 w 256"/>
                <a:gd name="T5" fmla="*/ 164 h 568"/>
                <a:gd name="T6" fmla="*/ 0 60000 65536"/>
                <a:gd name="T7" fmla="*/ 0 60000 65536"/>
                <a:gd name="T8" fmla="*/ 0 60000 65536"/>
                <a:gd name="T9" fmla="*/ 0 w 256"/>
                <a:gd name="T10" fmla="*/ 0 h 568"/>
                <a:gd name="T11" fmla="*/ 256 w 256"/>
                <a:gd name="T12" fmla="*/ 568 h 5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568">
                  <a:moveTo>
                    <a:pt x="0" y="568"/>
                  </a:moveTo>
                  <a:cubicBezTo>
                    <a:pt x="112" y="372"/>
                    <a:pt x="224" y="176"/>
                    <a:pt x="240" y="88"/>
                  </a:cubicBezTo>
                  <a:cubicBezTo>
                    <a:pt x="256" y="0"/>
                    <a:pt x="176" y="20"/>
                    <a:pt x="96" y="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9521" name="Oval 80"/>
          <p:cNvSpPr>
            <a:spLocks noChangeArrowheads="1"/>
          </p:cNvSpPr>
          <p:nvPr/>
        </p:nvSpPr>
        <p:spPr bwMode="auto">
          <a:xfrm>
            <a:off x="3995738" y="1600200"/>
            <a:ext cx="68262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22" name="Oval 81"/>
          <p:cNvSpPr>
            <a:spLocks noChangeArrowheads="1"/>
          </p:cNvSpPr>
          <p:nvPr/>
        </p:nvSpPr>
        <p:spPr bwMode="auto">
          <a:xfrm>
            <a:off x="4132263" y="1600200"/>
            <a:ext cx="6667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23" name="AutoShape 82"/>
          <p:cNvSpPr>
            <a:spLocks noChangeArrowheads="1"/>
          </p:cNvSpPr>
          <p:nvPr/>
        </p:nvSpPr>
        <p:spPr bwMode="auto">
          <a:xfrm rot="-3378596">
            <a:off x="3848100" y="1841500"/>
            <a:ext cx="228600" cy="203200"/>
          </a:xfrm>
          <a:prstGeom prst="moon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24" name="Oval 83"/>
          <p:cNvSpPr>
            <a:spLocks noChangeArrowheads="1"/>
          </p:cNvSpPr>
          <p:nvPr/>
        </p:nvSpPr>
        <p:spPr bwMode="auto">
          <a:xfrm>
            <a:off x="5351463" y="2362200"/>
            <a:ext cx="6667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25" name="Oval 84"/>
          <p:cNvSpPr>
            <a:spLocks noChangeArrowheads="1"/>
          </p:cNvSpPr>
          <p:nvPr/>
        </p:nvSpPr>
        <p:spPr bwMode="auto">
          <a:xfrm>
            <a:off x="5486400" y="2362200"/>
            <a:ext cx="68263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26" name="AutoShape 85"/>
          <p:cNvSpPr>
            <a:spLocks noChangeArrowheads="1"/>
          </p:cNvSpPr>
          <p:nvPr/>
        </p:nvSpPr>
        <p:spPr bwMode="auto">
          <a:xfrm rot="-3378596">
            <a:off x="5202238" y="2603500"/>
            <a:ext cx="228600" cy="203200"/>
          </a:xfrm>
          <a:prstGeom prst="moon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27" name="Oval 86"/>
          <p:cNvSpPr>
            <a:spLocks noChangeArrowheads="1"/>
          </p:cNvSpPr>
          <p:nvPr/>
        </p:nvSpPr>
        <p:spPr bwMode="auto">
          <a:xfrm>
            <a:off x="1897063" y="4343400"/>
            <a:ext cx="6667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28" name="Oval 87"/>
          <p:cNvSpPr>
            <a:spLocks noChangeArrowheads="1"/>
          </p:cNvSpPr>
          <p:nvPr/>
        </p:nvSpPr>
        <p:spPr bwMode="auto">
          <a:xfrm>
            <a:off x="2032000" y="4343400"/>
            <a:ext cx="68263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29" name="AutoShape 88"/>
          <p:cNvSpPr>
            <a:spLocks noChangeArrowheads="1"/>
          </p:cNvSpPr>
          <p:nvPr/>
        </p:nvSpPr>
        <p:spPr bwMode="auto">
          <a:xfrm rot="-3378596">
            <a:off x="1816100" y="4508500"/>
            <a:ext cx="228600" cy="203200"/>
          </a:xfrm>
          <a:prstGeom prst="moon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30" name="Oval 89"/>
          <p:cNvSpPr>
            <a:spLocks noChangeArrowheads="1"/>
          </p:cNvSpPr>
          <p:nvPr/>
        </p:nvSpPr>
        <p:spPr bwMode="auto">
          <a:xfrm>
            <a:off x="4741863" y="4648200"/>
            <a:ext cx="6667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31" name="Oval 90"/>
          <p:cNvSpPr>
            <a:spLocks noChangeArrowheads="1"/>
          </p:cNvSpPr>
          <p:nvPr/>
        </p:nvSpPr>
        <p:spPr bwMode="auto">
          <a:xfrm>
            <a:off x="4876800" y="4648200"/>
            <a:ext cx="68263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32" name="AutoShape 91"/>
          <p:cNvSpPr>
            <a:spLocks noChangeArrowheads="1"/>
          </p:cNvSpPr>
          <p:nvPr/>
        </p:nvSpPr>
        <p:spPr bwMode="auto">
          <a:xfrm rot="-3378596">
            <a:off x="4592638" y="4889500"/>
            <a:ext cx="228600" cy="203200"/>
          </a:xfrm>
          <a:prstGeom prst="moon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33" name="Oval 92"/>
          <p:cNvSpPr>
            <a:spLocks noChangeArrowheads="1"/>
          </p:cNvSpPr>
          <p:nvPr/>
        </p:nvSpPr>
        <p:spPr bwMode="auto">
          <a:xfrm>
            <a:off x="6908800" y="3581400"/>
            <a:ext cx="68263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34" name="Oval 93"/>
          <p:cNvSpPr>
            <a:spLocks noChangeArrowheads="1"/>
          </p:cNvSpPr>
          <p:nvPr/>
        </p:nvSpPr>
        <p:spPr bwMode="auto">
          <a:xfrm>
            <a:off x="7043738" y="3581400"/>
            <a:ext cx="68262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  <p:sp>
        <p:nvSpPr>
          <p:cNvPr id="19535" name="AutoShape 94"/>
          <p:cNvSpPr>
            <a:spLocks noChangeArrowheads="1"/>
          </p:cNvSpPr>
          <p:nvPr/>
        </p:nvSpPr>
        <p:spPr bwMode="auto">
          <a:xfrm rot="-3378596">
            <a:off x="6827838" y="3822700"/>
            <a:ext cx="228600" cy="203200"/>
          </a:xfrm>
          <a:prstGeom prst="moon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4A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711200" y="2698750"/>
            <a:ext cx="44370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PT" sz="3200">
                <a:latin typeface="Comic Sans MS" pitchFamily="66" charset="0"/>
              </a:rPr>
              <a:t>Genot</a:t>
            </a:r>
            <a:r>
              <a:rPr lang="tr-TR" sz="3200">
                <a:latin typeface="Comic Sans MS" pitchFamily="66" charset="0"/>
              </a:rPr>
              <a:t>i</a:t>
            </a:r>
            <a:r>
              <a:rPr lang="pt-PT" sz="3200">
                <a:latin typeface="Comic Sans MS" pitchFamily="66" charset="0"/>
              </a:rPr>
              <a:t>p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PT" sz="3200" i="1">
                <a:latin typeface="Comic Sans MS" pitchFamily="66" charset="0"/>
              </a:rPr>
              <a:t>vacA</a:t>
            </a:r>
            <a:r>
              <a:rPr lang="pt-PT" sz="3200">
                <a:latin typeface="Comic Sans MS" pitchFamily="66" charset="0"/>
              </a:rPr>
              <a:t> s1/m1   </a:t>
            </a:r>
            <a:r>
              <a:rPr lang="pt-PT" sz="3200" i="1">
                <a:latin typeface="Comic Sans MS" pitchFamily="66" charset="0"/>
              </a:rPr>
              <a:t>cagA</a:t>
            </a:r>
            <a:r>
              <a:rPr lang="pt-PT" sz="3200">
                <a:latin typeface="Comic Sans MS" pitchFamily="66" charset="0"/>
              </a:rPr>
              <a:t> +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PT" sz="3200" i="1">
                <a:latin typeface="Comic Sans MS" pitchFamily="66" charset="0"/>
              </a:rPr>
              <a:t>vacA</a:t>
            </a:r>
            <a:r>
              <a:rPr lang="pt-PT" sz="3200">
                <a:latin typeface="Comic Sans MS" pitchFamily="66" charset="0"/>
              </a:rPr>
              <a:t> s2/m2   </a:t>
            </a:r>
            <a:r>
              <a:rPr lang="pt-PT" sz="3200" i="1">
                <a:latin typeface="Comic Sans MS" pitchFamily="66" charset="0"/>
              </a:rPr>
              <a:t>cagA</a:t>
            </a:r>
            <a:r>
              <a:rPr lang="pt-PT" sz="3200">
                <a:latin typeface="Comic Sans MS" pitchFamily="66" charset="0"/>
              </a:rPr>
              <a:t> -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724525" y="2679700"/>
            <a:ext cx="310673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PT" sz="3200">
                <a:latin typeface="Comic Sans MS" pitchFamily="66" charset="0"/>
              </a:rPr>
              <a:t>Virul</a:t>
            </a:r>
            <a:r>
              <a:rPr lang="tr-TR" sz="3200">
                <a:latin typeface="Comic Sans MS" pitchFamily="66" charset="0"/>
              </a:rPr>
              <a:t>ans</a:t>
            </a:r>
            <a:endParaRPr lang="pt-PT" sz="320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tr-TR" sz="3200">
                <a:latin typeface="Comic Sans MS" pitchFamily="66" charset="0"/>
              </a:rPr>
              <a:t>Yüksek</a:t>
            </a:r>
            <a:endParaRPr lang="pt-PT" sz="3200">
              <a:latin typeface="Comic Sans MS" pitchFamily="66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tr-TR" sz="3200">
                <a:latin typeface="Comic Sans MS" pitchFamily="66" charset="0"/>
              </a:rPr>
              <a:t>Düşük/yok</a:t>
            </a:r>
            <a:endParaRPr lang="pt-PT" sz="3200">
              <a:latin typeface="Comic Sans MS" pitchFamily="66" charset="0"/>
            </a:endParaRPr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730250" y="3500438"/>
            <a:ext cx="7627938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730250" y="2509838"/>
            <a:ext cx="7627938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730250" y="5000625"/>
            <a:ext cx="7627938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1095375" y="1620838"/>
            <a:ext cx="69532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PT" sz="3600" i="1">
                <a:latin typeface="Comic Sans MS" pitchFamily="66" charset="0"/>
              </a:rPr>
              <a:t>H. pylori</a:t>
            </a:r>
            <a:r>
              <a:rPr lang="pt-PT" sz="3600">
                <a:latin typeface="Comic Sans MS" pitchFamily="66" charset="0"/>
              </a:rPr>
              <a:t> genot</a:t>
            </a:r>
            <a:r>
              <a:rPr lang="tr-TR" sz="3600">
                <a:latin typeface="Comic Sans MS" pitchFamily="66" charset="0"/>
              </a:rPr>
              <a:t>i</a:t>
            </a:r>
            <a:r>
              <a:rPr lang="pt-PT" sz="3600">
                <a:latin typeface="Comic Sans MS" pitchFamily="66" charset="0"/>
              </a:rPr>
              <a:t>p</a:t>
            </a:r>
            <a:r>
              <a:rPr lang="tr-TR" sz="3600">
                <a:latin typeface="Comic Sans MS" pitchFamily="66" charset="0"/>
              </a:rPr>
              <a:t>l</a:t>
            </a:r>
            <a:r>
              <a:rPr lang="pt-PT" sz="3600">
                <a:latin typeface="Comic Sans MS" pitchFamily="66" charset="0"/>
              </a:rPr>
              <a:t>e</a:t>
            </a:r>
            <a:r>
              <a:rPr lang="tr-TR" sz="3600">
                <a:latin typeface="Comic Sans MS" pitchFamily="66" charset="0"/>
              </a:rPr>
              <a:t>ri</a:t>
            </a:r>
            <a:r>
              <a:rPr lang="pt-PT" sz="3600">
                <a:latin typeface="Comic Sans MS" pitchFamily="66" charset="0"/>
              </a:rPr>
              <a:t> </a:t>
            </a:r>
            <a:r>
              <a:rPr lang="tr-TR" sz="3600" i="1">
                <a:latin typeface="Comic Sans MS" pitchFamily="66" charset="0"/>
              </a:rPr>
              <a:t>vs  </a:t>
            </a:r>
            <a:r>
              <a:rPr lang="pt-PT" sz="3600">
                <a:latin typeface="Comic Sans MS" pitchFamily="66" charset="0"/>
              </a:rPr>
              <a:t>virul</a:t>
            </a:r>
            <a:r>
              <a:rPr lang="tr-TR" sz="3600">
                <a:latin typeface="Comic Sans MS" pitchFamily="66" charset="0"/>
              </a:rPr>
              <a:t>a</a:t>
            </a:r>
            <a:r>
              <a:rPr lang="pt-PT" sz="3600">
                <a:latin typeface="Comic Sans MS" pitchFamily="66" charset="0"/>
              </a:rPr>
              <a:t>n</a:t>
            </a:r>
            <a:r>
              <a:rPr lang="tr-TR" sz="3600">
                <a:latin typeface="Comic Sans MS" pitchFamily="66" charset="0"/>
              </a:rPr>
              <a:t>s</a:t>
            </a:r>
            <a:endParaRPr lang="pt-PT" sz="3600">
              <a:latin typeface="Comic Sans MS" pitchFamily="66" charset="0"/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34925" y="3789363"/>
            <a:ext cx="663575" cy="2232025"/>
          </a:xfrm>
          <a:prstGeom prst="curvedRightArrow">
            <a:avLst>
              <a:gd name="adj1" fmla="val 67273"/>
              <a:gd name="adj2" fmla="val 134545"/>
              <a:gd name="adj3" fmla="val 33333"/>
            </a:avLst>
          </a:prstGeom>
          <a:gradFill rotWithShape="1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642938" y="5214938"/>
            <a:ext cx="8269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pt-PT" sz="2800">
                <a:solidFill>
                  <a:srgbClr val="FF0000"/>
                </a:solidFill>
                <a:latin typeface="Comic Sans MS" pitchFamily="66" charset="0"/>
              </a:rPr>
              <a:t>roni</a:t>
            </a:r>
            <a:r>
              <a:rPr lang="tr-TR" sz="280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pt-PT" sz="2800">
                <a:solidFill>
                  <a:srgbClr val="FF0000"/>
                </a:solidFill>
                <a:latin typeface="Comic Sans MS" pitchFamily="66" charset="0"/>
              </a:rPr>
              <a:t> gastrit </a:t>
            </a:r>
            <a:r>
              <a:rPr lang="tr-TR" sz="2800">
                <a:solidFill>
                  <a:srgbClr val="FF0000"/>
                </a:solidFill>
                <a:latin typeface="Comic Sans MS" pitchFamily="66" charset="0"/>
              </a:rPr>
              <a:t>ve</a:t>
            </a:r>
            <a:r>
              <a:rPr lang="pt-PT" sz="2800">
                <a:solidFill>
                  <a:srgbClr val="FF0000"/>
                </a:solidFill>
                <a:latin typeface="Comic Sans MS" pitchFamily="66" charset="0"/>
              </a:rPr>
              <a:t> gastri</a:t>
            </a:r>
            <a:r>
              <a:rPr lang="tr-TR" sz="280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pt-PT" sz="28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280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pt-PT" sz="28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tr-TR" sz="280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pt-PT" sz="2800">
                <a:solidFill>
                  <a:srgbClr val="FF0000"/>
                </a:solidFill>
                <a:latin typeface="Comic Sans MS" pitchFamily="66" charset="0"/>
              </a:rPr>
              <a:t>er </a:t>
            </a:r>
            <a:r>
              <a:rPr lang="tr-TR" sz="2800">
                <a:solidFill>
                  <a:srgbClr val="FF0000"/>
                </a:solidFill>
                <a:latin typeface="Comic Sans MS" pitchFamily="66" charset="0"/>
              </a:rPr>
              <a:t>riski</a:t>
            </a:r>
            <a:endParaRPr lang="pt-PT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14313" y="357188"/>
            <a:ext cx="8934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4000">
                <a:latin typeface="Comic Sans MS" pitchFamily="66" charset="0"/>
              </a:rPr>
              <a:t>“</a:t>
            </a:r>
            <a:r>
              <a:rPr lang="tr-TR" sz="4000">
                <a:latin typeface="Comic Sans MS" pitchFamily="66" charset="0"/>
              </a:rPr>
              <a:t>Tüm </a:t>
            </a:r>
            <a:r>
              <a:rPr lang="pt-PT" sz="4000" i="1">
                <a:latin typeface="Comic Sans MS" pitchFamily="66" charset="0"/>
              </a:rPr>
              <a:t>H. pylori</a:t>
            </a:r>
            <a:r>
              <a:rPr lang="pt-PT" sz="4000">
                <a:latin typeface="Comic Sans MS" pitchFamily="66" charset="0"/>
              </a:rPr>
              <a:t> </a:t>
            </a:r>
            <a:r>
              <a:rPr lang="tr-TR" sz="4000">
                <a:latin typeface="Comic Sans MS" pitchFamily="66" charset="0"/>
              </a:rPr>
              <a:t>suşları eşit değildir</a:t>
            </a:r>
            <a:r>
              <a:rPr lang="pt-PT" sz="4000">
                <a:latin typeface="Comic Sans MS" pitchFamily="66" charset="0"/>
              </a:rPr>
              <a:t>...”</a:t>
            </a:r>
            <a:endParaRPr lang="pt-PT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804863" y="304800"/>
            <a:ext cx="7653337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5" tIns="44444" rIns="90475" bIns="44444" anchor="ctr"/>
          <a:lstStyle/>
          <a:p>
            <a:pPr algn="ctr" defTabSz="762000"/>
            <a:r>
              <a:rPr lang="pt-PT" sz="3600" i="1">
                <a:solidFill>
                  <a:srgbClr val="FF0000"/>
                </a:solidFill>
                <a:latin typeface="Comic Sans MS" pitchFamily="66" charset="0"/>
              </a:rPr>
              <a:t>H. pylori  </a:t>
            </a:r>
            <a:r>
              <a:rPr lang="pt-PT" sz="3600">
                <a:solidFill>
                  <a:srgbClr val="FF0000"/>
                </a:solidFill>
                <a:latin typeface="Comic Sans MS" pitchFamily="66" charset="0"/>
              </a:rPr>
              <a:t>infe</a:t>
            </a:r>
            <a:r>
              <a:rPr lang="tr-TR" sz="3600">
                <a:solidFill>
                  <a:srgbClr val="FF0000"/>
                </a:solidFill>
                <a:latin typeface="Comic Sans MS" pitchFamily="66" charset="0"/>
              </a:rPr>
              <a:t>ksiyonu</a:t>
            </a:r>
            <a:endParaRPr lang="pt-PT" sz="36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111500" y="2571750"/>
            <a:ext cx="29860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5" tIns="44444" rIns="90475" bIns="44444">
            <a:spAutoFit/>
          </a:bodyPr>
          <a:lstStyle/>
          <a:p>
            <a:pPr algn="ctr" defTabSz="762000"/>
            <a:r>
              <a:rPr lang="pt-PT" sz="2000">
                <a:latin typeface="Comic Sans MS" pitchFamily="66" charset="0"/>
              </a:rPr>
              <a:t>Normal Gastri</a:t>
            </a:r>
            <a:r>
              <a:rPr lang="tr-TR" sz="2000">
                <a:latin typeface="Comic Sans MS" pitchFamily="66" charset="0"/>
              </a:rPr>
              <a:t>k</a:t>
            </a:r>
            <a:r>
              <a:rPr lang="pt-PT" sz="2000">
                <a:latin typeface="Comic Sans MS" pitchFamily="66" charset="0"/>
              </a:rPr>
              <a:t> Mu</a:t>
            </a:r>
            <a:r>
              <a:rPr lang="tr-TR" sz="2000">
                <a:latin typeface="Comic Sans MS" pitchFamily="66" charset="0"/>
              </a:rPr>
              <a:t>k</a:t>
            </a:r>
            <a:r>
              <a:rPr lang="pt-PT" sz="2000">
                <a:latin typeface="Comic Sans MS" pitchFamily="66" charset="0"/>
              </a:rPr>
              <a:t>o</a:t>
            </a:r>
            <a:r>
              <a:rPr lang="tr-TR" sz="2000">
                <a:latin typeface="Comic Sans MS" pitchFamily="66" charset="0"/>
              </a:rPr>
              <a:t>z</a:t>
            </a:r>
            <a:r>
              <a:rPr lang="pt-PT" sz="2000">
                <a:latin typeface="Comic Sans MS" pitchFamily="66" charset="0"/>
              </a:rPr>
              <a:t>a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898900" y="838200"/>
          <a:ext cx="817563" cy="1019175"/>
        </p:xfrm>
        <a:graphic>
          <a:graphicData uri="http://schemas.openxmlformats.org/presentationml/2006/ole">
            <p:oleObj spid="_x0000_s2050" name="Fotografia do Photo Editor" r:id="rId4" imgW="1428949" imgH="1781424" progId="">
              <p:embed/>
            </p:oleObj>
          </a:graphicData>
        </a:graphic>
      </p:graphicFrame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4572000" y="2205038"/>
            <a:ext cx="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stealth" w="med" len="sm"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14600" y="3527425"/>
            <a:ext cx="41290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5" tIns="44444" rIns="90475" bIns="44444">
            <a:spAutoFit/>
          </a:bodyPr>
          <a:lstStyle/>
          <a:p>
            <a:pPr algn="ctr" defTabSz="762000"/>
            <a:r>
              <a:rPr lang="tr-TR" sz="2000">
                <a:latin typeface="Comic Sans MS" pitchFamily="66" charset="0"/>
              </a:rPr>
              <a:t>K</a:t>
            </a:r>
            <a:r>
              <a:rPr lang="pt-PT" sz="2000">
                <a:latin typeface="Comic Sans MS" pitchFamily="66" charset="0"/>
              </a:rPr>
              <a:t>roni</a:t>
            </a:r>
            <a:r>
              <a:rPr lang="tr-TR" sz="2000">
                <a:latin typeface="Comic Sans MS" pitchFamily="66" charset="0"/>
              </a:rPr>
              <a:t>k</a:t>
            </a:r>
            <a:r>
              <a:rPr lang="pt-PT" sz="2000">
                <a:latin typeface="Comic Sans MS" pitchFamily="66" charset="0"/>
              </a:rPr>
              <a:t> Non-Atro</a:t>
            </a:r>
            <a:r>
              <a:rPr lang="tr-TR" sz="2000">
                <a:latin typeface="Comic Sans MS" pitchFamily="66" charset="0"/>
              </a:rPr>
              <a:t>f</a:t>
            </a:r>
            <a:r>
              <a:rPr lang="pt-PT" sz="2000">
                <a:latin typeface="Comic Sans MS" pitchFamily="66" charset="0"/>
              </a:rPr>
              <a:t>i</a:t>
            </a:r>
            <a:r>
              <a:rPr lang="tr-TR" sz="2000">
                <a:latin typeface="Comic Sans MS" pitchFamily="66" charset="0"/>
              </a:rPr>
              <a:t>k</a:t>
            </a:r>
            <a:r>
              <a:rPr lang="pt-PT" sz="2000">
                <a:latin typeface="Comic Sans MS" pitchFamily="66" charset="0"/>
              </a:rPr>
              <a:t> Gastrit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-95250" y="5022850"/>
            <a:ext cx="2617788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5" tIns="44444" rIns="90475" bIns="44444">
            <a:spAutoFit/>
          </a:bodyPr>
          <a:lstStyle/>
          <a:p>
            <a:pPr algn="ctr" defTabSz="762000"/>
            <a:r>
              <a:rPr lang="pt-PT" sz="2000">
                <a:latin typeface="Comic Sans MS" pitchFamily="66" charset="0"/>
              </a:rPr>
              <a:t>As</a:t>
            </a:r>
            <a:r>
              <a:rPr lang="tr-TR" sz="2000">
                <a:latin typeface="Comic Sans MS" pitchFamily="66" charset="0"/>
              </a:rPr>
              <a:t>e</a:t>
            </a:r>
            <a:r>
              <a:rPr lang="pt-PT" sz="2000">
                <a:latin typeface="Comic Sans MS" pitchFamily="66" charset="0"/>
              </a:rPr>
              <a:t>mptomati</a:t>
            </a:r>
            <a:r>
              <a:rPr lang="tr-TR" sz="2000">
                <a:latin typeface="Comic Sans MS" pitchFamily="66" charset="0"/>
              </a:rPr>
              <a:t>k</a:t>
            </a:r>
            <a:endParaRPr lang="pt-PT" sz="2000">
              <a:latin typeface="Comic Sans MS" pitchFamily="66" charset="0"/>
            </a:endParaRPr>
          </a:p>
          <a:p>
            <a:pPr algn="ctr" defTabSz="762000"/>
            <a:r>
              <a:rPr lang="pt-PT" sz="2000" i="1">
                <a:latin typeface="Comic Sans MS" pitchFamily="66" charset="0"/>
              </a:rPr>
              <a:t>H. pylori</a:t>
            </a:r>
            <a:r>
              <a:rPr lang="pt-PT" sz="2000">
                <a:latin typeface="Comic Sans MS" pitchFamily="66" charset="0"/>
              </a:rPr>
              <a:t> infe</a:t>
            </a:r>
            <a:r>
              <a:rPr lang="tr-TR" sz="2000">
                <a:latin typeface="Comic Sans MS" pitchFamily="66" charset="0"/>
              </a:rPr>
              <a:t>ksiyonu</a:t>
            </a:r>
            <a:endParaRPr lang="pt-PT" sz="2000">
              <a:latin typeface="Comic Sans MS" pitchFamily="66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441575" y="5832475"/>
            <a:ext cx="1651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5" tIns="44444" rIns="90475" bIns="44444">
            <a:spAutoFit/>
          </a:bodyPr>
          <a:lstStyle/>
          <a:p>
            <a:pPr algn="ctr" defTabSz="762000"/>
            <a:r>
              <a:rPr lang="pt-PT" sz="2000">
                <a:latin typeface="Comic Sans MS" pitchFamily="66" charset="0"/>
              </a:rPr>
              <a:t>Pepti</a:t>
            </a:r>
            <a:r>
              <a:rPr lang="tr-TR" sz="2000">
                <a:latin typeface="Comic Sans MS" pitchFamily="66" charset="0"/>
              </a:rPr>
              <a:t>k</a:t>
            </a:r>
            <a:r>
              <a:rPr lang="pt-PT" sz="2000">
                <a:latin typeface="Comic Sans MS" pitchFamily="66" charset="0"/>
              </a:rPr>
              <a:t> </a:t>
            </a:r>
            <a:r>
              <a:rPr lang="tr-TR" sz="2000">
                <a:latin typeface="Comic Sans MS" pitchFamily="66" charset="0"/>
              </a:rPr>
              <a:t>Ü</a:t>
            </a:r>
            <a:r>
              <a:rPr lang="pt-PT" sz="2000">
                <a:latin typeface="Comic Sans MS" pitchFamily="66" charset="0"/>
              </a:rPr>
              <a:t>l</a:t>
            </a:r>
            <a:r>
              <a:rPr lang="tr-TR" sz="2000">
                <a:latin typeface="Comic Sans MS" pitchFamily="66" charset="0"/>
              </a:rPr>
              <a:t>s</a:t>
            </a:r>
            <a:r>
              <a:rPr lang="pt-PT" sz="2000">
                <a:latin typeface="Comic Sans MS" pitchFamily="66" charset="0"/>
              </a:rPr>
              <a:t>er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659563" y="5832475"/>
            <a:ext cx="2233612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5" tIns="44444" rIns="90475" bIns="44444">
            <a:spAutoFit/>
          </a:bodyPr>
          <a:lstStyle/>
          <a:p>
            <a:pPr algn="ctr" defTabSz="762000"/>
            <a:r>
              <a:rPr lang="pt-PT" sz="2000">
                <a:latin typeface="Comic Sans MS" pitchFamily="66" charset="0"/>
              </a:rPr>
              <a:t>Gastri</a:t>
            </a:r>
            <a:r>
              <a:rPr lang="tr-TR" sz="2000">
                <a:latin typeface="Comic Sans MS" pitchFamily="66" charset="0"/>
              </a:rPr>
              <a:t>k</a:t>
            </a:r>
            <a:r>
              <a:rPr lang="pt-PT" sz="2000">
                <a:latin typeface="Comic Sans MS" pitchFamily="66" charset="0"/>
              </a:rPr>
              <a:t> </a:t>
            </a:r>
            <a:r>
              <a:rPr lang="tr-TR" sz="2000">
                <a:latin typeface="Comic Sans MS" pitchFamily="66" charset="0"/>
              </a:rPr>
              <a:t>k</a:t>
            </a:r>
            <a:r>
              <a:rPr lang="pt-PT" sz="2000">
                <a:latin typeface="Comic Sans MS" pitchFamily="66" charset="0"/>
              </a:rPr>
              <a:t>ar</a:t>
            </a:r>
            <a:r>
              <a:rPr lang="tr-TR" sz="2000">
                <a:latin typeface="Comic Sans MS" pitchFamily="66" charset="0"/>
              </a:rPr>
              <a:t>s</a:t>
            </a:r>
            <a:r>
              <a:rPr lang="pt-PT" sz="2000">
                <a:latin typeface="Comic Sans MS" pitchFamily="66" charset="0"/>
              </a:rPr>
              <a:t>inoma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498975" y="5832475"/>
            <a:ext cx="230505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5" tIns="44444" rIns="90475" bIns="44444">
            <a:spAutoFit/>
          </a:bodyPr>
          <a:lstStyle/>
          <a:p>
            <a:pPr algn="ctr" defTabSz="762000"/>
            <a:r>
              <a:rPr lang="pt-PT" sz="2000">
                <a:latin typeface="Comic Sans MS" pitchFamily="66" charset="0"/>
              </a:rPr>
              <a:t>MALT </a:t>
            </a:r>
          </a:p>
          <a:p>
            <a:pPr algn="ctr" defTabSz="762000"/>
            <a:r>
              <a:rPr lang="pt-PT" sz="2000">
                <a:latin typeface="Comic Sans MS" pitchFamily="66" charset="0"/>
              </a:rPr>
              <a:t>l</a:t>
            </a:r>
            <a:r>
              <a:rPr lang="tr-TR" sz="2000">
                <a:latin typeface="Comic Sans MS" pitchFamily="66" charset="0"/>
              </a:rPr>
              <a:t>enf</a:t>
            </a:r>
            <a:r>
              <a:rPr lang="pt-PT" sz="2000">
                <a:latin typeface="Comic Sans MS" pitchFamily="66" charset="0"/>
              </a:rPr>
              <a:t>oma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5867400" y="3933825"/>
            <a:ext cx="720725" cy="3587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5429256" y="4429132"/>
            <a:ext cx="3024188" cy="397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5" tIns="44444" rIns="90475" bIns="44444">
            <a:spAutoFit/>
          </a:bodyPr>
          <a:lstStyle/>
          <a:p>
            <a:pPr algn="ctr" defTabSz="762000"/>
            <a:r>
              <a:rPr lang="tr-TR" sz="2000" dirty="0">
                <a:latin typeface="Comic Sans MS" pitchFamily="66" charset="0"/>
              </a:rPr>
              <a:t>K</a:t>
            </a:r>
            <a:r>
              <a:rPr lang="pt-PT" sz="2000" dirty="0">
                <a:latin typeface="Comic Sans MS" pitchFamily="66" charset="0"/>
              </a:rPr>
              <a:t>roni</a:t>
            </a:r>
            <a:r>
              <a:rPr lang="tr-TR" sz="2000" dirty="0">
                <a:latin typeface="Comic Sans MS" pitchFamily="66" charset="0"/>
              </a:rPr>
              <a:t>k</a:t>
            </a:r>
            <a:r>
              <a:rPr lang="pt-PT" sz="2000" dirty="0">
                <a:latin typeface="Comic Sans MS" pitchFamily="66" charset="0"/>
              </a:rPr>
              <a:t> Atro</a:t>
            </a:r>
            <a:r>
              <a:rPr lang="tr-TR" sz="2000" dirty="0">
                <a:latin typeface="Comic Sans MS" pitchFamily="66" charset="0"/>
              </a:rPr>
              <a:t>f</a:t>
            </a:r>
            <a:r>
              <a:rPr lang="pt-PT" sz="2000" dirty="0">
                <a:latin typeface="Comic Sans MS" pitchFamily="66" charset="0"/>
              </a:rPr>
              <a:t>i</a:t>
            </a:r>
            <a:r>
              <a:rPr lang="tr-TR" sz="2000" dirty="0">
                <a:latin typeface="Comic Sans MS" pitchFamily="66" charset="0"/>
              </a:rPr>
              <a:t>k</a:t>
            </a:r>
            <a:r>
              <a:rPr lang="pt-PT" sz="2000" dirty="0">
                <a:latin typeface="Comic Sans MS" pitchFamily="66" charset="0"/>
              </a:rPr>
              <a:t> </a:t>
            </a:r>
            <a:r>
              <a:rPr lang="pt-PT" sz="2000" dirty="0" smtClean="0">
                <a:latin typeface="Comic Sans MS" pitchFamily="66" charset="0"/>
              </a:rPr>
              <a:t>Gastrit</a:t>
            </a:r>
            <a:endParaRPr lang="pt-PT" sz="2000" dirty="0">
              <a:latin typeface="Comic Sans MS" pitchFamily="66" charset="0"/>
            </a:endParaRP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4572000" y="3124200"/>
            <a:ext cx="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stealth" w="med" len="sm"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>
            <a:off x="3348038" y="3933825"/>
            <a:ext cx="792162" cy="18002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4932363" y="3933825"/>
            <a:ext cx="719137" cy="18002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7164388" y="5013325"/>
            <a:ext cx="576262" cy="863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>
            <a:off x="1476375" y="3933825"/>
            <a:ext cx="2374900" cy="10795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stealth" w="med" len="sm"/>
          </a:ln>
        </p:spPr>
        <p:txBody>
          <a:bodyPr anchor="ctr">
            <a:spAutoFit/>
          </a:bodyPr>
          <a:lstStyle/>
          <a:p>
            <a:endParaRPr lang="tr-TR"/>
          </a:p>
        </p:txBody>
      </p:sp>
      <p:cxnSp>
        <p:nvCxnSpPr>
          <p:cNvPr id="2066" name="Straight Arrow Connector 21"/>
          <p:cNvCxnSpPr>
            <a:cxnSpLocks noChangeShapeType="1"/>
          </p:cNvCxnSpPr>
          <p:nvPr/>
        </p:nvCxnSpPr>
        <p:spPr bwMode="auto">
          <a:xfrm rot="5400000">
            <a:off x="4287044" y="3285331"/>
            <a:ext cx="571500" cy="1588"/>
          </a:xfrm>
          <a:prstGeom prst="straightConnector1">
            <a:avLst/>
          </a:prstGeom>
          <a:noFill/>
          <a:ln w="38100" algn="ctr">
            <a:solidFill>
              <a:srgbClr val="000066"/>
            </a:solidFill>
            <a:round/>
            <a:headEnd/>
            <a:tailEnd type="arrow" w="med" len="med"/>
          </a:ln>
        </p:spPr>
      </p:cxnSp>
      <p:cxnSp>
        <p:nvCxnSpPr>
          <p:cNvPr id="2067" name="Straight Arrow Connector 23"/>
          <p:cNvCxnSpPr>
            <a:cxnSpLocks noChangeShapeType="1"/>
          </p:cNvCxnSpPr>
          <p:nvPr/>
        </p:nvCxnSpPr>
        <p:spPr bwMode="auto">
          <a:xfrm rot="5400000">
            <a:off x="2000251" y="4143375"/>
            <a:ext cx="1071562" cy="928687"/>
          </a:xfrm>
          <a:prstGeom prst="straightConnector1">
            <a:avLst/>
          </a:prstGeom>
          <a:noFill/>
          <a:ln w="38100" algn="ctr">
            <a:solidFill>
              <a:srgbClr val="000066"/>
            </a:solidFill>
            <a:round/>
            <a:headEnd/>
            <a:tailEnd type="arrow" w="med" len="med"/>
          </a:ln>
        </p:spPr>
      </p:cxnSp>
      <p:cxnSp>
        <p:nvCxnSpPr>
          <p:cNvPr id="2068" name="Straight Arrow Connector 25"/>
          <p:cNvCxnSpPr>
            <a:cxnSpLocks noChangeShapeType="1"/>
          </p:cNvCxnSpPr>
          <p:nvPr/>
        </p:nvCxnSpPr>
        <p:spPr bwMode="auto">
          <a:xfrm rot="16200000" flipH="1">
            <a:off x="2750344" y="4893469"/>
            <a:ext cx="1785937" cy="142875"/>
          </a:xfrm>
          <a:prstGeom prst="straightConnector1">
            <a:avLst/>
          </a:prstGeom>
          <a:noFill/>
          <a:ln w="38100" algn="ctr">
            <a:solidFill>
              <a:srgbClr val="000066"/>
            </a:solidFill>
            <a:round/>
            <a:headEnd/>
            <a:tailEnd type="arrow" w="med" len="med"/>
          </a:ln>
        </p:spPr>
      </p:cxnSp>
      <p:cxnSp>
        <p:nvCxnSpPr>
          <p:cNvPr id="2069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4214813" y="4500563"/>
            <a:ext cx="1714500" cy="857250"/>
          </a:xfrm>
          <a:prstGeom prst="straightConnector1">
            <a:avLst/>
          </a:prstGeom>
          <a:noFill/>
          <a:ln w="38100" algn="ctr">
            <a:solidFill>
              <a:srgbClr val="000066"/>
            </a:solidFill>
            <a:round/>
            <a:headEnd/>
            <a:tailEnd type="arrow" w="med" len="med"/>
          </a:ln>
        </p:spPr>
      </p:cxnSp>
      <p:cxnSp>
        <p:nvCxnSpPr>
          <p:cNvPr id="2070" name="Straight Arrow Connector 29"/>
          <p:cNvCxnSpPr>
            <a:cxnSpLocks noChangeShapeType="1"/>
            <a:stCxn id="2059" idx="0"/>
          </p:cNvCxnSpPr>
          <p:nvPr/>
        </p:nvCxnSpPr>
        <p:spPr bwMode="auto">
          <a:xfrm rot="16200000" flipH="1">
            <a:off x="5900737" y="3900488"/>
            <a:ext cx="423863" cy="490538"/>
          </a:xfrm>
          <a:prstGeom prst="straightConnector1">
            <a:avLst/>
          </a:prstGeom>
          <a:noFill/>
          <a:ln w="38100" algn="ctr">
            <a:solidFill>
              <a:srgbClr val="000066"/>
            </a:solidFill>
            <a:round/>
            <a:headEnd/>
            <a:tailEnd type="arrow" w="med" len="med"/>
          </a:ln>
        </p:spPr>
      </p:cxnSp>
      <p:cxnSp>
        <p:nvCxnSpPr>
          <p:cNvPr id="2071" name="Straight Arrow Connector 31"/>
          <p:cNvCxnSpPr>
            <a:cxnSpLocks noChangeShapeType="1"/>
          </p:cNvCxnSpPr>
          <p:nvPr/>
        </p:nvCxnSpPr>
        <p:spPr bwMode="auto">
          <a:xfrm>
            <a:off x="7000875" y="5143500"/>
            <a:ext cx="642938" cy="571500"/>
          </a:xfrm>
          <a:prstGeom prst="straightConnector1">
            <a:avLst/>
          </a:prstGeom>
          <a:noFill/>
          <a:ln w="38100" algn="ctr">
            <a:solidFill>
              <a:srgbClr val="000066"/>
            </a:solidFill>
            <a:round/>
            <a:headEnd/>
            <a:tailEnd type="arrow" w="med" len="med"/>
          </a:ln>
        </p:spPr>
      </p:cxnSp>
      <p:cxnSp>
        <p:nvCxnSpPr>
          <p:cNvPr id="2072" name="Straight Arrow Connector 32"/>
          <p:cNvCxnSpPr>
            <a:cxnSpLocks noChangeShapeType="1"/>
          </p:cNvCxnSpPr>
          <p:nvPr/>
        </p:nvCxnSpPr>
        <p:spPr bwMode="auto">
          <a:xfrm rot="5400000">
            <a:off x="4287044" y="2285206"/>
            <a:ext cx="571500" cy="1588"/>
          </a:xfrm>
          <a:prstGeom prst="straightConnector1">
            <a:avLst/>
          </a:prstGeom>
          <a:noFill/>
          <a:ln w="38100" algn="ctr">
            <a:solidFill>
              <a:srgbClr val="000066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827338" y="1905000"/>
            <a:ext cx="3517900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000">
                <a:latin typeface="Comic Sans MS" pitchFamily="66" charset="0"/>
              </a:rPr>
              <a:t>K</a:t>
            </a:r>
            <a:r>
              <a:rPr lang="pt-PT" sz="2000">
                <a:latin typeface="Comic Sans MS" pitchFamily="66" charset="0"/>
              </a:rPr>
              <a:t>roni</a:t>
            </a:r>
            <a:r>
              <a:rPr lang="tr-TR" sz="2000">
                <a:latin typeface="Comic Sans MS" pitchFamily="66" charset="0"/>
              </a:rPr>
              <a:t>k</a:t>
            </a:r>
            <a:r>
              <a:rPr lang="pt-PT" sz="2000">
                <a:latin typeface="Comic Sans MS" pitchFamily="66" charset="0"/>
              </a:rPr>
              <a:t> superfi</a:t>
            </a:r>
            <a:r>
              <a:rPr lang="tr-TR" sz="2000">
                <a:latin typeface="Comic Sans MS" pitchFamily="66" charset="0"/>
              </a:rPr>
              <a:t>siyal</a:t>
            </a:r>
            <a:r>
              <a:rPr lang="pt-PT" sz="2000">
                <a:latin typeface="Comic Sans MS" pitchFamily="66" charset="0"/>
              </a:rPr>
              <a:t> gastritis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279775" y="304800"/>
            <a:ext cx="2620963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000" i="1">
                <a:latin typeface="Comic Sans MS" pitchFamily="66" charset="0"/>
              </a:rPr>
              <a:t>H. pylori</a:t>
            </a:r>
            <a:r>
              <a:rPr lang="pt-PT" sz="2000">
                <a:latin typeface="Comic Sans MS" pitchFamily="66" charset="0"/>
              </a:rPr>
              <a:t> infe</a:t>
            </a:r>
            <a:r>
              <a:rPr lang="tr-TR" sz="2000">
                <a:latin typeface="Comic Sans MS" pitchFamily="66" charset="0"/>
              </a:rPr>
              <a:t>ksiyonu</a:t>
            </a:r>
            <a:endParaRPr lang="pt-PT" sz="2000">
              <a:latin typeface="Comic Sans MS" pitchFamily="66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4572000" y="685800"/>
            <a:ext cx="0" cy="3810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57150" y="2143125"/>
            <a:ext cx="2514600" cy="123825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33350" y="2238375"/>
            <a:ext cx="2362200" cy="9540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>
                <a:solidFill>
                  <a:srgbClr val="000066"/>
                </a:solidFill>
                <a:latin typeface="Comic Sans MS" pitchFamily="66" charset="0"/>
              </a:rPr>
              <a:t>H.</a:t>
            </a:r>
            <a:r>
              <a:rPr lang="en-US" sz="2000" b="1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n-US" sz="2000" b="1" i="1">
                <a:solidFill>
                  <a:srgbClr val="000066"/>
                </a:solidFill>
                <a:latin typeface="Comic Sans MS" pitchFamily="66" charset="0"/>
              </a:rPr>
              <a:t>pylori</a:t>
            </a:r>
            <a:r>
              <a:rPr lang="en-US" sz="2000" b="1">
                <a:solidFill>
                  <a:srgbClr val="000066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tr-TR" sz="2000" b="1">
                <a:solidFill>
                  <a:srgbClr val="000066"/>
                </a:solidFill>
                <a:latin typeface="Comic Sans MS" pitchFamily="66" charset="0"/>
              </a:rPr>
              <a:t>Suş virulansı</a:t>
            </a:r>
            <a:endParaRPr lang="en-US" b="1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r>
              <a:rPr lang="en-US" sz="1400" b="1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400" b="1" i="1">
                <a:solidFill>
                  <a:srgbClr val="000066"/>
                </a:solidFill>
                <a:latin typeface="Comic Sans MS" pitchFamily="66" charset="0"/>
              </a:rPr>
              <a:t>vacA</a:t>
            </a:r>
            <a:r>
              <a:rPr lang="en-US" sz="1400" b="1">
                <a:solidFill>
                  <a:srgbClr val="000066"/>
                </a:solidFill>
                <a:latin typeface="Comic Sans MS" pitchFamily="66" charset="0"/>
              </a:rPr>
              <a:t> s1, m1, </a:t>
            </a:r>
            <a:r>
              <a:rPr lang="en-US" sz="1400" b="1" i="1">
                <a:solidFill>
                  <a:srgbClr val="000066"/>
                </a:solidFill>
                <a:latin typeface="Comic Sans MS" pitchFamily="66" charset="0"/>
              </a:rPr>
              <a:t>cagA</a:t>
            </a:r>
            <a:r>
              <a:rPr lang="en-US" sz="1400" b="1">
                <a:solidFill>
                  <a:srgbClr val="000066"/>
                </a:solidFill>
                <a:latin typeface="Comic Sans MS" pitchFamily="66" charset="0"/>
              </a:rPr>
              <a:t>+)</a:t>
            </a:r>
            <a:endParaRPr lang="en-US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06503" name="AutoShape 7"/>
          <p:cNvSpPr>
            <a:spLocks noChangeArrowheads="1"/>
          </p:cNvSpPr>
          <p:nvPr/>
        </p:nvSpPr>
        <p:spPr bwMode="auto">
          <a:xfrm flipH="1">
            <a:off x="2719388" y="2278063"/>
            <a:ext cx="638175" cy="73342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tr-TR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6357938" y="1905000"/>
            <a:ext cx="2655887" cy="15240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6580188" y="1989138"/>
            <a:ext cx="2352675" cy="1016000"/>
          </a:xfrm>
          <a:prstGeom prst="rect">
            <a:avLst/>
          </a:prstGeom>
          <a:solidFill>
            <a:srgbClr val="FFCCFF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000" b="1">
                <a:solidFill>
                  <a:srgbClr val="000066"/>
                </a:solidFill>
                <a:latin typeface="Comic Sans MS" pitchFamily="66" charset="0"/>
              </a:rPr>
              <a:t>Konak duyarlığı</a:t>
            </a:r>
            <a:endParaRPr lang="en-US" sz="2000" b="1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r>
              <a:rPr lang="en-US" sz="2000" b="1">
                <a:solidFill>
                  <a:srgbClr val="000066"/>
                </a:solidFill>
                <a:latin typeface="Comic Sans MS" pitchFamily="66" charset="0"/>
              </a:rPr>
              <a:t>(Pro-inflamat</a:t>
            </a:r>
            <a:r>
              <a:rPr lang="tr-TR" sz="2000" b="1">
                <a:solidFill>
                  <a:srgbClr val="000066"/>
                </a:solidFill>
                <a:latin typeface="Comic Sans MS" pitchFamily="66" charset="0"/>
              </a:rPr>
              <a:t>ua</a:t>
            </a:r>
            <a:r>
              <a:rPr lang="en-US" sz="2000" b="1">
                <a:solidFill>
                  <a:srgbClr val="000066"/>
                </a:solidFill>
                <a:latin typeface="Comic Sans MS" pitchFamily="66" charset="0"/>
              </a:rPr>
              <a:t>r</a:t>
            </a:r>
            <a:r>
              <a:rPr lang="tr-TR" sz="2000" b="1">
                <a:solidFill>
                  <a:srgbClr val="000066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tr-TR" sz="2000" b="1">
                <a:solidFill>
                  <a:srgbClr val="000066"/>
                </a:solidFill>
                <a:latin typeface="Comic Sans MS" pitchFamily="66" charset="0"/>
              </a:rPr>
              <a:t>ve</a:t>
            </a:r>
            <a:r>
              <a:rPr lang="en-US" sz="2000" b="1">
                <a:solidFill>
                  <a:srgbClr val="000066"/>
                </a:solidFill>
                <a:latin typeface="Comic Sans MS" pitchFamily="66" charset="0"/>
              </a:rPr>
              <a:t> mu</a:t>
            </a:r>
            <a:r>
              <a:rPr lang="tr-TR" sz="2000" b="1">
                <a:solidFill>
                  <a:srgbClr val="000066"/>
                </a:solidFill>
                <a:latin typeface="Comic Sans MS" pitchFamily="66" charset="0"/>
              </a:rPr>
              <a:t>s</a:t>
            </a:r>
            <a:r>
              <a:rPr lang="en-US" sz="2000" b="1">
                <a:solidFill>
                  <a:srgbClr val="000066"/>
                </a:solidFill>
                <a:latin typeface="Comic Sans MS" pitchFamily="66" charset="0"/>
              </a:rPr>
              <a:t>in gen</a:t>
            </a:r>
            <a:r>
              <a:rPr lang="tr-TR" sz="2000" b="1">
                <a:solidFill>
                  <a:srgbClr val="000066"/>
                </a:solidFill>
                <a:latin typeface="Comic Sans MS" pitchFamily="66" charset="0"/>
              </a:rPr>
              <a:t>l</a:t>
            </a:r>
            <a:r>
              <a:rPr lang="en-US" sz="2000" b="1">
                <a:solidFill>
                  <a:srgbClr val="000066"/>
                </a:solidFill>
                <a:latin typeface="Comic Sans MS" pitchFamily="66" charset="0"/>
              </a:rPr>
              <a:t>e</a:t>
            </a:r>
            <a:r>
              <a:rPr lang="tr-TR" sz="2000" b="1">
                <a:solidFill>
                  <a:srgbClr val="000066"/>
                </a:solidFill>
                <a:latin typeface="Comic Sans MS" pitchFamily="66" charset="0"/>
              </a:rPr>
              <a:t>ri</a:t>
            </a:r>
            <a:r>
              <a:rPr lang="en-US" sz="2000" b="1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US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06506" name="AutoShape 10"/>
          <p:cNvSpPr>
            <a:spLocks noChangeArrowheads="1"/>
          </p:cNvSpPr>
          <p:nvPr/>
        </p:nvSpPr>
        <p:spPr bwMode="auto">
          <a:xfrm>
            <a:off x="5572125" y="2278063"/>
            <a:ext cx="638175" cy="73342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tr-TR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3286125" y="3860800"/>
            <a:ext cx="2590800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000">
                <a:latin typeface="Comic Sans MS" pitchFamily="66" charset="0"/>
              </a:rPr>
              <a:t>Intestinal metapla</a:t>
            </a:r>
            <a:r>
              <a:rPr lang="tr-TR" sz="2000">
                <a:latin typeface="Comic Sans MS" pitchFamily="66" charset="0"/>
              </a:rPr>
              <a:t>z</a:t>
            </a:r>
            <a:r>
              <a:rPr lang="pt-PT" sz="2000">
                <a:latin typeface="Comic Sans MS" pitchFamily="66" charset="0"/>
              </a:rPr>
              <a:t>i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4024313" y="4673600"/>
            <a:ext cx="1116012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000">
                <a:latin typeface="Comic Sans MS" pitchFamily="66" charset="0"/>
              </a:rPr>
              <a:t>D</a:t>
            </a:r>
            <a:r>
              <a:rPr lang="tr-TR" sz="2000">
                <a:latin typeface="Comic Sans MS" pitchFamily="66" charset="0"/>
              </a:rPr>
              <a:t>i</a:t>
            </a:r>
            <a:r>
              <a:rPr lang="pt-PT" sz="2000">
                <a:latin typeface="Comic Sans MS" pitchFamily="66" charset="0"/>
              </a:rPr>
              <a:t>spla</a:t>
            </a:r>
            <a:r>
              <a:rPr lang="tr-TR" sz="2000">
                <a:latin typeface="Comic Sans MS" pitchFamily="66" charset="0"/>
              </a:rPr>
              <a:t>z</a:t>
            </a:r>
            <a:r>
              <a:rPr lang="pt-PT" sz="2000">
                <a:latin typeface="Comic Sans MS" pitchFamily="66" charset="0"/>
              </a:rPr>
              <a:t>i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3889375" y="5422900"/>
            <a:ext cx="1393825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000">
                <a:latin typeface="Comic Sans MS" pitchFamily="66" charset="0"/>
              </a:rPr>
              <a:t>K</a:t>
            </a:r>
            <a:r>
              <a:rPr lang="pt-PT" sz="2000">
                <a:latin typeface="Comic Sans MS" pitchFamily="66" charset="0"/>
              </a:rPr>
              <a:t>ar</a:t>
            </a:r>
            <a:r>
              <a:rPr lang="tr-TR" sz="2000">
                <a:latin typeface="Comic Sans MS" pitchFamily="66" charset="0"/>
              </a:rPr>
              <a:t>s</a:t>
            </a:r>
            <a:r>
              <a:rPr lang="pt-PT" sz="2000">
                <a:latin typeface="Comic Sans MS" pitchFamily="66" charset="0"/>
              </a:rPr>
              <a:t>inoma</a:t>
            </a: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4572000" y="3495675"/>
            <a:ext cx="0" cy="3810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4572000" y="4310063"/>
            <a:ext cx="0" cy="379412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>
            <a:off x="4572000" y="5072063"/>
            <a:ext cx="0" cy="379412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3097213" y="3022600"/>
            <a:ext cx="2974975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000">
                <a:latin typeface="Comic Sans MS" pitchFamily="66" charset="0"/>
              </a:rPr>
              <a:t>K</a:t>
            </a:r>
            <a:r>
              <a:rPr lang="pt-PT" sz="2000">
                <a:latin typeface="Comic Sans MS" pitchFamily="66" charset="0"/>
              </a:rPr>
              <a:t>roni</a:t>
            </a:r>
            <a:r>
              <a:rPr lang="tr-TR" sz="2000">
                <a:latin typeface="Comic Sans MS" pitchFamily="66" charset="0"/>
              </a:rPr>
              <a:t>k</a:t>
            </a:r>
            <a:r>
              <a:rPr lang="pt-PT" sz="2000">
                <a:latin typeface="Comic Sans MS" pitchFamily="66" charset="0"/>
              </a:rPr>
              <a:t> atro</a:t>
            </a:r>
            <a:r>
              <a:rPr lang="tr-TR" sz="2000">
                <a:latin typeface="Comic Sans MS" pitchFamily="66" charset="0"/>
              </a:rPr>
              <a:t>f</a:t>
            </a:r>
            <a:r>
              <a:rPr lang="pt-PT" sz="2000">
                <a:latin typeface="Comic Sans MS" pitchFamily="66" charset="0"/>
              </a:rPr>
              <a:t>i</a:t>
            </a:r>
            <a:r>
              <a:rPr lang="tr-TR" sz="2000">
                <a:latin typeface="Comic Sans MS" pitchFamily="66" charset="0"/>
              </a:rPr>
              <a:t>k</a:t>
            </a:r>
            <a:r>
              <a:rPr lang="pt-PT" sz="2000">
                <a:latin typeface="Comic Sans MS" pitchFamily="66" charset="0"/>
              </a:rPr>
              <a:t> gastritis</a:t>
            </a:r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>
            <a:off x="4572000" y="2349500"/>
            <a:ext cx="0" cy="73977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1523" name="Text Box 21"/>
          <p:cNvSpPr txBox="1">
            <a:spLocks noChangeArrowheads="1"/>
          </p:cNvSpPr>
          <p:nvPr/>
        </p:nvSpPr>
        <p:spPr bwMode="auto">
          <a:xfrm>
            <a:off x="3576638" y="1143000"/>
            <a:ext cx="2000250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000">
                <a:latin typeface="Comic Sans MS" pitchFamily="66" charset="0"/>
              </a:rPr>
              <a:t>Normal mu</a:t>
            </a:r>
            <a:r>
              <a:rPr lang="tr-TR" sz="2000">
                <a:latin typeface="Comic Sans MS" pitchFamily="66" charset="0"/>
              </a:rPr>
              <a:t>k</a:t>
            </a:r>
            <a:r>
              <a:rPr lang="pt-PT" sz="2000">
                <a:latin typeface="Comic Sans MS" pitchFamily="66" charset="0"/>
              </a:rPr>
              <a:t>o</a:t>
            </a:r>
            <a:r>
              <a:rPr lang="tr-TR" sz="2000">
                <a:latin typeface="Comic Sans MS" pitchFamily="66" charset="0"/>
              </a:rPr>
              <a:t>z</a:t>
            </a:r>
            <a:r>
              <a:rPr lang="pt-PT" sz="2000">
                <a:latin typeface="Comic Sans MS" pitchFamily="66" charset="0"/>
              </a:rPr>
              <a:t>a</a:t>
            </a:r>
          </a:p>
        </p:txBody>
      </p:sp>
      <p:sp>
        <p:nvSpPr>
          <p:cNvPr id="21524" name="Line 22"/>
          <p:cNvSpPr>
            <a:spLocks noChangeShapeType="1"/>
          </p:cNvSpPr>
          <p:nvPr/>
        </p:nvSpPr>
        <p:spPr bwMode="auto">
          <a:xfrm>
            <a:off x="4552950" y="1524000"/>
            <a:ext cx="0" cy="3810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2" grpId="0"/>
      <p:bldP spid="106503" grpId="0" animBg="1"/>
      <p:bldP spid="106504" grpId="0" animBg="1"/>
      <p:bldP spid="106505" grpId="0" animBg="1"/>
      <p:bldP spid="106506" grpId="0" animBg="1"/>
      <p:bldP spid="106507" grpId="0"/>
      <p:bldP spid="106508" grpId="0"/>
      <p:bldP spid="106509" grpId="0"/>
      <p:bldP spid="106510" grpId="0" animBg="1"/>
      <p:bldP spid="106511" grpId="0" animBg="1"/>
      <p:bldP spid="106512" grpId="0" animBg="1"/>
      <p:bldP spid="106513" grpId="0"/>
      <p:bldP spid="1065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2388"/>
            <a:ext cx="82804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23850" y="6021388"/>
            <a:ext cx="84248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400"/>
              <a:t>Dixon MF et al: Classification and grading of gastritis. The updated Sydney System. International Workshop on the Histopathology of Gastritis, Houston 1994.  </a:t>
            </a:r>
          </a:p>
          <a:p>
            <a:r>
              <a:rPr lang="pt-PT" sz="1400"/>
              <a:t>Am J Surg Pathol 20(10):1161, 1996</a:t>
            </a:r>
            <a:r>
              <a:rPr lang="pt-PT"/>
              <a:t> 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428625" y="714375"/>
            <a:ext cx="4857750" cy="571500"/>
          </a:xfrm>
          <a:prstGeom prst="roundRect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6" name="Rectângulo arredondado 5"/>
          <p:cNvSpPr/>
          <p:nvPr/>
        </p:nvSpPr>
        <p:spPr>
          <a:xfrm>
            <a:off x="395288" y="2205038"/>
            <a:ext cx="4857750" cy="503237"/>
          </a:xfrm>
          <a:prstGeom prst="roundRect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FF0000"/>
                </a:solidFill>
                <a:latin typeface="Comic Sans MS" pitchFamily="66" charset="0"/>
              </a:rPr>
              <a:t>H.pylori gastriti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dirty="0" smtClean="0">
                <a:solidFill>
                  <a:schemeClr val="accent2"/>
                </a:solidFill>
                <a:latin typeface="Comic Sans MS" pitchFamily="66" charset="0"/>
              </a:rPr>
              <a:t>1.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chemeClr val="accent2"/>
                </a:solidFill>
                <a:latin typeface="Comic Sans MS" pitchFamily="66" charset="0"/>
              </a:rPr>
              <a:t>Antral</a:t>
            </a:r>
            <a:r>
              <a:rPr lang="tr-TR" dirty="0" smtClean="0">
                <a:solidFill>
                  <a:schemeClr val="accent2"/>
                </a:solidFill>
                <a:latin typeface="Comic Sans MS" pitchFamily="66" charset="0"/>
              </a:rPr>
              <a:t> gastrit:</a:t>
            </a:r>
            <a:r>
              <a:rPr lang="tr-TR" dirty="0" smtClean="0">
                <a:latin typeface="Comic Sans MS" pitchFamily="66" charset="0"/>
              </a:rPr>
              <a:t> Genellikle </a:t>
            </a:r>
            <a:r>
              <a:rPr lang="tr-TR" dirty="0" err="1" smtClean="0">
                <a:latin typeface="Comic Sans MS" pitchFamily="66" charset="0"/>
              </a:rPr>
              <a:t>non</a:t>
            </a:r>
            <a:r>
              <a:rPr lang="tr-TR" dirty="0" smtClean="0">
                <a:latin typeface="Comic Sans MS" pitchFamily="66" charset="0"/>
              </a:rPr>
              <a:t>-</a:t>
            </a:r>
            <a:r>
              <a:rPr lang="tr-TR" dirty="0" err="1" smtClean="0">
                <a:latin typeface="Comic Sans MS" pitchFamily="66" charset="0"/>
              </a:rPr>
              <a:t>atrofik</a:t>
            </a:r>
            <a:r>
              <a:rPr lang="tr-TR" dirty="0" smtClean="0">
                <a:latin typeface="Comic Sans MS" pitchFamily="66" charset="0"/>
              </a:rPr>
              <a:t>, asit </a:t>
            </a:r>
            <a:r>
              <a:rPr lang="tr-TR" dirty="0" smtClean="0">
                <a:latin typeface="Comic Sans MS" pitchFamily="66" charset="0"/>
                <a:sym typeface="Symbol" pitchFamily="18" charset="2"/>
              </a:rPr>
              <a:t>, </a:t>
            </a:r>
            <a:r>
              <a:rPr lang="tr-TR" dirty="0" err="1" smtClean="0">
                <a:latin typeface="Comic Sans MS" pitchFamily="66" charset="0"/>
                <a:sym typeface="Symbol" pitchFamily="18" charset="2"/>
              </a:rPr>
              <a:t>duodenal</a:t>
            </a:r>
            <a:r>
              <a:rPr lang="tr-TR" dirty="0" smtClean="0">
                <a:latin typeface="Comic Sans MS" pitchFamily="66" charset="0"/>
                <a:sym typeface="Symbol" pitchFamily="18" charset="2"/>
              </a:rPr>
              <a:t> ülser riski 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2. </a:t>
            </a:r>
            <a:r>
              <a:rPr lang="tr-TR" dirty="0" err="1" smtClean="0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Pan</a:t>
            </a:r>
            <a:r>
              <a:rPr lang="tr-TR" dirty="0" smtClean="0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-gastrit:</a:t>
            </a:r>
            <a:r>
              <a:rPr lang="tr-TR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tr-TR" dirty="0" err="1" smtClean="0">
                <a:latin typeface="Comic Sans MS" pitchFamily="66" charset="0"/>
                <a:sym typeface="Symbol" pitchFamily="18" charset="2"/>
              </a:rPr>
              <a:t>Multifokal</a:t>
            </a:r>
            <a:r>
              <a:rPr lang="tr-TR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tr-TR" dirty="0" err="1" smtClean="0">
                <a:latin typeface="Comic Sans MS" pitchFamily="66" charset="0"/>
                <a:sym typeface="Symbol" pitchFamily="18" charset="2"/>
              </a:rPr>
              <a:t>atrofiyle</a:t>
            </a:r>
            <a:r>
              <a:rPr lang="tr-TR" dirty="0" smtClean="0">
                <a:latin typeface="Comic Sans MS" pitchFamily="66" charset="0"/>
                <a:sym typeface="Symbol" pitchFamily="18" charset="2"/>
              </a:rPr>
              <a:t> karakterli, asit , </a:t>
            </a:r>
            <a:r>
              <a:rPr lang="tr-TR" dirty="0" err="1" smtClean="0">
                <a:latin typeface="Comic Sans MS" pitchFamily="66" charset="0"/>
                <a:sym typeface="Symbol" pitchFamily="18" charset="2"/>
              </a:rPr>
              <a:t>adenokarsinom</a:t>
            </a:r>
            <a:r>
              <a:rPr lang="tr-TR" dirty="0" smtClean="0">
                <a:latin typeface="Comic Sans MS" pitchFamily="66" charset="0"/>
                <a:sym typeface="Symbol" pitchFamily="18" charset="2"/>
              </a:rPr>
              <a:t> riski 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IL-1 </a:t>
            </a:r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proinflamatuar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sitokin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+ güçlü </a:t>
            </a:r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gastrik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asit inhibitörü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>
                <a:latin typeface="Comic Sans MS" pitchFamily="66" charset="0"/>
                <a:sym typeface="Symbol" pitchFamily="18" charset="2"/>
              </a:rPr>
              <a:t>H.</a:t>
            </a:r>
            <a:r>
              <a:rPr lang="tr-TR" dirty="0" err="1" smtClean="0">
                <a:latin typeface="Comic Sans MS" pitchFamily="66" charset="0"/>
                <a:sym typeface="Symbol" pitchFamily="18" charset="2"/>
              </a:rPr>
              <a:t>Pylori</a:t>
            </a:r>
            <a:r>
              <a:rPr lang="tr-TR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tr-TR" dirty="0" err="1" smtClean="0">
                <a:latin typeface="Comic Sans MS" pitchFamily="66" charset="0"/>
                <a:sym typeface="Symbol" pitchFamily="18" charset="2"/>
              </a:rPr>
              <a:t>infeksiyonuna</a:t>
            </a:r>
            <a:r>
              <a:rPr lang="tr-TR" dirty="0" smtClean="0">
                <a:latin typeface="Comic Sans MS" pitchFamily="66" charset="0"/>
                <a:sym typeface="Symbol" pitchFamily="18" charset="2"/>
              </a:rPr>
              <a:t>  IL-1 yanıtı veren bireylerde </a:t>
            </a:r>
            <a:r>
              <a:rPr lang="tr-TR" dirty="0" err="1" smtClean="0">
                <a:latin typeface="Comic Sans MS" pitchFamily="66" charset="0"/>
                <a:sym typeface="Symbol" pitchFamily="18" charset="2"/>
              </a:rPr>
              <a:t>pangastrit</a:t>
            </a:r>
            <a:r>
              <a:rPr lang="tr-TR" dirty="0" smtClean="0">
                <a:latin typeface="Comic Sans MS" pitchFamily="66" charset="0"/>
                <a:sym typeface="Symbol" pitchFamily="18" charset="2"/>
              </a:rPr>
              <a:t>,  IL-1 yanıtı veren bireylerde </a:t>
            </a:r>
            <a:r>
              <a:rPr lang="tr-TR" dirty="0" err="1" smtClean="0">
                <a:latin typeface="Comic Sans MS" pitchFamily="66" charset="0"/>
                <a:sym typeface="Symbol" pitchFamily="18" charset="2"/>
              </a:rPr>
              <a:t>antral</a:t>
            </a:r>
            <a:r>
              <a:rPr lang="tr-TR" dirty="0" smtClean="0">
                <a:latin typeface="Comic Sans MS" pitchFamily="66" charset="0"/>
                <a:sym typeface="Symbol" pitchFamily="18" charset="2"/>
              </a:rPr>
              <a:t> gastrit gelişiyor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14400" y="685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2000">
              <a:latin typeface="Times New Roman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11188" y="1125538"/>
            <a:ext cx="29718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tr-TR" sz="2400">
                <a:solidFill>
                  <a:srgbClr val="6699FF"/>
                </a:solidFill>
                <a:latin typeface="Comic Sans MS" pitchFamily="66" charset="0"/>
              </a:rPr>
              <a:t>Agresif Faktörler</a:t>
            </a:r>
            <a:r>
              <a:rPr lang="tr-TR" sz="2400">
                <a:latin typeface="Comic Sans MS" pitchFamily="66" charset="0"/>
              </a:rPr>
              <a:t>  </a:t>
            </a:r>
            <a:endParaRPr lang="tr-TR" sz="2400">
              <a:latin typeface="Comic Sans MS" pitchFamily="66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tr-TR" sz="2400">
                <a:latin typeface="Comic Sans MS" pitchFamily="66" charset="0"/>
                <a:sym typeface="Symbol" pitchFamily="18" charset="2"/>
              </a:rPr>
              <a:t>Pepsin</a:t>
            </a:r>
          </a:p>
          <a:p>
            <a:pPr>
              <a:spcBef>
                <a:spcPct val="20000"/>
              </a:spcBef>
            </a:pPr>
            <a:r>
              <a:rPr lang="tr-TR" sz="2400">
                <a:latin typeface="Comic Sans MS" pitchFamily="66" charset="0"/>
                <a:sym typeface="Symbol" pitchFamily="18" charset="2"/>
              </a:rPr>
              <a:t>NSAIDs</a:t>
            </a:r>
          </a:p>
          <a:p>
            <a:pPr>
              <a:spcBef>
                <a:spcPct val="20000"/>
              </a:spcBef>
            </a:pPr>
            <a:r>
              <a:rPr lang="tr-TR" sz="2400">
                <a:latin typeface="Comic Sans MS" pitchFamily="66" charset="0"/>
                <a:sym typeface="Symbol" pitchFamily="18" charset="2"/>
              </a:rPr>
              <a:t>H.Pylori</a:t>
            </a:r>
          </a:p>
          <a:p>
            <a:pPr>
              <a:spcBef>
                <a:spcPct val="20000"/>
              </a:spcBef>
            </a:pPr>
            <a:r>
              <a:rPr lang="tr-TR" sz="2400">
                <a:latin typeface="Comic Sans MS" pitchFamily="66" charset="0"/>
                <a:sym typeface="Symbol" pitchFamily="18" charset="2"/>
              </a:rPr>
              <a:t>Serbest radikaller </a:t>
            </a:r>
          </a:p>
          <a:p>
            <a:pPr>
              <a:spcBef>
                <a:spcPct val="20000"/>
              </a:spcBef>
            </a:pPr>
            <a:r>
              <a:rPr lang="tr-TR" sz="2400">
                <a:latin typeface="Comic Sans MS" pitchFamily="66" charset="0"/>
                <a:sym typeface="Symbol" pitchFamily="18" charset="2"/>
              </a:rPr>
              <a:t>(Süperoksit, vs) </a:t>
            </a:r>
          </a:p>
          <a:p>
            <a:pPr algn="ctr">
              <a:spcBef>
                <a:spcPct val="50000"/>
              </a:spcBef>
            </a:pPr>
            <a:endParaRPr lang="tr-TR" sz="2400">
              <a:latin typeface="Comic Sans MS" pitchFamily="66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03800" y="188913"/>
            <a:ext cx="3886200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r-TR" sz="2400">
                <a:solidFill>
                  <a:srgbClr val="6699FF"/>
                </a:solidFill>
                <a:latin typeface="Comic Sans MS" pitchFamily="66" charset="0"/>
              </a:rPr>
              <a:t>Mukozal Defansif Faktörler</a:t>
            </a:r>
            <a:r>
              <a:rPr lang="tr-TR" sz="2400">
                <a:latin typeface="Comic Sans MS" pitchFamily="66" charset="0"/>
              </a:rPr>
              <a:t>  </a:t>
            </a:r>
            <a:endParaRPr lang="tr-TR" sz="2400">
              <a:latin typeface="Comic Sans MS" pitchFamily="66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tr-TR" sz="2400">
                <a:latin typeface="Comic Sans MS" pitchFamily="66" charset="0"/>
                <a:sym typeface="Symbol" pitchFamily="18" charset="2"/>
              </a:rPr>
              <a:t>İyon difüzyonuna karşı mukozal bariyer</a:t>
            </a:r>
          </a:p>
          <a:p>
            <a:pPr>
              <a:spcBef>
                <a:spcPct val="20000"/>
              </a:spcBef>
            </a:pPr>
            <a:r>
              <a:rPr lang="tr-TR" sz="2400">
                <a:latin typeface="Comic Sans MS" pitchFamily="66" charset="0"/>
              </a:rPr>
              <a:t>Mukus bariyeri</a:t>
            </a:r>
          </a:p>
          <a:p>
            <a:pPr>
              <a:spcBef>
                <a:spcPct val="20000"/>
              </a:spcBef>
            </a:pPr>
            <a:r>
              <a:rPr lang="tr-TR" sz="2400">
                <a:latin typeface="Comic Sans MS" pitchFamily="66" charset="0"/>
              </a:rPr>
              <a:t>Bikarbonat + fosfolipidler</a:t>
            </a:r>
          </a:p>
          <a:p>
            <a:pPr>
              <a:spcBef>
                <a:spcPct val="20000"/>
              </a:spcBef>
            </a:pPr>
            <a:r>
              <a:rPr lang="tr-TR" sz="2400">
                <a:latin typeface="Comic Sans MS" pitchFamily="66" charset="0"/>
              </a:rPr>
              <a:t>Lokal mukozal kan akımı</a:t>
            </a:r>
          </a:p>
          <a:p>
            <a:pPr>
              <a:spcBef>
                <a:spcPct val="20000"/>
              </a:spcBef>
            </a:pPr>
            <a:r>
              <a:rPr lang="tr-TR" sz="2400">
                <a:latin typeface="Comic Sans MS" pitchFamily="66" charset="0"/>
              </a:rPr>
              <a:t>PG’ ler ve EGF</a:t>
            </a:r>
          </a:p>
          <a:p>
            <a:pPr>
              <a:spcBef>
                <a:spcPct val="20000"/>
              </a:spcBef>
            </a:pPr>
            <a:r>
              <a:rPr lang="tr-TR" sz="2400">
                <a:latin typeface="Comic Sans MS" pitchFamily="66" charset="0"/>
              </a:rPr>
              <a:t>Gastrik sekresyonu inhibe eden mekanizmalar </a:t>
            </a:r>
          </a:p>
          <a:p>
            <a:pPr algn="ctr">
              <a:spcBef>
                <a:spcPct val="50000"/>
              </a:spcBef>
            </a:pPr>
            <a:endParaRPr lang="tr-TR" sz="2400">
              <a:latin typeface="Comic Sans MS" pitchFamily="66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71775" y="4797425"/>
            <a:ext cx="295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Comic Sans MS" pitchFamily="66" charset="0"/>
              </a:rPr>
              <a:t>Dengesizlik olursa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843213" y="3933825"/>
            <a:ext cx="504825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4500563" y="4221163"/>
            <a:ext cx="3810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3708400" y="5300663"/>
            <a:ext cx="439738" cy="457200"/>
          </a:xfrm>
          <a:prstGeom prst="downArrow">
            <a:avLst>
              <a:gd name="adj1" fmla="val 50000"/>
              <a:gd name="adj2" fmla="val 749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285984" y="5842337"/>
            <a:ext cx="33321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GASTRİT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PEPT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İ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K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Ü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LSER</a:t>
            </a:r>
            <a:endParaRPr lang="tr-T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FF0000"/>
                </a:solidFill>
                <a:latin typeface="Comic Sans MS" pitchFamily="66" charset="0"/>
              </a:rPr>
              <a:t>HP gastriti - histopatoloji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Atrofi</a:t>
            </a:r>
            <a:r>
              <a:rPr lang="tr-TR" dirty="0" smtClean="0">
                <a:latin typeface="Comic Sans MS" pitchFamily="66" charset="0"/>
              </a:rPr>
              <a:t> (</a:t>
            </a:r>
            <a:r>
              <a:rPr lang="tr-TR" dirty="0" err="1" smtClean="0">
                <a:latin typeface="Comic Sans MS" pitchFamily="66" charset="0"/>
              </a:rPr>
              <a:t>glandüler</a:t>
            </a:r>
            <a:r>
              <a:rPr lang="tr-TR" dirty="0" smtClean="0">
                <a:latin typeface="Comic Sans MS" pitchFamily="66" charset="0"/>
              </a:rPr>
              <a:t> kayıp)</a:t>
            </a:r>
          </a:p>
          <a:p>
            <a:r>
              <a:rPr lang="tr-TR" dirty="0" smtClean="0">
                <a:latin typeface="Comic Sans MS" pitchFamily="66" charset="0"/>
              </a:rPr>
              <a:t>LP </a:t>
            </a:r>
            <a:r>
              <a:rPr lang="tr-TR" dirty="0" err="1" smtClean="0">
                <a:latin typeface="Comic Sans MS" pitchFamily="66" charset="0"/>
              </a:rPr>
              <a:t>inflamasyonu</a:t>
            </a:r>
            <a:r>
              <a:rPr lang="tr-TR" dirty="0" smtClean="0">
                <a:latin typeface="Comic Sans MS" pitchFamily="66" charset="0"/>
              </a:rPr>
              <a:t> (lenfosit + </a:t>
            </a:r>
            <a:r>
              <a:rPr lang="tr-TR" dirty="0" err="1" smtClean="0">
                <a:latin typeface="Comic Sans MS" pitchFamily="66" charset="0"/>
              </a:rPr>
              <a:t>plasma</a:t>
            </a:r>
            <a:r>
              <a:rPr lang="tr-TR" dirty="0" smtClean="0">
                <a:latin typeface="Comic Sans MS" pitchFamily="66" charset="0"/>
              </a:rPr>
              <a:t> h)</a:t>
            </a:r>
          </a:p>
          <a:p>
            <a:r>
              <a:rPr lang="tr-TR" dirty="0" smtClean="0">
                <a:latin typeface="Comic Sans MS" pitchFamily="66" charset="0"/>
              </a:rPr>
              <a:t>Aktivite (</a:t>
            </a:r>
            <a:r>
              <a:rPr lang="tr-TR" dirty="0" err="1" smtClean="0">
                <a:latin typeface="Comic Sans MS" pitchFamily="66" charset="0"/>
              </a:rPr>
              <a:t>nötrofilik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infiltrasyon</a:t>
            </a:r>
            <a:r>
              <a:rPr lang="tr-TR" dirty="0" smtClean="0">
                <a:latin typeface="Comic Sans MS" pitchFamily="66" charset="0"/>
              </a:rPr>
              <a:t>)</a:t>
            </a:r>
          </a:p>
          <a:p>
            <a:r>
              <a:rPr lang="tr-TR" dirty="0" err="1" smtClean="0">
                <a:latin typeface="Comic Sans MS" pitchFamily="66" charset="0"/>
              </a:rPr>
              <a:t>İntestinal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metaplazi</a:t>
            </a:r>
            <a:r>
              <a:rPr lang="tr-TR" dirty="0" smtClean="0">
                <a:latin typeface="Comic Sans MS" pitchFamily="66" charset="0"/>
              </a:rPr>
              <a:t> </a:t>
            </a:r>
          </a:p>
          <a:p>
            <a:pPr lvl="1"/>
            <a:r>
              <a:rPr lang="tr-TR" dirty="0" err="1" smtClean="0">
                <a:latin typeface="Comic Sans MS" pitchFamily="66" charset="0"/>
              </a:rPr>
              <a:t>Komplet</a:t>
            </a:r>
            <a:r>
              <a:rPr lang="tr-TR" dirty="0" smtClean="0">
                <a:latin typeface="Comic Sans MS" pitchFamily="66" charset="0"/>
              </a:rPr>
              <a:t> (“</a:t>
            </a:r>
            <a:r>
              <a:rPr lang="tr-TR" dirty="0" err="1" smtClean="0">
                <a:latin typeface="Comic Sans MS" pitchFamily="66" charset="0"/>
              </a:rPr>
              <a:t>brush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border</a:t>
            </a:r>
            <a:r>
              <a:rPr lang="tr-TR" dirty="0" smtClean="0">
                <a:latin typeface="Comic Sans MS" pitchFamily="66" charset="0"/>
              </a:rPr>
              <a:t>”+</a:t>
            </a:r>
            <a:r>
              <a:rPr lang="tr-TR" dirty="0" err="1" smtClean="0">
                <a:latin typeface="Comic Sans MS" pitchFamily="66" charset="0"/>
              </a:rPr>
              <a:t>goblet</a:t>
            </a:r>
            <a:r>
              <a:rPr lang="tr-TR" dirty="0" smtClean="0">
                <a:latin typeface="Comic Sans MS" pitchFamily="66" charset="0"/>
              </a:rPr>
              <a:t>+</a:t>
            </a:r>
            <a:r>
              <a:rPr lang="tr-TR" dirty="0" err="1" smtClean="0">
                <a:latin typeface="Comic Sans MS" pitchFamily="66" charset="0"/>
              </a:rPr>
              <a:t>paneth</a:t>
            </a:r>
            <a:r>
              <a:rPr lang="tr-TR" dirty="0" smtClean="0">
                <a:latin typeface="Comic Sans MS" pitchFamily="66" charset="0"/>
              </a:rPr>
              <a:t> h)</a:t>
            </a:r>
          </a:p>
          <a:p>
            <a:pPr lvl="1"/>
            <a:r>
              <a:rPr lang="tr-TR" dirty="0" err="1" smtClean="0">
                <a:latin typeface="Comic Sans MS" pitchFamily="66" charset="0"/>
              </a:rPr>
              <a:t>İnkomplet</a:t>
            </a:r>
            <a:r>
              <a:rPr lang="tr-TR" dirty="0" smtClean="0">
                <a:latin typeface="Comic Sans MS" pitchFamily="66" charset="0"/>
              </a:rPr>
              <a:t> (</a:t>
            </a:r>
            <a:r>
              <a:rPr lang="tr-TR" dirty="0" err="1" smtClean="0">
                <a:latin typeface="Comic Sans MS" pitchFamily="66" charset="0"/>
              </a:rPr>
              <a:t>goblet</a:t>
            </a:r>
            <a:r>
              <a:rPr lang="tr-TR" dirty="0" smtClean="0">
                <a:latin typeface="Comic Sans MS" pitchFamily="66" charset="0"/>
              </a:rPr>
              <a:t>)</a:t>
            </a:r>
          </a:p>
          <a:p>
            <a:r>
              <a:rPr lang="tr-TR" dirty="0" smtClean="0">
                <a:latin typeface="Comic Sans MS" pitchFamily="66" charset="0"/>
              </a:rPr>
              <a:t>H.</a:t>
            </a:r>
            <a:r>
              <a:rPr lang="tr-TR" dirty="0" err="1" smtClean="0">
                <a:latin typeface="Comic Sans MS" pitchFamily="66" charset="0"/>
              </a:rPr>
              <a:t>pylori</a:t>
            </a:r>
            <a:r>
              <a:rPr lang="tr-TR" dirty="0" smtClean="0">
                <a:latin typeface="Comic Sans MS" pitchFamily="66" charset="0"/>
              </a:rPr>
              <a:t> (özel boya)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333375"/>
            <a:ext cx="749776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684213" y="5876925"/>
            <a:ext cx="79914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400">
                <a:solidFill>
                  <a:srgbClr val="000066"/>
                </a:solidFill>
                <a:latin typeface="Comic Sans MS" pitchFamily="66" charset="0"/>
              </a:rPr>
              <a:t>Dixon MF et al: Classification and grading of gastritis. The updated Sydney System. International Workshop on the Histopathology of Gastritis, Houston 1994.  </a:t>
            </a:r>
          </a:p>
          <a:p>
            <a:r>
              <a:rPr lang="pt-PT" sz="1400">
                <a:solidFill>
                  <a:srgbClr val="000066"/>
                </a:solidFill>
                <a:latin typeface="Comic Sans MS" pitchFamily="66" charset="0"/>
              </a:rPr>
              <a:t>Am J Surg Pathol 20(10):1161, 1996</a:t>
            </a:r>
            <a:r>
              <a:rPr lang="pt-PT">
                <a:solidFill>
                  <a:srgbClr val="000066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4" descr="ncpgasthep0420-F1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157163" y="144463"/>
            <a:ext cx="4271962" cy="3213100"/>
          </a:xfrm>
          <a:prstGeom prst="flowChartAlternateProcess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H08-8112 200XHE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>
          <a:xfrm>
            <a:off x="4542900" y="1357298"/>
            <a:ext cx="4458256" cy="335753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5" descr="HO8-8112  400XG MODF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/>
          <a:stretch>
            <a:fillRect/>
          </a:stretch>
        </p:blipFill>
        <p:spPr>
          <a:xfrm>
            <a:off x="214282" y="3429000"/>
            <a:ext cx="4238591" cy="3178943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57200"/>
          </a:xfrm>
        </p:spPr>
        <p:txBody>
          <a:bodyPr/>
          <a:lstStyle/>
          <a:p>
            <a:r>
              <a:rPr lang="tr-TR" smtClean="0">
                <a:solidFill>
                  <a:srgbClr val="FF0000"/>
                </a:solidFill>
                <a:latin typeface="Comic Sans MS" pitchFamily="66" charset="0"/>
              </a:rPr>
              <a:t>İntestinal metaplazi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410200"/>
          </a:xfrm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Antrum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korpus</a:t>
            </a:r>
            <a:r>
              <a:rPr lang="tr-TR" dirty="0" smtClean="0">
                <a:latin typeface="Comic Sans MS" pitchFamily="66" charset="0"/>
              </a:rPr>
              <a:t> bileşkesinde </a:t>
            </a:r>
            <a:r>
              <a:rPr lang="tr-TR" dirty="0" err="1" smtClean="0">
                <a:latin typeface="Comic Sans MS" pitchFamily="66" charset="0"/>
              </a:rPr>
              <a:t>multifokal</a:t>
            </a:r>
            <a:r>
              <a:rPr lang="tr-TR" dirty="0" smtClean="0">
                <a:latin typeface="Comic Sans MS" pitchFamily="66" charset="0"/>
              </a:rPr>
              <a:t> başlar, </a:t>
            </a:r>
            <a:r>
              <a:rPr lang="tr-TR" dirty="0" err="1" smtClean="0">
                <a:latin typeface="Comic Sans MS" pitchFamily="66" charset="0"/>
              </a:rPr>
              <a:t>distale</a:t>
            </a:r>
            <a:r>
              <a:rPr lang="tr-TR" dirty="0" smtClean="0">
                <a:latin typeface="Comic Sans MS" pitchFamily="66" charset="0"/>
              </a:rPr>
              <a:t> ve </a:t>
            </a:r>
            <a:r>
              <a:rPr lang="tr-TR" dirty="0" err="1" smtClean="0">
                <a:latin typeface="Comic Sans MS" pitchFamily="66" charset="0"/>
              </a:rPr>
              <a:t>proksimale</a:t>
            </a:r>
            <a:r>
              <a:rPr lang="tr-TR" dirty="0" smtClean="0">
                <a:latin typeface="Comic Sans MS" pitchFamily="66" charset="0"/>
              </a:rPr>
              <a:t> yayılır</a:t>
            </a:r>
          </a:p>
          <a:p>
            <a:r>
              <a:rPr lang="tr-TR" dirty="0" smtClean="0">
                <a:latin typeface="Comic Sans MS" pitchFamily="66" charset="0"/>
              </a:rPr>
              <a:t>Üç tiptir</a:t>
            </a:r>
          </a:p>
          <a:p>
            <a:pPr lvl="1"/>
            <a:r>
              <a:rPr lang="tr-TR" dirty="0" err="1" smtClean="0">
                <a:latin typeface="Comic Sans MS" pitchFamily="66" charset="0"/>
              </a:rPr>
              <a:t>Komplet</a:t>
            </a:r>
            <a:r>
              <a:rPr lang="tr-TR" dirty="0" smtClean="0">
                <a:latin typeface="Comic Sans MS" pitchFamily="66" charset="0"/>
              </a:rPr>
              <a:t> – tip I (</a:t>
            </a:r>
            <a:r>
              <a:rPr lang="tr-TR" dirty="0" err="1" smtClean="0">
                <a:latin typeface="Comic Sans MS" pitchFamily="66" charset="0"/>
              </a:rPr>
              <a:t>goblet</a:t>
            </a:r>
            <a:r>
              <a:rPr lang="tr-TR" dirty="0" smtClean="0">
                <a:latin typeface="Comic Sans MS" pitchFamily="66" charset="0"/>
              </a:rPr>
              <a:t> h, </a:t>
            </a:r>
            <a:r>
              <a:rPr lang="tr-TR" dirty="0" err="1" smtClean="0">
                <a:latin typeface="Comic Sans MS" pitchFamily="66" charset="0"/>
              </a:rPr>
              <a:t>abzorptif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epitel</a:t>
            </a:r>
            <a:r>
              <a:rPr lang="tr-TR" dirty="0" smtClean="0">
                <a:latin typeface="Comic Sans MS" pitchFamily="66" charset="0"/>
              </a:rPr>
              <a:t> h, </a:t>
            </a:r>
            <a:r>
              <a:rPr lang="tr-TR" dirty="0" err="1" smtClean="0">
                <a:latin typeface="Comic Sans MS" pitchFamily="66" charset="0"/>
              </a:rPr>
              <a:t>panet</a:t>
            </a:r>
            <a:r>
              <a:rPr lang="tr-TR" dirty="0" smtClean="0">
                <a:latin typeface="Comic Sans MS" pitchFamily="66" charset="0"/>
              </a:rPr>
              <a:t> h)</a:t>
            </a:r>
          </a:p>
          <a:p>
            <a:pPr lvl="1"/>
            <a:r>
              <a:rPr lang="tr-TR" dirty="0" err="1" smtClean="0">
                <a:latin typeface="Comic Sans MS" pitchFamily="66" charset="0"/>
              </a:rPr>
              <a:t>İnkomplet</a:t>
            </a:r>
            <a:r>
              <a:rPr lang="tr-TR" dirty="0" smtClean="0">
                <a:latin typeface="Comic Sans MS" pitchFamily="66" charset="0"/>
              </a:rPr>
              <a:t> tip (</a:t>
            </a:r>
            <a:r>
              <a:rPr lang="tr-TR" dirty="0" err="1" smtClean="0">
                <a:latin typeface="Comic Sans MS" pitchFamily="66" charset="0"/>
              </a:rPr>
              <a:t>goblet</a:t>
            </a:r>
            <a:r>
              <a:rPr lang="tr-TR" dirty="0" smtClean="0">
                <a:latin typeface="Comic Sans MS" pitchFamily="66" charset="0"/>
              </a:rPr>
              <a:t> h)</a:t>
            </a:r>
          </a:p>
          <a:p>
            <a:pPr lvl="2"/>
            <a:r>
              <a:rPr lang="tr-TR" dirty="0" smtClean="0">
                <a:latin typeface="Comic Sans MS" pitchFamily="66" charset="0"/>
              </a:rPr>
              <a:t>Tip II </a:t>
            </a:r>
          </a:p>
          <a:p>
            <a:pPr lvl="2">
              <a:buNone/>
            </a:pPr>
            <a:r>
              <a:rPr lang="tr-TR" dirty="0" smtClean="0">
                <a:latin typeface="Comic Sans MS" pitchFamily="66" charset="0"/>
              </a:rPr>
              <a:t>(</a:t>
            </a:r>
            <a:r>
              <a:rPr lang="tr-TR" dirty="0" err="1" smtClean="0">
                <a:latin typeface="Comic Sans MS" pitchFamily="66" charset="0"/>
              </a:rPr>
              <a:t>sialomüsin</a:t>
            </a:r>
            <a:r>
              <a:rPr lang="tr-TR" dirty="0" smtClean="0">
                <a:latin typeface="Comic Sans MS" pitchFamily="66" charset="0"/>
              </a:rPr>
              <a:t> - ince barsak tipi)</a:t>
            </a:r>
          </a:p>
          <a:p>
            <a:pPr lvl="2"/>
            <a:endParaRPr lang="tr-TR" dirty="0" smtClean="0">
              <a:latin typeface="Comic Sans MS" pitchFamily="66" charset="0"/>
            </a:endParaRPr>
          </a:p>
          <a:p>
            <a:pPr lvl="2"/>
            <a:r>
              <a:rPr lang="tr-TR" dirty="0" smtClean="0">
                <a:latin typeface="Comic Sans MS" pitchFamily="66" charset="0"/>
              </a:rPr>
              <a:t>Tip III </a:t>
            </a:r>
          </a:p>
          <a:p>
            <a:pPr lvl="2">
              <a:buNone/>
            </a:pPr>
            <a:r>
              <a:rPr lang="tr-TR" dirty="0" smtClean="0">
                <a:latin typeface="Comic Sans MS" pitchFamily="66" charset="0"/>
              </a:rPr>
              <a:t>(</a:t>
            </a:r>
            <a:r>
              <a:rPr lang="tr-TR" dirty="0" err="1" smtClean="0">
                <a:latin typeface="Comic Sans MS" pitchFamily="66" charset="0"/>
              </a:rPr>
              <a:t>sulfomüsin</a:t>
            </a:r>
            <a:r>
              <a:rPr lang="tr-TR" dirty="0" smtClean="0">
                <a:latin typeface="Comic Sans MS" pitchFamily="66" charset="0"/>
              </a:rPr>
              <a:t> – kolon tipi)</a:t>
            </a:r>
          </a:p>
        </p:txBody>
      </p:sp>
      <p:pic>
        <p:nvPicPr>
          <p:cNvPr id="4" name="Picture 5" descr="barre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429000"/>
            <a:ext cx="2156876" cy="166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22-3613"/>
          <p:cNvPicPr>
            <a:picLocks noChangeAspect="1" noChangeArrowheads="1"/>
          </p:cNvPicPr>
          <p:nvPr/>
        </p:nvPicPr>
        <p:blipFill>
          <a:blip r:embed="rId3"/>
          <a:srcRect l="20338" t="4520" r="5084" b="14124"/>
          <a:stretch>
            <a:fillRect/>
          </a:stretch>
        </p:blipFill>
        <p:spPr bwMode="auto">
          <a:xfrm>
            <a:off x="6143636" y="5172555"/>
            <a:ext cx="2163746" cy="168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H. </a:t>
            </a:r>
            <a:r>
              <a:rPr lang="tr-TR" dirty="0" err="1" smtClean="0"/>
              <a:t>Pylori</a:t>
            </a:r>
            <a:r>
              <a:rPr lang="tr-TR" dirty="0" smtClean="0"/>
              <a:t> GASTRİTİ </a:t>
            </a:r>
            <a:r>
              <a:rPr lang="tr-TR" dirty="0" err="1" smtClean="0"/>
              <a:t>varyantlarI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Lenfositik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 gastrit</a:t>
            </a:r>
          </a:p>
        </p:txBody>
      </p:sp>
      <p:sp>
        <p:nvSpPr>
          <p:cNvPr id="51203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>
                <a:latin typeface="Comic Sans MS" pitchFamily="66" charset="0"/>
              </a:rPr>
              <a:t>GSE ya da HP </a:t>
            </a:r>
            <a:r>
              <a:rPr lang="tr-TR" sz="2800" dirty="0" err="1" smtClean="0">
                <a:latin typeface="Comic Sans MS" pitchFamily="66" charset="0"/>
              </a:rPr>
              <a:t>assosiye</a:t>
            </a:r>
            <a:endParaRPr lang="tr-TR" sz="2800" dirty="0" smtClean="0">
              <a:latin typeface="Comic Sans MS" pitchFamily="66" charset="0"/>
            </a:endParaRPr>
          </a:p>
          <a:p>
            <a:r>
              <a:rPr lang="tr-TR" sz="2800" dirty="0" smtClean="0">
                <a:latin typeface="Comic Sans MS" pitchFamily="66" charset="0"/>
              </a:rPr>
              <a:t>Daha ender </a:t>
            </a:r>
            <a:r>
              <a:rPr lang="tr-TR" sz="2800" dirty="0" err="1" smtClean="0">
                <a:latin typeface="Comic Sans MS" pitchFamily="66" charset="0"/>
              </a:rPr>
              <a:t>varioliform</a:t>
            </a:r>
            <a:r>
              <a:rPr lang="tr-TR" sz="2800" dirty="0" smtClean="0">
                <a:latin typeface="Comic Sans MS" pitchFamily="66" charset="0"/>
              </a:rPr>
              <a:t> gastrit, </a:t>
            </a:r>
            <a:r>
              <a:rPr lang="tr-TR" sz="2800" dirty="0" err="1" smtClean="0">
                <a:latin typeface="Comic Sans MS" pitchFamily="66" charset="0"/>
              </a:rPr>
              <a:t>Crohn</a:t>
            </a:r>
            <a:r>
              <a:rPr lang="tr-TR" sz="2800" dirty="0" smtClean="0">
                <a:latin typeface="Comic Sans MS" pitchFamily="66" charset="0"/>
              </a:rPr>
              <a:t> hastalığı, HIV, </a:t>
            </a:r>
            <a:r>
              <a:rPr lang="tr-TR" sz="2800" dirty="0" err="1" smtClean="0">
                <a:latin typeface="Comic Sans MS" pitchFamily="66" charset="0"/>
              </a:rPr>
              <a:t>lenfositik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 err="1" smtClean="0">
                <a:latin typeface="Comic Sans MS" pitchFamily="66" charset="0"/>
              </a:rPr>
              <a:t>gastroenterokolit</a:t>
            </a:r>
            <a:r>
              <a:rPr lang="tr-TR" sz="2800" dirty="0" smtClean="0">
                <a:latin typeface="Comic Sans MS" pitchFamily="66" charset="0"/>
              </a:rPr>
              <a:t>, </a:t>
            </a:r>
            <a:r>
              <a:rPr lang="tr-TR" sz="2800" dirty="0" err="1" smtClean="0">
                <a:latin typeface="Comic Sans MS" pitchFamily="66" charset="0"/>
              </a:rPr>
              <a:t>lenfoma</a:t>
            </a:r>
            <a:endParaRPr lang="tr-TR" sz="2800" dirty="0" smtClean="0">
              <a:latin typeface="Comic Sans MS" pitchFamily="66" charset="0"/>
            </a:endParaRPr>
          </a:p>
          <a:p>
            <a:r>
              <a:rPr lang="tr-TR" sz="2800" dirty="0" smtClean="0">
                <a:latin typeface="Comic Sans MS" pitchFamily="66" charset="0"/>
              </a:rPr>
              <a:t>Yüzey </a:t>
            </a:r>
            <a:r>
              <a:rPr lang="tr-TR" sz="2800" dirty="0" err="1" smtClean="0">
                <a:latin typeface="Comic Sans MS" pitchFamily="66" charset="0"/>
              </a:rPr>
              <a:t>epitelinde</a:t>
            </a:r>
            <a:r>
              <a:rPr lang="tr-TR" sz="2800" dirty="0" smtClean="0">
                <a:latin typeface="Comic Sans MS" pitchFamily="66" charset="0"/>
              </a:rPr>
              <a:t> lenfosit </a:t>
            </a:r>
            <a:r>
              <a:rPr lang="tr-TR" sz="2800" dirty="0" err="1" smtClean="0">
                <a:latin typeface="Comic Sans MS" pitchFamily="66" charset="0"/>
              </a:rPr>
              <a:t>infiltrasyonu</a:t>
            </a:r>
            <a:r>
              <a:rPr lang="tr-TR" sz="2800" dirty="0" smtClean="0">
                <a:latin typeface="Comic Sans MS" pitchFamily="66" charset="0"/>
              </a:rPr>
              <a:t> (</a:t>
            </a:r>
            <a:r>
              <a:rPr lang="tr-TR" sz="2800" dirty="0" err="1" smtClean="0">
                <a:latin typeface="Comic Sans MS" pitchFamily="66" charset="0"/>
              </a:rPr>
              <a:t>İntraepitelyal</a:t>
            </a:r>
            <a:r>
              <a:rPr lang="tr-TR" sz="2800" dirty="0" smtClean="0">
                <a:latin typeface="Comic Sans MS" pitchFamily="66" charset="0"/>
              </a:rPr>
              <a:t> lenfosit = İEL)</a:t>
            </a:r>
          </a:p>
          <a:p>
            <a:r>
              <a:rPr lang="tr-TR" sz="2800" dirty="0" smtClean="0">
                <a:latin typeface="Comic Sans MS" pitchFamily="66" charset="0"/>
              </a:rPr>
              <a:t>&gt;25-30 İEL/100 </a:t>
            </a:r>
            <a:r>
              <a:rPr lang="tr-TR" sz="2800" dirty="0" err="1" smtClean="0">
                <a:latin typeface="Comic Sans MS" pitchFamily="66" charset="0"/>
              </a:rPr>
              <a:t>epitel</a:t>
            </a:r>
            <a:r>
              <a:rPr lang="tr-TR" sz="2800" dirty="0" smtClean="0">
                <a:latin typeface="Comic Sans MS" pitchFamily="66" charset="0"/>
              </a:rPr>
              <a:t> hücresi</a:t>
            </a:r>
          </a:p>
          <a:p>
            <a:r>
              <a:rPr lang="tr-TR" sz="2800" dirty="0" err="1" smtClean="0">
                <a:latin typeface="Comic Sans MS" pitchFamily="66" charset="0"/>
              </a:rPr>
              <a:t>LP’da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 err="1" smtClean="0">
                <a:latin typeface="Comic Sans MS" pitchFamily="66" charset="0"/>
              </a:rPr>
              <a:t>lenfoplazmasitoz</a:t>
            </a:r>
            <a:endParaRPr lang="tr-TR" sz="2800" dirty="0" smtClean="0">
              <a:latin typeface="Comic Sans MS" pitchFamily="66" charset="0"/>
            </a:endParaRPr>
          </a:p>
          <a:p>
            <a:r>
              <a:rPr lang="tr-TR" sz="2800" dirty="0" smtClean="0">
                <a:latin typeface="Comic Sans MS" pitchFamily="66" charset="0"/>
              </a:rPr>
              <a:t>CD8+ CD3+ (</a:t>
            </a:r>
            <a:r>
              <a:rPr lang="tr-TR" sz="2800" dirty="0" err="1" smtClean="0">
                <a:latin typeface="Comic Sans MS" pitchFamily="66" charset="0"/>
              </a:rPr>
              <a:t>sitotoksik</a:t>
            </a:r>
            <a:r>
              <a:rPr lang="tr-TR" sz="2800" dirty="0" smtClean="0">
                <a:latin typeface="Comic Sans MS" pitchFamily="66" charset="0"/>
              </a:rPr>
              <a:t>/</a:t>
            </a:r>
            <a:r>
              <a:rPr lang="tr-TR" sz="2800" dirty="0" err="1" smtClean="0">
                <a:latin typeface="Comic Sans MS" pitchFamily="66" charset="0"/>
              </a:rPr>
              <a:t>süpressör</a:t>
            </a:r>
            <a:r>
              <a:rPr lang="tr-TR" sz="2800" dirty="0" smtClean="0">
                <a:latin typeface="Comic Sans MS" pitchFamily="66" charset="0"/>
              </a:rPr>
              <a:t> T hücre)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tr-TR" sz="3000" smtClean="0">
                <a:latin typeface="Comic Sans MS" pitchFamily="66" charset="0"/>
              </a:rPr>
              <a:t>Lenfositik gastrit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52228" name="Picture 4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484313"/>
            <a:ext cx="22320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22685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484313"/>
            <a:ext cx="23050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 descr="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933825"/>
            <a:ext cx="2232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 descr="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4050" y="3933825"/>
            <a:ext cx="21399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9" descr="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1484313"/>
            <a:ext cx="21240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0" descr="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933825"/>
            <a:ext cx="22685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 descr="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39975" y="3933825"/>
            <a:ext cx="23034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FF0000"/>
                </a:solidFill>
                <a:latin typeface="Comic Sans MS" pitchFamily="66" charset="0"/>
              </a:rPr>
              <a:t>Granülomatöz gastrit</a:t>
            </a:r>
          </a:p>
        </p:txBody>
      </p:sp>
      <p:sp>
        <p:nvSpPr>
          <p:cNvPr id="5632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>
                <a:latin typeface="Comic Sans MS" pitchFamily="66" charset="0"/>
              </a:rPr>
              <a:t>HP assosiye olabilir</a:t>
            </a:r>
          </a:p>
          <a:p>
            <a:r>
              <a:rPr lang="tr-TR" smtClean="0">
                <a:latin typeface="Comic Sans MS" pitchFamily="66" charset="0"/>
              </a:rPr>
              <a:t>Crohn hastalığı&gt; idiopatik/izole&gt;tmler&gt; infeksiyonlar&gt;sarkoidoz&gt;vaskülit</a:t>
            </a:r>
          </a:p>
        </p:txBody>
      </p:sp>
      <p:pic>
        <p:nvPicPr>
          <p:cNvPr id="56324" name="Picture 11" descr="Picture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57563"/>
            <a:ext cx="4252913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4" descr="1584-02 200x Sarcoidose 1"/>
          <p:cNvPicPr>
            <a:picLocks noChangeAspect="1" noChangeArrowheads="1"/>
          </p:cNvPicPr>
          <p:nvPr/>
        </p:nvPicPr>
        <p:blipFill>
          <a:blip r:embed="rId3">
            <a:lum contrast="-30000"/>
          </a:blip>
          <a:srcRect/>
          <a:stretch>
            <a:fillRect/>
          </a:stretch>
        </p:blipFill>
        <p:spPr bwMode="auto">
          <a:xfrm>
            <a:off x="4643438" y="3357563"/>
            <a:ext cx="4176712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9" descr="Pictur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92488"/>
            <a:ext cx="4572000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10" descr="Pictur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3588" y="0"/>
            <a:ext cx="45704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12" descr="Picture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5720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24" name="Text Box 12"/>
          <p:cNvSpPr txBox="1">
            <a:spLocks noChangeArrowheads="1"/>
          </p:cNvSpPr>
          <p:nvPr/>
        </p:nvSpPr>
        <p:spPr bwMode="auto">
          <a:xfrm>
            <a:off x="7380288" y="2947988"/>
            <a:ext cx="1608133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dirty="0" smtClean="0">
                <a:solidFill>
                  <a:srgbClr val="000066"/>
                </a:solidFill>
                <a:latin typeface="Comic Sans MS" pitchFamily="66" charset="0"/>
              </a:rPr>
              <a:t>Crohn</a:t>
            </a:r>
            <a:r>
              <a:rPr lang="tr-TR" sz="1600" dirty="0" smtClean="0">
                <a:solidFill>
                  <a:srgbClr val="000066"/>
                </a:solidFill>
                <a:latin typeface="Comic Sans MS" pitchFamily="66" charset="0"/>
              </a:rPr>
              <a:t> hastalığı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46123" name="Text Box 11"/>
          <p:cNvSpPr txBox="1">
            <a:spLocks noChangeArrowheads="1"/>
          </p:cNvSpPr>
          <p:nvPr/>
        </p:nvSpPr>
        <p:spPr bwMode="auto">
          <a:xfrm>
            <a:off x="3203575" y="3357563"/>
            <a:ext cx="128746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>
                <a:solidFill>
                  <a:srgbClr val="000066"/>
                </a:solidFill>
                <a:latin typeface="Comic Sans MS" pitchFamily="66" charset="0"/>
              </a:rPr>
              <a:t>Sarcoidosis</a:t>
            </a:r>
            <a:endParaRPr lang="en-GB" sz="160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46126" name="Text Box 14"/>
          <p:cNvSpPr txBox="1">
            <a:spLocks noChangeArrowheads="1"/>
          </p:cNvSpPr>
          <p:nvPr/>
        </p:nvSpPr>
        <p:spPr bwMode="auto">
          <a:xfrm>
            <a:off x="7408863" y="6381750"/>
            <a:ext cx="172675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dirty="0" smtClean="0">
                <a:solidFill>
                  <a:srgbClr val="000066"/>
                </a:solidFill>
                <a:latin typeface="Comic Sans MS" pitchFamily="66" charset="0"/>
              </a:rPr>
              <a:t>Behçet</a:t>
            </a:r>
            <a:r>
              <a:rPr lang="tr-TR" sz="1600" dirty="0" smtClean="0">
                <a:solidFill>
                  <a:srgbClr val="000066"/>
                </a:solidFill>
                <a:latin typeface="Comic Sans MS" pitchFamily="66" charset="0"/>
              </a:rPr>
              <a:t> hastalığı</a:t>
            </a:r>
            <a:endParaRPr lang="en-GB" sz="16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57352" name="Picture 4" descr="1548-02 100xGran_Sarcoidose"/>
          <p:cNvPicPr>
            <a:picLocks noChangeAspect="1" noChangeArrowheads="1"/>
          </p:cNvPicPr>
          <p:nvPr/>
        </p:nvPicPr>
        <p:blipFill>
          <a:blip r:embed="rId6">
            <a:lum contrast="-24000"/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4" grpId="0" animBg="1"/>
      <p:bldP spid="346123" grpId="0" animBg="1"/>
      <p:bldP spid="3461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H. </a:t>
            </a:r>
            <a:r>
              <a:rPr lang="tr-TR" dirty="0" err="1" smtClean="0"/>
              <a:t>Pylori</a:t>
            </a:r>
            <a:r>
              <a:rPr lang="tr-TR" dirty="0" smtClean="0"/>
              <a:t> DIŞI GASTRİTLER 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Gastritler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Akut </a:t>
            </a:r>
            <a:r>
              <a:rPr lang="tr-TR" dirty="0" err="1" smtClean="0">
                <a:latin typeface="Comic Sans MS" pitchFamily="66" charset="0"/>
              </a:rPr>
              <a:t>eroziv</a:t>
            </a:r>
            <a:r>
              <a:rPr lang="tr-TR" dirty="0" smtClean="0">
                <a:latin typeface="Comic Sans MS" pitchFamily="66" charset="0"/>
              </a:rPr>
              <a:t>/</a:t>
            </a:r>
            <a:r>
              <a:rPr lang="tr-TR" dirty="0" err="1" smtClean="0">
                <a:latin typeface="Comic Sans MS" pitchFamily="66" charset="0"/>
              </a:rPr>
              <a:t>hemorajik</a:t>
            </a:r>
            <a:r>
              <a:rPr lang="tr-TR" dirty="0" smtClean="0">
                <a:latin typeface="Comic Sans MS" pitchFamily="66" charset="0"/>
              </a:rPr>
              <a:t> (</a:t>
            </a:r>
            <a:r>
              <a:rPr lang="tr-TR" dirty="0" err="1" smtClean="0">
                <a:latin typeface="Comic Sans MS" pitchFamily="66" charset="0"/>
              </a:rPr>
              <a:t>stress</a:t>
            </a:r>
            <a:r>
              <a:rPr lang="tr-TR" dirty="0" smtClean="0">
                <a:latin typeface="Comic Sans MS" pitchFamily="66" charset="0"/>
              </a:rPr>
              <a:t>) gastrit</a:t>
            </a:r>
          </a:p>
          <a:p>
            <a:r>
              <a:rPr lang="tr-TR" dirty="0" smtClean="0">
                <a:latin typeface="Comic Sans MS" pitchFamily="66" charset="0"/>
              </a:rPr>
              <a:t>Kimyasal </a:t>
            </a:r>
            <a:r>
              <a:rPr lang="tr-TR" dirty="0" err="1" smtClean="0">
                <a:latin typeface="Comic Sans MS" pitchFamily="66" charset="0"/>
              </a:rPr>
              <a:t>gastropati</a:t>
            </a:r>
            <a:r>
              <a:rPr lang="tr-TR" dirty="0" smtClean="0">
                <a:latin typeface="Comic Sans MS" pitchFamily="66" charset="0"/>
              </a:rPr>
              <a:t> (reaktif gastrit)</a:t>
            </a:r>
          </a:p>
          <a:p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Helicobacter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pylori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 gastriti</a:t>
            </a:r>
          </a:p>
          <a:p>
            <a:r>
              <a:rPr lang="tr-TR" dirty="0" err="1" smtClean="0">
                <a:latin typeface="Comic Sans MS" pitchFamily="66" charset="0"/>
              </a:rPr>
              <a:t>Otoimmün</a:t>
            </a:r>
            <a:r>
              <a:rPr lang="tr-TR" dirty="0" smtClean="0">
                <a:latin typeface="Comic Sans MS" pitchFamily="66" charset="0"/>
              </a:rPr>
              <a:t> gastrit</a:t>
            </a:r>
          </a:p>
          <a:p>
            <a:r>
              <a:rPr lang="tr-TR" dirty="0" err="1" smtClean="0">
                <a:latin typeface="Comic Sans MS" pitchFamily="66" charset="0"/>
              </a:rPr>
              <a:t>Granülomatöz</a:t>
            </a:r>
            <a:r>
              <a:rPr lang="tr-TR" dirty="0" smtClean="0">
                <a:latin typeface="Comic Sans MS" pitchFamily="66" charset="0"/>
              </a:rPr>
              <a:t> gastrit</a:t>
            </a:r>
          </a:p>
          <a:p>
            <a:r>
              <a:rPr lang="tr-TR" dirty="0" err="1" smtClean="0">
                <a:latin typeface="Comic Sans MS" pitchFamily="66" charset="0"/>
              </a:rPr>
              <a:t>Lenfositik</a:t>
            </a:r>
            <a:r>
              <a:rPr lang="tr-TR" dirty="0" smtClean="0">
                <a:latin typeface="Comic Sans MS" pitchFamily="66" charset="0"/>
              </a:rPr>
              <a:t> gastrit</a:t>
            </a:r>
          </a:p>
          <a:p>
            <a:r>
              <a:rPr lang="tr-TR" dirty="0" err="1" smtClean="0">
                <a:latin typeface="Comic Sans MS" pitchFamily="66" charset="0"/>
              </a:rPr>
              <a:t>Eozinofilik</a:t>
            </a:r>
            <a:r>
              <a:rPr lang="tr-TR" dirty="0" smtClean="0">
                <a:latin typeface="Comic Sans MS" pitchFamily="66" charset="0"/>
              </a:rPr>
              <a:t> gastrit</a:t>
            </a:r>
          </a:p>
          <a:p>
            <a:r>
              <a:rPr lang="tr-TR" dirty="0" err="1" smtClean="0">
                <a:latin typeface="Comic Sans MS" pitchFamily="66" charset="0"/>
              </a:rPr>
              <a:t>Kollagenöz</a:t>
            </a:r>
            <a:r>
              <a:rPr lang="tr-TR" dirty="0" smtClean="0">
                <a:latin typeface="Comic Sans MS" pitchFamily="66" charset="0"/>
              </a:rPr>
              <a:t> gastrit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FF0000"/>
                </a:solidFill>
                <a:latin typeface="Comic Sans MS" pitchFamily="66" charset="0"/>
              </a:rPr>
              <a:t>Otoimmün gastrit</a:t>
            </a:r>
          </a:p>
        </p:txBody>
      </p:sp>
      <p:sp>
        <p:nvSpPr>
          <p:cNvPr id="5939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Parietal</a:t>
            </a:r>
            <a:r>
              <a:rPr lang="tr-TR" dirty="0" smtClean="0">
                <a:latin typeface="Comic Sans MS" pitchFamily="66" charset="0"/>
              </a:rPr>
              <a:t> h, </a:t>
            </a:r>
            <a:r>
              <a:rPr lang="tr-TR" dirty="0" err="1" smtClean="0">
                <a:latin typeface="Comic Sans MS" pitchFamily="66" charset="0"/>
              </a:rPr>
              <a:t>intrinsek</a:t>
            </a:r>
            <a:r>
              <a:rPr lang="tr-TR" dirty="0" smtClean="0">
                <a:latin typeface="Comic Sans MS" pitchFamily="66" charset="0"/>
              </a:rPr>
              <a:t> faktör </a:t>
            </a:r>
            <a:r>
              <a:rPr lang="tr-TR" dirty="0" err="1" smtClean="0">
                <a:latin typeface="Comic Sans MS" pitchFamily="66" charset="0"/>
              </a:rPr>
              <a:t>otoab’ları</a:t>
            </a:r>
            <a:r>
              <a:rPr lang="tr-TR" dirty="0" smtClean="0">
                <a:latin typeface="Comic Sans MS" pitchFamily="66" charset="0"/>
              </a:rPr>
              <a:t> +</a:t>
            </a:r>
          </a:p>
          <a:p>
            <a:r>
              <a:rPr lang="tr-TR" dirty="0" err="1" smtClean="0">
                <a:latin typeface="Comic Sans MS" pitchFamily="66" charset="0"/>
              </a:rPr>
              <a:t>Oksintik</a:t>
            </a:r>
            <a:r>
              <a:rPr lang="tr-TR" dirty="0" smtClean="0">
                <a:latin typeface="Comic Sans MS" pitchFamily="66" charset="0"/>
              </a:rPr>
              <a:t> mukoza kaybı, </a:t>
            </a:r>
            <a:r>
              <a:rPr lang="tr-TR" dirty="0" err="1" smtClean="0">
                <a:latin typeface="Comic Sans MS" pitchFamily="66" charset="0"/>
              </a:rPr>
              <a:t>hipo</a:t>
            </a:r>
            <a:r>
              <a:rPr lang="tr-TR" dirty="0" smtClean="0">
                <a:latin typeface="Comic Sans MS" pitchFamily="66" charset="0"/>
              </a:rPr>
              <a:t>/</a:t>
            </a:r>
            <a:r>
              <a:rPr lang="tr-TR" dirty="0" err="1" smtClean="0">
                <a:latin typeface="Comic Sans MS" pitchFamily="66" charset="0"/>
              </a:rPr>
              <a:t>aklorhidri</a:t>
            </a:r>
            <a:r>
              <a:rPr lang="tr-TR" dirty="0" smtClean="0">
                <a:latin typeface="Comic Sans MS" pitchFamily="66" charset="0"/>
              </a:rPr>
              <a:t>, </a:t>
            </a:r>
            <a:r>
              <a:rPr lang="tr-TR" dirty="0" err="1" smtClean="0">
                <a:latin typeface="Comic Sans MS" pitchFamily="66" charset="0"/>
              </a:rPr>
              <a:t>hipergastrinemi</a:t>
            </a:r>
            <a:r>
              <a:rPr lang="tr-TR" dirty="0" smtClean="0">
                <a:latin typeface="Comic Sans MS" pitchFamily="66" charset="0"/>
              </a:rPr>
              <a:t>, </a:t>
            </a:r>
            <a:r>
              <a:rPr lang="tr-TR" dirty="0" err="1" smtClean="0">
                <a:latin typeface="Comic Sans MS" pitchFamily="66" charset="0"/>
              </a:rPr>
              <a:t>Vit</a:t>
            </a:r>
            <a:r>
              <a:rPr lang="tr-TR" dirty="0" smtClean="0">
                <a:latin typeface="Comic Sans MS" pitchFamily="66" charset="0"/>
              </a:rPr>
              <a:t>. B12 eksikliği</a:t>
            </a:r>
          </a:p>
          <a:p>
            <a:r>
              <a:rPr lang="tr-TR" dirty="0" smtClean="0">
                <a:latin typeface="Comic Sans MS" pitchFamily="66" charset="0"/>
              </a:rPr>
              <a:t>HP (-)</a:t>
            </a:r>
          </a:p>
          <a:p>
            <a:r>
              <a:rPr lang="tr-TR" dirty="0" smtClean="0">
                <a:latin typeface="Comic Sans MS" pitchFamily="66" charset="0"/>
              </a:rPr>
              <a:t>50-60y kadınlarda 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h08-3461 100XHE"/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IMM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028700"/>
            <a:ext cx="80645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2411413" y="260350"/>
            <a:ext cx="4791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3600">
                <a:solidFill>
                  <a:srgbClr val="002060"/>
                </a:solidFill>
                <a:latin typeface="Comic Sans MS" pitchFamily="66" charset="0"/>
              </a:rPr>
              <a:t>Autoimmune gastritis</a:t>
            </a: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4859338" y="5876925"/>
            <a:ext cx="377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>
                <a:solidFill>
                  <a:schemeClr val="bg1"/>
                </a:solidFill>
                <a:latin typeface="Comic Sans MS" pitchFamily="66" charset="0"/>
              </a:rPr>
              <a:t>Antibodies against parietal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FF0000"/>
                </a:solidFill>
                <a:latin typeface="Comic Sans MS" pitchFamily="66" charset="0"/>
              </a:rPr>
              <a:t>Reaktif/Kimyasal gastrit</a:t>
            </a:r>
          </a:p>
        </p:txBody>
      </p:sp>
      <p:sp>
        <p:nvSpPr>
          <p:cNvPr id="6963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Gastrik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antrumda</a:t>
            </a:r>
            <a:r>
              <a:rPr lang="tr-TR" dirty="0" smtClean="0">
                <a:latin typeface="Comic Sans MS" pitchFamily="66" charset="0"/>
              </a:rPr>
              <a:t> erozyon, </a:t>
            </a:r>
            <a:r>
              <a:rPr lang="tr-TR" dirty="0" err="1" smtClean="0">
                <a:latin typeface="Comic Sans MS" pitchFamily="66" charset="0"/>
              </a:rPr>
              <a:t>hiperemi</a:t>
            </a:r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Endoskopide safra </a:t>
            </a:r>
            <a:r>
              <a:rPr lang="tr-TR" dirty="0" err="1" smtClean="0">
                <a:latin typeface="Comic Sans MS" pitchFamily="66" charset="0"/>
              </a:rPr>
              <a:t>reflüsü</a:t>
            </a:r>
            <a:r>
              <a:rPr lang="tr-TR" dirty="0" smtClean="0">
                <a:latin typeface="Comic Sans MS" pitchFamily="66" charset="0"/>
              </a:rPr>
              <a:t> </a:t>
            </a:r>
          </a:p>
          <a:p>
            <a:r>
              <a:rPr lang="tr-TR" dirty="0" smtClean="0">
                <a:latin typeface="Comic Sans MS" pitchFamily="66" charset="0"/>
              </a:rPr>
              <a:t>Safra </a:t>
            </a:r>
            <a:r>
              <a:rPr lang="tr-TR" dirty="0" err="1" smtClean="0">
                <a:latin typeface="Comic Sans MS" pitchFamily="66" charset="0"/>
              </a:rPr>
              <a:t>reflüsü</a:t>
            </a:r>
            <a:r>
              <a:rPr lang="tr-TR" dirty="0" smtClean="0">
                <a:latin typeface="Comic Sans MS" pitchFamily="66" charset="0"/>
              </a:rPr>
              <a:t>, NSAID, Aspirin </a:t>
            </a:r>
          </a:p>
          <a:p>
            <a:r>
              <a:rPr lang="tr-TR" dirty="0" err="1" smtClean="0">
                <a:latin typeface="Comic Sans MS" pitchFamily="66" charset="0"/>
              </a:rPr>
              <a:t>Foveolar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hiperplazi</a:t>
            </a:r>
            <a:r>
              <a:rPr lang="tr-TR" dirty="0" smtClean="0">
                <a:latin typeface="Comic Sans MS" pitchFamily="66" charset="0"/>
              </a:rPr>
              <a:t>, </a:t>
            </a:r>
            <a:r>
              <a:rPr lang="tr-TR" dirty="0" err="1" smtClean="0">
                <a:latin typeface="Comic Sans MS" pitchFamily="66" charset="0"/>
              </a:rPr>
              <a:t>villiform</a:t>
            </a:r>
            <a:r>
              <a:rPr lang="tr-TR" dirty="0" smtClean="0">
                <a:latin typeface="Comic Sans MS" pitchFamily="66" charset="0"/>
              </a:rPr>
              <a:t> yüzey, </a:t>
            </a:r>
            <a:r>
              <a:rPr lang="tr-TR" dirty="0" err="1" smtClean="0">
                <a:latin typeface="Comic Sans MS" pitchFamily="66" charset="0"/>
              </a:rPr>
              <a:t>tirbüşon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foveola</a:t>
            </a:r>
            <a:r>
              <a:rPr lang="tr-TR" dirty="0" smtClean="0">
                <a:latin typeface="Comic Sans MS" pitchFamily="66" charset="0"/>
              </a:rPr>
              <a:t>, reaktif </a:t>
            </a:r>
            <a:r>
              <a:rPr lang="tr-TR" dirty="0" err="1" smtClean="0">
                <a:latin typeface="Comic Sans MS" pitchFamily="66" charset="0"/>
              </a:rPr>
              <a:t>epitel</a:t>
            </a:r>
            <a:r>
              <a:rPr lang="tr-TR" dirty="0" smtClean="0">
                <a:latin typeface="Comic Sans MS" pitchFamily="66" charset="0"/>
              </a:rPr>
              <a:t>, </a:t>
            </a:r>
            <a:r>
              <a:rPr lang="tr-TR" dirty="0" err="1" smtClean="0">
                <a:latin typeface="Comic Sans MS" pitchFamily="66" charset="0"/>
              </a:rPr>
              <a:t>müsin</a:t>
            </a:r>
            <a:r>
              <a:rPr lang="tr-TR" dirty="0" smtClean="0">
                <a:latin typeface="Comic Sans MS" pitchFamily="66" charset="0"/>
              </a:rPr>
              <a:t> kaybı, </a:t>
            </a:r>
            <a:r>
              <a:rPr lang="tr-TR" dirty="0" err="1" smtClean="0">
                <a:latin typeface="Comic Sans MS" pitchFamily="66" charset="0"/>
              </a:rPr>
              <a:t>LP’da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vasküler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konjesyon</a:t>
            </a:r>
            <a:r>
              <a:rPr lang="tr-TR" dirty="0" smtClean="0">
                <a:latin typeface="Comic Sans MS" pitchFamily="66" charset="0"/>
              </a:rPr>
              <a:t>, düz kas </a:t>
            </a:r>
            <a:r>
              <a:rPr lang="tr-TR" dirty="0" err="1" smtClean="0">
                <a:latin typeface="Comic Sans MS" pitchFamily="66" charset="0"/>
              </a:rPr>
              <a:t>proliferasyonu</a:t>
            </a:r>
            <a:r>
              <a:rPr lang="tr-TR" dirty="0" smtClean="0">
                <a:latin typeface="Comic Sans MS" pitchFamily="66" charset="0"/>
              </a:rPr>
              <a:t>, </a:t>
            </a:r>
            <a:r>
              <a:rPr lang="tr-TR" dirty="0" err="1" smtClean="0">
                <a:latin typeface="Comic Sans MS" pitchFamily="66" charset="0"/>
              </a:rPr>
              <a:t>inflamatuar</a:t>
            </a:r>
            <a:r>
              <a:rPr lang="tr-TR" dirty="0" smtClean="0">
                <a:latin typeface="Comic Sans MS" pitchFamily="66" charset="0"/>
              </a:rPr>
              <a:t> hücre azlığı, HP (-)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pu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33480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pu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484313"/>
            <a:ext cx="2952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 descr="pu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4275" y="1484313"/>
            <a:ext cx="28797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 Box 8"/>
          <p:cNvSpPr txBox="1">
            <a:spLocks noChangeArrowheads="1"/>
          </p:cNvSpPr>
          <p:nvPr/>
        </p:nvSpPr>
        <p:spPr bwMode="auto">
          <a:xfrm>
            <a:off x="2339975" y="333375"/>
            <a:ext cx="4303713" cy="768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>
                <a:latin typeface="Comic Sans MS" pitchFamily="66" charset="0"/>
              </a:rPr>
              <a:t>NSAID gastriti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FF0000"/>
                </a:solidFill>
                <a:latin typeface="Comic Sans MS" pitchFamily="66" charset="0"/>
              </a:rPr>
              <a:t>Peptik ülser hastalığı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 dirty="0">
                <a:latin typeface="Comic Sans MS" pitchFamily="66" charset="0"/>
              </a:rPr>
              <a:t>Kronik, genellikle </a:t>
            </a:r>
            <a:r>
              <a:rPr lang="tr-TR" sz="2800" dirty="0" err="1">
                <a:latin typeface="Comic Sans MS" pitchFamily="66" charset="0"/>
              </a:rPr>
              <a:t>soliter</a:t>
            </a:r>
            <a:r>
              <a:rPr lang="tr-TR" sz="2800" dirty="0">
                <a:latin typeface="Comic Sans MS" pitchFamily="66" charset="0"/>
              </a:rPr>
              <a:t>, asit/</a:t>
            </a:r>
            <a:r>
              <a:rPr lang="tr-TR" sz="2800" dirty="0" err="1">
                <a:latin typeface="Comic Sans MS" pitchFamily="66" charset="0"/>
              </a:rPr>
              <a:t>peptik</a:t>
            </a:r>
            <a:r>
              <a:rPr lang="tr-TR" sz="2800" dirty="0">
                <a:latin typeface="Comic Sans MS" pitchFamily="66" charset="0"/>
              </a:rPr>
              <a:t> sıvıların agresif etkisiyle oluşan tam kat </a:t>
            </a:r>
            <a:r>
              <a:rPr lang="tr-TR" sz="2800" dirty="0" err="1">
                <a:latin typeface="Comic Sans MS" pitchFamily="66" charset="0"/>
              </a:rPr>
              <a:t>mukozal</a:t>
            </a: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 smtClean="0">
                <a:latin typeface="Comic Sans MS" pitchFamily="66" charset="0"/>
              </a:rPr>
              <a:t>hasar</a:t>
            </a:r>
            <a:endParaRPr lang="tr-TR" sz="2800" dirty="0">
              <a:latin typeface="Comic Sans MS" pitchFamily="66" charset="0"/>
            </a:endParaRPr>
          </a:p>
          <a:p>
            <a:r>
              <a:rPr lang="tr-TR" sz="2800" dirty="0">
                <a:latin typeface="Comic Sans MS" pitchFamily="66" charset="0"/>
              </a:rPr>
              <a:t>Genellikle </a:t>
            </a:r>
            <a:r>
              <a:rPr lang="tr-TR" sz="2800" dirty="0">
                <a:latin typeface="Comic Sans MS" pitchFamily="66" charset="0"/>
                <a:sym typeface="Symbol" pitchFamily="18" charset="2"/>
              </a:rPr>
              <a:t> </a:t>
            </a:r>
            <a:r>
              <a:rPr lang="tr-TR" sz="2800" dirty="0" smtClean="0">
                <a:latin typeface="Comic Sans MS" pitchFamily="66" charset="0"/>
                <a:sym typeface="Symbol" pitchFamily="18" charset="2"/>
              </a:rPr>
              <a:t>2cm </a:t>
            </a:r>
            <a:r>
              <a:rPr lang="tr-TR" sz="2800" dirty="0">
                <a:latin typeface="Comic Sans MS" pitchFamily="66" charset="0"/>
                <a:sym typeface="Symbol" pitchFamily="18" charset="2"/>
              </a:rPr>
              <a:t>çaplı</a:t>
            </a:r>
          </a:p>
          <a:p>
            <a:r>
              <a:rPr lang="tr-TR" sz="2800" dirty="0">
                <a:latin typeface="Comic Sans MS" pitchFamily="66" charset="0"/>
                <a:sym typeface="Symbol" pitchFamily="18" charset="2"/>
              </a:rPr>
              <a:t>Görülme yerleri:</a:t>
            </a:r>
          </a:p>
          <a:p>
            <a:pPr>
              <a:buFontTx/>
              <a:buNone/>
            </a:pPr>
            <a:r>
              <a:rPr lang="tr-TR" sz="2800" dirty="0">
                <a:latin typeface="Comic Sans MS" pitchFamily="66" charset="0"/>
                <a:sym typeface="Symbol" pitchFamily="18" charset="2"/>
              </a:rPr>
              <a:t>	</a:t>
            </a:r>
            <a:r>
              <a:rPr lang="tr-TR" sz="2800" dirty="0" err="1">
                <a:latin typeface="Comic Sans MS" pitchFamily="66" charset="0"/>
                <a:sym typeface="Symbol" pitchFamily="18" charset="2"/>
              </a:rPr>
              <a:t>duodenum</a:t>
            </a:r>
            <a:r>
              <a:rPr lang="tr-TR" sz="2800" dirty="0">
                <a:latin typeface="Comic Sans MS" pitchFamily="66" charset="0"/>
                <a:sym typeface="Symbol" pitchFamily="18" charset="2"/>
              </a:rPr>
              <a:t> 1.kısım 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&gt;</a:t>
            </a:r>
            <a:r>
              <a:rPr lang="tr-TR" sz="2800" dirty="0">
                <a:latin typeface="Comic Sans MS" pitchFamily="66" charset="0"/>
                <a:sym typeface="Symbol" pitchFamily="18" charset="2"/>
              </a:rPr>
              <a:t>mide-</a:t>
            </a:r>
            <a:r>
              <a:rPr lang="tr-TR" sz="2800" dirty="0" err="1">
                <a:latin typeface="Comic Sans MS" pitchFamily="66" charset="0"/>
                <a:sym typeface="Symbol" pitchFamily="18" charset="2"/>
              </a:rPr>
              <a:t>antrum</a:t>
            </a:r>
            <a:r>
              <a:rPr lang="tr-TR" sz="2800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&gt;</a:t>
            </a:r>
            <a:r>
              <a:rPr lang="tr-TR" sz="2800" dirty="0">
                <a:latin typeface="Comic Sans MS" pitchFamily="66" charset="0"/>
                <a:sym typeface="Symbol" pitchFamily="18" charset="2"/>
              </a:rPr>
              <a:t>GEJ 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&gt;</a:t>
            </a:r>
            <a:r>
              <a:rPr lang="tr-TR" sz="2800" dirty="0" err="1">
                <a:latin typeface="Comic Sans MS" pitchFamily="66" charset="0"/>
                <a:sym typeface="Symbol" pitchFamily="18" charset="2"/>
              </a:rPr>
              <a:t>gastrojejunostomi</a:t>
            </a:r>
            <a:r>
              <a:rPr lang="tr-TR" sz="2800" dirty="0">
                <a:latin typeface="Comic Sans MS" pitchFamily="66" charset="0"/>
                <a:sym typeface="Symbol" pitchFamily="18" charset="2"/>
              </a:rPr>
              <a:t> kenarları 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&gt;</a:t>
            </a:r>
            <a:r>
              <a:rPr lang="tr-TR" sz="2800" dirty="0" err="1">
                <a:latin typeface="Comic Sans MS" pitchFamily="66" charset="0"/>
                <a:sym typeface="Symbol" pitchFamily="18" charset="2"/>
              </a:rPr>
              <a:t>ZES’da</a:t>
            </a:r>
            <a:r>
              <a:rPr lang="tr-TR" sz="2800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tr-TR" sz="2800" dirty="0" err="1">
                <a:latin typeface="Comic Sans MS" pitchFamily="66" charset="0"/>
                <a:sym typeface="Symbol" pitchFamily="18" charset="2"/>
              </a:rPr>
              <a:t>duodenum</a:t>
            </a:r>
            <a:r>
              <a:rPr lang="tr-TR" sz="2800" dirty="0">
                <a:latin typeface="Comic Sans MS" pitchFamily="66" charset="0"/>
                <a:sym typeface="Symbol" pitchFamily="18" charset="2"/>
              </a:rPr>
              <a:t>, mide, </a:t>
            </a:r>
            <a:r>
              <a:rPr lang="tr-TR" sz="2800" dirty="0" err="1">
                <a:latin typeface="Comic Sans MS" pitchFamily="66" charset="0"/>
                <a:sym typeface="Symbol" pitchFamily="18" charset="2"/>
              </a:rPr>
              <a:t>jejunumda</a:t>
            </a:r>
            <a:r>
              <a:rPr lang="tr-TR" sz="2800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&gt;</a:t>
            </a:r>
            <a:r>
              <a:rPr lang="tr-TR" sz="2800" dirty="0" err="1">
                <a:latin typeface="Comic Sans MS" pitchFamily="66" charset="0"/>
                <a:sym typeface="Symbol" pitchFamily="18" charset="2"/>
              </a:rPr>
              <a:t>ektopik</a:t>
            </a:r>
            <a:r>
              <a:rPr lang="tr-TR" sz="2800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tr-TR" sz="2800" dirty="0" err="1">
                <a:latin typeface="Comic Sans MS" pitchFamily="66" charset="0"/>
                <a:sym typeface="Symbol" pitchFamily="18" charset="2"/>
              </a:rPr>
              <a:t>gastrik</a:t>
            </a:r>
            <a:r>
              <a:rPr lang="tr-TR" sz="2800" dirty="0">
                <a:latin typeface="Comic Sans MS" pitchFamily="66" charset="0"/>
                <a:sym typeface="Symbol" pitchFamily="18" charset="2"/>
              </a:rPr>
              <a:t> mukoza içeren </a:t>
            </a:r>
            <a:r>
              <a:rPr lang="tr-TR" sz="2800" dirty="0" err="1">
                <a:latin typeface="Comic Sans MS" pitchFamily="66" charset="0"/>
                <a:sym typeface="Symbol" pitchFamily="18" charset="2"/>
              </a:rPr>
              <a:t>Meckel</a:t>
            </a:r>
            <a:r>
              <a:rPr lang="tr-TR" sz="2800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tr-TR" sz="2800" dirty="0" err="1">
                <a:latin typeface="Comic Sans MS" pitchFamily="66" charset="0"/>
                <a:sym typeface="Symbol" pitchFamily="18" charset="2"/>
              </a:rPr>
              <a:t>divertikülünde</a:t>
            </a:r>
            <a:r>
              <a:rPr lang="tr-TR" sz="2800" dirty="0">
                <a:latin typeface="Comic Sans MS" pitchFamily="66" charset="0"/>
                <a:sym typeface="Symbol" pitchFamily="18" charset="2"/>
              </a:rPr>
              <a:t> </a:t>
            </a:r>
            <a:endParaRPr lang="en-US" sz="2800" dirty="0">
              <a:latin typeface="Comic Sans MS" pitchFamily="66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S01871-017-f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5"/>
            <a:ext cx="9144000" cy="5429250"/>
          </a:xfrm>
          <a:prstGeom prst="rect">
            <a:avLst/>
          </a:prstGeom>
          <a:noFill/>
        </p:spPr>
      </p:pic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3851275" y="5876925"/>
            <a:ext cx="151288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peptic ulc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4859338" cy="3086100"/>
          </a:xfrm>
          <a:prstGeom prst="rect">
            <a:avLst/>
          </a:prstGeom>
          <a:noFill/>
        </p:spPr>
      </p:pic>
      <p:pic>
        <p:nvPicPr>
          <p:cNvPr id="150531" name="Picture 3" descr="gastric ulc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859338" cy="2854325"/>
          </a:xfrm>
          <a:prstGeom prst="rect">
            <a:avLst/>
          </a:prstGeom>
          <a:noFill/>
        </p:spPr>
      </p:pic>
      <p:pic>
        <p:nvPicPr>
          <p:cNvPr id="150532" name="Picture 4" descr="necrosi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692150"/>
            <a:ext cx="4146550" cy="547370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5580112" y="764704"/>
            <a:ext cx="286649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Nekrotik </a:t>
            </a:r>
            <a:r>
              <a:rPr lang="tr-TR" dirty="0" err="1" smtClean="0">
                <a:latin typeface="Comic Sans MS" pitchFamily="66" charset="0"/>
              </a:rPr>
              <a:t>fibrinoid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debri</a:t>
            </a:r>
            <a:r>
              <a:rPr lang="tr-TR" dirty="0" smtClean="0">
                <a:latin typeface="Comic Sans MS" pitchFamily="66" charset="0"/>
              </a:rPr>
              <a:t> 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5076056" y="1628800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/>
            <a:r>
              <a:rPr lang="tr-TR" dirty="0" err="1" smtClean="0">
                <a:latin typeface="Comic Sans MS" pitchFamily="66" charset="0"/>
              </a:rPr>
              <a:t>Nötrofilden</a:t>
            </a:r>
            <a:r>
              <a:rPr lang="tr-TR" dirty="0" smtClean="0">
                <a:latin typeface="Comic Sans MS" pitchFamily="66" charset="0"/>
              </a:rPr>
              <a:t> zengin </a:t>
            </a:r>
            <a:r>
              <a:rPr lang="tr-TR" dirty="0" err="1" smtClean="0">
                <a:latin typeface="Comic Sans MS" pitchFamily="66" charset="0"/>
              </a:rPr>
              <a:t>inflamasyon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5148064" y="23488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90600" lvl="1" indent="-533400"/>
            <a:r>
              <a:rPr lang="tr-TR" dirty="0" err="1" smtClean="0">
                <a:latin typeface="Comic Sans MS" pitchFamily="66" charset="0"/>
              </a:rPr>
              <a:t>Granülasyon</a:t>
            </a:r>
            <a:r>
              <a:rPr lang="tr-TR" dirty="0" smtClean="0">
                <a:latin typeface="Comic Sans MS" pitchFamily="66" charset="0"/>
              </a:rPr>
              <a:t> dokusu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5652120" y="3573016"/>
            <a:ext cx="261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>
                <a:latin typeface="Comic Sans MS" pitchFamily="66" charset="0"/>
              </a:rPr>
              <a:t>fibröz</a:t>
            </a:r>
            <a:r>
              <a:rPr lang="tr-TR" dirty="0" smtClean="0">
                <a:latin typeface="Comic Sans MS" pitchFamily="66" charset="0"/>
              </a:rPr>
              <a:t>/</a:t>
            </a:r>
            <a:r>
              <a:rPr lang="tr-TR" dirty="0" err="1" smtClean="0">
                <a:latin typeface="Comic Sans MS" pitchFamily="66" charset="0"/>
              </a:rPr>
              <a:t>kollagenöz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skar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/>
          <p:cNvGraphicFramePr>
            <a:graphicFrameLocks noGrp="1"/>
          </p:cNvGraphicFramePr>
          <p:nvPr/>
        </p:nvGraphicFramePr>
        <p:xfrm>
          <a:off x="0" y="-6362700"/>
          <a:ext cx="208280" cy="1353312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Table 17-3. Complications of Peptic Ulcer Disease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-636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graphicFrame>
        <p:nvGraphicFramePr>
          <p:cNvPr id="25627" name="Group 27"/>
          <p:cNvGraphicFramePr>
            <a:graphicFrameLocks noGrp="1"/>
          </p:cNvGraphicFramePr>
          <p:nvPr/>
        </p:nvGraphicFramePr>
        <p:xfrm>
          <a:off x="971550" y="765175"/>
          <a:ext cx="7056438" cy="5753100"/>
        </p:xfrm>
        <a:graphic>
          <a:graphicData uri="http://schemas.openxmlformats.org/drawingml/2006/table">
            <a:tbl>
              <a:tblPr/>
              <a:tblGrid>
                <a:gridCol w="7056438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Kanama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3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15%- 20%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 sık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Ölümlerin %25 nedeni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Ülserin ilk belirtisi olabilir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Perforasyon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Ölümlerin 2/3 nedeni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Ender olarak ilk belirti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Obstruksiyon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(ödem / </a:t>
                      </a: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skar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4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2%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Pilorik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ülserlerde sık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Duodenal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ulserde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 olabilir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Kramp tarzında karın ağrısı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Ender olarak total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obstruksiyona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ve inatçı kusmalara neden olur 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8E8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2124075" y="286693"/>
            <a:ext cx="5354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tr-TR" sz="2400" dirty="0" err="1" smtClean="0">
                <a:solidFill>
                  <a:srgbClr val="FF0000"/>
                </a:solidFill>
              </a:rPr>
              <a:t>Peptik</a:t>
            </a:r>
            <a:r>
              <a:rPr lang="tr-TR" sz="2400" dirty="0" smtClean="0">
                <a:solidFill>
                  <a:srgbClr val="FF0000"/>
                </a:solidFill>
              </a:rPr>
              <a:t> Ülser Hastalığı - Komplikasyonlar 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mid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550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>
                <a:solidFill>
                  <a:srgbClr val="FF0000"/>
                </a:solidFill>
                <a:latin typeface="Comic Sans MS" pitchFamily="66" charset="0"/>
              </a:rPr>
              <a:t>Helicobacter Pylori gastriti</a:t>
            </a:r>
          </a:p>
        </p:txBody>
      </p:sp>
      <p:pic>
        <p:nvPicPr>
          <p:cNvPr id="9219" name="Picture 5" descr="123367_Nobel_9914608_onlineBi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437063"/>
            <a:ext cx="2808288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Helicobacter_pylori_ulcer_bacter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508500"/>
            <a:ext cx="30432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nobel_medicine_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437063"/>
            <a:ext cx="26257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2339975" y="3933825"/>
            <a:ext cx="434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r-TR" b="1"/>
              <a:t>J. Robin Warren </a:t>
            </a:r>
            <a:r>
              <a:rPr lang="tr-TR"/>
              <a:t>and </a:t>
            </a:r>
            <a:r>
              <a:rPr lang="tr-TR" b="1"/>
              <a:t>Barry J. Marshall</a:t>
            </a:r>
            <a:r>
              <a:rPr lang="tr-T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2135188" y="981075"/>
            <a:ext cx="7045325" cy="5562600"/>
            <a:chOff x="432" y="768"/>
            <a:chExt cx="5616" cy="3504"/>
          </a:xfrm>
        </p:grpSpPr>
        <p:sp>
          <p:nvSpPr>
            <p:cNvPr id="201731" name="Freeform 3"/>
            <p:cNvSpPr>
              <a:spLocks noChangeAspect="1"/>
            </p:cNvSpPr>
            <p:nvPr/>
          </p:nvSpPr>
          <p:spPr bwMode="auto">
            <a:xfrm>
              <a:off x="432" y="901"/>
              <a:ext cx="1891" cy="3371"/>
            </a:xfrm>
            <a:custGeom>
              <a:avLst/>
              <a:gdLst/>
              <a:ahLst/>
              <a:cxnLst>
                <a:cxn ang="0">
                  <a:pos x="192" y="209"/>
                </a:cxn>
                <a:cxn ang="0">
                  <a:pos x="199" y="359"/>
                </a:cxn>
                <a:cxn ang="0">
                  <a:pos x="192" y="486"/>
                </a:cxn>
                <a:cxn ang="0">
                  <a:pos x="117" y="693"/>
                </a:cxn>
                <a:cxn ang="0">
                  <a:pos x="117" y="885"/>
                </a:cxn>
                <a:cxn ang="0">
                  <a:pos x="174" y="1086"/>
                </a:cxn>
                <a:cxn ang="0">
                  <a:pos x="150" y="935"/>
                </a:cxn>
                <a:cxn ang="0">
                  <a:pos x="234" y="1144"/>
                </a:cxn>
                <a:cxn ang="0">
                  <a:pos x="376" y="1313"/>
                </a:cxn>
                <a:cxn ang="0">
                  <a:pos x="535" y="1395"/>
                </a:cxn>
                <a:cxn ang="0">
                  <a:pos x="576" y="1495"/>
                </a:cxn>
                <a:cxn ang="0">
                  <a:pos x="685" y="1530"/>
                </a:cxn>
                <a:cxn ang="0">
                  <a:pos x="650" y="1687"/>
                </a:cxn>
                <a:cxn ang="0">
                  <a:pos x="625" y="1804"/>
                </a:cxn>
                <a:cxn ang="0">
                  <a:pos x="760" y="2121"/>
                </a:cxn>
                <a:cxn ang="0">
                  <a:pos x="718" y="2389"/>
                </a:cxn>
                <a:cxn ang="0">
                  <a:pos x="777" y="2482"/>
                </a:cxn>
                <a:cxn ang="0">
                  <a:pos x="819" y="2389"/>
                </a:cxn>
                <a:cxn ang="0">
                  <a:pos x="910" y="2265"/>
                </a:cxn>
                <a:cxn ang="0">
                  <a:pos x="1126" y="2113"/>
                </a:cxn>
                <a:cxn ang="0">
                  <a:pos x="1236" y="1996"/>
                </a:cxn>
                <a:cxn ang="0">
                  <a:pos x="1219" y="1821"/>
                </a:cxn>
                <a:cxn ang="0">
                  <a:pos x="1101" y="1762"/>
                </a:cxn>
                <a:cxn ang="0">
                  <a:pos x="1119" y="1704"/>
                </a:cxn>
                <a:cxn ang="0">
                  <a:pos x="952" y="1537"/>
                </a:cxn>
                <a:cxn ang="0">
                  <a:pos x="819" y="1549"/>
                </a:cxn>
                <a:cxn ang="0">
                  <a:pos x="735" y="1555"/>
                </a:cxn>
                <a:cxn ang="0">
                  <a:pos x="593" y="1470"/>
                </a:cxn>
                <a:cxn ang="0">
                  <a:pos x="516" y="1363"/>
                </a:cxn>
                <a:cxn ang="0">
                  <a:pos x="501" y="1263"/>
                </a:cxn>
                <a:cxn ang="0">
                  <a:pos x="368" y="1228"/>
                </a:cxn>
                <a:cxn ang="0">
                  <a:pos x="508" y="1086"/>
                </a:cxn>
                <a:cxn ang="0">
                  <a:pos x="625" y="1094"/>
                </a:cxn>
                <a:cxn ang="0">
                  <a:pos x="700" y="1178"/>
                </a:cxn>
                <a:cxn ang="0">
                  <a:pos x="768" y="1002"/>
                </a:cxn>
                <a:cxn ang="0">
                  <a:pos x="821" y="885"/>
                </a:cxn>
                <a:cxn ang="0">
                  <a:pos x="919" y="760"/>
                </a:cxn>
                <a:cxn ang="0">
                  <a:pos x="994" y="643"/>
                </a:cxn>
                <a:cxn ang="0">
                  <a:pos x="919" y="578"/>
                </a:cxn>
                <a:cxn ang="0">
                  <a:pos x="827" y="486"/>
                </a:cxn>
                <a:cxn ang="0">
                  <a:pos x="735" y="593"/>
                </a:cxn>
                <a:cxn ang="0">
                  <a:pos x="625" y="551"/>
                </a:cxn>
                <a:cxn ang="0">
                  <a:pos x="625" y="443"/>
                </a:cxn>
                <a:cxn ang="0">
                  <a:pos x="710" y="359"/>
                </a:cxn>
                <a:cxn ang="0">
                  <a:pos x="625" y="344"/>
                </a:cxn>
                <a:cxn ang="0">
                  <a:pos x="526" y="344"/>
                </a:cxn>
                <a:cxn ang="0">
                  <a:pos x="366" y="192"/>
                </a:cxn>
                <a:cxn ang="0">
                  <a:pos x="284" y="8"/>
                </a:cxn>
                <a:cxn ang="0">
                  <a:pos x="217" y="25"/>
                </a:cxn>
                <a:cxn ang="0">
                  <a:pos x="174" y="92"/>
                </a:cxn>
                <a:cxn ang="0">
                  <a:pos x="84" y="127"/>
                </a:cxn>
              </a:cxnLst>
              <a:rect l="0" t="0" r="r" b="b"/>
              <a:pathLst>
                <a:path w="1318" h="2531">
                  <a:moveTo>
                    <a:pt x="0" y="167"/>
                  </a:moveTo>
                  <a:lnTo>
                    <a:pt x="84" y="209"/>
                  </a:lnTo>
                  <a:lnTo>
                    <a:pt x="142" y="192"/>
                  </a:lnTo>
                  <a:lnTo>
                    <a:pt x="192" y="209"/>
                  </a:lnTo>
                  <a:lnTo>
                    <a:pt x="134" y="217"/>
                  </a:lnTo>
                  <a:lnTo>
                    <a:pt x="184" y="234"/>
                  </a:lnTo>
                  <a:lnTo>
                    <a:pt x="199" y="292"/>
                  </a:lnTo>
                  <a:lnTo>
                    <a:pt x="199" y="359"/>
                  </a:lnTo>
                  <a:lnTo>
                    <a:pt x="234" y="334"/>
                  </a:lnTo>
                  <a:lnTo>
                    <a:pt x="234" y="384"/>
                  </a:lnTo>
                  <a:lnTo>
                    <a:pt x="209" y="411"/>
                  </a:lnTo>
                  <a:lnTo>
                    <a:pt x="192" y="486"/>
                  </a:lnTo>
                  <a:lnTo>
                    <a:pt x="217" y="568"/>
                  </a:lnTo>
                  <a:lnTo>
                    <a:pt x="199" y="610"/>
                  </a:lnTo>
                  <a:lnTo>
                    <a:pt x="192" y="585"/>
                  </a:lnTo>
                  <a:lnTo>
                    <a:pt x="117" y="693"/>
                  </a:lnTo>
                  <a:lnTo>
                    <a:pt x="109" y="810"/>
                  </a:lnTo>
                  <a:lnTo>
                    <a:pt x="92" y="835"/>
                  </a:lnTo>
                  <a:lnTo>
                    <a:pt x="100" y="885"/>
                  </a:lnTo>
                  <a:lnTo>
                    <a:pt x="117" y="885"/>
                  </a:lnTo>
                  <a:lnTo>
                    <a:pt x="125" y="969"/>
                  </a:lnTo>
                  <a:lnTo>
                    <a:pt x="117" y="994"/>
                  </a:lnTo>
                  <a:lnTo>
                    <a:pt x="167" y="1119"/>
                  </a:lnTo>
                  <a:lnTo>
                    <a:pt x="174" y="1086"/>
                  </a:lnTo>
                  <a:lnTo>
                    <a:pt x="159" y="1061"/>
                  </a:lnTo>
                  <a:lnTo>
                    <a:pt x="159" y="987"/>
                  </a:lnTo>
                  <a:lnTo>
                    <a:pt x="142" y="960"/>
                  </a:lnTo>
                  <a:lnTo>
                    <a:pt x="150" y="935"/>
                  </a:lnTo>
                  <a:lnTo>
                    <a:pt x="167" y="960"/>
                  </a:lnTo>
                  <a:lnTo>
                    <a:pt x="167" y="994"/>
                  </a:lnTo>
                  <a:lnTo>
                    <a:pt x="199" y="1111"/>
                  </a:lnTo>
                  <a:lnTo>
                    <a:pt x="234" y="1144"/>
                  </a:lnTo>
                  <a:lnTo>
                    <a:pt x="234" y="1211"/>
                  </a:lnTo>
                  <a:lnTo>
                    <a:pt x="284" y="1271"/>
                  </a:lnTo>
                  <a:lnTo>
                    <a:pt x="301" y="1271"/>
                  </a:lnTo>
                  <a:lnTo>
                    <a:pt x="376" y="1313"/>
                  </a:lnTo>
                  <a:lnTo>
                    <a:pt x="416" y="1313"/>
                  </a:lnTo>
                  <a:lnTo>
                    <a:pt x="441" y="1363"/>
                  </a:lnTo>
                  <a:lnTo>
                    <a:pt x="501" y="1395"/>
                  </a:lnTo>
                  <a:lnTo>
                    <a:pt x="535" y="1395"/>
                  </a:lnTo>
                  <a:lnTo>
                    <a:pt x="535" y="1445"/>
                  </a:lnTo>
                  <a:lnTo>
                    <a:pt x="551" y="1445"/>
                  </a:lnTo>
                  <a:lnTo>
                    <a:pt x="558" y="1495"/>
                  </a:lnTo>
                  <a:lnTo>
                    <a:pt x="576" y="1495"/>
                  </a:lnTo>
                  <a:lnTo>
                    <a:pt x="635" y="1545"/>
                  </a:lnTo>
                  <a:lnTo>
                    <a:pt x="650" y="1545"/>
                  </a:lnTo>
                  <a:lnTo>
                    <a:pt x="668" y="1530"/>
                  </a:lnTo>
                  <a:lnTo>
                    <a:pt x="685" y="1530"/>
                  </a:lnTo>
                  <a:lnTo>
                    <a:pt x="685" y="1562"/>
                  </a:lnTo>
                  <a:lnTo>
                    <a:pt x="700" y="1562"/>
                  </a:lnTo>
                  <a:lnTo>
                    <a:pt x="710" y="1620"/>
                  </a:lnTo>
                  <a:lnTo>
                    <a:pt x="650" y="1687"/>
                  </a:lnTo>
                  <a:lnTo>
                    <a:pt x="635" y="1722"/>
                  </a:lnTo>
                  <a:lnTo>
                    <a:pt x="660" y="1729"/>
                  </a:lnTo>
                  <a:lnTo>
                    <a:pt x="625" y="1779"/>
                  </a:lnTo>
                  <a:lnTo>
                    <a:pt x="625" y="1804"/>
                  </a:lnTo>
                  <a:lnTo>
                    <a:pt x="700" y="1929"/>
                  </a:lnTo>
                  <a:lnTo>
                    <a:pt x="727" y="1938"/>
                  </a:lnTo>
                  <a:lnTo>
                    <a:pt x="777" y="2021"/>
                  </a:lnTo>
                  <a:lnTo>
                    <a:pt x="760" y="2121"/>
                  </a:lnTo>
                  <a:lnTo>
                    <a:pt x="735" y="2138"/>
                  </a:lnTo>
                  <a:lnTo>
                    <a:pt x="700" y="2355"/>
                  </a:lnTo>
                  <a:lnTo>
                    <a:pt x="727" y="2322"/>
                  </a:lnTo>
                  <a:lnTo>
                    <a:pt x="718" y="2389"/>
                  </a:lnTo>
                  <a:lnTo>
                    <a:pt x="700" y="2405"/>
                  </a:lnTo>
                  <a:lnTo>
                    <a:pt x="735" y="2531"/>
                  </a:lnTo>
                  <a:lnTo>
                    <a:pt x="752" y="2531"/>
                  </a:lnTo>
                  <a:lnTo>
                    <a:pt x="777" y="2482"/>
                  </a:lnTo>
                  <a:lnTo>
                    <a:pt x="802" y="2464"/>
                  </a:lnTo>
                  <a:lnTo>
                    <a:pt x="802" y="2439"/>
                  </a:lnTo>
                  <a:lnTo>
                    <a:pt x="785" y="2422"/>
                  </a:lnTo>
                  <a:lnTo>
                    <a:pt x="819" y="2389"/>
                  </a:lnTo>
                  <a:lnTo>
                    <a:pt x="827" y="2330"/>
                  </a:lnTo>
                  <a:lnTo>
                    <a:pt x="892" y="2330"/>
                  </a:lnTo>
                  <a:lnTo>
                    <a:pt x="919" y="2315"/>
                  </a:lnTo>
                  <a:lnTo>
                    <a:pt x="910" y="2265"/>
                  </a:lnTo>
                  <a:lnTo>
                    <a:pt x="952" y="2272"/>
                  </a:lnTo>
                  <a:lnTo>
                    <a:pt x="1061" y="2197"/>
                  </a:lnTo>
                  <a:lnTo>
                    <a:pt x="1061" y="2163"/>
                  </a:lnTo>
                  <a:lnTo>
                    <a:pt x="1126" y="2113"/>
                  </a:lnTo>
                  <a:lnTo>
                    <a:pt x="1126" y="2138"/>
                  </a:lnTo>
                  <a:lnTo>
                    <a:pt x="1176" y="2113"/>
                  </a:lnTo>
                  <a:lnTo>
                    <a:pt x="1236" y="2031"/>
                  </a:lnTo>
                  <a:lnTo>
                    <a:pt x="1236" y="1996"/>
                  </a:lnTo>
                  <a:lnTo>
                    <a:pt x="1293" y="1971"/>
                  </a:lnTo>
                  <a:lnTo>
                    <a:pt x="1318" y="1900"/>
                  </a:lnTo>
                  <a:lnTo>
                    <a:pt x="1261" y="1829"/>
                  </a:lnTo>
                  <a:lnTo>
                    <a:pt x="1219" y="1821"/>
                  </a:lnTo>
                  <a:lnTo>
                    <a:pt x="1176" y="1771"/>
                  </a:lnTo>
                  <a:lnTo>
                    <a:pt x="1136" y="1771"/>
                  </a:lnTo>
                  <a:lnTo>
                    <a:pt x="1136" y="1796"/>
                  </a:lnTo>
                  <a:lnTo>
                    <a:pt x="1101" y="1762"/>
                  </a:lnTo>
                  <a:lnTo>
                    <a:pt x="1076" y="1779"/>
                  </a:lnTo>
                  <a:lnTo>
                    <a:pt x="1076" y="1746"/>
                  </a:lnTo>
                  <a:lnTo>
                    <a:pt x="1111" y="1729"/>
                  </a:lnTo>
                  <a:lnTo>
                    <a:pt x="1119" y="1704"/>
                  </a:lnTo>
                  <a:lnTo>
                    <a:pt x="1086" y="1629"/>
                  </a:lnTo>
                  <a:lnTo>
                    <a:pt x="1019" y="1620"/>
                  </a:lnTo>
                  <a:lnTo>
                    <a:pt x="1002" y="1580"/>
                  </a:lnTo>
                  <a:lnTo>
                    <a:pt x="952" y="1537"/>
                  </a:lnTo>
                  <a:lnTo>
                    <a:pt x="910" y="1545"/>
                  </a:lnTo>
                  <a:lnTo>
                    <a:pt x="885" y="1520"/>
                  </a:lnTo>
                  <a:lnTo>
                    <a:pt x="827" y="1520"/>
                  </a:lnTo>
                  <a:lnTo>
                    <a:pt x="819" y="1549"/>
                  </a:lnTo>
                  <a:lnTo>
                    <a:pt x="792" y="1537"/>
                  </a:lnTo>
                  <a:lnTo>
                    <a:pt x="819" y="1505"/>
                  </a:lnTo>
                  <a:lnTo>
                    <a:pt x="743" y="1537"/>
                  </a:lnTo>
                  <a:lnTo>
                    <a:pt x="735" y="1555"/>
                  </a:lnTo>
                  <a:lnTo>
                    <a:pt x="718" y="1555"/>
                  </a:lnTo>
                  <a:lnTo>
                    <a:pt x="693" y="1505"/>
                  </a:lnTo>
                  <a:lnTo>
                    <a:pt x="635" y="1505"/>
                  </a:lnTo>
                  <a:lnTo>
                    <a:pt x="593" y="1470"/>
                  </a:lnTo>
                  <a:lnTo>
                    <a:pt x="610" y="1413"/>
                  </a:lnTo>
                  <a:lnTo>
                    <a:pt x="601" y="1363"/>
                  </a:lnTo>
                  <a:lnTo>
                    <a:pt x="551" y="1370"/>
                  </a:lnTo>
                  <a:lnTo>
                    <a:pt x="516" y="1363"/>
                  </a:lnTo>
                  <a:lnTo>
                    <a:pt x="535" y="1313"/>
                  </a:lnTo>
                  <a:lnTo>
                    <a:pt x="568" y="1263"/>
                  </a:lnTo>
                  <a:lnTo>
                    <a:pt x="551" y="1253"/>
                  </a:lnTo>
                  <a:lnTo>
                    <a:pt x="501" y="1263"/>
                  </a:lnTo>
                  <a:lnTo>
                    <a:pt x="485" y="1313"/>
                  </a:lnTo>
                  <a:lnTo>
                    <a:pt x="451" y="1313"/>
                  </a:lnTo>
                  <a:lnTo>
                    <a:pt x="366" y="1263"/>
                  </a:lnTo>
                  <a:lnTo>
                    <a:pt x="368" y="1228"/>
                  </a:lnTo>
                  <a:lnTo>
                    <a:pt x="359" y="1194"/>
                  </a:lnTo>
                  <a:lnTo>
                    <a:pt x="391" y="1119"/>
                  </a:lnTo>
                  <a:lnTo>
                    <a:pt x="459" y="1086"/>
                  </a:lnTo>
                  <a:lnTo>
                    <a:pt x="508" y="1086"/>
                  </a:lnTo>
                  <a:lnTo>
                    <a:pt x="543" y="1111"/>
                  </a:lnTo>
                  <a:lnTo>
                    <a:pt x="558" y="1111"/>
                  </a:lnTo>
                  <a:lnTo>
                    <a:pt x="551" y="1086"/>
                  </a:lnTo>
                  <a:lnTo>
                    <a:pt x="625" y="1094"/>
                  </a:lnTo>
                  <a:lnTo>
                    <a:pt x="650" y="1119"/>
                  </a:lnTo>
                  <a:lnTo>
                    <a:pt x="660" y="1153"/>
                  </a:lnTo>
                  <a:lnTo>
                    <a:pt x="685" y="1203"/>
                  </a:lnTo>
                  <a:lnTo>
                    <a:pt x="700" y="1178"/>
                  </a:lnTo>
                  <a:lnTo>
                    <a:pt x="700" y="1136"/>
                  </a:lnTo>
                  <a:lnTo>
                    <a:pt x="685" y="1086"/>
                  </a:lnTo>
                  <a:lnTo>
                    <a:pt x="710" y="1027"/>
                  </a:lnTo>
                  <a:lnTo>
                    <a:pt x="768" y="1002"/>
                  </a:lnTo>
                  <a:lnTo>
                    <a:pt x="760" y="927"/>
                  </a:lnTo>
                  <a:lnTo>
                    <a:pt x="785" y="952"/>
                  </a:lnTo>
                  <a:lnTo>
                    <a:pt x="792" y="919"/>
                  </a:lnTo>
                  <a:lnTo>
                    <a:pt x="821" y="885"/>
                  </a:lnTo>
                  <a:lnTo>
                    <a:pt x="852" y="869"/>
                  </a:lnTo>
                  <a:lnTo>
                    <a:pt x="844" y="844"/>
                  </a:lnTo>
                  <a:lnTo>
                    <a:pt x="934" y="760"/>
                  </a:lnTo>
                  <a:lnTo>
                    <a:pt x="919" y="760"/>
                  </a:lnTo>
                  <a:lnTo>
                    <a:pt x="919" y="718"/>
                  </a:lnTo>
                  <a:lnTo>
                    <a:pt x="860" y="727"/>
                  </a:lnTo>
                  <a:lnTo>
                    <a:pt x="885" y="678"/>
                  </a:lnTo>
                  <a:lnTo>
                    <a:pt x="994" y="643"/>
                  </a:lnTo>
                  <a:lnTo>
                    <a:pt x="994" y="610"/>
                  </a:lnTo>
                  <a:lnTo>
                    <a:pt x="934" y="610"/>
                  </a:lnTo>
                  <a:lnTo>
                    <a:pt x="952" y="578"/>
                  </a:lnTo>
                  <a:lnTo>
                    <a:pt x="919" y="578"/>
                  </a:lnTo>
                  <a:lnTo>
                    <a:pt x="877" y="486"/>
                  </a:lnTo>
                  <a:lnTo>
                    <a:pt x="860" y="518"/>
                  </a:lnTo>
                  <a:lnTo>
                    <a:pt x="844" y="518"/>
                  </a:lnTo>
                  <a:lnTo>
                    <a:pt x="827" y="486"/>
                  </a:lnTo>
                  <a:lnTo>
                    <a:pt x="727" y="451"/>
                  </a:lnTo>
                  <a:lnTo>
                    <a:pt x="727" y="526"/>
                  </a:lnTo>
                  <a:lnTo>
                    <a:pt x="752" y="560"/>
                  </a:lnTo>
                  <a:lnTo>
                    <a:pt x="735" y="593"/>
                  </a:lnTo>
                  <a:lnTo>
                    <a:pt x="752" y="685"/>
                  </a:lnTo>
                  <a:lnTo>
                    <a:pt x="710" y="685"/>
                  </a:lnTo>
                  <a:lnTo>
                    <a:pt x="677" y="601"/>
                  </a:lnTo>
                  <a:lnTo>
                    <a:pt x="625" y="551"/>
                  </a:lnTo>
                  <a:lnTo>
                    <a:pt x="601" y="560"/>
                  </a:lnTo>
                  <a:lnTo>
                    <a:pt x="593" y="461"/>
                  </a:lnTo>
                  <a:lnTo>
                    <a:pt x="601" y="418"/>
                  </a:lnTo>
                  <a:lnTo>
                    <a:pt x="625" y="443"/>
                  </a:lnTo>
                  <a:lnTo>
                    <a:pt x="643" y="426"/>
                  </a:lnTo>
                  <a:lnTo>
                    <a:pt x="625" y="393"/>
                  </a:lnTo>
                  <a:lnTo>
                    <a:pt x="660" y="401"/>
                  </a:lnTo>
                  <a:lnTo>
                    <a:pt x="710" y="359"/>
                  </a:lnTo>
                  <a:lnTo>
                    <a:pt x="710" y="326"/>
                  </a:lnTo>
                  <a:lnTo>
                    <a:pt x="668" y="351"/>
                  </a:lnTo>
                  <a:lnTo>
                    <a:pt x="625" y="276"/>
                  </a:lnTo>
                  <a:lnTo>
                    <a:pt x="625" y="344"/>
                  </a:lnTo>
                  <a:lnTo>
                    <a:pt x="601" y="351"/>
                  </a:lnTo>
                  <a:lnTo>
                    <a:pt x="601" y="334"/>
                  </a:lnTo>
                  <a:lnTo>
                    <a:pt x="535" y="317"/>
                  </a:lnTo>
                  <a:lnTo>
                    <a:pt x="526" y="344"/>
                  </a:lnTo>
                  <a:lnTo>
                    <a:pt x="476" y="292"/>
                  </a:lnTo>
                  <a:lnTo>
                    <a:pt x="493" y="267"/>
                  </a:lnTo>
                  <a:lnTo>
                    <a:pt x="391" y="192"/>
                  </a:lnTo>
                  <a:lnTo>
                    <a:pt x="366" y="192"/>
                  </a:lnTo>
                  <a:lnTo>
                    <a:pt x="359" y="109"/>
                  </a:lnTo>
                  <a:lnTo>
                    <a:pt x="341" y="85"/>
                  </a:lnTo>
                  <a:lnTo>
                    <a:pt x="351" y="60"/>
                  </a:lnTo>
                  <a:lnTo>
                    <a:pt x="284" y="8"/>
                  </a:lnTo>
                  <a:lnTo>
                    <a:pt x="249" y="0"/>
                  </a:lnTo>
                  <a:lnTo>
                    <a:pt x="242" y="42"/>
                  </a:lnTo>
                  <a:lnTo>
                    <a:pt x="224" y="50"/>
                  </a:lnTo>
                  <a:lnTo>
                    <a:pt x="217" y="25"/>
                  </a:lnTo>
                  <a:lnTo>
                    <a:pt x="184" y="25"/>
                  </a:lnTo>
                  <a:lnTo>
                    <a:pt x="184" y="60"/>
                  </a:lnTo>
                  <a:lnTo>
                    <a:pt x="192" y="85"/>
                  </a:lnTo>
                  <a:lnTo>
                    <a:pt x="174" y="92"/>
                  </a:lnTo>
                  <a:lnTo>
                    <a:pt x="117" y="67"/>
                  </a:lnTo>
                  <a:lnTo>
                    <a:pt x="75" y="92"/>
                  </a:lnTo>
                  <a:lnTo>
                    <a:pt x="92" y="117"/>
                  </a:lnTo>
                  <a:lnTo>
                    <a:pt x="84" y="127"/>
                  </a:lnTo>
                  <a:lnTo>
                    <a:pt x="92" y="167"/>
                  </a:lnTo>
                  <a:lnTo>
                    <a:pt x="84" y="177"/>
                  </a:lnTo>
                  <a:lnTo>
                    <a:pt x="0" y="16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32" name="Freeform 4"/>
            <p:cNvSpPr>
              <a:spLocks noChangeAspect="1"/>
            </p:cNvSpPr>
            <p:nvPr/>
          </p:nvSpPr>
          <p:spPr bwMode="auto">
            <a:xfrm>
              <a:off x="432" y="901"/>
              <a:ext cx="1891" cy="3371"/>
            </a:xfrm>
            <a:custGeom>
              <a:avLst/>
              <a:gdLst/>
              <a:ahLst/>
              <a:cxnLst>
                <a:cxn ang="0">
                  <a:pos x="192" y="209"/>
                </a:cxn>
                <a:cxn ang="0">
                  <a:pos x="199" y="359"/>
                </a:cxn>
                <a:cxn ang="0">
                  <a:pos x="192" y="486"/>
                </a:cxn>
                <a:cxn ang="0">
                  <a:pos x="117" y="693"/>
                </a:cxn>
                <a:cxn ang="0">
                  <a:pos x="117" y="885"/>
                </a:cxn>
                <a:cxn ang="0">
                  <a:pos x="174" y="1086"/>
                </a:cxn>
                <a:cxn ang="0">
                  <a:pos x="150" y="935"/>
                </a:cxn>
                <a:cxn ang="0">
                  <a:pos x="234" y="1144"/>
                </a:cxn>
                <a:cxn ang="0">
                  <a:pos x="376" y="1313"/>
                </a:cxn>
                <a:cxn ang="0">
                  <a:pos x="535" y="1395"/>
                </a:cxn>
                <a:cxn ang="0">
                  <a:pos x="576" y="1495"/>
                </a:cxn>
                <a:cxn ang="0">
                  <a:pos x="685" y="1530"/>
                </a:cxn>
                <a:cxn ang="0">
                  <a:pos x="650" y="1687"/>
                </a:cxn>
                <a:cxn ang="0">
                  <a:pos x="625" y="1804"/>
                </a:cxn>
                <a:cxn ang="0">
                  <a:pos x="760" y="2121"/>
                </a:cxn>
                <a:cxn ang="0">
                  <a:pos x="718" y="2389"/>
                </a:cxn>
                <a:cxn ang="0">
                  <a:pos x="777" y="2482"/>
                </a:cxn>
                <a:cxn ang="0">
                  <a:pos x="819" y="2389"/>
                </a:cxn>
                <a:cxn ang="0">
                  <a:pos x="910" y="2265"/>
                </a:cxn>
                <a:cxn ang="0">
                  <a:pos x="1126" y="2113"/>
                </a:cxn>
                <a:cxn ang="0">
                  <a:pos x="1236" y="1996"/>
                </a:cxn>
                <a:cxn ang="0">
                  <a:pos x="1219" y="1821"/>
                </a:cxn>
                <a:cxn ang="0">
                  <a:pos x="1101" y="1762"/>
                </a:cxn>
                <a:cxn ang="0">
                  <a:pos x="1119" y="1704"/>
                </a:cxn>
                <a:cxn ang="0">
                  <a:pos x="952" y="1537"/>
                </a:cxn>
                <a:cxn ang="0">
                  <a:pos x="819" y="1549"/>
                </a:cxn>
                <a:cxn ang="0">
                  <a:pos x="735" y="1555"/>
                </a:cxn>
                <a:cxn ang="0">
                  <a:pos x="593" y="1470"/>
                </a:cxn>
                <a:cxn ang="0">
                  <a:pos x="516" y="1363"/>
                </a:cxn>
                <a:cxn ang="0">
                  <a:pos x="501" y="1263"/>
                </a:cxn>
                <a:cxn ang="0">
                  <a:pos x="368" y="1228"/>
                </a:cxn>
                <a:cxn ang="0">
                  <a:pos x="508" y="1086"/>
                </a:cxn>
                <a:cxn ang="0">
                  <a:pos x="625" y="1094"/>
                </a:cxn>
                <a:cxn ang="0">
                  <a:pos x="700" y="1178"/>
                </a:cxn>
                <a:cxn ang="0">
                  <a:pos x="768" y="1002"/>
                </a:cxn>
                <a:cxn ang="0">
                  <a:pos x="821" y="885"/>
                </a:cxn>
                <a:cxn ang="0">
                  <a:pos x="919" y="760"/>
                </a:cxn>
                <a:cxn ang="0">
                  <a:pos x="994" y="643"/>
                </a:cxn>
                <a:cxn ang="0">
                  <a:pos x="919" y="578"/>
                </a:cxn>
                <a:cxn ang="0">
                  <a:pos x="827" y="486"/>
                </a:cxn>
                <a:cxn ang="0">
                  <a:pos x="735" y="593"/>
                </a:cxn>
                <a:cxn ang="0">
                  <a:pos x="625" y="551"/>
                </a:cxn>
                <a:cxn ang="0">
                  <a:pos x="625" y="443"/>
                </a:cxn>
                <a:cxn ang="0">
                  <a:pos x="710" y="359"/>
                </a:cxn>
                <a:cxn ang="0">
                  <a:pos x="625" y="344"/>
                </a:cxn>
                <a:cxn ang="0">
                  <a:pos x="526" y="344"/>
                </a:cxn>
                <a:cxn ang="0">
                  <a:pos x="366" y="192"/>
                </a:cxn>
                <a:cxn ang="0">
                  <a:pos x="284" y="8"/>
                </a:cxn>
                <a:cxn ang="0">
                  <a:pos x="217" y="25"/>
                </a:cxn>
                <a:cxn ang="0">
                  <a:pos x="174" y="92"/>
                </a:cxn>
                <a:cxn ang="0">
                  <a:pos x="84" y="127"/>
                </a:cxn>
                <a:cxn ang="0">
                  <a:pos x="0" y="167"/>
                </a:cxn>
              </a:cxnLst>
              <a:rect l="0" t="0" r="r" b="b"/>
              <a:pathLst>
                <a:path w="1318" h="2531">
                  <a:moveTo>
                    <a:pt x="0" y="167"/>
                  </a:moveTo>
                  <a:lnTo>
                    <a:pt x="84" y="209"/>
                  </a:lnTo>
                  <a:lnTo>
                    <a:pt x="142" y="192"/>
                  </a:lnTo>
                  <a:lnTo>
                    <a:pt x="192" y="209"/>
                  </a:lnTo>
                  <a:lnTo>
                    <a:pt x="134" y="217"/>
                  </a:lnTo>
                  <a:lnTo>
                    <a:pt x="184" y="234"/>
                  </a:lnTo>
                  <a:lnTo>
                    <a:pt x="199" y="292"/>
                  </a:lnTo>
                  <a:lnTo>
                    <a:pt x="199" y="359"/>
                  </a:lnTo>
                  <a:lnTo>
                    <a:pt x="234" y="334"/>
                  </a:lnTo>
                  <a:lnTo>
                    <a:pt x="234" y="384"/>
                  </a:lnTo>
                  <a:lnTo>
                    <a:pt x="209" y="411"/>
                  </a:lnTo>
                  <a:lnTo>
                    <a:pt x="192" y="486"/>
                  </a:lnTo>
                  <a:lnTo>
                    <a:pt x="217" y="568"/>
                  </a:lnTo>
                  <a:lnTo>
                    <a:pt x="199" y="610"/>
                  </a:lnTo>
                  <a:lnTo>
                    <a:pt x="192" y="585"/>
                  </a:lnTo>
                  <a:lnTo>
                    <a:pt x="117" y="693"/>
                  </a:lnTo>
                  <a:lnTo>
                    <a:pt x="109" y="810"/>
                  </a:lnTo>
                  <a:lnTo>
                    <a:pt x="92" y="835"/>
                  </a:lnTo>
                  <a:lnTo>
                    <a:pt x="100" y="885"/>
                  </a:lnTo>
                  <a:lnTo>
                    <a:pt x="117" y="885"/>
                  </a:lnTo>
                  <a:lnTo>
                    <a:pt x="125" y="969"/>
                  </a:lnTo>
                  <a:lnTo>
                    <a:pt x="117" y="994"/>
                  </a:lnTo>
                  <a:lnTo>
                    <a:pt x="167" y="1119"/>
                  </a:lnTo>
                  <a:lnTo>
                    <a:pt x="174" y="1086"/>
                  </a:lnTo>
                  <a:lnTo>
                    <a:pt x="159" y="1061"/>
                  </a:lnTo>
                  <a:lnTo>
                    <a:pt x="159" y="987"/>
                  </a:lnTo>
                  <a:lnTo>
                    <a:pt x="142" y="960"/>
                  </a:lnTo>
                  <a:lnTo>
                    <a:pt x="150" y="935"/>
                  </a:lnTo>
                  <a:lnTo>
                    <a:pt x="167" y="960"/>
                  </a:lnTo>
                  <a:lnTo>
                    <a:pt x="167" y="994"/>
                  </a:lnTo>
                  <a:lnTo>
                    <a:pt x="199" y="1111"/>
                  </a:lnTo>
                  <a:lnTo>
                    <a:pt x="234" y="1144"/>
                  </a:lnTo>
                  <a:lnTo>
                    <a:pt x="234" y="1211"/>
                  </a:lnTo>
                  <a:lnTo>
                    <a:pt x="284" y="1271"/>
                  </a:lnTo>
                  <a:lnTo>
                    <a:pt x="301" y="1271"/>
                  </a:lnTo>
                  <a:lnTo>
                    <a:pt x="376" y="1313"/>
                  </a:lnTo>
                  <a:lnTo>
                    <a:pt x="416" y="1313"/>
                  </a:lnTo>
                  <a:lnTo>
                    <a:pt x="441" y="1363"/>
                  </a:lnTo>
                  <a:lnTo>
                    <a:pt x="501" y="1395"/>
                  </a:lnTo>
                  <a:lnTo>
                    <a:pt x="535" y="1395"/>
                  </a:lnTo>
                  <a:lnTo>
                    <a:pt x="535" y="1445"/>
                  </a:lnTo>
                  <a:lnTo>
                    <a:pt x="551" y="1445"/>
                  </a:lnTo>
                  <a:lnTo>
                    <a:pt x="558" y="1495"/>
                  </a:lnTo>
                  <a:lnTo>
                    <a:pt x="576" y="1495"/>
                  </a:lnTo>
                  <a:lnTo>
                    <a:pt x="635" y="1545"/>
                  </a:lnTo>
                  <a:lnTo>
                    <a:pt x="650" y="1545"/>
                  </a:lnTo>
                  <a:lnTo>
                    <a:pt x="668" y="1530"/>
                  </a:lnTo>
                  <a:lnTo>
                    <a:pt x="685" y="1530"/>
                  </a:lnTo>
                  <a:lnTo>
                    <a:pt x="685" y="1562"/>
                  </a:lnTo>
                  <a:lnTo>
                    <a:pt x="700" y="1562"/>
                  </a:lnTo>
                  <a:lnTo>
                    <a:pt x="710" y="1620"/>
                  </a:lnTo>
                  <a:lnTo>
                    <a:pt x="650" y="1687"/>
                  </a:lnTo>
                  <a:lnTo>
                    <a:pt x="635" y="1722"/>
                  </a:lnTo>
                  <a:lnTo>
                    <a:pt x="660" y="1729"/>
                  </a:lnTo>
                  <a:lnTo>
                    <a:pt x="625" y="1779"/>
                  </a:lnTo>
                  <a:lnTo>
                    <a:pt x="625" y="1804"/>
                  </a:lnTo>
                  <a:lnTo>
                    <a:pt x="700" y="1929"/>
                  </a:lnTo>
                  <a:lnTo>
                    <a:pt x="727" y="1938"/>
                  </a:lnTo>
                  <a:lnTo>
                    <a:pt x="777" y="2021"/>
                  </a:lnTo>
                  <a:lnTo>
                    <a:pt x="760" y="2121"/>
                  </a:lnTo>
                  <a:lnTo>
                    <a:pt x="735" y="2138"/>
                  </a:lnTo>
                  <a:lnTo>
                    <a:pt x="700" y="2355"/>
                  </a:lnTo>
                  <a:lnTo>
                    <a:pt x="727" y="2322"/>
                  </a:lnTo>
                  <a:lnTo>
                    <a:pt x="718" y="2389"/>
                  </a:lnTo>
                  <a:lnTo>
                    <a:pt x="700" y="2405"/>
                  </a:lnTo>
                  <a:lnTo>
                    <a:pt x="735" y="2531"/>
                  </a:lnTo>
                  <a:lnTo>
                    <a:pt x="752" y="2531"/>
                  </a:lnTo>
                  <a:lnTo>
                    <a:pt x="777" y="2482"/>
                  </a:lnTo>
                  <a:lnTo>
                    <a:pt x="802" y="2464"/>
                  </a:lnTo>
                  <a:lnTo>
                    <a:pt x="802" y="2439"/>
                  </a:lnTo>
                  <a:lnTo>
                    <a:pt x="785" y="2422"/>
                  </a:lnTo>
                  <a:lnTo>
                    <a:pt x="819" y="2389"/>
                  </a:lnTo>
                  <a:lnTo>
                    <a:pt x="827" y="2330"/>
                  </a:lnTo>
                  <a:lnTo>
                    <a:pt x="892" y="2330"/>
                  </a:lnTo>
                  <a:lnTo>
                    <a:pt x="919" y="2315"/>
                  </a:lnTo>
                  <a:lnTo>
                    <a:pt x="910" y="2265"/>
                  </a:lnTo>
                  <a:lnTo>
                    <a:pt x="952" y="2272"/>
                  </a:lnTo>
                  <a:lnTo>
                    <a:pt x="1061" y="2197"/>
                  </a:lnTo>
                  <a:lnTo>
                    <a:pt x="1061" y="2163"/>
                  </a:lnTo>
                  <a:lnTo>
                    <a:pt x="1126" y="2113"/>
                  </a:lnTo>
                  <a:lnTo>
                    <a:pt x="1126" y="2138"/>
                  </a:lnTo>
                  <a:lnTo>
                    <a:pt x="1176" y="2113"/>
                  </a:lnTo>
                  <a:lnTo>
                    <a:pt x="1236" y="2031"/>
                  </a:lnTo>
                  <a:lnTo>
                    <a:pt x="1236" y="1996"/>
                  </a:lnTo>
                  <a:lnTo>
                    <a:pt x="1293" y="1971"/>
                  </a:lnTo>
                  <a:lnTo>
                    <a:pt x="1318" y="1900"/>
                  </a:lnTo>
                  <a:lnTo>
                    <a:pt x="1261" y="1829"/>
                  </a:lnTo>
                  <a:lnTo>
                    <a:pt x="1219" y="1821"/>
                  </a:lnTo>
                  <a:lnTo>
                    <a:pt x="1176" y="1771"/>
                  </a:lnTo>
                  <a:lnTo>
                    <a:pt x="1136" y="1771"/>
                  </a:lnTo>
                  <a:lnTo>
                    <a:pt x="1136" y="1796"/>
                  </a:lnTo>
                  <a:lnTo>
                    <a:pt x="1101" y="1762"/>
                  </a:lnTo>
                  <a:lnTo>
                    <a:pt x="1076" y="1779"/>
                  </a:lnTo>
                  <a:lnTo>
                    <a:pt x="1076" y="1746"/>
                  </a:lnTo>
                  <a:lnTo>
                    <a:pt x="1111" y="1729"/>
                  </a:lnTo>
                  <a:lnTo>
                    <a:pt x="1119" y="1704"/>
                  </a:lnTo>
                  <a:lnTo>
                    <a:pt x="1086" y="1629"/>
                  </a:lnTo>
                  <a:lnTo>
                    <a:pt x="1019" y="1620"/>
                  </a:lnTo>
                  <a:lnTo>
                    <a:pt x="1002" y="1580"/>
                  </a:lnTo>
                  <a:lnTo>
                    <a:pt x="952" y="1537"/>
                  </a:lnTo>
                  <a:lnTo>
                    <a:pt x="910" y="1545"/>
                  </a:lnTo>
                  <a:lnTo>
                    <a:pt x="885" y="1520"/>
                  </a:lnTo>
                  <a:lnTo>
                    <a:pt x="827" y="1520"/>
                  </a:lnTo>
                  <a:lnTo>
                    <a:pt x="819" y="1549"/>
                  </a:lnTo>
                  <a:lnTo>
                    <a:pt x="792" y="1537"/>
                  </a:lnTo>
                  <a:lnTo>
                    <a:pt x="819" y="1505"/>
                  </a:lnTo>
                  <a:lnTo>
                    <a:pt x="743" y="1537"/>
                  </a:lnTo>
                  <a:lnTo>
                    <a:pt x="735" y="1555"/>
                  </a:lnTo>
                  <a:lnTo>
                    <a:pt x="718" y="1555"/>
                  </a:lnTo>
                  <a:lnTo>
                    <a:pt x="693" y="1505"/>
                  </a:lnTo>
                  <a:lnTo>
                    <a:pt x="635" y="1505"/>
                  </a:lnTo>
                  <a:lnTo>
                    <a:pt x="593" y="1470"/>
                  </a:lnTo>
                  <a:lnTo>
                    <a:pt x="610" y="1413"/>
                  </a:lnTo>
                  <a:lnTo>
                    <a:pt x="601" y="1363"/>
                  </a:lnTo>
                  <a:lnTo>
                    <a:pt x="551" y="1370"/>
                  </a:lnTo>
                  <a:lnTo>
                    <a:pt x="516" y="1363"/>
                  </a:lnTo>
                  <a:lnTo>
                    <a:pt x="535" y="1313"/>
                  </a:lnTo>
                  <a:lnTo>
                    <a:pt x="568" y="1263"/>
                  </a:lnTo>
                  <a:lnTo>
                    <a:pt x="551" y="1253"/>
                  </a:lnTo>
                  <a:lnTo>
                    <a:pt x="501" y="1263"/>
                  </a:lnTo>
                  <a:lnTo>
                    <a:pt x="485" y="1313"/>
                  </a:lnTo>
                  <a:lnTo>
                    <a:pt x="451" y="1313"/>
                  </a:lnTo>
                  <a:lnTo>
                    <a:pt x="366" y="1263"/>
                  </a:lnTo>
                  <a:lnTo>
                    <a:pt x="368" y="1228"/>
                  </a:lnTo>
                  <a:lnTo>
                    <a:pt x="359" y="1194"/>
                  </a:lnTo>
                  <a:lnTo>
                    <a:pt x="391" y="1119"/>
                  </a:lnTo>
                  <a:lnTo>
                    <a:pt x="459" y="1086"/>
                  </a:lnTo>
                  <a:lnTo>
                    <a:pt x="508" y="1086"/>
                  </a:lnTo>
                  <a:lnTo>
                    <a:pt x="543" y="1111"/>
                  </a:lnTo>
                  <a:lnTo>
                    <a:pt x="558" y="1111"/>
                  </a:lnTo>
                  <a:lnTo>
                    <a:pt x="551" y="1086"/>
                  </a:lnTo>
                  <a:lnTo>
                    <a:pt x="625" y="1094"/>
                  </a:lnTo>
                  <a:lnTo>
                    <a:pt x="650" y="1119"/>
                  </a:lnTo>
                  <a:lnTo>
                    <a:pt x="660" y="1153"/>
                  </a:lnTo>
                  <a:lnTo>
                    <a:pt x="685" y="1203"/>
                  </a:lnTo>
                  <a:lnTo>
                    <a:pt x="700" y="1178"/>
                  </a:lnTo>
                  <a:lnTo>
                    <a:pt x="700" y="1136"/>
                  </a:lnTo>
                  <a:lnTo>
                    <a:pt x="685" y="1086"/>
                  </a:lnTo>
                  <a:lnTo>
                    <a:pt x="710" y="1027"/>
                  </a:lnTo>
                  <a:lnTo>
                    <a:pt x="768" y="1002"/>
                  </a:lnTo>
                  <a:lnTo>
                    <a:pt x="760" y="927"/>
                  </a:lnTo>
                  <a:lnTo>
                    <a:pt x="785" y="952"/>
                  </a:lnTo>
                  <a:lnTo>
                    <a:pt x="792" y="919"/>
                  </a:lnTo>
                  <a:lnTo>
                    <a:pt x="821" y="885"/>
                  </a:lnTo>
                  <a:lnTo>
                    <a:pt x="852" y="869"/>
                  </a:lnTo>
                  <a:lnTo>
                    <a:pt x="844" y="844"/>
                  </a:lnTo>
                  <a:lnTo>
                    <a:pt x="934" y="760"/>
                  </a:lnTo>
                  <a:lnTo>
                    <a:pt x="919" y="760"/>
                  </a:lnTo>
                  <a:lnTo>
                    <a:pt x="919" y="718"/>
                  </a:lnTo>
                  <a:lnTo>
                    <a:pt x="860" y="727"/>
                  </a:lnTo>
                  <a:lnTo>
                    <a:pt x="885" y="678"/>
                  </a:lnTo>
                  <a:lnTo>
                    <a:pt x="994" y="643"/>
                  </a:lnTo>
                  <a:lnTo>
                    <a:pt x="994" y="610"/>
                  </a:lnTo>
                  <a:lnTo>
                    <a:pt x="934" y="610"/>
                  </a:lnTo>
                  <a:lnTo>
                    <a:pt x="952" y="578"/>
                  </a:lnTo>
                  <a:lnTo>
                    <a:pt x="919" y="578"/>
                  </a:lnTo>
                  <a:lnTo>
                    <a:pt x="877" y="486"/>
                  </a:lnTo>
                  <a:lnTo>
                    <a:pt x="860" y="518"/>
                  </a:lnTo>
                  <a:lnTo>
                    <a:pt x="844" y="518"/>
                  </a:lnTo>
                  <a:lnTo>
                    <a:pt x="827" y="486"/>
                  </a:lnTo>
                  <a:lnTo>
                    <a:pt x="727" y="451"/>
                  </a:lnTo>
                  <a:lnTo>
                    <a:pt x="727" y="526"/>
                  </a:lnTo>
                  <a:lnTo>
                    <a:pt x="752" y="560"/>
                  </a:lnTo>
                  <a:lnTo>
                    <a:pt x="735" y="593"/>
                  </a:lnTo>
                  <a:lnTo>
                    <a:pt x="752" y="685"/>
                  </a:lnTo>
                  <a:lnTo>
                    <a:pt x="710" y="685"/>
                  </a:lnTo>
                  <a:lnTo>
                    <a:pt x="677" y="601"/>
                  </a:lnTo>
                  <a:lnTo>
                    <a:pt x="625" y="551"/>
                  </a:lnTo>
                  <a:lnTo>
                    <a:pt x="601" y="560"/>
                  </a:lnTo>
                  <a:lnTo>
                    <a:pt x="593" y="461"/>
                  </a:lnTo>
                  <a:lnTo>
                    <a:pt x="601" y="418"/>
                  </a:lnTo>
                  <a:lnTo>
                    <a:pt x="625" y="443"/>
                  </a:lnTo>
                  <a:lnTo>
                    <a:pt x="643" y="426"/>
                  </a:lnTo>
                  <a:lnTo>
                    <a:pt x="625" y="393"/>
                  </a:lnTo>
                  <a:lnTo>
                    <a:pt x="660" y="401"/>
                  </a:lnTo>
                  <a:lnTo>
                    <a:pt x="710" y="359"/>
                  </a:lnTo>
                  <a:lnTo>
                    <a:pt x="710" y="326"/>
                  </a:lnTo>
                  <a:lnTo>
                    <a:pt x="668" y="351"/>
                  </a:lnTo>
                  <a:lnTo>
                    <a:pt x="625" y="276"/>
                  </a:lnTo>
                  <a:lnTo>
                    <a:pt x="625" y="344"/>
                  </a:lnTo>
                  <a:lnTo>
                    <a:pt x="601" y="351"/>
                  </a:lnTo>
                  <a:lnTo>
                    <a:pt x="601" y="334"/>
                  </a:lnTo>
                  <a:lnTo>
                    <a:pt x="535" y="317"/>
                  </a:lnTo>
                  <a:lnTo>
                    <a:pt x="526" y="344"/>
                  </a:lnTo>
                  <a:lnTo>
                    <a:pt x="476" y="292"/>
                  </a:lnTo>
                  <a:lnTo>
                    <a:pt x="493" y="267"/>
                  </a:lnTo>
                  <a:lnTo>
                    <a:pt x="391" y="192"/>
                  </a:lnTo>
                  <a:lnTo>
                    <a:pt x="366" y="192"/>
                  </a:lnTo>
                  <a:lnTo>
                    <a:pt x="359" y="109"/>
                  </a:lnTo>
                  <a:lnTo>
                    <a:pt x="341" y="85"/>
                  </a:lnTo>
                  <a:lnTo>
                    <a:pt x="351" y="60"/>
                  </a:lnTo>
                  <a:lnTo>
                    <a:pt x="284" y="8"/>
                  </a:lnTo>
                  <a:lnTo>
                    <a:pt x="249" y="0"/>
                  </a:lnTo>
                  <a:lnTo>
                    <a:pt x="242" y="42"/>
                  </a:lnTo>
                  <a:lnTo>
                    <a:pt x="224" y="50"/>
                  </a:lnTo>
                  <a:lnTo>
                    <a:pt x="217" y="25"/>
                  </a:lnTo>
                  <a:lnTo>
                    <a:pt x="184" y="25"/>
                  </a:lnTo>
                  <a:lnTo>
                    <a:pt x="184" y="60"/>
                  </a:lnTo>
                  <a:lnTo>
                    <a:pt x="192" y="85"/>
                  </a:lnTo>
                  <a:lnTo>
                    <a:pt x="174" y="92"/>
                  </a:lnTo>
                  <a:lnTo>
                    <a:pt x="117" y="67"/>
                  </a:lnTo>
                  <a:lnTo>
                    <a:pt x="75" y="92"/>
                  </a:lnTo>
                  <a:lnTo>
                    <a:pt x="92" y="117"/>
                  </a:lnTo>
                  <a:lnTo>
                    <a:pt x="84" y="127"/>
                  </a:lnTo>
                  <a:lnTo>
                    <a:pt x="92" y="167"/>
                  </a:lnTo>
                  <a:lnTo>
                    <a:pt x="84" y="177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33" name="Freeform 5"/>
            <p:cNvSpPr>
              <a:spLocks noChangeAspect="1"/>
            </p:cNvSpPr>
            <p:nvPr/>
          </p:nvSpPr>
          <p:spPr bwMode="auto">
            <a:xfrm>
              <a:off x="3186" y="1110"/>
              <a:ext cx="28" cy="4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0"/>
                </a:cxn>
                <a:cxn ang="0">
                  <a:pos x="8" y="33"/>
                </a:cxn>
                <a:cxn ang="0">
                  <a:pos x="19" y="22"/>
                </a:cxn>
                <a:cxn ang="0">
                  <a:pos x="10" y="10"/>
                </a:cxn>
                <a:cxn ang="0">
                  <a:pos x="11" y="2"/>
                </a:cxn>
                <a:cxn ang="0">
                  <a:pos x="2" y="0"/>
                </a:cxn>
              </a:cxnLst>
              <a:rect l="0" t="0" r="r" b="b"/>
              <a:pathLst>
                <a:path w="19" h="33">
                  <a:moveTo>
                    <a:pt x="2" y="0"/>
                  </a:moveTo>
                  <a:lnTo>
                    <a:pt x="0" y="10"/>
                  </a:lnTo>
                  <a:lnTo>
                    <a:pt x="8" y="33"/>
                  </a:lnTo>
                  <a:lnTo>
                    <a:pt x="19" y="22"/>
                  </a:lnTo>
                  <a:lnTo>
                    <a:pt x="10" y="10"/>
                  </a:lnTo>
                  <a:lnTo>
                    <a:pt x="11" y="2"/>
                  </a:lnTo>
                  <a:lnTo>
                    <a:pt x="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34" name="Freeform 6"/>
            <p:cNvSpPr>
              <a:spLocks noChangeAspect="1"/>
            </p:cNvSpPr>
            <p:nvPr/>
          </p:nvSpPr>
          <p:spPr bwMode="auto">
            <a:xfrm>
              <a:off x="3186" y="1110"/>
              <a:ext cx="28" cy="4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0"/>
                </a:cxn>
                <a:cxn ang="0">
                  <a:pos x="8" y="33"/>
                </a:cxn>
                <a:cxn ang="0">
                  <a:pos x="19" y="22"/>
                </a:cxn>
                <a:cxn ang="0">
                  <a:pos x="10" y="10"/>
                </a:cxn>
                <a:cxn ang="0">
                  <a:pos x="11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" h="33">
                  <a:moveTo>
                    <a:pt x="2" y="0"/>
                  </a:moveTo>
                  <a:lnTo>
                    <a:pt x="0" y="10"/>
                  </a:lnTo>
                  <a:lnTo>
                    <a:pt x="8" y="33"/>
                  </a:lnTo>
                  <a:lnTo>
                    <a:pt x="19" y="22"/>
                  </a:lnTo>
                  <a:lnTo>
                    <a:pt x="10" y="10"/>
                  </a:lnTo>
                  <a:lnTo>
                    <a:pt x="11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35" name="Freeform 7"/>
            <p:cNvSpPr>
              <a:spLocks noChangeAspect="1"/>
            </p:cNvSpPr>
            <p:nvPr/>
          </p:nvSpPr>
          <p:spPr bwMode="auto">
            <a:xfrm>
              <a:off x="2083" y="845"/>
              <a:ext cx="432" cy="746"/>
            </a:xfrm>
            <a:custGeom>
              <a:avLst/>
              <a:gdLst/>
              <a:ahLst/>
              <a:cxnLst>
                <a:cxn ang="0">
                  <a:pos x="10" y="117"/>
                </a:cxn>
                <a:cxn ang="0">
                  <a:pos x="25" y="159"/>
                </a:cxn>
                <a:cxn ang="0">
                  <a:pos x="68" y="176"/>
                </a:cxn>
                <a:cxn ang="0">
                  <a:pos x="85" y="234"/>
                </a:cxn>
                <a:cxn ang="0">
                  <a:pos x="68" y="276"/>
                </a:cxn>
                <a:cxn ang="0">
                  <a:pos x="92" y="301"/>
                </a:cxn>
                <a:cxn ang="0">
                  <a:pos x="77" y="317"/>
                </a:cxn>
                <a:cxn ang="0">
                  <a:pos x="77" y="334"/>
                </a:cxn>
                <a:cxn ang="0">
                  <a:pos x="92" y="334"/>
                </a:cxn>
                <a:cxn ang="0">
                  <a:pos x="92" y="368"/>
                </a:cxn>
                <a:cxn ang="0">
                  <a:pos x="60" y="409"/>
                </a:cxn>
                <a:cxn ang="0">
                  <a:pos x="60" y="501"/>
                </a:cxn>
                <a:cxn ang="0">
                  <a:pos x="68" y="510"/>
                </a:cxn>
                <a:cxn ang="0">
                  <a:pos x="85" y="543"/>
                </a:cxn>
                <a:cxn ang="0">
                  <a:pos x="102" y="560"/>
                </a:cxn>
                <a:cxn ang="0">
                  <a:pos x="117" y="535"/>
                </a:cxn>
                <a:cxn ang="0">
                  <a:pos x="117" y="501"/>
                </a:cxn>
                <a:cxn ang="0">
                  <a:pos x="152" y="459"/>
                </a:cxn>
                <a:cxn ang="0">
                  <a:pos x="152" y="418"/>
                </a:cxn>
                <a:cxn ang="0">
                  <a:pos x="202" y="409"/>
                </a:cxn>
                <a:cxn ang="0">
                  <a:pos x="261" y="351"/>
                </a:cxn>
                <a:cxn ang="0">
                  <a:pos x="292" y="334"/>
                </a:cxn>
                <a:cxn ang="0">
                  <a:pos x="292" y="317"/>
                </a:cxn>
                <a:cxn ang="0">
                  <a:pos x="261" y="317"/>
                </a:cxn>
                <a:cxn ang="0">
                  <a:pos x="269" y="276"/>
                </a:cxn>
                <a:cxn ang="0">
                  <a:pos x="302" y="301"/>
                </a:cxn>
                <a:cxn ang="0">
                  <a:pos x="302" y="284"/>
                </a:cxn>
                <a:cxn ang="0">
                  <a:pos x="261" y="251"/>
                </a:cxn>
                <a:cxn ang="0">
                  <a:pos x="269" y="217"/>
                </a:cxn>
                <a:cxn ang="0">
                  <a:pos x="284" y="217"/>
                </a:cxn>
                <a:cxn ang="0">
                  <a:pos x="292" y="201"/>
                </a:cxn>
                <a:cxn ang="0">
                  <a:pos x="252" y="109"/>
                </a:cxn>
                <a:cxn ang="0">
                  <a:pos x="261" y="84"/>
                </a:cxn>
                <a:cxn ang="0">
                  <a:pos x="242" y="75"/>
                </a:cxn>
                <a:cxn ang="0">
                  <a:pos x="227" y="92"/>
                </a:cxn>
                <a:cxn ang="0">
                  <a:pos x="252" y="32"/>
                </a:cxn>
                <a:cxn ang="0">
                  <a:pos x="242" y="25"/>
                </a:cxn>
                <a:cxn ang="0">
                  <a:pos x="219" y="59"/>
                </a:cxn>
                <a:cxn ang="0">
                  <a:pos x="202" y="50"/>
                </a:cxn>
                <a:cxn ang="0">
                  <a:pos x="202" y="32"/>
                </a:cxn>
                <a:cxn ang="0">
                  <a:pos x="185" y="42"/>
                </a:cxn>
                <a:cxn ang="0">
                  <a:pos x="167" y="32"/>
                </a:cxn>
                <a:cxn ang="0">
                  <a:pos x="210" y="9"/>
                </a:cxn>
                <a:cxn ang="0">
                  <a:pos x="202" y="0"/>
                </a:cxn>
                <a:cxn ang="0">
                  <a:pos x="167" y="0"/>
                </a:cxn>
                <a:cxn ang="0">
                  <a:pos x="152" y="25"/>
                </a:cxn>
                <a:cxn ang="0">
                  <a:pos x="117" y="0"/>
                </a:cxn>
                <a:cxn ang="0">
                  <a:pos x="77" y="17"/>
                </a:cxn>
                <a:cxn ang="0">
                  <a:pos x="85" y="42"/>
                </a:cxn>
                <a:cxn ang="0">
                  <a:pos x="60" y="42"/>
                </a:cxn>
                <a:cxn ang="0">
                  <a:pos x="52" y="50"/>
                </a:cxn>
                <a:cxn ang="0">
                  <a:pos x="52" y="75"/>
                </a:cxn>
                <a:cxn ang="0">
                  <a:pos x="10" y="75"/>
                </a:cxn>
                <a:cxn ang="0">
                  <a:pos x="0" y="84"/>
                </a:cxn>
                <a:cxn ang="0">
                  <a:pos x="25" y="109"/>
                </a:cxn>
                <a:cxn ang="0">
                  <a:pos x="10" y="117"/>
                </a:cxn>
              </a:cxnLst>
              <a:rect l="0" t="0" r="r" b="b"/>
              <a:pathLst>
                <a:path w="302" h="560">
                  <a:moveTo>
                    <a:pt x="10" y="117"/>
                  </a:moveTo>
                  <a:lnTo>
                    <a:pt x="25" y="159"/>
                  </a:lnTo>
                  <a:lnTo>
                    <a:pt x="68" y="176"/>
                  </a:lnTo>
                  <a:lnTo>
                    <a:pt x="85" y="234"/>
                  </a:lnTo>
                  <a:lnTo>
                    <a:pt x="68" y="276"/>
                  </a:lnTo>
                  <a:lnTo>
                    <a:pt x="92" y="301"/>
                  </a:lnTo>
                  <a:lnTo>
                    <a:pt x="77" y="317"/>
                  </a:lnTo>
                  <a:lnTo>
                    <a:pt x="77" y="334"/>
                  </a:lnTo>
                  <a:lnTo>
                    <a:pt x="92" y="334"/>
                  </a:lnTo>
                  <a:lnTo>
                    <a:pt x="92" y="368"/>
                  </a:lnTo>
                  <a:lnTo>
                    <a:pt x="60" y="409"/>
                  </a:lnTo>
                  <a:lnTo>
                    <a:pt x="60" y="501"/>
                  </a:lnTo>
                  <a:lnTo>
                    <a:pt x="68" y="510"/>
                  </a:lnTo>
                  <a:lnTo>
                    <a:pt x="85" y="543"/>
                  </a:lnTo>
                  <a:lnTo>
                    <a:pt x="102" y="560"/>
                  </a:lnTo>
                  <a:lnTo>
                    <a:pt x="117" y="535"/>
                  </a:lnTo>
                  <a:lnTo>
                    <a:pt x="117" y="501"/>
                  </a:lnTo>
                  <a:lnTo>
                    <a:pt x="152" y="459"/>
                  </a:lnTo>
                  <a:lnTo>
                    <a:pt x="152" y="418"/>
                  </a:lnTo>
                  <a:lnTo>
                    <a:pt x="202" y="409"/>
                  </a:lnTo>
                  <a:lnTo>
                    <a:pt x="261" y="351"/>
                  </a:lnTo>
                  <a:lnTo>
                    <a:pt x="292" y="334"/>
                  </a:lnTo>
                  <a:lnTo>
                    <a:pt x="292" y="317"/>
                  </a:lnTo>
                  <a:lnTo>
                    <a:pt x="261" y="317"/>
                  </a:lnTo>
                  <a:lnTo>
                    <a:pt x="269" y="276"/>
                  </a:lnTo>
                  <a:lnTo>
                    <a:pt x="302" y="301"/>
                  </a:lnTo>
                  <a:lnTo>
                    <a:pt x="302" y="284"/>
                  </a:lnTo>
                  <a:lnTo>
                    <a:pt x="261" y="251"/>
                  </a:lnTo>
                  <a:lnTo>
                    <a:pt x="269" y="217"/>
                  </a:lnTo>
                  <a:lnTo>
                    <a:pt x="284" y="217"/>
                  </a:lnTo>
                  <a:lnTo>
                    <a:pt x="292" y="201"/>
                  </a:lnTo>
                  <a:lnTo>
                    <a:pt x="252" y="109"/>
                  </a:lnTo>
                  <a:lnTo>
                    <a:pt x="261" y="84"/>
                  </a:lnTo>
                  <a:lnTo>
                    <a:pt x="242" y="75"/>
                  </a:lnTo>
                  <a:lnTo>
                    <a:pt x="227" y="92"/>
                  </a:lnTo>
                  <a:lnTo>
                    <a:pt x="252" y="32"/>
                  </a:lnTo>
                  <a:lnTo>
                    <a:pt x="242" y="25"/>
                  </a:lnTo>
                  <a:lnTo>
                    <a:pt x="219" y="59"/>
                  </a:lnTo>
                  <a:lnTo>
                    <a:pt x="202" y="50"/>
                  </a:lnTo>
                  <a:lnTo>
                    <a:pt x="202" y="32"/>
                  </a:lnTo>
                  <a:lnTo>
                    <a:pt x="185" y="42"/>
                  </a:lnTo>
                  <a:lnTo>
                    <a:pt x="167" y="32"/>
                  </a:lnTo>
                  <a:lnTo>
                    <a:pt x="210" y="9"/>
                  </a:lnTo>
                  <a:lnTo>
                    <a:pt x="202" y="0"/>
                  </a:lnTo>
                  <a:lnTo>
                    <a:pt x="167" y="0"/>
                  </a:lnTo>
                  <a:lnTo>
                    <a:pt x="152" y="25"/>
                  </a:lnTo>
                  <a:lnTo>
                    <a:pt x="117" y="0"/>
                  </a:lnTo>
                  <a:lnTo>
                    <a:pt x="77" y="17"/>
                  </a:lnTo>
                  <a:lnTo>
                    <a:pt x="85" y="42"/>
                  </a:lnTo>
                  <a:lnTo>
                    <a:pt x="60" y="42"/>
                  </a:lnTo>
                  <a:lnTo>
                    <a:pt x="52" y="50"/>
                  </a:lnTo>
                  <a:lnTo>
                    <a:pt x="52" y="75"/>
                  </a:lnTo>
                  <a:lnTo>
                    <a:pt x="10" y="75"/>
                  </a:lnTo>
                  <a:lnTo>
                    <a:pt x="0" y="84"/>
                  </a:lnTo>
                  <a:lnTo>
                    <a:pt x="25" y="109"/>
                  </a:lnTo>
                  <a:lnTo>
                    <a:pt x="10" y="11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36" name="Freeform 8"/>
            <p:cNvSpPr>
              <a:spLocks noChangeAspect="1"/>
            </p:cNvSpPr>
            <p:nvPr/>
          </p:nvSpPr>
          <p:spPr bwMode="auto">
            <a:xfrm>
              <a:off x="2083" y="845"/>
              <a:ext cx="432" cy="746"/>
            </a:xfrm>
            <a:custGeom>
              <a:avLst/>
              <a:gdLst/>
              <a:ahLst/>
              <a:cxnLst>
                <a:cxn ang="0">
                  <a:pos x="10" y="117"/>
                </a:cxn>
                <a:cxn ang="0">
                  <a:pos x="25" y="159"/>
                </a:cxn>
                <a:cxn ang="0">
                  <a:pos x="68" y="176"/>
                </a:cxn>
                <a:cxn ang="0">
                  <a:pos x="85" y="234"/>
                </a:cxn>
                <a:cxn ang="0">
                  <a:pos x="68" y="276"/>
                </a:cxn>
                <a:cxn ang="0">
                  <a:pos x="92" y="301"/>
                </a:cxn>
                <a:cxn ang="0">
                  <a:pos x="77" y="317"/>
                </a:cxn>
                <a:cxn ang="0">
                  <a:pos x="77" y="334"/>
                </a:cxn>
                <a:cxn ang="0">
                  <a:pos x="92" y="334"/>
                </a:cxn>
                <a:cxn ang="0">
                  <a:pos x="92" y="368"/>
                </a:cxn>
                <a:cxn ang="0">
                  <a:pos x="60" y="409"/>
                </a:cxn>
                <a:cxn ang="0">
                  <a:pos x="60" y="501"/>
                </a:cxn>
                <a:cxn ang="0">
                  <a:pos x="68" y="510"/>
                </a:cxn>
                <a:cxn ang="0">
                  <a:pos x="85" y="543"/>
                </a:cxn>
                <a:cxn ang="0">
                  <a:pos x="102" y="560"/>
                </a:cxn>
                <a:cxn ang="0">
                  <a:pos x="117" y="535"/>
                </a:cxn>
                <a:cxn ang="0">
                  <a:pos x="117" y="501"/>
                </a:cxn>
                <a:cxn ang="0">
                  <a:pos x="152" y="459"/>
                </a:cxn>
                <a:cxn ang="0">
                  <a:pos x="152" y="418"/>
                </a:cxn>
                <a:cxn ang="0">
                  <a:pos x="202" y="409"/>
                </a:cxn>
                <a:cxn ang="0">
                  <a:pos x="261" y="351"/>
                </a:cxn>
                <a:cxn ang="0">
                  <a:pos x="292" y="334"/>
                </a:cxn>
                <a:cxn ang="0">
                  <a:pos x="292" y="317"/>
                </a:cxn>
                <a:cxn ang="0">
                  <a:pos x="261" y="317"/>
                </a:cxn>
                <a:cxn ang="0">
                  <a:pos x="269" y="276"/>
                </a:cxn>
                <a:cxn ang="0">
                  <a:pos x="302" y="301"/>
                </a:cxn>
                <a:cxn ang="0">
                  <a:pos x="302" y="284"/>
                </a:cxn>
                <a:cxn ang="0">
                  <a:pos x="261" y="251"/>
                </a:cxn>
                <a:cxn ang="0">
                  <a:pos x="269" y="217"/>
                </a:cxn>
                <a:cxn ang="0">
                  <a:pos x="284" y="217"/>
                </a:cxn>
                <a:cxn ang="0">
                  <a:pos x="292" y="201"/>
                </a:cxn>
                <a:cxn ang="0">
                  <a:pos x="252" y="109"/>
                </a:cxn>
                <a:cxn ang="0">
                  <a:pos x="261" y="84"/>
                </a:cxn>
                <a:cxn ang="0">
                  <a:pos x="242" y="75"/>
                </a:cxn>
                <a:cxn ang="0">
                  <a:pos x="227" y="92"/>
                </a:cxn>
                <a:cxn ang="0">
                  <a:pos x="252" y="32"/>
                </a:cxn>
                <a:cxn ang="0">
                  <a:pos x="242" y="25"/>
                </a:cxn>
                <a:cxn ang="0">
                  <a:pos x="219" y="59"/>
                </a:cxn>
                <a:cxn ang="0">
                  <a:pos x="202" y="50"/>
                </a:cxn>
                <a:cxn ang="0">
                  <a:pos x="202" y="32"/>
                </a:cxn>
                <a:cxn ang="0">
                  <a:pos x="185" y="42"/>
                </a:cxn>
                <a:cxn ang="0">
                  <a:pos x="167" y="32"/>
                </a:cxn>
                <a:cxn ang="0">
                  <a:pos x="210" y="9"/>
                </a:cxn>
                <a:cxn ang="0">
                  <a:pos x="202" y="0"/>
                </a:cxn>
                <a:cxn ang="0">
                  <a:pos x="167" y="0"/>
                </a:cxn>
                <a:cxn ang="0">
                  <a:pos x="152" y="25"/>
                </a:cxn>
                <a:cxn ang="0">
                  <a:pos x="117" y="0"/>
                </a:cxn>
                <a:cxn ang="0">
                  <a:pos x="77" y="17"/>
                </a:cxn>
                <a:cxn ang="0">
                  <a:pos x="85" y="42"/>
                </a:cxn>
                <a:cxn ang="0">
                  <a:pos x="60" y="42"/>
                </a:cxn>
                <a:cxn ang="0">
                  <a:pos x="52" y="50"/>
                </a:cxn>
                <a:cxn ang="0">
                  <a:pos x="52" y="75"/>
                </a:cxn>
                <a:cxn ang="0">
                  <a:pos x="10" y="75"/>
                </a:cxn>
                <a:cxn ang="0">
                  <a:pos x="0" y="84"/>
                </a:cxn>
                <a:cxn ang="0">
                  <a:pos x="25" y="109"/>
                </a:cxn>
                <a:cxn ang="0">
                  <a:pos x="10" y="117"/>
                </a:cxn>
                <a:cxn ang="0">
                  <a:pos x="10" y="117"/>
                </a:cxn>
              </a:cxnLst>
              <a:rect l="0" t="0" r="r" b="b"/>
              <a:pathLst>
                <a:path w="302" h="560">
                  <a:moveTo>
                    <a:pt x="10" y="117"/>
                  </a:moveTo>
                  <a:lnTo>
                    <a:pt x="25" y="159"/>
                  </a:lnTo>
                  <a:lnTo>
                    <a:pt x="68" y="176"/>
                  </a:lnTo>
                  <a:lnTo>
                    <a:pt x="85" y="234"/>
                  </a:lnTo>
                  <a:lnTo>
                    <a:pt x="68" y="276"/>
                  </a:lnTo>
                  <a:lnTo>
                    <a:pt x="92" y="301"/>
                  </a:lnTo>
                  <a:lnTo>
                    <a:pt x="77" y="317"/>
                  </a:lnTo>
                  <a:lnTo>
                    <a:pt x="77" y="334"/>
                  </a:lnTo>
                  <a:lnTo>
                    <a:pt x="92" y="334"/>
                  </a:lnTo>
                  <a:lnTo>
                    <a:pt x="92" y="368"/>
                  </a:lnTo>
                  <a:lnTo>
                    <a:pt x="60" y="409"/>
                  </a:lnTo>
                  <a:lnTo>
                    <a:pt x="60" y="501"/>
                  </a:lnTo>
                  <a:lnTo>
                    <a:pt x="68" y="510"/>
                  </a:lnTo>
                  <a:lnTo>
                    <a:pt x="85" y="543"/>
                  </a:lnTo>
                  <a:lnTo>
                    <a:pt x="102" y="560"/>
                  </a:lnTo>
                  <a:lnTo>
                    <a:pt x="117" y="535"/>
                  </a:lnTo>
                  <a:lnTo>
                    <a:pt x="117" y="501"/>
                  </a:lnTo>
                  <a:lnTo>
                    <a:pt x="152" y="459"/>
                  </a:lnTo>
                  <a:lnTo>
                    <a:pt x="152" y="418"/>
                  </a:lnTo>
                  <a:lnTo>
                    <a:pt x="202" y="409"/>
                  </a:lnTo>
                  <a:lnTo>
                    <a:pt x="261" y="351"/>
                  </a:lnTo>
                  <a:lnTo>
                    <a:pt x="292" y="334"/>
                  </a:lnTo>
                  <a:lnTo>
                    <a:pt x="292" y="317"/>
                  </a:lnTo>
                  <a:lnTo>
                    <a:pt x="261" y="317"/>
                  </a:lnTo>
                  <a:lnTo>
                    <a:pt x="269" y="276"/>
                  </a:lnTo>
                  <a:lnTo>
                    <a:pt x="302" y="301"/>
                  </a:lnTo>
                  <a:lnTo>
                    <a:pt x="302" y="284"/>
                  </a:lnTo>
                  <a:lnTo>
                    <a:pt x="261" y="251"/>
                  </a:lnTo>
                  <a:lnTo>
                    <a:pt x="269" y="217"/>
                  </a:lnTo>
                  <a:lnTo>
                    <a:pt x="284" y="217"/>
                  </a:lnTo>
                  <a:lnTo>
                    <a:pt x="292" y="201"/>
                  </a:lnTo>
                  <a:lnTo>
                    <a:pt x="252" y="109"/>
                  </a:lnTo>
                  <a:lnTo>
                    <a:pt x="261" y="84"/>
                  </a:lnTo>
                  <a:lnTo>
                    <a:pt x="242" y="75"/>
                  </a:lnTo>
                  <a:lnTo>
                    <a:pt x="227" y="92"/>
                  </a:lnTo>
                  <a:lnTo>
                    <a:pt x="252" y="32"/>
                  </a:lnTo>
                  <a:lnTo>
                    <a:pt x="242" y="25"/>
                  </a:lnTo>
                  <a:lnTo>
                    <a:pt x="219" y="59"/>
                  </a:lnTo>
                  <a:lnTo>
                    <a:pt x="202" y="50"/>
                  </a:lnTo>
                  <a:lnTo>
                    <a:pt x="202" y="32"/>
                  </a:lnTo>
                  <a:lnTo>
                    <a:pt x="185" y="42"/>
                  </a:lnTo>
                  <a:lnTo>
                    <a:pt x="167" y="32"/>
                  </a:lnTo>
                  <a:lnTo>
                    <a:pt x="210" y="9"/>
                  </a:lnTo>
                  <a:lnTo>
                    <a:pt x="202" y="0"/>
                  </a:lnTo>
                  <a:lnTo>
                    <a:pt x="167" y="0"/>
                  </a:lnTo>
                  <a:lnTo>
                    <a:pt x="152" y="25"/>
                  </a:lnTo>
                  <a:lnTo>
                    <a:pt x="117" y="0"/>
                  </a:lnTo>
                  <a:lnTo>
                    <a:pt x="77" y="17"/>
                  </a:lnTo>
                  <a:lnTo>
                    <a:pt x="85" y="42"/>
                  </a:lnTo>
                  <a:lnTo>
                    <a:pt x="60" y="42"/>
                  </a:lnTo>
                  <a:lnTo>
                    <a:pt x="52" y="50"/>
                  </a:lnTo>
                  <a:lnTo>
                    <a:pt x="52" y="75"/>
                  </a:lnTo>
                  <a:lnTo>
                    <a:pt x="10" y="75"/>
                  </a:lnTo>
                  <a:lnTo>
                    <a:pt x="0" y="84"/>
                  </a:lnTo>
                  <a:lnTo>
                    <a:pt x="25" y="109"/>
                  </a:lnTo>
                  <a:lnTo>
                    <a:pt x="10" y="117"/>
                  </a:lnTo>
                  <a:lnTo>
                    <a:pt x="10" y="11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37" name="Freeform 9"/>
            <p:cNvSpPr>
              <a:spLocks noChangeAspect="1"/>
            </p:cNvSpPr>
            <p:nvPr/>
          </p:nvSpPr>
          <p:spPr bwMode="auto">
            <a:xfrm>
              <a:off x="2444" y="1476"/>
              <a:ext cx="148" cy="113"/>
            </a:xfrm>
            <a:custGeom>
              <a:avLst/>
              <a:gdLst/>
              <a:ahLst/>
              <a:cxnLst>
                <a:cxn ang="0">
                  <a:pos x="6" y="21"/>
                </a:cxn>
                <a:cxn ang="0">
                  <a:pos x="0" y="31"/>
                </a:cxn>
                <a:cxn ang="0">
                  <a:pos x="13" y="44"/>
                </a:cxn>
                <a:cxn ang="0">
                  <a:pos x="2" y="65"/>
                </a:cxn>
                <a:cxn ang="0">
                  <a:pos x="11" y="80"/>
                </a:cxn>
                <a:cxn ang="0">
                  <a:pos x="75" y="84"/>
                </a:cxn>
                <a:cxn ang="0">
                  <a:pos x="84" y="69"/>
                </a:cxn>
                <a:cxn ang="0">
                  <a:pos x="101" y="71"/>
                </a:cxn>
                <a:cxn ang="0">
                  <a:pos x="103" y="54"/>
                </a:cxn>
                <a:cxn ang="0">
                  <a:pos x="82" y="42"/>
                </a:cxn>
                <a:cxn ang="0">
                  <a:pos x="92" y="19"/>
                </a:cxn>
                <a:cxn ang="0">
                  <a:pos x="52" y="25"/>
                </a:cxn>
                <a:cxn ang="0">
                  <a:pos x="34" y="0"/>
                </a:cxn>
                <a:cxn ang="0">
                  <a:pos x="21" y="9"/>
                </a:cxn>
                <a:cxn ang="0">
                  <a:pos x="29" y="29"/>
                </a:cxn>
                <a:cxn ang="0">
                  <a:pos x="9" y="17"/>
                </a:cxn>
                <a:cxn ang="0">
                  <a:pos x="6" y="21"/>
                </a:cxn>
              </a:cxnLst>
              <a:rect l="0" t="0" r="r" b="b"/>
              <a:pathLst>
                <a:path w="103" h="84">
                  <a:moveTo>
                    <a:pt x="6" y="21"/>
                  </a:moveTo>
                  <a:lnTo>
                    <a:pt x="0" y="31"/>
                  </a:lnTo>
                  <a:lnTo>
                    <a:pt x="13" y="44"/>
                  </a:lnTo>
                  <a:lnTo>
                    <a:pt x="2" y="65"/>
                  </a:lnTo>
                  <a:lnTo>
                    <a:pt x="11" y="80"/>
                  </a:lnTo>
                  <a:lnTo>
                    <a:pt x="75" y="84"/>
                  </a:lnTo>
                  <a:lnTo>
                    <a:pt x="84" y="69"/>
                  </a:lnTo>
                  <a:lnTo>
                    <a:pt x="101" y="71"/>
                  </a:lnTo>
                  <a:lnTo>
                    <a:pt x="103" y="54"/>
                  </a:lnTo>
                  <a:lnTo>
                    <a:pt x="82" y="42"/>
                  </a:lnTo>
                  <a:lnTo>
                    <a:pt x="92" y="19"/>
                  </a:lnTo>
                  <a:lnTo>
                    <a:pt x="52" y="25"/>
                  </a:lnTo>
                  <a:lnTo>
                    <a:pt x="34" y="0"/>
                  </a:lnTo>
                  <a:lnTo>
                    <a:pt x="21" y="9"/>
                  </a:lnTo>
                  <a:lnTo>
                    <a:pt x="29" y="29"/>
                  </a:lnTo>
                  <a:lnTo>
                    <a:pt x="9" y="17"/>
                  </a:lnTo>
                  <a:lnTo>
                    <a:pt x="6" y="2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38" name="Freeform 10"/>
            <p:cNvSpPr>
              <a:spLocks noChangeAspect="1"/>
            </p:cNvSpPr>
            <p:nvPr/>
          </p:nvSpPr>
          <p:spPr bwMode="auto">
            <a:xfrm>
              <a:off x="2444" y="1476"/>
              <a:ext cx="148" cy="113"/>
            </a:xfrm>
            <a:custGeom>
              <a:avLst/>
              <a:gdLst/>
              <a:ahLst/>
              <a:cxnLst>
                <a:cxn ang="0">
                  <a:pos x="6" y="21"/>
                </a:cxn>
                <a:cxn ang="0">
                  <a:pos x="0" y="31"/>
                </a:cxn>
                <a:cxn ang="0">
                  <a:pos x="13" y="44"/>
                </a:cxn>
                <a:cxn ang="0">
                  <a:pos x="2" y="65"/>
                </a:cxn>
                <a:cxn ang="0">
                  <a:pos x="11" y="80"/>
                </a:cxn>
                <a:cxn ang="0">
                  <a:pos x="75" y="84"/>
                </a:cxn>
                <a:cxn ang="0">
                  <a:pos x="84" y="69"/>
                </a:cxn>
                <a:cxn ang="0">
                  <a:pos x="101" y="71"/>
                </a:cxn>
                <a:cxn ang="0">
                  <a:pos x="103" y="54"/>
                </a:cxn>
                <a:cxn ang="0">
                  <a:pos x="82" y="42"/>
                </a:cxn>
                <a:cxn ang="0">
                  <a:pos x="92" y="19"/>
                </a:cxn>
                <a:cxn ang="0">
                  <a:pos x="52" y="25"/>
                </a:cxn>
                <a:cxn ang="0">
                  <a:pos x="34" y="0"/>
                </a:cxn>
                <a:cxn ang="0">
                  <a:pos x="21" y="9"/>
                </a:cxn>
                <a:cxn ang="0">
                  <a:pos x="29" y="29"/>
                </a:cxn>
                <a:cxn ang="0">
                  <a:pos x="9" y="17"/>
                </a:cxn>
                <a:cxn ang="0">
                  <a:pos x="6" y="21"/>
                </a:cxn>
                <a:cxn ang="0">
                  <a:pos x="6" y="21"/>
                </a:cxn>
              </a:cxnLst>
              <a:rect l="0" t="0" r="r" b="b"/>
              <a:pathLst>
                <a:path w="103" h="84">
                  <a:moveTo>
                    <a:pt x="6" y="21"/>
                  </a:moveTo>
                  <a:lnTo>
                    <a:pt x="0" y="31"/>
                  </a:lnTo>
                  <a:lnTo>
                    <a:pt x="13" y="44"/>
                  </a:lnTo>
                  <a:lnTo>
                    <a:pt x="2" y="65"/>
                  </a:lnTo>
                  <a:lnTo>
                    <a:pt x="11" y="80"/>
                  </a:lnTo>
                  <a:lnTo>
                    <a:pt x="75" y="84"/>
                  </a:lnTo>
                  <a:lnTo>
                    <a:pt x="84" y="69"/>
                  </a:lnTo>
                  <a:lnTo>
                    <a:pt x="101" y="71"/>
                  </a:lnTo>
                  <a:lnTo>
                    <a:pt x="103" y="54"/>
                  </a:lnTo>
                  <a:lnTo>
                    <a:pt x="82" y="42"/>
                  </a:lnTo>
                  <a:lnTo>
                    <a:pt x="92" y="19"/>
                  </a:lnTo>
                  <a:lnTo>
                    <a:pt x="52" y="25"/>
                  </a:lnTo>
                  <a:lnTo>
                    <a:pt x="34" y="0"/>
                  </a:lnTo>
                  <a:lnTo>
                    <a:pt x="21" y="9"/>
                  </a:lnTo>
                  <a:lnTo>
                    <a:pt x="29" y="29"/>
                  </a:lnTo>
                  <a:lnTo>
                    <a:pt x="9" y="17"/>
                  </a:lnTo>
                  <a:lnTo>
                    <a:pt x="6" y="21"/>
                  </a:lnTo>
                  <a:lnTo>
                    <a:pt x="6" y="2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39" name="Freeform 11"/>
            <p:cNvSpPr>
              <a:spLocks noChangeAspect="1"/>
            </p:cNvSpPr>
            <p:nvPr/>
          </p:nvSpPr>
          <p:spPr bwMode="auto">
            <a:xfrm>
              <a:off x="607" y="866"/>
              <a:ext cx="33" cy="2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16"/>
                </a:cxn>
                <a:cxn ang="0">
                  <a:pos x="13" y="21"/>
                </a:cxn>
                <a:cxn ang="0">
                  <a:pos x="0" y="10"/>
                </a:cxn>
                <a:cxn ang="0">
                  <a:pos x="9" y="8"/>
                </a:cxn>
                <a:cxn ang="0">
                  <a:pos x="15" y="0"/>
                </a:cxn>
              </a:cxnLst>
              <a:rect l="0" t="0" r="r" b="b"/>
              <a:pathLst>
                <a:path w="23" h="21">
                  <a:moveTo>
                    <a:pt x="15" y="0"/>
                  </a:moveTo>
                  <a:lnTo>
                    <a:pt x="23" y="16"/>
                  </a:lnTo>
                  <a:lnTo>
                    <a:pt x="13" y="21"/>
                  </a:lnTo>
                  <a:lnTo>
                    <a:pt x="0" y="10"/>
                  </a:lnTo>
                  <a:lnTo>
                    <a:pt x="9" y="8"/>
                  </a:lnTo>
                  <a:lnTo>
                    <a:pt x="1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40" name="Freeform 12"/>
            <p:cNvSpPr>
              <a:spLocks noChangeAspect="1"/>
            </p:cNvSpPr>
            <p:nvPr/>
          </p:nvSpPr>
          <p:spPr bwMode="auto">
            <a:xfrm>
              <a:off x="607" y="866"/>
              <a:ext cx="33" cy="2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16"/>
                </a:cxn>
                <a:cxn ang="0">
                  <a:pos x="13" y="21"/>
                </a:cxn>
                <a:cxn ang="0">
                  <a:pos x="0" y="10"/>
                </a:cxn>
                <a:cxn ang="0">
                  <a:pos x="9" y="8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3" h="21">
                  <a:moveTo>
                    <a:pt x="15" y="0"/>
                  </a:moveTo>
                  <a:lnTo>
                    <a:pt x="23" y="16"/>
                  </a:lnTo>
                  <a:lnTo>
                    <a:pt x="13" y="21"/>
                  </a:lnTo>
                  <a:lnTo>
                    <a:pt x="0" y="10"/>
                  </a:lnTo>
                  <a:lnTo>
                    <a:pt x="9" y="8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41" name="Freeform 13"/>
            <p:cNvSpPr>
              <a:spLocks noChangeAspect="1"/>
            </p:cNvSpPr>
            <p:nvPr/>
          </p:nvSpPr>
          <p:spPr bwMode="auto">
            <a:xfrm>
              <a:off x="1390" y="2524"/>
              <a:ext cx="216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109" y="27"/>
                </a:cxn>
                <a:cxn ang="0">
                  <a:pos x="109" y="34"/>
                </a:cxn>
                <a:cxn ang="0">
                  <a:pos x="151" y="67"/>
                </a:cxn>
                <a:cxn ang="0">
                  <a:pos x="100" y="67"/>
                </a:cxn>
                <a:cxn ang="0">
                  <a:pos x="75" y="42"/>
                </a:cxn>
                <a:cxn ang="0">
                  <a:pos x="32" y="17"/>
                </a:cxn>
                <a:cxn ang="0">
                  <a:pos x="9" y="17"/>
                </a:cxn>
                <a:cxn ang="0">
                  <a:pos x="0" y="0"/>
                </a:cxn>
              </a:cxnLst>
              <a:rect l="0" t="0" r="r" b="b"/>
              <a:pathLst>
                <a:path w="151" h="67">
                  <a:moveTo>
                    <a:pt x="0" y="0"/>
                  </a:moveTo>
                  <a:lnTo>
                    <a:pt x="42" y="0"/>
                  </a:lnTo>
                  <a:lnTo>
                    <a:pt x="109" y="27"/>
                  </a:lnTo>
                  <a:lnTo>
                    <a:pt x="109" y="34"/>
                  </a:lnTo>
                  <a:lnTo>
                    <a:pt x="151" y="67"/>
                  </a:lnTo>
                  <a:lnTo>
                    <a:pt x="100" y="67"/>
                  </a:lnTo>
                  <a:lnTo>
                    <a:pt x="75" y="42"/>
                  </a:lnTo>
                  <a:lnTo>
                    <a:pt x="32" y="17"/>
                  </a:lnTo>
                  <a:lnTo>
                    <a:pt x="9" y="1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42" name="Freeform 14"/>
            <p:cNvSpPr>
              <a:spLocks noChangeAspect="1"/>
            </p:cNvSpPr>
            <p:nvPr/>
          </p:nvSpPr>
          <p:spPr bwMode="auto">
            <a:xfrm>
              <a:off x="1390" y="2524"/>
              <a:ext cx="216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109" y="27"/>
                </a:cxn>
                <a:cxn ang="0">
                  <a:pos x="109" y="34"/>
                </a:cxn>
                <a:cxn ang="0">
                  <a:pos x="151" y="67"/>
                </a:cxn>
                <a:cxn ang="0">
                  <a:pos x="100" y="67"/>
                </a:cxn>
                <a:cxn ang="0">
                  <a:pos x="75" y="42"/>
                </a:cxn>
                <a:cxn ang="0">
                  <a:pos x="32" y="17"/>
                </a:cxn>
                <a:cxn ang="0">
                  <a:pos x="9" y="1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67">
                  <a:moveTo>
                    <a:pt x="0" y="0"/>
                  </a:moveTo>
                  <a:lnTo>
                    <a:pt x="42" y="0"/>
                  </a:lnTo>
                  <a:lnTo>
                    <a:pt x="109" y="27"/>
                  </a:lnTo>
                  <a:lnTo>
                    <a:pt x="109" y="34"/>
                  </a:lnTo>
                  <a:lnTo>
                    <a:pt x="151" y="67"/>
                  </a:lnTo>
                  <a:lnTo>
                    <a:pt x="100" y="67"/>
                  </a:lnTo>
                  <a:lnTo>
                    <a:pt x="75" y="42"/>
                  </a:lnTo>
                  <a:lnTo>
                    <a:pt x="32" y="17"/>
                  </a:lnTo>
                  <a:lnTo>
                    <a:pt x="9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43" name="Freeform 15"/>
            <p:cNvSpPr>
              <a:spLocks noChangeAspect="1"/>
            </p:cNvSpPr>
            <p:nvPr/>
          </p:nvSpPr>
          <p:spPr bwMode="auto">
            <a:xfrm>
              <a:off x="1356" y="2545"/>
              <a:ext cx="28" cy="16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1" y="0"/>
                </a:cxn>
                <a:cxn ang="0">
                  <a:pos x="0" y="8"/>
                </a:cxn>
                <a:cxn ang="0">
                  <a:pos x="11" y="12"/>
                </a:cxn>
                <a:cxn ang="0">
                  <a:pos x="19" y="8"/>
                </a:cxn>
                <a:cxn ang="0">
                  <a:pos x="15" y="4"/>
                </a:cxn>
              </a:cxnLst>
              <a:rect l="0" t="0" r="r" b="b"/>
              <a:pathLst>
                <a:path w="19" h="12">
                  <a:moveTo>
                    <a:pt x="15" y="4"/>
                  </a:moveTo>
                  <a:lnTo>
                    <a:pt x="11" y="0"/>
                  </a:lnTo>
                  <a:lnTo>
                    <a:pt x="0" y="8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15" y="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44" name="Freeform 16"/>
            <p:cNvSpPr>
              <a:spLocks noChangeAspect="1"/>
            </p:cNvSpPr>
            <p:nvPr/>
          </p:nvSpPr>
          <p:spPr bwMode="auto">
            <a:xfrm>
              <a:off x="1356" y="2545"/>
              <a:ext cx="28" cy="16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11" y="0"/>
                </a:cxn>
                <a:cxn ang="0">
                  <a:pos x="0" y="8"/>
                </a:cxn>
                <a:cxn ang="0">
                  <a:pos x="11" y="12"/>
                </a:cxn>
                <a:cxn ang="0">
                  <a:pos x="19" y="8"/>
                </a:cxn>
                <a:cxn ang="0">
                  <a:pos x="15" y="4"/>
                </a:cxn>
                <a:cxn ang="0">
                  <a:pos x="15" y="4"/>
                </a:cxn>
              </a:cxnLst>
              <a:rect l="0" t="0" r="r" b="b"/>
              <a:pathLst>
                <a:path w="19" h="12">
                  <a:moveTo>
                    <a:pt x="15" y="4"/>
                  </a:moveTo>
                  <a:lnTo>
                    <a:pt x="11" y="0"/>
                  </a:lnTo>
                  <a:lnTo>
                    <a:pt x="0" y="8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45" name="Freeform 17"/>
            <p:cNvSpPr>
              <a:spLocks noChangeAspect="1"/>
            </p:cNvSpPr>
            <p:nvPr/>
          </p:nvSpPr>
          <p:spPr bwMode="auto">
            <a:xfrm>
              <a:off x="1497" y="2625"/>
              <a:ext cx="52" cy="23"/>
            </a:xfrm>
            <a:custGeom>
              <a:avLst/>
              <a:gdLst/>
              <a:ahLst/>
              <a:cxnLst>
                <a:cxn ang="0">
                  <a:pos x="32" y="11"/>
                </a:cxn>
                <a:cxn ang="0">
                  <a:pos x="17" y="7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15" y="17"/>
                </a:cxn>
                <a:cxn ang="0">
                  <a:pos x="38" y="15"/>
                </a:cxn>
                <a:cxn ang="0">
                  <a:pos x="32" y="11"/>
                </a:cxn>
              </a:cxnLst>
              <a:rect l="0" t="0" r="r" b="b"/>
              <a:pathLst>
                <a:path w="38" h="17">
                  <a:moveTo>
                    <a:pt x="32" y="11"/>
                  </a:moveTo>
                  <a:lnTo>
                    <a:pt x="17" y="7"/>
                  </a:lnTo>
                  <a:lnTo>
                    <a:pt x="7" y="0"/>
                  </a:lnTo>
                  <a:lnTo>
                    <a:pt x="0" y="3"/>
                  </a:lnTo>
                  <a:lnTo>
                    <a:pt x="15" y="17"/>
                  </a:lnTo>
                  <a:lnTo>
                    <a:pt x="38" y="15"/>
                  </a:lnTo>
                  <a:lnTo>
                    <a:pt x="32" y="1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46" name="Freeform 18"/>
            <p:cNvSpPr>
              <a:spLocks noChangeAspect="1"/>
            </p:cNvSpPr>
            <p:nvPr/>
          </p:nvSpPr>
          <p:spPr bwMode="auto">
            <a:xfrm>
              <a:off x="1497" y="2625"/>
              <a:ext cx="52" cy="23"/>
            </a:xfrm>
            <a:custGeom>
              <a:avLst/>
              <a:gdLst/>
              <a:ahLst/>
              <a:cxnLst>
                <a:cxn ang="0">
                  <a:pos x="32" y="11"/>
                </a:cxn>
                <a:cxn ang="0">
                  <a:pos x="17" y="7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15" y="17"/>
                </a:cxn>
                <a:cxn ang="0">
                  <a:pos x="38" y="15"/>
                </a:cxn>
                <a:cxn ang="0">
                  <a:pos x="32" y="11"/>
                </a:cxn>
                <a:cxn ang="0">
                  <a:pos x="32" y="11"/>
                </a:cxn>
              </a:cxnLst>
              <a:rect l="0" t="0" r="r" b="b"/>
              <a:pathLst>
                <a:path w="38" h="17">
                  <a:moveTo>
                    <a:pt x="32" y="11"/>
                  </a:moveTo>
                  <a:lnTo>
                    <a:pt x="17" y="7"/>
                  </a:lnTo>
                  <a:lnTo>
                    <a:pt x="7" y="0"/>
                  </a:lnTo>
                  <a:lnTo>
                    <a:pt x="0" y="3"/>
                  </a:lnTo>
                  <a:lnTo>
                    <a:pt x="15" y="17"/>
                  </a:lnTo>
                  <a:lnTo>
                    <a:pt x="38" y="15"/>
                  </a:lnTo>
                  <a:lnTo>
                    <a:pt x="32" y="11"/>
                  </a:lnTo>
                  <a:lnTo>
                    <a:pt x="32" y="1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47" name="Freeform 19"/>
            <p:cNvSpPr>
              <a:spLocks noChangeAspect="1"/>
            </p:cNvSpPr>
            <p:nvPr/>
          </p:nvSpPr>
          <p:spPr bwMode="auto">
            <a:xfrm>
              <a:off x="1606" y="2592"/>
              <a:ext cx="153" cy="6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3" y="17"/>
                </a:cxn>
                <a:cxn ang="0">
                  <a:pos x="0" y="42"/>
                </a:cxn>
                <a:cxn ang="0">
                  <a:pos x="33" y="50"/>
                </a:cxn>
                <a:cxn ang="0">
                  <a:pos x="66" y="42"/>
                </a:cxn>
                <a:cxn ang="0">
                  <a:pos x="91" y="50"/>
                </a:cxn>
                <a:cxn ang="0">
                  <a:pos x="108" y="42"/>
                </a:cxn>
                <a:cxn ang="0">
                  <a:pos x="108" y="34"/>
                </a:cxn>
                <a:cxn ang="0">
                  <a:pos x="66" y="0"/>
                </a:cxn>
                <a:cxn ang="0">
                  <a:pos x="23" y="0"/>
                </a:cxn>
              </a:cxnLst>
              <a:rect l="0" t="0" r="r" b="b"/>
              <a:pathLst>
                <a:path w="108" h="50">
                  <a:moveTo>
                    <a:pt x="23" y="0"/>
                  </a:moveTo>
                  <a:lnTo>
                    <a:pt x="33" y="17"/>
                  </a:lnTo>
                  <a:lnTo>
                    <a:pt x="0" y="42"/>
                  </a:lnTo>
                  <a:lnTo>
                    <a:pt x="33" y="50"/>
                  </a:lnTo>
                  <a:lnTo>
                    <a:pt x="66" y="42"/>
                  </a:lnTo>
                  <a:lnTo>
                    <a:pt x="91" y="50"/>
                  </a:lnTo>
                  <a:lnTo>
                    <a:pt x="108" y="42"/>
                  </a:lnTo>
                  <a:lnTo>
                    <a:pt x="108" y="34"/>
                  </a:lnTo>
                  <a:lnTo>
                    <a:pt x="66" y="0"/>
                  </a:lnTo>
                  <a:lnTo>
                    <a:pt x="2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48" name="Freeform 20"/>
            <p:cNvSpPr>
              <a:spLocks noChangeAspect="1"/>
            </p:cNvSpPr>
            <p:nvPr/>
          </p:nvSpPr>
          <p:spPr bwMode="auto">
            <a:xfrm>
              <a:off x="1606" y="2592"/>
              <a:ext cx="153" cy="6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3" y="17"/>
                </a:cxn>
                <a:cxn ang="0">
                  <a:pos x="0" y="42"/>
                </a:cxn>
                <a:cxn ang="0">
                  <a:pos x="33" y="50"/>
                </a:cxn>
                <a:cxn ang="0">
                  <a:pos x="66" y="42"/>
                </a:cxn>
                <a:cxn ang="0">
                  <a:pos x="91" y="50"/>
                </a:cxn>
                <a:cxn ang="0">
                  <a:pos x="108" y="42"/>
                </a:cxn>
                <a:cxn ang="0">
                  <a:pos x="108" y="34"/>
                </a:cxn>
                <a:cxn ang="0">
                  <a:pos x="66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108" h="50">
                  <a:moveTo>
                    <a:pt x="23" y="0"/>
                  </a:moveTo>
                  <a:lnTo>
                    <a:pt x="33" y="17"/>
                  </a:lnTo>
                  <a:lnTo>
                    <a:pt x="0" y="42"/>
                  </a:lnTo>
                  <a:lnTo>
                    <a:pt x="33" y="50"/>
                  </a:lnTo>
                  <a:lnTo>
                    <a:pt x="66" y="42"/>
                  </a:lnTo>
                  <a:lnTo>
                    <a:pt x="91" y="50"/>
                  </a:lnTo>
                  <a:lnTo>
                    <a:pt x="108" y="42"/>
                  </a:lnTo>
                  <a:lnTo>
                    <a:pt x="108" y="34"/>
                  </a:lnTo>
                  <a:lnTo>
                    <a:pt x="66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49" name="Freeform 21"/>
            <p:cNvSpPr>
              <a:spLocks noChangeAspect="1"/>
            </p:cNvSpPr>
            <p:nvPr/>
          </p:nvSpPr>
          <p:spPr bwMode="auto">
            <a:xfrm>
              <a:off x="1797" y="2650"/>
              <a:ext cx="52" cy="1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3" y="0"/>
                </a:cxn>
                <a:cxn ang="0">
                  <a:pos x="32" y="0"/>
                </a:cxn>
                <a:cxn ang="0">
                  <a:pos x="36" y="6"/>
                </a:cxn>
                <a:cxn ang="0">
                  <a:pos x="23" y="13"/>
                </a:cxn>
                <a:cxn ang="0">
                  <a:pos x="2" y="11"/>
                </a:cxn>
                <a:cxn ang="0">
                  <a:pos x="0" y="7"/>
                </a:cxn>
              </a:cxnLst>
              <a:rect l="0" t="0" r="r" b="b"/>
              <a:pathLst>
                <a:path w="36" h="13">
                  <a:moveTo>
                    <a:pt x="0" y="7"/>
                  </a:moveTo>
                  <a:lnTo>
                    <a:pt x="13" y="0"/>
                  </a:lnTo>
                  <a:lnTo>
                    <a:pt x="32" y="0"/>
                  </a:lnTo>
                  <a:lnTo>
                    <a:pt x="36" y="6"/>
                  </a:lnTo>
                  <a:lnTo>
                    <a:pt x="23" y="13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50" name="Freeform 22"/>
            <p:cNvSpPr>
              <a:spLocks noChangeAspect="1"/>
            </p:cNvSpPr>
            <p:nvPr/>
          </p:nvSpPr>
          <p:spPr bwMode="auto">
            <a:xfrm>
              <a:off x="1797" y="2650"/>
              <a:ext cx="52" cy="1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3" y="0"/>
                </a:cxn>
                <a:cxn ang="0">
                  <a:pos x="32" y="0"/>
                </a:cxn>
                <a:cxn ang="0">
                  <a:pos x="36" y="6"/>
                </a:cxn>
                <a:cxn ang="0">
                  <a:pos x="23" y="13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6" h="13">
                  <a:moveTo>
                    <a:pt x="0" y="7"/>
                  </a:moveTo>
                  <a:lnTo>
                    <a:pt x="13" y="0"/>
                  </a:lnTo>
                  <a:lnTo>
                    <a:pt x="32" y="0"/>
                  </a:lnTo>
                  <a:lnTo>
                    <a:pt x="36" y="6"/>
                  </a:lnTo>
                  <a:lnTo>
                    <a:pt x="23" y="13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51" name="Freeform 23"/>
            <p:cNvSpPr>
              <a:spLocks noChangeAspect="1"/>
            </p:cNvSpPr>
            <p:nvPr/>
          </p:nvSpPr>
          <p:spPr bwMode="auto">
            <a:xfrm>
              <a:off x="1797" y="1872"/>
              <a:ext cx="91" cy="95"/>
            </a:xfrm>
            <a:custGeom>
              <a:avLst/>
              <a:gdLst/>
              <a:ahLst/>
              <a:cxnLst>
                <a:cxn ang="0">
                  <a:pos x="6" y="52"/>
                </a:cxn>
                <a:cxn ang="0">
                  <a:pos x="13" y="33"/>
                </a:cxn>
                <a:cxn ang="0">
                  <a:pos x="50" y="8"/>
                </a:cxn>
                <a:cxn ang="0">
                  <a:pos x="53" y="0"/>
                </a:cxn>
                <a:cxn ang="0">
                  <a:pos x="65" y="0"/>
                </a:cxn>
                <a:cxn ang="0">
                  <a:pos x="57" y="18"/>
                </a:cxn>
                <a:cxn ang="0">
                  <a:pos x="40" y="39"/>
                </a:cxn>
                <a:cxn ang="0">
                  <a:pos x="13" y="58"/>
                </a:cxn>
                <a:cxn ang="0">
                  <a:pos x="0" y="71"/>
                </a:cxn>
                <a:cxn ang="0">
                  <a:pos x="0" y="62"/>
                </a:cxn>
                <a:cxn ang="0">
                  <a:pos x="6" y="52"/>
                </a:cxn>
              </a:cxnLst>
              <a:rect l="0" t="0" r="r" b="b"/>
              <a:pathLst>
                <a:path w="65" h="71">
                  <a:moveTo>
                    <a:pt x="6" y="52"/>
                  </a:moveTo>
                  <a:lnTo>
                    <a:pt x="13" y="33"/>
                  </a:lnTo>
                  <a:lnTo>
                    <a:pt x="50" y="8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57" y="18"/>
                  </a:lnTo>
                  <a:lnTo>
                    <a:pt x="40" y="39"/>
                  </a:lnTo>
                  <a:lnTo>
                    <a:pt x="13" y="58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6" y="5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52" name="Freeform 24"/>
            <p:cNvSpPr>
              <a:spLocks noChangeAspect="1"/>
            </p:cNvSpPr>
            <p:nvPr/>
          </p:nvSpPr>
          <p:spPr bwMode="auto">
            <a:xfrm>
              <a:off x="1797" y="1872"/>
              <a:ext cx="91" cy="95"/>
            </a:xfrm>
            <a:custGeom>
              <a:avLst/>
              <a:gdLst/>
              <a:ahLst/>
              <a:cxnLst>
                <a:cxn ang="0">
                  <a:pos x="6" y="52"/>
                </a:cxn>
                <a:cxn ang="0">
                  <a:pos x="13" y="33"/>
                </a:cxn>
                <a:cxn ang="0">
                  <a:pos x="50" y="8"/>
                </a:cxn>
                <a:cxn ang="0">
                  <a:pos x="53" y="0"/>
                </a:cxn>
                <a:cxn ang="0">
                  <a:pos x="65" y="0"/>
                </a:cxn>
                <a:cxn ang="0">
                  <a:pos x="57" y="18"/>
                </a:cxn>
                <a:cxn ang="0">
                  <a:pos x="40" y="39"/>
                </a:cxn>
                <a:cxn ang="0">
                  <a:pos x="13" y="58"/>
                </a:cxn>
                <a:cxn ang="0">
                  <a:pos x="0" y="71"/>
                </a:cxn>
                <a:cxn ang="0">
                  <a:pos x="0" y="62"/>
                </a:cxn>
                <a:cxn ang="0">
                  <a:pos x="6" y="52"/>
                </a:cxn>
                <a:cxn ang="0">
                  <a:pos x="6" y="52"/>
                </a:cxn>
              </a:cxnLst>
              <a:rect l="0" t="0" r="r" b="b"/>
              <a:pathLst>
                <a:path w="65" h="71">
                  <a:moveTo>
                    <a:pt x="6" y="52"/>
                  </a:moveTo>
                  <a:lnTo>
                    <a:pt x="13" y="33"/>
                  </a:lnTo>
                  <a:lnTo>
                    <a:pt x="50" y="8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57" y="18"/>
                  </a:lnTo>
                  <a:lnTo>
                    <a:pt x="40" y="39"/>
                  </a:lnTo>
                  <a:lnTo>
                    <a:pt x="13" y="58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6" y="52"/>
                  </a:lnTo>
                  <a:lnTo>
                    <a:pt x="6" y="5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53" name="Freeform 25"/>
            <p:cNvSpPr>
              <a:spLocks noChangeAspect="1"/>
            </p:cNvSpPr>
            <p:nvPr/>
          </p:nvSpPr>
          <p:spPr bwMode="auto">
            <a:xfrm>
              <a:off x="1785" y="1775"/>
              <a:ext cx="40" cy="3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"/>
                </a:cxn>
                <a:cxn ang="0">
                  <a:pos x="4" y="25"/>
                </a:cxn>
                <a:cxn ang="0">
                  <a:pos x="14" y="27"/>
                </a:cxn>
                <a:cxn ang="0">
                  <a:pos x="25" y="22"/>
                </a:cxn>
                <a:cxn ang="0">
                  <a:pos x="27" y="14"/>
                </a:cxn>
                <a:cxn ang="0">
                  <a:pos x="17" y="12"/>
                </a:cxn>
                <a:cxn ang="0">
                  <a:pos x="15" y="0"/>
                </a:cxn>
                <a:cxn ang="0">
                  <a:pos x="8" y="0"/>
                </a:cxn>
              </a:cxnLst>
              <a:rect l="0" t="0" r="r" b="b"/>
              <a:pathLst>
                <a:path w="27" h="27">
                  <a:moveTo>
                    <a:pt x="8" y="0"/>
                  </a:moveTo>
                  <a:lnTo>
                    <a:pt x="0" y="6"/>
                  </a:lnTo>
                  <a:lnTo>
                    <a:pt x="4" y="25"/>
                  </a:lnTo>
                  <a:lnTo>
                    <a:pt x="14" y="27"/>
                  </a:lnTo>
                  <a:lnTo>
                    <a:pt x="25" y="22"/>
                  </a:lnTo>
                  <a:lnTo>
                    <a:pt x="27" y="14"/>
                  </a:lnTo>
                  <a:lnTo>
                    <a:pt x="17" y="12"/>
                  </a:lnTo>
                  <a:lnTo>
                    <a:pt x="15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54" name="Freeform 26"/>
            <p:cNvSpPr>
              <a:spLocks noChangeAspect="1"/>
            </p:cNvSpPr>
            <p:nvPr/>
          </p:nvSpPr>
          <p:spPr bwMode="auto">
            <a:xfrm>
              <a:off x="1785" y="1775"/>
              <a:ext cx="40" cy="3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"/>
                </a:cxn>
                <a:cxn ang="0">
                  <a:pos x="4" y="25"/>
                </a:cxn>
                <a:cxn ang="0">
                  <a:pos x="14" y="27"/>
                </a:cxn>
                <a:cxn ang="0">
                  <a:pos x="25" y="22"/>
                </a:cxn>
                <a:cxn ang="0">
                  <a:pos x="27" y="14"/>
                </a:cxn>
                <a:cxn ang="0">
                  <a:pos x="17" y="12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7" h="27">
                  <a:moveTo>
                    <a:pt x="8" y="0"/>
                  </a:moveTo>
                  <a:lnTo>
                    <a:pt x="0" y="6"/>
                  </a:lnTo>
                  <a:lnTo>
                    <a:pt x="4" y="25"/>
                  </a:lnTo>
                  <a:lnTo>
                    <a:pt x="14" y="27"/>
                  </a:lnTo>
                  <a:lnTo>
                    <a:pt x="25" y="22"/>
                  </a:lnTo>
                  <a:lnTo>
                    <a:pt x="27" y="14"/>
                  </a:lnTo>
                  <a:lnTo>
                    <a:pt x="17" y="12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55" name="Freeform 27"/>
            <p:cNvSpPr>
              <a:spLocks noChangeAspect="1"/>
            </p:cNvSpPr>
            <p:nvPr/>
          </p:nvSpPr>
          <p:spPr bwMode="auto">
            <a:xfrm>
              <a:off x="1873" y="1744"/>
              <a:ext cx="100" cy="93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0" y="52"/>
                </a:cxn>
                <a:cxn ang="0">
                  <a:pos x="2" y="69"/>
                </a:cxn>
                <a:cxn ang="0">
                  <a:pos x="18" y="64"/>
                </a:cxn>
                <a:cxn ang="0">
                  <a:pos x="22" y="58"/>
                </a:cxn>
                <a:cxn ang="0">
                  <a:pos x="27" y="64"/>
                </a:cxn>
                <a:cxn ang="0">
                  <a:pos x="39" y="66"/>
                </a:cxn>
                <a:cxn ang="0">
                  <a:pos x="41" y="52"/>
                </a:cxn>
                <a:cxn ang="0">
                  <a:pos x="54" y="64"/>
                </a:cxn>
                <a:cxn ang="0">
                  <a:pos x="70" y="64"/>
                </a:cxn>
                <a:cxn ang="0">
                  <a:pos x="60" y="45"/>
                </a:cxn>
                <a:cxn ang="0">
                  <a:pos x="52" y="20"/>
                </a:cxn>
                <a:cxn ang="0">
                  <a:pos x="31" y="14"/>
                </a:cxn>
                <a:cxn ang="0">
                  <a:pos x="24" y="21"/>
                </a:cxn>
                <a:cxn ang="0">
                  <a:pos x="20" y="2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70" h="69">
                  <a:moveTo>
                    <a:pt x="10" y="4"/>
                  </a:moveTo>
                  <a:lnTo>
                    <a:pt x="0" y="52"/>
                  </a:lnTo>
                  <a:lnTo>
                    <a:pt x="2" y="69"/>
                  </a:lnTo>
                  <a:lnTo>
                    <a:pt x="18" y="64"/>
                  </a:lnTo>
                  <a:lnTo>
                    <a:pt x="22" y="58"/>
                  </a:lnTo>
                  <a:lnTo>
                    <a:pt x="27" y="64"/>
                  </a:lnTo>
                  <a:lnTo>
                    <a:pt x="39" y="66"/>
                  </a:lnTo>
                  <a:lnTo>
                    <a:pt x="41" y="52"/>
                  </a:lnTo>
                  <a:lnTo>
                    <a:pt x="54" y="64"/>
                  </a:lnTo>
                  <a:lnTo>
                    <a:pt x="70" y="64"/>
                  </a:lnTo>
                  <a:lnTo>
                    <a:pt x="60" y="45"/>
                  </a:lnTo>
                  <a:lnTo>
                    <a:pt x="52" y="20"/>
                  </a:lnTo>
                  <a:lnTo>
                    <a:pt x="31" y="14"/>
                  </a:lnTo>
                  <a:lnTo>
                    <a:pt x="24" y="21"/>
                  </a:lnTo>
                  <a:lnTo>
                    <a:pt x="20" y="2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56" name="Freeform 28"/>
            <p:cNvSpPr>
              <a:spLocks noChangeAspect="1"/>
            </p:cNvSpPr>
            <p:nvPr/>
          </p:nvSpPr>
          <p:spPr bwMode="auto">
            <a:xfrm>
              <a:off x="1873" y="1744"/>
              <a:ext cx="100" cy="93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0" y="52"/>
                </a:cxn>
                <a:cxn ang="0">
                  <a:pos x="2" y="69"/>
                </a:cxn>
                <a:cxn ang="0">
                  <a:pos x="18" y="64"/>
                </a:cxn>
                <a:cxn ang="0">
                  <a:pos x="22" y="58"/>
                </a:cxn>
                <a:cxn ang="0">
                  <a:pos x="27" y="64"/>
                </a:cxn>
                <a:cxn ang="0">
                  <a:pos x="39" y="66"/>
                </a:cxn>
                <a:cxn ang="0">
                  <a:pos x="41" y="52"/>
                </a:cxn>
                <a:cxn ang="0">
                  <a:pos x="54" y="64"/>
                </a:cxn>
                <a:cxn ang="0">
                  <a:pos x="70" y="64"/>
                </a:cxn>
                <a:cxn ang="0">
                  <a:pos x="60" y="45"/>
                </a:cxn>
                <a:cxn ang="0">
                  <a:pos x="52" y="20"/>
                </a:cxn>
                <a:cxn ang="0">
                  <a:pos x="31" y="14"/>
                </a:cxn>
                <a:cxn ang="0">
                  <a:pos x="24" y="21"/>
                </a:cxn>
                <a:cxn ang="0">
                  <a:pos x="20" y="2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70" h="69">
                  <a:moveTo>
                    <a:pt x="10" y="4"/>
                  </a:moveTo>
                  <a:lnTo>
                    <a:pt x="0" y="52"/>
                  </a:lnTo>
                  <a:lnTo>
                    <a:pt x="2" y="69"/>
                  </a:lnTo>
                  <a:lnTo>
                    <a:pt x="18" y="64"/>
                  </a:lnTo>
                  <a:lnTo>
                    <a:pt x="22" y="58"/>
                  </a:lnTo>
                  <a:lnTo>
                    <a:pt x="27" y="64"/>
                  </a:lnTo>
                  <a:lnTo>
                    <a:pt x="39" y="66"/>
                  </a:lnTo>
                  <a:lnTo>
                    <a:pt x="41" y="52"/>
                  </a:lnTo>
                  <a:lnTo>
                    <a:pt x="54" y="64"/>
                  </a:lnTo>
                  <a:lnTo>
                    <a:pt x="70" y="64"/>
                  </a:lnTo>
                  <a:lnTo>
                    <a:pt x="60" y="45"/>
                  </a:lnTo>
                  <a:lnTo>
                    <a:pt x="52" y="20"/>
                  </a:lnTo>
                  <a:lnTo>
                    <a:pt x="31" y="14"/>
                  </a:lnTo>
                  <a:lnTo>
                    <a:pt x="24" y="21"/>
                  </a:lnTo>
                  <a:lnTo>
                    <a:pt x="20" y="2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57" name="Freeform 29"/>
            <p:cNvSpPr>
              <a:spLocks noChangeAspect="1"/>
            </p:cNvSpPr>
            <p:nvPr/>
          </p:nvSpPr>
          <p:spPr bwMode="auto">
            <a:xfrm>
              <a:off x="1420" y="1396"/>
              <a:ext cx="77" cy="7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1" y="4"/>
                </a:cxn>
                <a:cxn ang="0">
                  <a:pos x="0" y="45"/>
                </a:cxn>
                <a:cxn ang="0">
                  <a:pos x="11" y="52"/>
                </a:cxn>
                <a:cxn ang="0">
                  <a:pos x="23" y="35"/>
                </a:cxn>
                <a:cxn ang="0">
                  <a:pos x="44" y="39"/>
                </a:cxn>
                <a:cxn ang="0">
                  <a:pos x="54" y="29"/>
                </a:cxn>
                <a:cxn ang="0">
                  <a:pos x="34" y="20"/>
                </a:cxn>
                <a:cxn ang="0">
                  <a:pos x="29" y="2"/>
                </a:cxn>
                <a:cxn ang="0">
                  <a:pos x="21" y="0"/>
                </a:cxn>
              </a:cxnLst>
              <a:rect l="0" t="0" r="r" b="b"/>
              <a:pathLst>
                <a:path w="54" h="52">
                  <a:moveTo>
                    <a:pt x="21" y="0"/>
                  </a:moveTo>
                  <a:lnTo>
                    <a:pt x="11" y="4"/>
                  </a:lnTo>
                  <a:lnTo>
                    <a:pt x="0" y="45"/>
                  </a:lnTo>
                  <a:lnTo>
                    <a:pt x="11" y="52"/>
                  </a:lnTo>
                  <a:lnTo>
                    <a:pt x="23" y="35"/>
                  </a:lnTo>
                  <a:lnTo>
                    <a:pt x="44" y="39"/>
                  </a:lnTo>
                  <a:lnTo>
                    <a:pt x="54" y="29"/>
                  </a:lnTo>
                  <a:lnTo>
                    <a:pt x="34" y="20"/>
                  </a:lnTo>
                  <a:lnTo>
                    <a:pt x="29" y="2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58" name="Freeform 30"/>
            <p:cNvSpPr>
              <a:spLocks noChangeAspect="1"/>
            </p:cNvSpPr>
            <p:nvPr/>
          </p:nvSpPr>
          <p:spPr bwMode="auto">
            <a:xfrm>
              <a:off x="1420" y="1396"/>
              <a:ext cx="77" cy="7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1" y="4"/>
                </a:cxn>
                <a:cxn ang="0">
                  <a:pos x="0" y="45"/>
                </a:cxn>
                <a:cxn ang="0">
                  <a:pos x="11" y="52"/>
                </a:cxn>
                <a:cxn ang="0">
                  <a:pos x="23" y="35"/>
                </a:cxn>
                <a:cxn ang="0">
                  <a:pos x="44" y="39"/>
                </a:cxn>
                <a:cxn ang="0">
                  <a:pos x="54" y="29"/>
                </a:cxn>
                <a:cxn ang="0">
                  <a:pos x="34" y="20"/>
                </a:cxn>
                <a:cxn ang="0">
                  <a:pos x="29" y="2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54" h="52">
                  <a:moveTo>
                    <a:pt x="21" y="0"/>
                  </a:moveTo>
                  <a:lnTo>
                    <a:pt x="11" y="4"/>
                  </a:lnTo>
                  <a:lnTo>
                    <a:pt x="0" y="45"/>
                  </a:lnTo>
                  <a:lnTo>
                    <a:pt x="11" y="52"/>
                  </a:lnTo>
                  <a:lnTo>
                    <a:pt x="23" y="35"/>
                  </a:lnTo>
                  <a:lnTo>
                    <a:pt x="44" y="39"/>
                  </a:lnTo>
                  <a:lnTo>
                    <a:pt x="54" y="29"/>
                  </a:lnTo>
                  <a:lnTo>
                    <a:pt x="34" y="20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59" name="Freeform 31"/>
            <p:cNvSpPr>
              <a:spLocks noChangeAspect="1"/>
            </p:cNvSpPr>
            <p:nvPr/>
          </p:nvSpPr>
          <p:spPr bwMode="auto">
            <a:xfrm>
              <a:off x="1486" y="1102"/>
              <a:ext cx="382" cy="411"/>
            </a:xfrm>
            <a:custGeom>
              <a:avLst/>
              <a:gdLst/>
              <a:ahLst/>
              <a:cxnLst>
                <a:cxn ang="0">
                  <a:pos x="15" y="67"/>
                </a:cxn>
                <a:cxn ang="0">
                  <a:pos x="57" y="109"/>
                </a:cxn>
                <a:cxn ang="0">
                  <a:pos x="107" y="109"/>
                </a:cxn>
                <a:cxn ang="0">
                  <a:pos x="142" y="134"/>
                </a:cxn>
                <a:cxn ang="0">
                  <a:pos x="117" y="149"/>
                </a:cxn>
                <a:cxn ang="0">
                  <a:pos x="134" y="201"/>
                </a:cxn>
                <a:cxn ang="0">
                  <a:pos x="117" y="209"/>
                </a:cxn>
                <a:cxn ang="0">
                  <a:pos x="92" y="259"/>
                </a:cxn>
                <a:cxn ang="0">
                  <a:pos x="134" y="251"/>
                </a:cxn>
                <a:cxn ang="0">
                  <a:pos x="175" y="259"/>
                </a:cxn>
                <a:cxn ang="0">
                  <a:pos x="175" y="284"/>
                </a:cxn>
                <a:cxn ang="0">
                  <a:pos x="199" y="284"/>
                </a:cxn>
                <a:cxn ang="0">
                  <a:pos x="217" y="309"/>
                </a:cxn>
                <a:cxn ang="0">
                  <a:pos x="242" y="309"/>
                </a:cxn>
                <a:cxn ang="0">
                  <a:pos x="259" y="251"/>
                </a:cxn>
                <a:cxn ang="0">
                  <a:pos x="242" y="234"/>
                </a:cxn>
                <a:cxn ang="0">
                  <a:pos x="192" y="201"/>
                </a:cxn>
                <a:cxn ang="0">
                  <a:pos x="167" y="201"/>
                </a:cxn>
                <a:cxn ang="0">
                  <a:pos x="167" y="176"/>
                </a:cxn>
                <a:cxn ang="0">
                  <a:pos x="224" y="192"/>
                </a:cxn>
                <a:cxn ang="0">
                  <a:pos x="242" y="217"/>
                </a:cxn>
                <a:cxn ang="0">
                  <a:pos x="267" y="184"/>
                </a:cxn>
                <a:cxn ang="0">
                  <a:pos x="242" y="149"/>
                </a:cxn>
                <a:cxn ang="0">
                  <a:pos x="217" y="149"/>
                </a:cxn>
                <a:cxn ang="0">
                  <a:pos x="192" y="134"/>
                </a:cxn>
                <a:cxn ang="0">
                  <a:pos x="199" y="92"/>
                </a:cxn>
                <a:cxn ang="0">
                  <a:pos x="167" y="92"/>
                </a:cxn>
                <a:cxn ang="0">
                  <a:pos x="157" y="59"/>
                </a:cxn>
                <a:cxn ang="0">
                  <a:pos x="100" y="34"/>
                </a:cxn>
                <a:cxn ang="0">
                  <a:pos x="100" y="52"/>
                </a:cxn>
                <a:cxn ang="0">
                  <a:pos x="84" y="52"/>
                </a:cxn>
                <a:cxn ang="0">
                  <a:pos x="75" y="9"/>
                </a:cxn>
                <a:cxn ang="0">
                  <a:pos x="57" y="0"/>
                </a:cxn>
                <a:cxn ang="0">
                  <a:pos x="57" y="52"/>
                </a:cxn>
                <a:cxn ang="0">
                  <a:pos x="42" y="9"/>
                </a:cxn>
                <a:cxn ang="0">
                  <a:pos x="0" y="34"/>
                </a:cxn>
                <a:cxn ang="0">
                  <a:pos x="33" y="52"/>
                </a:cxn>
                <a:cxn ang="0">
                  <a:pos x="15" y="67"/>
                </a:cxn>
              </a:cxnLst>
              <a:rect l="0" t="0" r="r" b="b"/>
              <a:pathLst>
                <a:path w="267" h="309">
                  <a:moveTo>
                    <a:pt x="15" y="67"/>
                  </a:moveTo>
                  <a:lnTo>
                    <a:pt x="57" y="109"/>
                  </a:lnTo>
                  <a:lnTo>
                    <a:pt x="107" y="109"/>
                  </a:lnTo>
                  <a:lnTo>
                    <a:pt x="142" y="134"/>
                  </a:lnTo>
                  <a:lnTo>
                    <a:pt x="117" y="149"/>
                  </a:lnTo>
                  <a:lnTo>
                    <a:pt x="134" y="201"/>
                  </a:lnTo>
                  <a:lnTo>
                    <a:pt x="117" y="209"/>
                  </a:lnTo>
                  <a:lnTo>
                    <a:pt x="92" y="259"/>
                  </a:lnTo>
                  <a:lnTo>
                    <a:pt x="134" y="251"/>
                  </a:lnTo>
                  <a:lnTo>
                    <a:pt x="175" y="259"/>
                  </a:lnTo>
                  <a:lnTo>
                    <a:pt x="175" y="284"/>
                  </a:lnTo>
                  <a:lnTo>
                    <a:pt x="199" y="284"/>
                  </a:lnTo>
                  <a:lnTo>
                    <a:pt x="217" y="309"/>
                  </a:lnTo>
                  <a:lnTo>
                    <a:pt x="242" y="309"/>
                  </a:lnTo>
                  <a:lnTo>
                    <a:pt x="259" y="251"/>
                  </a:lnTo>
                  <a:lnTo>
                    <a:pt x="242" y="234"/>
                  </a:lnTo>
                  <a:lnTo>
                    <a:pt x="192" y="201"/>
                  </a:lnTo>
                  <a:lnTo>
                    <a:pt x="167" y="201"/>
                  </a:lnTo>
                  <a:lnTo>
                    <a:pt x="167" y="176"/>
                  </a:lnTo>
                  <a:lnTo>
                    <a:pt x="224" y="192"/>
                  </a:lnTo>
                  <a:lnTo>
                    <a:pt x="242" y="217"/>
                  </a:lnTo>
                  <a:lnTo>
                    <a:pt x="267" y="184"/>
                  </a:lnTo>
                  <a:lnTo>
                    <a:pt x="242" y="149"/>
                  </a:lnTo>
                  <a:lnTo>
                    <a:pt x="217" y="149"/>
                  </a:lnTo>
                  <a:lnTo>
                    <a:pt x="192" y="134"/>
                  </a:lnTo>
                  <a:lnTo>
                    <a:pt x="199" y="92"/>
                  </a:lnTo>
                  <a:lnTo>
                    <a:pt x="167" y="92"/>
                  </a:lnTo>
                  <a:lnTo>
                    <a:pt x="157" y="59"/>
                  </a:lnTo>
                  <a:lnTo>
                    <a:pt x="100" y="34"/>
                  </a:lnTo>
                  <a:lnTo>
                    <a:pt x="100" y="52"/>
                  </a:lnTo>
                  <a:lnTo>
                    <a:pt x="84" y="52"/>
                  </a:lnTo>
                  <a:lnTo>
                    <a:pt x="75" y="9"/>
                  </a:lnTo>
                  <a:lnTo>
                    <a:pt x="57" y="0"/>
                  </a:lnTo>
                  <a:lnTo>
                    <a:pt x="57" y="52"/>
                  </a:lnTo>
                  <a:lnTo>
                    <a:pt x="42" y="9"/>
                  </a:lnTo>
                  <a:lnTo>
                    <a:pt x="0" y="34"/>
                  </a:lnTo>
                  <a:lnTo>
                    <a:pt x="33" y="52"/>
                  </a:lnTo>
                  <a:lnTo>
                    <a:pt x="15" y="6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60" name="Freeform 32"/>
            <p:cNvSpPr>
              <a:spLocks noChangeAspect="1"/>
            </p:cNvSpPr>
            <p:nvPr/>
          </p:nvSpPr>
          <p:spPr bwMode="auto">
            <a:xfrm>
              <a:off x="1486" y="1102"/>
              <a:ext cx="382" cy="411"/>
            </a:xfrm>
            <a:custGeom>
              <a:avLst/>
              <a:gdLst/>
              <a:ahLst/>
              <a:cxnLst>
                <a:cxn ang="0">
                  <a:pos x="15" y="67"/>
                </a:cxn>
                <a:cxn ang="0">
                  <a:pos x="57" y="109"/>
                </a:cxn>
                <a:cxn ang="0">
                  <a:pos x="107" y="109"/>
                </a:cxn>
                <a:cxn ang="0">
                  <a:pos x="142" y="134"/>
                </a:cxn>
                <a:cxn ang="0">
                  <a:pos x="117" y="149"/>
                </a:cxn>
                <a:cxn ang="0">
                  <a:pos x="134" y="201"/>
                </a:cxn>
                <a:cxn ang="0">
                  <a:pos x="117" y="209"/>
                </a:cxn>
                <a:cxn ang="0">
                  <a:pos x="92" y="259"/>
                </a:cxn>
                <a:cxn ang="0">
                  <a:pos x="134" y="251"/>
                </a:cxn>
                <a:cxn ang="0">
                  <a:pos x="175" y="259"/>
                </a:cxn>
                <a:cxn ang="0">
                  <a:pos x="175" y="284"/>
                </a:cxn>
                <a:cxn ang="0">
                  <a:pos x="199" y="284"/>
                </a:cxn>
                <a:cxn ang="0">
                  <a:pos x="217" y="309"/>
                </a:cxn>
                <a:cxn ang="0">
                  <a:pos x="242" y="309"/>
                </a:cxn>
                <a:cxn ang="0">
                  <a:pos x="259" y="251"/>
                </a:cxn>
                <a:cxn ang="0">
                  <a:pos x="242" y="234"/>
                </a:cxn>
                <a:cxn ang="0">
                  <a:pos x="192" y="201"/>
                </a:cxn>
                <a:cxn ang="0">
                  <a:pos x="167" y="201"/>
                </a:cxn>
                <a:cxn ang="0">
                  <a:pos x="167" y="176"/>
                </a:cxn>
                <a:cxn ang="0">
                  <a:pos x="224" y="192"/>
                </a:cxn>
                <a:cxn ang="0">
                  <a:pos x="242" y="217"/>
                </a:cxn>
                <a:cxn ang="0">
                  <a:pos x="267" y="184"/>
                </a:cxn>
                <a:cxn ang="0">
                  <a:pos x="242" y="149"/>
                </a:cxn>
                <a:cxn ang="0">
                  <a:pos x="217" y="149"/>
                </a:cxn>
                <a:cxn ang="0">
                  <a:pos x="192" y="134"/>
                </a:cxn>
                <a:cxn ang="0">
                  <a:pos x="199" y="92"/>
                </a:cxn>
                <a:cxn ang="0">
                  <a:pos x="167" y="92"/>
                </a:cxn>
                <a:cxn ang="0">
                  <a:pos x="157" y="59"/>
                </a:cxn>
                <a:cxn ang="0">
                  <a:pos x="100" y="34"/>
                </a:cxn>
                <a:cxn ang="0">
                  <a:pos x="100" y="52"/>
                </a:cxn>
                <a:cxn ang="0">
                  <a:pos x="84" y="52"/>
                </a:cxn>
                <a:cxn ang="0">
                  <a:pos x="75" y="9"/>
                </a:cxn>
                <a:cxn ang="0">
                  <a:pos x="57" y="0"/>
                </a:cxn>
                <a:cxn ang="0">
                  <a:pos x="57" y="52"/>
                </a:cxn>
                <a:cxn ang="0">
                  <a:pos x="42" y="9"/>
                </a:cxn>
                <a:cxn ang="0">
                  <a:pos x="0" y="34"/>
                </a:cxn>
                <a:cxn ang="0">
                  <a:pos x="33" y="52"/>
                </a:cxn>
                <a:cxn ang="0">
                  <a:pos x="15" y="67"/>
                </a:cxn>
                <a:cxn ang="0">
                  <a:pos x="15" y="67"/>
                </a:cxn>
              </a:cxnLst>
              <a:rect l="0" t="0" r="r" b="b"/>
              <a:pathLst>
                <a:path w="267" h="309">
                  <a:moveTo>
                    <a:pt x="15" y="67"/>
                  </a:moveTo>
                  <a:lnTo>
                    <a:pt x="57" y="109"/>
                  </a:lnTo>
                  <a:lnTo>
                    <a:pt x="107" y="109"/>
                  </a:lnTo>
                  <a:lnTo>
                    <a:pt x="142" y="134"/>
                  </a:lnTo>
                  <a:lnTo>
                    <a:pt x="117" y="149"/>
                  </a:lnTo>
                  <a:lnTo>
                    <a:pt x="134" y="201"/>
                  </a:lnTo>
                  <a:lnTo>
                    <a:pt x="117" y="209"/>
                  </a:lnTo>
                  <a:lnTo>
                    <a:pt x="92" y="259"/>
                  </a:lnTo>
                  <a:lnTo>
                    <a:pt x="134" y="251"/>
                  </a:lnTo>
                  <a:lnTo>
                    <a:pt x="175" y="259"/>
                  </a:lnTo>
                  <a:lnTo>
                    <a:pt x="175" y="284"/>
                  </a:lnTo>
                  <a:lnTo>
                    <a:pt x="199" y="284"/>
                  </a:lnTo>
                  <a:lnTo>
                    <a:pt x="217" y="309"/>
                  </a:lnTo>
                  <a:lnTo>
                    <a:pt x="242" y="309"/>
                  </a:lnTo>
                  <a:lnTo>
                    <a:pt x="259" y="251"/>
                  </a:lnTo>
                  <a:lnTo>
                    <a:pt x="242" y="234"/>
                  </a:lnTo>
                  <a:lnTo>
                    <a:pt x="192" y="201"/>
                  </a:lnTo>
                  <a:lnTo>
                    <a:pt x="167" y="201"/>
                  </a:lnTo>
                  <a:lnTo>
                    <a:pt x="167" y="176"/>
                  </a:lnTo>
                  <a:lnTo>
                    <a:pt x="224" y="192"/>
                  </a:lnTo>
                  <a:lnTo>
                    <a:pt x="242" y="217"/>
                  </a:lnTo>
                  <a:lnTo>
                    <a:pt x="267" y="184"/>
                  </a:lnTo>
                  <a:lnTo>
                    <a:pt x="242" y="149"/>
                  </a:lnTo>
                  <a:lnTo>
                    <a:pt x="217" y="149"/>
                  </a:lnTo>
                  <a:lnTo>
                    <a:pt x="192" y="134"/>
                  </a:lnTo>
                  <a:lnTo>
                    <a:pt x="199" y="92"/>
                  </a:lnTo>
                  <a:lnTo>
                    <a:pt x="167" y="92"/>
                  </a:lnTo>
                  <a:lnTo>
                    <a:pt x="157" y="59"/>
                  </a:lnTo>
                  <a:lnTo>
                    <a:pt x="100" y="34"/>
                  </a:lnTo>
                  <a:lnTo>
                    <a:pt x="100" y="52"/>
                  </a:lnTo>
                  <a:lnTo>
                    <a:pt x="84" y="52"/>
                  </a:lnTo>
                  <a:lnTo>
                    <a:pt x="75" y="9"/>
                  </a:lnTo>
                  <a:lnTo>
                    <a:pt x="57" y="0"/>
                  </a:lnTo>
                  <a:lnTo>
                    <a:pt x="57" y="52"/>
                  </a:lnTo>
                  <a:lnTo>
                    <a:pt x="42" y="9"/>
                  </a:lnTo>
                  <a:lnTo>
                    <a:pt x="0" y="34"/>
                  </a:lnTo>
                  <a:lnTo>
                    <a:pt x="33" y="52"/>
                  </a:lnTo>
                  <a:lnTo>
                    <a:pt x="15" y="67"/>
                  </a:lnTo>
                  <a:lnTo>
                    <a:pt x="15" y="6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61" name="Freeform 33"/>
            <p:cNvSpPr>
              <a:spLocks noChangeAspect="1"/>
            </p:cNvSpPr>
            <p:nvPr/>
          </p:nvSpPr>
          <p:spPr bwMode="auto">
            <a:xfrm>
              <a:off x="1737" y="1012"/>
              <a:ext cx="114" cy="14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51"/>
                </a:cxn>
                <a:cxn ang="0">
                  <a:pos x="34" y="76"/>
                </a:cxn>
                <a:cxn ang="0">
                  <a:pos x="49" y="109"/>
                </a:cxn>
                <a:cxn ang="0">
                  <a:pos x="67" y="109"/>
                </a:cxn>
                <a:cxn ang="0">
                  <a:pos x="78" y="88"/>
                </a:cxn>
                <a:cxn ang="0">
                  <a:pos x="61" y="53"/>
                </a:cxn>
                <a:cxn ang="0">
                  <a:pos x="34" y="40"/>
                </a:cxn>
                <a:cxn ang="0">
                  <a:pos x="34" y="9"/>
                </a:cxn>
                <a:cxn ang="0">
                  <a:pos x="17" y="0"/>
                </a:cxn>
              </a:cxnLst>
              <a:rect l="0" t="0" r="r" b="b"/>
              <a:pathLst>
                <a:path w="78" h="109">
                  <a:moveTo>
                    <a:pt x="17" y="0"/>
                  </a:moveTo>
                  <a:lnTo>
                    <a:pt x="0" y="51"/>
                  </a:lnTo>
                  <a:lnTo>
                    <a:pt x="34" y="76"/>
                  </a:lnTo>
                  <a:lnTo>
                    <a:pt x="49" y="109"/>
                  </a:lnTo>
                  <a:lnTo>
                    <a:pt x="67" y="109"/>
                  </a:lnTo>
                  <a:lnTo>
                    <a:pt x="78" y="88"/>
                  </a:lnTo>
                  <a:lnTo>
                    <a:pt x="61" y="53"/>
                  </a:lnTo>
                  <a:lnTo>
                    <a:pt x="34" y="40"/>
                  </a:lnTo>
                  <a:lnTo>
                    <a:pt x="34" y="9"/>
                  </a:lnTo>
                  <a:lnTo>
                    <a:pt x="1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62" name="Freeform 34"/>
            <p:cNvSpPr>
              <a:spLocks noChangeAspect="1"/>
            </p:cNvSpPr>
            <p:nvPr/>
          </p:nvSpPr>
          <p:spPr bwMode="auto">
            <a:xfrm>
              <a:off x="1737" y="1012"/>
              <a:ext cx="114" cy="14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51"/>
                </a:cxn>
                <a:cxn ang="0">
                  <a:pos x="34" y="76"/>
                </a:cxn>
                <a:cxn ang="0">
                  <a:pos x="49" y="109"/>
                </a:cxn>
                <a:cxn ang="0">
                  <a:pos x="67" y="109"/>
                </a:cxn>
                <a:cxn ang="0">
                  <a:pos x="78" y="88"/>
                </a:cxn>
                <a:cxn ang="0">
                  <a:pos x="61" y="53"/>
                </a:cxn>
                <a:cxn ang="0">
                  <a:pos x="34" y="40"/>
                </a:cxn>
                <a:cxn ang="0">
                  <a:pos x="34" y="9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78" h="109">
                  <a:moveTo>
                    <a:pt x="17" y="0"/>
                  </a:moveTo>
                  <a:lnTo>
                    <a:pt x="0" y="51"/>
                  </a:lnTo>
                  <a:lnTo>
                    <a:pt x="34" y="76"/>
                  </a:lnTo>
                  <a:lnTo>
                    <a:pt x="49" y="109"/>
                  </a:lnTo>
                  <a:lnTo>
                    <a:pt x="67" y="109"/>
                  </a:lnTo>
                  <a:lnTo>
                    <a:pt x="78" y="88"/>
                  </a:lnTo>
                  <a:lnTo>
                    <a:pt x="61" y="53"/>
                  </a:lnTo>
                  <a:lnTo>
                    <a:pt x="34" y="40"/>
                  </a:lnTo>
                  <a:lnTo>
                    <a:pt x="34" y="9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63" name="Freeform 35"/>
            <p:cNvSpPr>
              <a:spLocks noChangeAspect="1"/>
            </p:cNvSpPr>
            <p:nvPr/>
          </p:nvSpPr>
          <p:spPr bwMode="auto">
            <a:xfrm>
              <a:off x="1808" y="823"/>
              <a:ext cx="167" cy="25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5" y="76"/>
                </a:cxn>
                <a:cxn ang="0">
                  <a:pos x="50" y="67"/>
                </a:cxn>
                <a:cxn ang="0">
                  <a:pos x="60" y="49"/>
                </a:cxn>
                <a:cxn ang="0">
                  <a:pos x="68" y="67"/>
                </a:cxn>
                <a:cxn ang="0">
                  <a:pos x="50" y="101"/>
                </a:cxn>
                <a:cxn ang="0">
                  <a:pos x="50" y="119"/>
                </a:cxn>
                <a:cxn ang="0">
                  <a:pos x="68" y="109"/>
                </a:cxn>
                <a:cxn ang="0">
                  <a:pos x="68" y="119"/>
                </a:cxn>
                <a:cxn ang="0">
                  <a:pos x="60" y="134"/>
                </a:cxn>
                <a:cxn ang="0">
                  <a:pos x="75" y="151"/>
                </a:cxn>
                <a:cxn ang="0">
                  <a:pos x="50" y="168"/>
                </a:cxn>
                <a:cxn ang="0">
                  <a:pos x="50" y="193"/>
                </a:cxn>
                <a:cxn ang="0">
                  <a:pos x="85" y="176"/>
                </a:cxn>
                <a:cxn ang="0">
                  <a:pos x="102" y="193"/>
                </a:cxn>
                <a:cxn ang="0">
                  <a:pos x="117" y="168"/>
                </a:cxn>
                <a:cxn ang="0">
                  <a:pos x="102" y="151"/>
                </a:cxn>
                <a:cxn ang="0">
                  <a:pos x="117" y="109"/>
                </a:cxn>
                <a:cxn ang="0">
                  <a:pos x="117" y="92"/>
                </a:cxn>
                <a:cxn ang="0">
                  <a:pos x="93" y="109"/>
                </a:cxn>
                <a:cxn ang="0">
                  <a:pos x="93" y="67"/>
                </a:cxn>
                <a:cxn ang="0">
                  <a:pos x="110" y="42"/>
                </a:cxn>
                <a:cxn ang="0">
                  <a:pos x="110" y="9"/>
                </a:cxn>
                <a:cxn ang="0">
                  <a:pos x="93" y="0"/>
                </a:cxn>
                <a:cxn ang="0">
                  <a:pos x="25" y="26"/>
                </a:cxn>
                <a:cxn ang="0">
                  <a:pos x="0" y="49"/>
                </a:cxn>
              </a:cxnLst>
              <a:rect l="0" t="0" r="r" b="b"/>
              <a:pathLst>
                <a:path w="117" h="193">
                  <a:moveTo>
                    <a:pt x="0" y="49"/>
                  </a:moveTo>
                  <a:lnTo>
                    <a:pt x="25" y="76"/>
                  </a:lnTo>
                  <a:lnTo>
                    <a:pt x="50" y="67"/>
                  </a:lnTo>
                  <a:lnTo>
                    <a:pt x="60" y="49"/>
                  </a:lnTo>
                  <a:lnTo>
                    <a:pt x="68" y="67"/>
                  </a:lnTo>
                  <a:lnTo>
                    <a:pt x="50" y="101"/>
                  </a:lnTo>
                  <a:lnTo>
                    <a:pt x="50" y="119"/>
                  </a:lnTo>
                  <a:lnTo>
                    <a:pt x="68" y="109"/>
                  </a:lnTo>
                  <a:lnTo>
                    <a:pt x="68" y="119"/>
                  </a:lnTo>
                  <a:lnTo>
                    <a:pt x="60" y="134"/>
                  </a:lnTo>
                  <a:lnTo>
                    <a:pt x="75" y="151"/>
                  </a:lnTo>
                  <a:lnTo>
                    <a:pt x="50" y="168"/>
                  </a:lnTo>
                  <a:lnTo>
                    <a:pt x="50" y="193"/>
                  </a:lnTo>
                  <a:lnTo>
                    <a:pt x="85" y="176"/>
                  </a:lnTo>
                  <a:lnTo>
                    <a:pt x="102" y="193"/>
                  </a:lnTo>
                  <a:lnTo>
                    <a:pt x="117" y="168"/>
                  </a:lnTo>
                  <a:lnTo>
                    <a:pt x="102" y="151"/>
                  </a:lnTo>
                  <a:lnTo>
                    <a:pt x="117" y="109"/>
                  </a:lnTo>
                  <a:lnTo>
                    <a:pt x="117" y="92"/>
                  </a:lnTo>
                  <a:lnTo>
                    <a:pt x="93" y="109"/>
                  </a:lnTo>
                  <a:lnTo>
                    <a:pt x="93" y="67"/>
                  </a:lnTo>
                  <a:lnTo>
                    <a:pt x="110" y="42"/>
                  </a:lnTo>
                  <a:lnTo>
                    <a:pt x="110" y="9"/>
                  </a:lnTo>
                  <a:lnTo>
                    <a:pt x="93" y="0"/>
                  </a:lnTo>
                  <a:lnTo>
                    <a:pt x="25" y="26"/>
                  </a:lnTo>
                  <a:lnTo>
                    <a:pt x="0" y="4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64" name="Freeform 36"/>
            <p:cNvSpPr>
              <a:spLocks noChangeAspect="1"/>
            </p:cNvSpPr>
            <p:nvPr/>
          </p:nvSpPr>
          <p:spPr bwMode="auto">
            <a:xfrm>
              <a:off x="1808" y="823"/>
              <a:ext cx="167" cy="25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5" y="76"/>
                </a:cxn>
                <a:cxn ang="0">
                  <a:pos x="50" y="67"/>
                </a:cxn>
                <a:cxn ang="0">
                  <a:pos x="60" y="49"/>
                </a:cxn>
                <a:cxn ang="0">
                  <a:pos x="68" y="67"/>
                </a:cxn>
                <a:cxn ang="0">
                  <a:pos x="50" y="101"/>
                </a:cxn>
                <a:cxn ang="0">
                  <a:pos x="50" y="119"/>
                </a:cxn>
                <a:cxn ang="0">
                  <a:pos x="68" y="109"/>
                </a:cxn>
                <a:cxn ang="0">
                  <a:pos x="68" y="119"/>
                </a:cxn>
                <a:cxn ang="0">
                  <a:pos x="60" y="134"/>
                </a:cxn>
                <a:cxn ang="0">
                  <a:pos x="75" y="151"/>
                </a:cxn>
                <a:cxn ang="0">
                  <a:pos x="50" y="168"/>
                </a:cxn>
                <a:cxn ang="0">
                  <a:pos x="50" y="193"/>
                </a:cxn>
                <a:cxn ang="0">
                  <a:pos x="85" y="176"/>
                </a:cxn>
                <a:cxn ang="0">
                  <a:pos x="102" y="193"/>
                </a:cxn>
                <a:cxn ang="0">
                  <a:pos x="117" y="168"/>
                </a:cxn>
                <a:cxn ang="0">
                  <a:pos x="102" y="151"/>
                </a:cxn>
                <a:cxn ang="0">
                  <a:pos x="117" y="109"/>
                </a:cxn>
                <a:cxn ang="0">
                  <a:pos x="117" y="92"/>
                </a:cxn>
                <a:cxn ang="0">
                  <a:pos x="93" y="109"/>
                </a:cxn>
                <a:cxn ang="0">
                  <a:pos x="93" y="67"/>
                </a:cxn>
                <a:cxn ang="0">
                  <a:pos x="110" y="42"/>
                </a:cxn>
                <a:cxn ang="0">
                  <a:pos x="110" y="9"/>
                </a:cxn>
                <a:cxn ang="0">
                  <a:pos x="93" y="0"/>
                </a:cxn>
                <a:cxn ang="0">
                  <a:pos x="25" y="26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117" h="193">
                  <a:moveTo>
                    <a:pt x="0" y="49"/>
                  </a:moveTo>
                  <a:lnTo>
                    <a:pt x="25" y="76"/>
                  </a:lnTo>
                  <a:lnTo>
                    <a:pt x="50" y="67"/>
                  </a:lnTo>
                  <a:lnTo>
                    <a:pt x="60" y="49"/>
                  </a:lnTo>
                  <a:lnTo>
                    <a:pt x="68" y="67"/>
                  </a:lnTo>
                  <a:lnTo>
                    <a:pt x="50" y="101"/>
                  </a:lnTo>
                  <a:lnTo>
                    <a:pt x="50" y="119"/>
                  </a:lnTo>
                  <a:lnTo>
                    <a:pt x="68" y="109"/>
                  </a:lnTo>
                  <a:lnTo>
                    <a:pt x="68" y="119"/>
                  </a:lnTo>
                  <a:lnTo>
                    <a:pt x="60" y="134"/>
                  </a:lnTo>
                  <a:lnTo>
                    <a:pt x="75" y="151"/>
                  </a:lnTo>
                  <a:lnTo>
                    <a:pt x="50" y="168"/>
                  </a:lnTo>
                  <a:lnTo>
                    <a:pt x="50" y="193"/>
                  </a:lnTo>
                  <a:lnTo>
                    <a:pt x="85" y="176"/>
                  </a:lnTo>
                  <a:lnTo>
                    <a:pt x="102" y="193"/>
                  </a:lnTo>
                  <a:lnTo>
                    <a:pt x="117" y="168"/>
                  </a:lnTo>
                  <a:lnTo>
                    <a:pt x="102" y="151"/>
                  </a:lnTo>
                  <a:lnTo>
                    <a:pt x="117" y="109"/>
                  </a:lnTo>
                  <a:lnTo>
                    <a:pt x="117" y="92"/>
                  </a:lnTo>
                  <a:lnTo>
                    <a:pt x="93" y="109"/>
                  </a:lnTo>
                  <a:lnTo>
                    <a:pt x="93" y="67"/>
                  </a:lnTo>
                  <a:lnTo>
                    <a:pt x="110" y="42"/>
                  </a:lnTo>
                  <a:lnTo>
                    <a:pt x="110" y="9"/>
                  </a:lnTo>
                  <a:lnTo>
                    <a:pt x="93" y="0"/>
                  </a:lnTo>
                  <a:lnTo>
                    <a:pt x="25" y="26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65" name="Freeform 37"/>
            <p:cNvSpPr>
              <a:spLocks noChangeAspect="1"/>
            </p:cNvSpPr>
            <p:nvPr/>
          </p:nvSpPr>
          <p:spPr bwMode="auto">
            <a:xfrm>
              <a:off x="1222" y="1091"/>
              <a:ext cx="157" cy="133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32" y="92"/>
                </a:cxn>
                <a:cxn ang="0">
                  <a:pos x="67" y="83"/>
                </a:cxn>
                <a:cxn ang="0">
                  <a:pos x="74" y="100"/>
                </a:cxn>
                <a:cxn ang="0">
                  <a:pos x="92" y="100"/>
                </a:cxn>
                <a:cxn ang="0">
                  <a:pos x="92" y="92"/>
                </a:cxn>
                <a:cxn ang="0">
                  <a:pos x="109" y="75"/>
                </a:cxn>
                <a:cxn ang="0">
                  <a:pos x="84" y="8"/>
                </a:cxn>
                <a:cxn ang="0">
                  <a:pos x="67" y="17"/>
                </a:cxn>
                <a:cxn ang="0">
                  <a:pos x="32" y="0"/>
                </a:cxn>
                <a:cxn ang="0">
                  <a:pos x="9" y="33"/>
                </a:cxn>
                <a:cxn ang="0">
                  <a:pos x="32" y="42"/>
                </a:cxn>
                <a:cxn ang="0">
                  <a:pos x="0" y="60"/>
                </a:cxn>
              </a:cxnLst>
              <a:rect l="0" t="0" r="r" b="b"/>
              <a:pathLst>
                <a:path w="109" h="100">
                  <a:moveTo>
                    <a:pt x="0" y="60"/>
                  </a:moveTo>
                  <a:lnTo>
                    <a:pt x="32" y="92"/>
                  </a:lnTo>
                  <a:lnTo>
                    <a:pt x="67" y="83"/>
                  </a:lnTo>
                  <a:lnTo>
                    <a:pt x="74" y="100"/>
                  </a:lnTo>
                  <a:lnTo>
                    <a:pt x="92" y="100"/>
                  </a:lnTo>
                  <a:lnTo>
                    <a:pt x="92" y="92"/>
                  </a:lnTo>
                  <a:lnTo>
                    <a:pt x="109" y="75"/>
                  </a:lnTo>
                  <a:lnTo>
                    <a:pt x="84" y="8"/>
                  </a:lnTo>
                  <a:lnTo>
                    <a:pt x="67" y="17"/>
                  </a:lnTo>
                  <a:lnTo>
                    <a:pt x="32" y="0"/>
                  </a:lnTo>
                  <a:lnTo>
                    <a:pt x="9" y="33"/>
                  </a:lnTo>
                  <a:lnTo>
                    <a:pt x="32" y="42"/>
                  </a:lnTo>
                  <a:lnTo>
                    <a:pt x="0" y="6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66" name="Freeform 38"/>
            <p:cNvSpPr>
              <a:spLocks noChangeAspect="1"/>
            </p:cNvSpPr>
            <p:nvPr/>
          </p:nvSpPr>
          <p:spPr bwMode="auto">
            <a:xfrm>
              <a:off x="1222" y="1091"/>
              <a:ext cx="157" cy="133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32" y="92"/>
                </a:cxn>
                <a:cxn ang="0">
                  <a:pos x="67" y="83"/>
                </a:cxn>
                <a:cxn ang="0">
                  <a:pos x="74" y="100"/>
                </a:cxn>
                <a:cxn ang="0">
                  <a:pos x="92" y="100"/>
                </a:cxn>
                <a:cxn ang="0">
                  <a:pos x="92" y="92"/>
                </a:cxn>
                <a:cxn ang="0">
                  <a:pos x="109" y="75"/>
                </a:cxn>
                <a:cxn ang="0">
                  <a:pos x="84" y="8"/>
                </a:cxn>
                <a:cxn ang="0">
                  <a:pos x="67" y="17"/>
                </a:cxn>
                <a:cxn ang="0">
                  <a:pos x="32" y="0"/>
                </a:cxn>
                <a:cxn ang="0">
                  <a:pos x="9" y="33"/>
                </a:cxn>
                <a:cxn ang="0">
                  <a:pos x="32" y="42"/>
                </a:cxn>
                <a:cxn ang="0">
                  <a:pos x="0" y="60"/>
                </a:cxn>
                <a:cxn ang="0">
                  <a:pos x="0" y="60"/>
                </a:cxn>
              </a:cxnLst>
              <a:rect l="0" t="0" r="r" b="b"/>
              <a:pathLst>
                <a:path w="109" h="100">
                  <a:moveTo>
                    <a:pt x="0" y="60"/>
                  </a:moveTo>
                  <a:lnTo>
                    <a:pt x="32" y="92"/>
                  </a:lnTo>
                  <a:lnTo>
                    <a:pt x="67" y="83"/>
                  </a:lnTo>
                  <a:lnTo>
                    <a:pt x="74" y="100"/>
                  </a:lnTo>
                  <a:lnTo>
                    <a:pt x="92" y="100"/>
                  </a:lnTo>
                  <a:lnTo>
                    <a:pt x="92" y="92"/>
                  </a:lnTo>
                  <a:lnTo>
                    <a:pt x="109" y="75"/>
                  </a:lnTo>
                  <a:lnTo>
                    <a:pt x="84" y="8"/>
                  </a:lnTo>
                  <a:lnTo>
                    <a:pt x="67" y="17"/>
                  </a:lnTo>
                  <a:lnTo>
                    <a:pt x="32" y="0"/>
                  </a:lnTo>
                  <a:lnTo>
                    <a:pt x="9" y="33"/>
                  </a:lnTo>
                  <a:lnTo>
                    <a:pt x="32" y="42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67" name="Freeform 39"/>
            <p:cNvSpPr>
              <a:spLocks noChangeAspect="1"/>
            </p:cNvSpPr>
            <p:nvPr/>
          </p:nvSpPr>
          <p:spPr bwMode="auto">
            <a:xfrm>
              <a:off x="1151" y="1015"/>
              <a:ext cx="115" cy="98"/>
            </a:xfrm>
            <a:custGeom>
              <a:avLst/>
              <a:gdLst/>
              <a:ahLst/>
              <a:cxnLst>
                <a:cxn ang="0">
                  <a:pos x="52" y="36"/>
                </a:cxn>
                <a:cxn ang="0">
                  <a:pos x="80" y="40"/>
                </a:cxn>
                <a:cxn ang="0">
                  <a:pos x="67" y="9"/>
                </a:cxn>
                <a:cxn ang="0">
                  <a:pos x="27" y="0"/>
                </a:cxn>
                <a:cxn ang="0">
                  <a:pos x="0" y="65"/>
                </a:cxn>
                <a:cxn ang="0">
                  <a:pos x="21" y="74"/>
                </a:cxn>
                <a:cxn ang="0">
                  <a:pos x="29" y="61"/>
                </a:cxn>
                <a:cxn ang="0">
                  <a:pos x="38" y="51"/>
                </a:cxn>
                <a:cxn ang="0">
                  <a:pos x="44" y="32"/>
                </a:cxn>
                <a:cxn ang="0">
                  <a:pos x="52" y="36"/>
                </a:cxn>
              </a:cxnLst>
              <a:rect l="0" t="0" r="r" b="b"/>
              <a:pathLst>
                <a:path w="80" h="74">
                  <a:moveTo>
                    <a:pt x="52" y="36"/>
                  </a:moveTo>
                  <a:lnTo>
                    <a:pt x="80" y="40"/>
                  </a:lnTo>
                  <a:lnTo>
                    <a:pt x="67" y="9"/>
                  </a:lnTo>
                  <a:lnTo>
                    <a:pt x="27" y="0"/>
                  </a:lnTo>
                  <a:lnTo>
                    <a:pt x="0" y="65"/>
                  </a:lnTo>
                  <a:lnTo>
                    <a:pt x="21" y="74"/>
                  </a:lnTo>
                  <a:lnTo>
                    <a:pt x="29" y="61"/>
                  </a:lnTo>
                  <a:lnTo>
                    <a:pt x="38" y="51"/>
                  </a:lnTo>
                  <a:lnTo>
                    <a:pt x="44" y="32"/>
                  </a:lnTo>
                  <a:lnTo>
                    <a:pt x="52" y="3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68" name="Freeform 40"/>
            <p:cNvSpPr>
              <a:spLocks noChangeAspect="1"/>
            </p:cNvSpPr>
            <p:nvPr/>
          </p:nvSpPr>
          <p:spPr bwMode="auto">
            <a:xfrm>
              <a:off x="1151" y="1015"/>
              <a:ext cx="115" cy="98"/>
            </a:xfrm>
            <a:custGeom>
              <a:avLst/>
              <a:gdLst/>
              <a:ahLst/>
              <a:cxnLst>
                <a:cxn ang="0">
                  <a:pos x="52" y="36"/>
                </a:cxn>
                <a:cxn ang="0">
                  <a:pos x="80" y="40"/>
                </a:cxn>
                <a:cxn ang="0">
                  <a:pos x="67" y="9"/>
                </a:cxn>
                <a:cxn ang="0">
                  <a:pos x="27" y="0"/>
                </a:cxn>
                <a:cxn ang="0">
                  <a:pos x="0" y="65"/>
                </a:cxn>
                <a:cxn ang="0">
                  <a:pos x="21" y="74"/>
                </a:cxn>
                <a:cxn ang="0">
                  <a:pos x="29" y="61"/>
                </a:cxn>
                <a:cxn ang="0">
                  <a:pos x="38" y="51"/>
                </a:cxn>
                <a:cxn ang="0">
                  <a:pos x="44" y="32"/>
                </a:cxn>
                <a:cxn ang="0">
                  <a:pos x="52" y="36"/>
                </a:cxn>
                <a:cxn ang="0">
                  <a:pos x="52" y="36"/>
                </a:cxn>
              </a:cxnLst>
              <a:rect l="0" t="0" r="r" b="b"/>
              <a:pathLst>
                <a:path w="80" h="74">
                  <a:moveTo>
                    <a:pt x="52" y="36"/>
                  </a:moveTo>
                  <a:lnTo>
                    <a:pt x="80" y="40"/>
                  </a:lnTo>
                  <a:lnTo>
                    <a:pt x="67" y="9"/>
                  </a:lnTo>
                  <a:lnTo>
                    <a:pt x="27" y="0"/>
                  </a:lnTo>
                  <a:lnTo>
                    <a:pt x="0" y="65"/>
                  </a:lnTo>
                  <a:lnTo>
                    <a:pt x="21" y="74"/>
                  </a:lnTo>
                  <a:lnTo>
                    <a:pt x="29" y="61"/>
                  </a:lnTo>
                  <a:lnTo>
                    <a:pt x="38" y="51"/>
                  </a:lnTo>
                  <a:lnTo>
                    <a:pt x="44" y="32"/>
                  </a:lnTo>
                  <a:lnTo>
                    <a:pt x="52" y="36"/>
                  </a:lnTo>
                  <a:lnTo>
                    <a:pt x="52" y="3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69" name="Freeform 41"/>
            <p:cNvSpPr>
              <a:spLocks noChangeAspect="1"/>
            </p:cNvSpPr>
            <p:nvPr/>
          </p:nvSpPr>
          <p:spPr bwMode="auto">
            <a:xfrm>
              <a:off x="1622" y="1110"/>
              <a:ext cx="29" cy="2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11" y="14"/>
                </a:cxn>
                <a:cxn ang="0">
                  <a:pos x="21" y="0"/>
                </a:cxn>
                <a:cxn ang="0">
                  <a:pos x="10" y="0"/>
                </a:cxn>
              </a:cxnLst>
              <a:rect l="0" t="0" r="r" b="b"/>
              <a:pathLst>
                <a:path w="21" h="14">
                  <a:moveTo>
                    <a:pt x="10" y="0"/>
                  </a:moveTo>
                  <a:lnTo>
                    <a:pt x="0" y="8"/>
                  </a:lnTo>
                  <a:lnTo>
                    <a:pt x="11" y="14"/>
                  </a:lnTo>
                  <a:lnTo>
                    <a:pt x="21" y="0"/>
                  </a:lnTo>
                  <a:lnTo>
                    <a:pt x="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70" name="Freeform 42"/>
            <p:cNvSpPr>
              <a:spLocks noChangeAspect="1"/>
            </p:cNvSpPr>
            <p:nvPr/>
          </p:nvSpPr>
          <p:spPr bwMode="auto">
            <a:xfrm>
              <a:off x="1622" y="1110"/>
              <a:ext cx="29" cy="2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11" y="14"/>
                </a:cxn>
                <a:cxn ang="0">
                  <a:pos x="21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1" h="14">
                  <a:moveTo>
                    <a:pt x="10" y="0"/>
                  </a:moveTo>
                  <a:lnTo>
                    <a:pt x="0" y="8"/>
                  </a:lnTo>
                  <a:lnTo>
                    <a:pt x="11" y="14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71" name="Freeform 43"/>
            <p:cNvSpPr>
              <a:spLocks noChangeAspect="1"/>
            </p:cNvSpPr>
            <p:nvPr/>
          </p:nvSpPr>
          <p:spPr bwMode="auto">
            <a:xfrm>
              <a:off x="1489" y="1040"/>
              <a:ext cx="42" cy="4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3"/>
                </a:cxn>
                <a:cxn ang="0">
                  <a:pos x="15" y="32"/>
                </a:cxn>
                <a:cxn ang="0">
                  <a:pos x="29" y="27"/>
                </a:cxn>
                <a:cxn ang="0">
                  <a:pos x="19" y="15"/>
                </a:cxn>
                <a:cxn ang="0">
                  <a:pos x="19" y="2"/>
                </a:cxn>
                <a:cxn ang="0">
                  <a:pos x="4" y="0"/>
                </a:cxn>
              </a:cxnLst>
              <a:rect l="0" t="0" r="r" b="b"/>
              <a:pathLst>
                <a:path w="29" h="32">
                  <a:moveTo>
                    <a:pt x="4" y="0"/>
                  </a:moveTo>
                  <a:lnTo>
                    <a:pt x="0" y="13"/>
                  </a:lnTo>
                  <a:lnTo>
                    <a:pt x="15" y="32"/>
                  </a:lnTo>
                  <a:lnTo>
                    <a:pt x="29" y="27"/>
                  </a:lnTo>
                  <a:lnTo>
                    <a:pt x="19" y="15"/>
                  </a:lnTo>
                  <a:lnTo>
                    <a:pt x="19" y="2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72" name="Freeform 44"/>
            <p:cNvSpPr>
              <a:spLocks noChangeAspect="1"/>
            </p:cNvSpPr>
            <p:nvPr/>
          </p:nvSpPr>
          <p:spPr bwMode="auto">
            <a:xfrm>
              <a:off x="1489" y="1040"/>
              <a:ext cx="42" cy="4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3"/>
                </a:cxn>
                <a:cxn ang="0">
                  <a:pos x="15" y="32"/>
                </a:cxn>
                <a:cxn ang="0">
                  <a:pos x="29" y="27"/>
                </a:cxn>
                <a:cxn ang="0">
                  <a:pos x="19" y="15"/>
                </a:cxn>
                <a:cxn ang="0">
                  <a:pos x="19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9" h="32">
                  <a:moveTo>
                    <a:pt x="4" y="0"/>
                  </a:moveTo>
                  <a:lnTo>
                    <a:pt x="0" y="13"/>
                  </a:lnTo>
                  <a:lnTo>
                    <a:pt x="15" y="32"/>
                  </a:lnTo>
                  <a:lnTo>
                    <a:pt x="29" y="27"/>
                  </a:lnTo>
                  <a:lnTo>
                    <a:pt x="19" y="15"/>
                  </a:lnTo>
                  <a:lnTo>
                    <a:pt x="19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73" name="Freeform 45"/>
            <p:cNvSpPr>
              <a:spLocks noChangeAspect="1"/>
            </p:cNvSpPr>
            <p:nvPr/>
          </p:nvSpPr>
          <p:spPr bwMode="auto">
            <a:xfrm>
              <a:off x="1430" y="1050"/>
              <a:ext cx="38" cy="80"/>
            </a:xfrm>
            <a:custGeom>
              <a:avLst/>
              <a:gdLst/>
              <a:ahLst/>
              <a:cxnLst>
                <a:cxn ang="0">
                  <a:pos x="29" y="25"/>
                </a:cxn>
                <a:cxn ang="0">
                  <a:pos x="29" y="35"/>
                </a:cxn>
                <a:cxn ang="0">
                  <a:pos x="22" y="60"/>
                </a:cxn>
                <a:cxn ang="0">
                  <a:pos x="0" y="39"/>
                </a:cxn>
                <a:cxn ang="0">
                  <a:pos x="2" y="0"/>
                </a:cxn>
                <a:cxn ang="0">
                  <a:pos x="14" y="0"/>
                </a:cxn>
                <a:cxn ang="0">
                  <a:pos x="29" y="25"/>
                </a:cxn>
              </a:cxnLst>
              <a:rect l="0" t="0" r="r" b="b"/>
              <a:pathLst>
                <a:path w="29" h="60">
                  <a:moveTo>
                    <a:pt x="29" y="25"/>
                  </a:moveTo>
                  <a:lnTo>
                    <a:pt x="29" y="35"/>
                  </a:lnTo>
                  <a:lnTo>
                    <a:pt x="22" y="60"/>
                  </a:lnTo>
                  <a:lnTo>
                    <a:pt x="0" y="39"/>
                  </a:lnTo>
                  <a:lnTo>
                    <a:pt x="2" y="0"/>
                  </a:lnTo>
                  <a:lnTo>
                    <a:pt x="14" y="0"/>
                  </a:lnTo>
                  <a:lnTo>
                    <a:pt x="29" y="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74" name="Freeform 46"/>
            <p:cNvSpPr>
              <a:spLocks noChangeAspect="1"/>
            </p:cNvSpPr>
            <p:nvPr/>
          </p:nvSpPr>
          <p:spPr bwMode="auto">
            <a:xfrm>
              <a:off x="1430" y="1050"/>
              <a:ext cx="38" cy="80"/>
            </a:xfrm>
            <a:custGeom>
              <a:avLst/>
              <a:gdLst/>
              <a:ahLst/>
              <a:cxnLst>
                <a:cxn ang="0">
                  <a:pos x="29" y="25"/>
                </a:cxn>
                <a:cxn ang="0">
                  <a:pos x="29" y="35"/>
                </a:cxn>
                <a:cxn ang="0">
                  <a:pos x="22" y="60"/>
                </a:cxn>
                <a:cxn ang="0">
                  <a:pos x="0" y="39"/>
                </a:cxn>
                <a:cxn ang="0">
                  <a:pos x="2" y="0"/>
                </a:cxn>
                <a:cxn ang="0">
                  <a:pos x="14" y="0"/>
                </a:cxn>
                <a:cxn ang="0">
                  <a:pos x="29" y="25"/>
                </a:cxn>
                <a:cxn ang="0">
                  <a:pos x="29" y="25"/>
                </a:cxn>
              </a:cxnLst>
              <a:rect l="0" t="0" r="r" b="b"/>
              <a:pathLst>
                <a:path w="29" h="60">
                  <a:moveTo>
                    <a:pt x="29" y="25"/>
                  </a:moveTo>
                  <a:lnTo>
                    <a:pt x="29" y="35"/>
                  </a:lnTo>
                  <a:lnTo>
                    <a:pt x="22" y="60"/>
                  </a:lnTo>
                  <a:lnTo>
                    <a:pt x="0" y="39"/>
                  </a:lnTo>
                  <a:lnTo>
                    <a:pt x="2" y="0"/>
                  </a:lnTo>
                  <a:lnTo>
                    <a:pt x="14" y="0"/>
                  </a:lnTo>
                  <a:lnTo>
                    <a:pt x="29" y="25"/>
                  </a:lnTo>
                  <a:lnTo>
                    <a:pt x="29" y="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75" name="Freeform 47"/>
            <p:cNvSpPr>
              <a:spLocks noChangeAspect="1"/>
            </p:cNvSpPr>
            <p:nvPr/>
          </p:nvSpPr>
          <p:spPr bwMode="auto">
            <a:xfrm>
              <a:off x="1508" y="932"/>
              <a:ext cx="125" cy="84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6" y="15"/>
                </a:cxn>
                <a:cxn ang="0">
                  <a:pos x="0" y="33"/>
                </a:cxn>
                <a:cxn ang="0">
                  <a:pos x="50" y="42"/>
                </a:cxn>
                <a:cxn ang="0">
                  <a:pos x="42" y="63"/>
                </a:cxn>
                <a:cxn ang="0">
                  <a:pos x="64" y="62"/>
                </a:cxn>
                <a:cxn ang="0">
                  <a:pos x="87" y="44"/>
                </a:cxn>
                <a:cxn ang="0">
                  <a:pos x="77" y="8"/>
                </a:cxn>
                <a:cxn ang="0">
                  <a:pos x="46" y="0"/>
                </a:cxn>
                <a:cxn ang="0">
                  <a:pos x="48" y="8"/>
                </a:cxn>
                <a:cxn ang="0">
                  <a:pos x="2" y="6"/>
                </a:cxn>
              </a:cxnLst>
              <a:rect l="0" t="0" r="r" b="b"/>
              <a:pathLst>
                <a:path w="87" h="63">
                  <a:moveTo>
                    <a:pt x="2" y="6"/>
                  </a:moveTo>
                  <a:lnTo>
                    <a:pt x="6" y="15"/>
                  </a:lnTo>
                  <a:lnTo>
                    <a:pt x="0" y="33"/>
                  </a:lnTo>
                  <a:lnTo>
                    <a:pt x="50" y="42"/>
                  </a:lnTo>
                  <a:lnTo>
                    <a:pt x="42" y="63"/>
                  </a:lnTo>
                  <a:lnTo>
                    <a:pt x="64" y="62"/>
                  </a:lnTo>
                  <a:lnTo>
                    <a:pt x="87" y="44"/>
                  </a:lnTo>
                  <a:lnTo>
                    <a:pt x="77" y="8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2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76" name="Freeform 48"/>
            <p:cNvSpPr>
              <a:spLocks noChangeAspect="1"/>
            </p:cNvSpPr>
            <p:nvPr/>
          </p:nvSpPr>
          <p:spPr bwMode="auto">
            <a:xfrm>
              <a:off x="1508" y="932"/>
              <a:ext cx="125" cy="84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6" y="15"/>
                </a:cxn>
                <a:cxn ang="0">
                  <a:pos x="0" y="33"/>
                </a:cxn>
                <a:cxn ang="0">
                  <a:pos x="50" y="42"/>
                </a:cxn>
                <a:cxn ang="0">
                  <a:pos x="42" y="63"/>
                </a:cxn>
                <a:cxn ang="0">
                  <a:pos x="64" y="62"/>
                </a:cxn>
                <a:cxn ang="0">
                  <a:pos x="87" y="44"/>
                </a:cxn>
                <a:cxn ang="0">
                  <a:pos x="77" y="8"/>
                </a:cxn>
                <a:cxn ang="0">
                  <a:pos x="46" y="0"/>
                </a:cxn>
                <a:cxn ang="0">
                  <a:pos x="48" y="8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7" h="63">
                  <a:moveTo>
                    <a:pt x="2" y="6"/>
                  </a:moveTo>
                  <a:lnTo>
                    <a:pt x="6" y="15"/>
                  </a:lnTo>
                  <a:lnTo>
                    <a:pt x="0" y="33"/>
                  </a:lnTo>
                  <a:lnTo>
                    <a:pt x="50" y="42"/>
                  </a:lnTo>
                  <a:lnTo>
                    <a:pt x="42" y="63"/>
                  </a:lnTo>
                  <a:lnTo>
                    <a:pt x="64" y="62"/>
                  </a:lnTo>
                  <a:lnTo>
                    <a:pt x="87" y="44"/>
                  </a:lnTo>
                  <a:lnTo>
                    <a:pt x="77" y="8"/>
                  </a:lnTo>
                  <a:lnTo>
                    <a:pt x="46" y="0"/>
                  </a:lnTo>
                  <a:lnTo>
                    <a:pt x="48" y="8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77" name="Freeform 49"/>
            <p:cNvSpPr>
              <a:spLocks noChangeAspect="1"/>
            </p:cNvSpPr>
            <p:nvPr/>
          </p:nvSpPr>
          <p:spPr bwMode="auto">
            <a:xfrm>
              <a:off x="1697" y="988"/>
              <a:ext cx="22" cy="49"/>
            </a:xfrm>
            <a:custGeom>
              <a:avLst/>
              <a:gdLst/>
              <a:ahLst/>
              <a:cxnLst>
                <a:cxn ang="0">
                  <a:pos x="15" y="23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2" y="37"/>
                </a:cxn>
                <a:cxn ang="0">
                  <a:pos x="15" y="23"/>
                </a:cxn>
              </a:cxnLst>
              <a:rect l="0" t="0" r="r" b="b"/>
              <a:pathLst>
                <a:path w="15" h="37">
                  <a:moveTo>
                    <a:pt x="15" y="23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2" y="37"/>
                  </a:lnTo>
                  <a:lnTo>
                    <a:pt x="15" y="2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78" name="Freeform 50"/>
            <p:cNvSpPr>
              <a:spLocks noChangeAspect="1"/>
            </p:cNvSpPr>
            <p:nvPr/>
          </p:nvSpPr>
          <p:spPr bwMode="auto">
            <a:xfrm>
              <a:off x="1697" y="988"/>
              <a:ext cx="22" cy="49"/>
            </a:xfrm>
            <a:custGeom>
              <a:avLst/>
              <a:gdLst/>
              <a:ahLst/>
              <a:cxnLst>
                <a:cxn ang="0">
                  <a:pos x="15" y="23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2" y="37"/>
                </a:cxn>
                <a:cxn ang="0">
                  <a:pos x="15" y="23"/>
                </a:cxn>
                <a:cxn ang="0">
                  <a:pos x="15" y="23"/>
                </a:cxn>
              </a:cxnLst>
              <a:rect l="0" t="0" r="r" b="b"/>
              <a:pathLst>
                <a:path w="15" h="37">
                  <a:moveTo>
                    <a:pt x="15" y="23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2" y="37"/>
                  </a:lnTo>
                  <a:lnTo>
                    <a:pt x="15" y="23"/>
                  </a:lnTo>
                  <a:lnTo>
                    <a:pt x="15" y="2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79" name="Freeform 51"/>
            <p:cNvSpPr>
              <a:spLocks noChangeAspect="1"/>
            </p:cNvSpPr>
            <p:nvPr/>
          </p:nvSpPr>
          <p:spPr bwMode="auto">
            <a:xfrm>
              <a:off x="1494" y="884"/>
              <a:ext cx="53" cy="31"/>
            </a:xfrm>
            <a:custGeom>
              <a:avLst/>
              <a:gdLst/>
              <a:ahLst/>
              <a:cxnLst>
                <a:cxn ang="0">
                  <a:pos x="36" y="9"/>
                </a:cxn>
                <a:cxn ang="0">
                  <a:pos x="28" y="0"/>
                </a:cxn>
                <a:cxn ang="0">
                  <a:pos x="0" y="11"/>
                </a:cxn>
                <a:cxn ang="0">
                  <a:pos x="0" y="23"/>
                </a:cxn>
                <a:cxn ang="0">
                  <a:pos x="23" y="13"/>
                </a:cxn>
                <a:cxn ang="0">
                  <a:pos x="23" y="23"/>
                </a:cxn>
                <a:cxn ang="0">
                  <a:pos x="36" y="17"/>
                </a:cxn>
                <a:cxn ang="0">
                  <a:pos x="36" y="9"/>
                </a:cxn>
              </a:cxnLst>
              <a:rect l="0" t="0" r="r" b="b"/>
              <a:pathLst>
                <a:path w="36" h="23">
                  <a:moveTo>
                    <a:pt x="36" y="9"/>
                  </a:moveTo>
                  <a:lnTo>
                    <a:pt x="28" y="0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23" y="13"/>
                  </a:lnTo>
                  <a:lnTo>
                    <a:pt x="23" y="23"/>
                  </a:lnTo>
                  <a:lnTo>
                    <a:pt x="36" y="17"/>
                  </a:lnTo>
                  <a:lnTo>
                    <a:pt x="36" y="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80" name="Freeform 52"/>
            <p:cNvSpPr>
              <a:spLocks noChangeAspect="1"/>
            </p:cNvSpPr>
            <p:nvPr/>
          </p:nvSpPr>
          <p:spPr bwMode="auto">
            <a:xfrm>
              <a:off x="1494" y="884"/>
              <a:ext cx="53" cy="31"/>
            </a:xfrm>
            <a:custGeom>
              <a:avLst/>
              <a:gdLst/>
              <a:ahLst/>
              <a:cxnLst>
                <a:cxn ang="0">
                  <a:pos x="36" y="9"/>
                </a:cxn>
                <a:cxn ang="0">
                  <a:pos x="28" y="0"/>
                </a:cxn>
                <a:cxn ang="0">
                  <a:pos x="0" y="11"/>
                </a:cxn>
                <a:cxn ang="0">
                  <a:pos x="0" y="23"/>
                </a:cxn>
                <a:cxn ang="0">
                  <a:pos x="23" y="13"/>
                </a:cxn>
                <a:cxn ang="0">
                  <a:pos x="23" y="23"/>
                </a:cxn>
                <a:cxn ang="0">
                  <a:pos x="36" y="17"/>
                </a:cxn>
                <a:cxn ang="0">
                  <a:pos x="36" y="9"/>
                </a:cxn>
                <a:cxn ang="0">
                  <a:pos x="36" y="9"/>
                </a:cxn>
              </a:cxnLst>
              <a:rect l="0" t="0" r="r" b="b"/>
              <a:pathLst>
                <a:path w="36" h="23">
                  <a:moveTo>
                    <a:pt x="36" y="9"/>
                  </a:moveTo>
                  <a:lnTo>
                    <a:pt x="28" y="0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23" y="13"/>
                  </a:lnTo>
                  <a:lnTo>
                    <a:pt x="23" y="23"/>
                  </a:lnTo>
                  <a:lnTo>
                    <a:pt x="36" y="17"/>
                  </a:lnTo>
                  <a:lnTo>
                    <a:pt x="36" y="9"/>
                  </a:lnTo>
                  <a:lnTo>
                    <a:pt x="36" y="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81" name="Freeform 53"/>
            <p:cNvSpPr>
              <a:spLocks noChangeAspect="1"/>
            </p:cNvSpPr>
            <p:nvPr/>
          </p:nvSpPr>
          <p:spPr bwMode="auto">
            <a:xfrm>
              <a:off x="1577" y="882"/>
              <a:ext cx="2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0" y="19"/>
                </a:cxn>
                <a:cxn ang="0">
                  <a:pos x="10" y="19"/>
                </a:cxn>
                <a:cxn ang="0">
                  <a:pos x="12" y="7"/>
                </a:cxn>
                <a:cxn ang="0">
                  <a:pos x="16" y="4"/>
                </a:cxn>
                <a:cxn ang="0">
                  <a:pos x="12" y="0"/>
                </a:cxn>
                <a:cxn ang="0">
                  <a:pos x="6" y="0"/>
                </a:cxn>
              </a:cxnLst>
              <a:rect l="0" t="0" r="r" b="b"/>
              <a:pathLst>
                <a:path w="16" h="19">
                  <a:moveTo>
                    <a:pt x="6" y="0"/>
                  </a:moveTo>
                  <a:lnTo>
                    <a:pt x="0" y="4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82" name="Freeform 54"/>
            <p:cNvSpPr>
              <a:spLocks noChangeAspect="1"/>
            </p:cNvSpPr>
            <p:nvPr/>
          </p:nvSpPr>
          <p:spPr bwMode="auto">
            <a:xfrm>
              <a:off x="1577" y="882"/>
              <a:ext cx="2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0" y="19"/>
                </a:cxn>
                <a:cxn ang="0">
                  <a:pos x="10" y="19"/>
                </a:cxn>
                <a:cxn ang="0">
                  <a:pos x="12" y="7"/>
                </a:cxn>
                <a:cxn ang="0">
                  <a:pos x="16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" h="19">
                  <a:moveTo>
                    <a:pt x="6" y="0"/>
                  </a:moveTo>
                  <a:lnTo>
                    <a:pt x="0" y="4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83" name="Freeform 55"/>
            <p:cNvSpPr>
              <a:spLocks noChangeAspect="1"/>
            </p:cNvSpPr>
            <p:nvPr/>
          </p:nvSpPr>
          <p:spPr bwMode="auto">
            <a:xfrm>
              <a:off x="1609" y="856"/>
              <a:ext cx="39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30"/>
                </a:cxn>
                <a:cxn ang="0">
                  <a:pos x="10" y="38"/>
                </a:cxn>
                <a:cxn ang="0">
                  <a:pos x="27" y="36"/>
                </a:cxn>
                <a:cxn ang="0">
                  <a:pos x="27" y="24"/>
                </a:cxn>
                <a:cxn ang="0">
                  <a:pos x="14" y="5"/>
                </a:cxn>
                <a:cxn ang="0">
                  <a:pos x="0" y="0"/>
                </a:cxn>
              </a:cxnLst>
              <a:rect l="0" t="0" r="r" b="b"/>
              <a:pathLst>
                <a:path w="27" h="38">
                  <a:moveTo>
                    <a:pt x="0" y="0"/>
                  </a:moveTo>
                  <a:lnTo>
                    <a:pt x="12" y="30"/>
                  </a:lnTo>
                  <a:lnTo>
                    <a:pt x="10" y="38"/>
                  </a:lnTo>
                  <a:lnTo>
                    <a:pt x="27" y="36"/>
                  </a:lnTo>
                  <a:lnTo>
                    <a:pt x="27" y="24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84" name="Freeform 56"/>
            <p:cNvSpPr>
              <a:spLocks noChangeAspect="1"/>
            </p:cNvSpPr>
            <p:nvPr/>
          </p:nvSpPr>
          <p:spPr bwMode="auto">
            <a:xfrm>
              <a:off x="1609" y="856"/>
              <a:ext cx="39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30"/>
                </a:cxn>
                <a:cxn ang="0">
                  <a:pos x="10" y="38"/>
                </a:cxn>
                <a:cxn ang="0">
                  <a:pos x="27" y="36"/>
                </a:cxn>
                <a:cxn ang="0">
                  <a:pos x="27" y="24"/>
                </a:cxn>
                <a:cxn ang="0">
                  <a:pos x="14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38">
                  <a:moveTo>
                    <a:pt x="0" y="0"/>
                  </a:moveTo>
                  <a:lnTo>
                    <a:pt x="12" y="30"/>
                  </a:lnTo>
                  <a:lnTo>
                    <a:pt x="10" y="38"/>
                  </a:lnTo>
                  <a:lnTo>
                    <a:pt x="27" y="36"/>
                  </a:lnTo>
                  <a:lnTo>
                    <a:pt x="27" y="24"/>
                  </a:lnTo>
                  <a:lnTo>
                    <a:pt x="14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85" name="Freeform 57"/>
            <p:cNvSpPr>
              <a:spLocks noChangeAspect="1"/>
            </p:cNvSpPr>
            <p:nvPr/>
          </p:nvSpPr>
          <p:spPr bwMode="auto">
            <a:xfrm>
              <a:off x="2468" y="2291"/>
              <a:ext cx="1412" cy="148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75" y="459"/>
                </a:cxn>
                <a:cxn ang="0">
                  <a:pos x="108" y="484"/>
                </a:cxn>
                <a:cxn ang="0">
                  <a:pos x="150" y="459"/>
                </a:cxn>
                <a:cxn ang="0">
                  <a:pos x="200" y="493"/>
                </a:cxn>
                <a:cxn ang="0">
                  <a:pos x="242" y="476"/>
                </a:cxn>
                <a:cxn ang="0">
                  <a:pos x="267" y="451"/>
                </a:cxn>
                <a:cxn ang="0">
                  <a:pos x="384" y="501"/>
                </a:cxn>
                <a:cxn ang="0">
                  <a:pos x="374" y="568"/>
                </a:cxn>
                <a:cxn ang="0">
                  <a:pos x="451" y="726"/>
                </a:cxn>
                <a:cxn ang="0">
                  <a:pos x="441" y="768"/>
                </a:cxn>
                <a:cxn ang="0">
                  <a:pos x="409" y="793"/>
                </a:cxn>
                <a:cxn ang="0">
                  <a:pos x="417" y="860"/>
                </a:cxn>
                <a:cxn ang="0">
                  <a:pos x="441" y="885"/>
                </a:cxn>
                <a:cxn ang="0">
                  <a:pos x="459" y="987"/>
                </a:cxn>
                <a:cxn ang="0">
                  <a:pos x="474" y="994"/>
                </a:cxn>
                <a:cxn ang="0">
                  <a:pos x="474" y="1027"/>
                </a:cxn>
                <a:cxn ang="0">
                  <a:pos x="491" y="1036"/>
                </a:cxn>
                <a:cxn ang="0">
                  <a:pos x="501" y="1111"/>
                </a:cxn>
                <a:cxn ang="0">
                  <a:pos x="601" y="1094"/>
                </a:cxn>
                <a:cxn ang="0">
                  <a:pos x="685" y="1019"/>
                </a:cxn>
                <a:cxn ang="0">
                  <a:pos x="701" y="960"/>
                </a:cxn>
                <a:cxn ang="0">
                  <a:pos x="735" y="944"/>
                </a:cxn>
                <a:cxn ang="0">
                  <a:pos x="743" y="860"/>
                </a:cxn>
                <a:cxn ang="0">
                  <a:pos x="825" y="810"/>
                </a:cxn>
                <a:cxn ang="0">
                  <a:pos x="825" y="735"/>
                </a:cxn>
                <a:cxn ang="0">
                  <a:pos x="800" y="718"/>
                </a:cxn>
                <a:cxn ang="0">
                  <a:pos x="800" y="651"/>
                </a:cxn>
                <a:cxn ang="0">
                  <a:pos x="835" y="585"/>
                </a:cxn>
                <a:cxn ang="0">
                  <a:pos x="917" y="536"/>
                </a:cxn>
                <a:cxn ang="0">
                  <a:pos x="985" y="426"/>
                </a:cxn>
                <a:cxn ang="0">
                  <a:pos x="985" y="369"/>
                </a:cxn>
                <a:cxn ang="0">
                  <a:pos x="952" y="369"/>
                </a:cxn>
                <a:cxn ang="0">
                  <a:pos x="935" y="384"/>
                </a:cxn>
                <a:cxn ang="0">
                  <a:pos x="860" y="393"/>
                </a:cxn>
                <a:cxn ang="0">
                  <a:pos x="818" y="334"/>
                </a:cxn>
                <a:cxn ang="0">
                  <a:pos x="768" y="301"/>
                </a:cxn>
                <a:cxn ang="0">
                  <a:pos x="768" y="242"/>
                </a:cxn>
                <a:cxn ang="0">
                  <a:pos x="750" y="202"/>
                </a:cxn>
                <a:cxn ang="0">
                  <a:pos x="718" y="184"/>
                </a:cxn>
                <a:cxn ang="0">
                  <a:pos x="701" y="117"/>
                </a:cxn>
                <a:cxn ang="0">
                  <a:pos x="727" y="125"/>
                </a:cxn>
                <a:cxn ang="0">
                  <a:pos x="718" y="75"/>
                </a:cxn>
                <a:cxn ang="0">
                  <a:pos x="676" y="75"/>
                </a:cxn>
                <a:cxn ang="0">
                  <a:pos x="658" y="92"/>
                </a:cxn>
                <a:cxn ang="0">
                  <a:pos x="559" y="67"/>
                </a:cxn>
                <a:cxn ang="0">
                  <a:pos x="534" y="75"/>
                </a:cxn>
                <a:cxn ang="0">
                  <a:pos x="526" y="108"/>
                </a:cxn>
                <a:cxn ang="0">
                  <a:pos x="484" y="67"/>
                </a:cxn>
                <a:cxn ang="0">
                  <a:pos x="426" y="50"/>
                </a:cxn>
                <a:cxn ang="0">
                  <a:pos x="451" y="8"/>
                </a:cxn>
                <a:cxn ang="0">
                  <a:pos x="417" y="0"/>
                </a:cxn>
                <a:cxn ang="0">
                  <a:pos x="267" y="0"/>
                </a:cxn>
                <a:cxn ang="0">
                  <a:pos x="257" y="8"/>
                </a:cxn>
                <a:cxn ang="0">
                  <a:pos x="217" y="0"/>
                </a:cxn>
                <a:cxn ang="0">
                  <a:pos x="192" y="8"/>
                </a:cxn>
                <a:cxn ang="0">
                  <a:pos x="192" y="33"/>
                </a:cxn>
                <a:cxn ang="0">
                  <a:pos x="150" y="50"/>
                </a:cxn>
                <a:cxn ang="0">
                  <a:pos x="108" y="125"/>
                </a:cxn>
                <a:cxn ang="0">
                  <a:pos x="58" y="142"/>
                </a:cxn>
                <a:cxn ang="0">
                  <a:pos x="8" y="202"/>
                </a:cxn>
                <a:cxn ang="0">
                  <a:pos x="15" y="267"/>
                </a:cxn>
                <a:cxn ang="0">
                  <a:pos x="0" y="344"/>
                </a:cxn>
              </a:cxnLst>
              <a:rect l="0" t="0" r="r" b="b"/>
              <a:pathLst>
                <a:path w="985" h="1111">
                  <a:moveTo>
                    <a:pt x="0" y="344"/>
                  </a:moveTo>
                  <a:lnTo>
                    <a:pt x="75" y="459"/>
                  </a:lnTo>
                  <a:lnTo>
                    <a:pt x="108" y="484"/>
                  </a:lnTo>
                  <a:lnTo>
                    <a:pt x="150" y="459"/>
                  </a:lnTo>
                  <a:lnTo>
                    <a:pt x="200" y="493"/>
                  </a:lnTo>
                  <a:lnTo>
                    <a:pt x="242" y="476"/>
                  </a:lnTo>
                  <a:lnTo>
                    <a:pt x="267" y="451"/>
                  </a:lnTo>
                  <a:lnTo>
                    <a:pt x="384" y="501"/>
                  </a:lnTo>
                  <a:lnTo>
                    <a:pt x="374" y="568"/>
                  </a:lnTo>
                  <a:lnTo>
                    <a:pt x="451" y="726"/>
                  </a:lnTo>
                  <a:lnTo>
                    <a:pt x="441" y="768"/>
                  </a:lnTo>
                  <a:lnTo>
                    <a:pt x="409" y="793"/>
                  </a:lnTo>
                  <a:lnTo>
                    <a:pt x="417" y="860"/>
                  </a:lnTo>
                  <a:lnTo>
                    <a:pt x="441" y="885"/>
                  </a:lnTo>
                  <a:lnTo>
                    <a:pt x="459" y="987"/>
                  </a:lnTo>
                  <a:lnTo>
                    <a:pt x="474" y="994"/>
                  </a:lnTo>
                  <a:lnTo>
                    <a:pt x="474" y="1027"/>
                  </a:lnTo>
                  <a:lnTo>
                    <a:pt x="491" y="1036"/>
                  </a:lnTo>
                  <a:lnTo>
                    <a:pt x="501" y="1111"/>
                  </a:lnTo>
                  <a:lnTo>
                    <a:pt x="601" y="1094"/>
                  </a:lnTo>
                  <a:lnTo>
                    <a:pt x="685" y="1019"/>
                  </a:lnTo>
                  <a:lnTo>
                    <a:pt x="701" y="960"/>
                  </a:lnTo>
                  <a:lnTo>
                    <a:pt x="735" y="944"/>
                  </a:lnTo>
                  <a:lnTo>
                    <a:pt x="743" y="860"/>
                  </a:lnTo>
                  <a:lnTo>
                    <a:pt x="825" y="810"/>
                  </a:lnTo>
                  <a:lnTo>
                    <a:pt x="825" y="735"/>
                  </a:lnTo>
                  <a:lnTo>
                    <a:pt x="800" y="718"/>
                  </a:lnTo>
                  <a:lnTo>
                    <a:pt x="800" y="651"/>
                  </a:lnTo>
                  <a:lnTo>
                    <a:pt x="835" y="585"/>
                  </a:lnTo>
                  <a:lnTo>
                    <a:pt x="917" y="536"/>
                  </a:lnTo>
                  <a:lnTo>
                    <a:pt x="985" y="426"/>
                  </a:lnTo>
                  <a:lnTo>
                    <a:pt x="985" y="369"/>
                  </a:lnTo>
                  <a:lnTo>
                    <a:pt x="952" y="369"/>
                  </a:lnTo>
                  <a:lnTo>
                    <a:pt x="935" y="384"/>
                  </a:lnTo>
                  <a:lnTo>
                    <a:pt x="860" y="393"/>
                  </a:lnTo>
                  <a:lnTo>
                    <a:pt x="818" y="334"/>
                  </a:lnTo>
                  <a:lnTo>
                    <a:pt x="768" y="301"/>
                  </a:lnTo>
                  <a:lnTo>
                    <a:pt x="768" y="242"/>
                  </a:lnTo>
                  <a:lnTo>
                    <a:pt x="750" y="202"/>
                  </a:lnTo>
                  <a:lnTo>
                    <a:pt x="718" y="184"/>
                  </a:lnTo>
                  <a:lnTo>
                    <a:pt x="701" y="117"/>
                  </a:lnTo>
                  <a:lnTo>
                    <a:pt x="727" y="125"/>
                  </a:lnTo>
                  <a:lnTo>
                    <a:pt x="718" y="75"/>
                  </a:lnTo>
                  <a:lnTo>
                    <a:pt x="676" y="75"/>
                  </a:lnTo>
                  <a:lnTo>
                    <a:pt x="658" y="92"/>
                  </a:lnTo>
                  <a:lnTo>
                    <a:pt x="559" y="67"/>
                  </a:lnTo>
                  <a:lnTo>
                    <a:pt x="534" y="75"/>
                  </a:lnTo>
                  <a:lnTo>
                    <a:pt x="526" y="108"/>
                  </a:lnTo>
                  <a:lnTo>
                    <a:pt x="484" y="67"/>
                  </a:lnTo>
                  <a:lnTo>
                    <a:pt x="426" y="50"/>
                  </a:lnTo>
                  <a:lnTo>
                    <a:pt x="451" y="8"/>
                  </a:lnTo>
                  <a:lnTo>
                    <a:pt x="417" y="0"/>
                  </a:lnTo>
                  <a:lnTo>
                    <a:pt x="267" y="0"/>
                  </a:lnTo>
                  <a:lnTo>
                    <a:pt x="257" y="8"/>
                  </a:lnTo>
                  <a:lnTo>
                    <a:pt x="217" y="0"/>
                  </a:lnTo>
                  <a:lnTo>
                    <a:pt x="192" y="8"/>
                  </a:lnTo>
                  <a:lnTo>
                    <a:pt x="192" y="33"/>
                  </a:lnTo>
                  <a:lnTo>
                    <a:pt x="150" y="50"/>
                  </a:lnTo>
                  <a:lnTo>
                    <a:pt x="108" y="125"/>
                  </a:lnTo>
                  <a:lnTo>
                    <a:pt x="58" y="142"/>
                  </a:lnTo>
                  <a:lnTo>
                    <a:pt x="8" y="202"/>
                  </a:lnTo>
                  <a:lnTo>
                    <a:pt x="15" y="267"/>
                  </a:lnTo>
                  <a:lnTo>
                    <a:pt x="0" y="34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86" name="Freeform 58"/>
            <p:cNvSpPr>
              <a:spLocks noChangeAspect="1"/>
            </p:cNvSpPr>
            <p:nvPr/>
          </p:nvSpPr>
          <p:spPr bwMode="auto">
            <a:xfrm>
              <a:off x="2468" y="2291"/>
              <a:ext cx="1412" cy="1480"/>
            </a:xfrm>
            <a:custGeom>
              <a:avLst/>
              <a:gdLst/>
              <a:ahLst/>
              <a:cxnLst>
                <a:cxn ang="0">
                  <a:pos x="75" y="459"/>
                </a:cxn>
                <a:cxn ang="0">
                  <a:pos x="150" y="459"/>
                </a:cxn>
                <a:cxn ang="0">
                  <a:pos x="242" y="476"/>
                </a:cxn>
                <a:cxn ang="0">
                  <a:pos x="384" y="501"/>
                </a:cxn>
                <a:cxn ang="0">
                  <a:pos x="451" y="726"/>
                </a:cxn>
                <a:cxn ang="0">
                  <a:pos x="409" y="793"/>
                </a:cxn>
                <a:cxn ang="0">
                  <a:pos x="441" y="885"/>
                </a:cxn>
                <a:cxn ang="0">
                  <a:pos x="474" y="994"/>
                </a:cxn>
                <a:cxn ang="0">
                  <a:pos x="491" y="1036"/>
                </a:cxn>
                <a:cxn ang="0">
                  <a:pos x="601" y="1094"/>
                </a:cxn>
                <a:cxn ang="0">
                  <a:pos x="701" y="960"/>
                </a:cxn>
                <a:cxn ang="0">
                  <a:pos x="743" y="860"/>
                </a:cxn>
                <a:cxn ang="0">
                  <a:pos x="825" y="735"/>
                </a:cxn>
                <a:cxn ang="0">
                  <a:pos x="800" y="651"/>
                </a:cxn>
                <a:cxn ang="0">
                  <a:pos x="917" y="536"/>
                </a:cxn>
                <a:cxn ang="0">
                  <a:pos x="985" y="369"/>
                </a:cxn>
                <a:cxn ang="0">
                  <a:pos x="935" y="384"/>
                </a:cxn>
                <a:cxn ang="0">
                  <a:pos x="818" y="334"/>
                </a:cxn>
                <a:cxn ang="0">
                  <a:pos x="768" y="242"/>
                </a:cxn>
                <a:cxn ang="0">
                  <a:pos x="718" y="184"/>
                </a:cxn>
                <a:cxn ang="0">
                  <a:pos x="727" y="125"/>
                </a:cxn>
                <a:cxn ang="0">
                  <a:pos x="676" y="75"/>
                </a:cxn>
                <a:cxn ang="0">
                  <a:pos x="559" y="67"/>
                </a:cxn>
                <a:cxn ang="0">
                  <a:pos x="526" y="108"/>
                </a:cxn>
                <a:cxn ang="0">
                  <a:pos x="426" y="50"/>
                </a:cxn>
                <a:cxn ang="0">
                  <a:pos x="417" y="0"/>
                </a:cxn>
                <a:cxn ang="0">
                  <a:pos x="257" y="8"/>
                </a:cxn>
                <a:cxn ang="0">
                  <a:pos x="192" y="8"/>
                </a:cxn>
                <a:cxn ang="0">
                  <a:pos x="150" y="50"/>
                </a:cxn>
                <a:cxn ang="0">
                  <a:pos x="58" y="142"/>
                </a:cxn>
                <a:cxn ang="0">
                  <a:pos x="15" y="267"/>
                </a:cxn>
                <a:cxn ang="0">
                  <a:pos x="0" y="344"/>
                </a:cxn>
              </a:cxnLst>
              <a:rect l="0" t="0" r="r" b="b"/>
              <a:pathLst>
                <a:path w="985" h="1111">
                  <a:moveTo>
                    <a:pt x="0" y="344"/>
                  </a:moveTo>
                  <a:lnTo>
                    <a:pt x="75" y="459"/>
                  </a:lnTo>
                  <a:lnTo>
                    <a:pt x="108" y="484"/>
                  </a:lnTo>
                  <a:lnTo>
                    <a:pt x="150" y="459"/>
                  </a:lnTo>
                  <a:lnTo>
                    <a:pt x="200" y="493"/>
                  </a:lnTo>
                  <a:lnTo>
                    <a:pt x="242" y="476"/>
                  </a:lnTo>
                  <a:lnTo>
                    <a:pt x="267" y="451"/>
                  </a:lnTo>
                  <a:lnTo>
                    <a:pt x="384" y="501"/>
                  </a:lnTo>
                  <a:lnTo>
                    <a:pt x="374" y="568"/>
                  </a:lnTo>
                  <a:lnTo>
                    <a:pt x="451" y="726"/>
                  </a:lnTo>
                  <a:lnTo>
                    <a:pt x="441" y="768"/>
                  </a:lnTo>
                  <a:lnTo>
                    <a:pt x="409" y="793"/>
                  </a:lnTo>
                  <a:lnTo>
                    <a:pt x="417" y="860"/>
                  </a:lnTo>
                  <a:lnTo>
                    <a:pt x="441" y="885"/>
                  </a:lnTo>
                  <a:lnTo>
                    <a:pt x="459" y="987"/>
                  </a:lnTo>
                  <a:lnTo>
                    <a:pt x="474" y="994"/>
                  </a:lnTo>
                  <a:lnTo>
                    <a:pt x="474" y="1027"/>
                  </a:lnTo>
                  <a:lnTo>
                    <a:pt x="491" y="1036"/>
                  </a:lnTo>
                  <a:lnTo>
                    <a:pt x="501" y="1111"/>
                  </a:lnTo>
                  <a:lnTo>
                    <a:pt x="601" y="1094"/>
                  </a:lnTo>
                  <a:lnTo>
                    <a:pt x="685" y="1019"/>
                  </a:lnTo>
                  <a:lnTo>
                    <a:pt x="701" y="960"/>
                  </a:lnTo>
                  <a:lnTo>
                    <a:pt x="735" y="944"/>
                  </a:lnTo>
                  <a:lnTo>
                    <a:pt x="743" y="860"/>
                  </a:lnTo>
                  <a:lnTo>
                    <a:pt x="825" y="810"/>
                  </a:lnTo>
                  <a:lnTo>
                    <a:pt x="825" y="735"/>
                  </a:lnTo>
                  <a:lnTo>
                    <a:pt x="800" y="718"/>
                  </a:lnTo>
                  <a:lnTo>
                    <a:pt x="800" y="651"/>
                  </a:lnTo>
                  <a:lnTo>
                    <a:pt x="835" y="585"/>
                  </a:lnTo>
                  <a:lnTo>
                    <a:pt x="917" y="536"/>
                  </a:lnTo>
                  <a:lnTo>
                    <a:pt x="985" y="426"/>
                  </a:lnTo>
                  <a:lnTo>
                    <a:pt x="985" y="369"/>
                  </a:lnTo>
                  <a:lnTo>
                    <a:pt x="952" y="369"/>
                  </a:lnTo>
                  <a:lnTo>
                    <a:pt x="935" y="384"/>
                  </a:lnTo>
                  <a:lnTo>
                    <a:pt x="860" y="393"/>
                  </a:lnTo>
                  <a:lnTo>
                    <a:pt x="818" y="334"/>
                  </a:lnTo>
                  <a:lnTo>
                    <a:pt x="768" y="301"/>
                  </a:lnTo>
                  <a:lnTo>
                    <a:pt x="768" y="242"/>
                  </a:lnTo>
                  <a:lnTo>
                    <a:pt x="750" y="202"/>
                  </a:lnTo>
                  <a:lnTo>
                    <a:pt x="718" y="184"/>
                  </a:lnTo>
                  <a:lnTo>
                    <a:pt x="701" y="117"/>
                  </a:lnTo>
                  <a:lnTo>
                    <a:pt x="727" y="125"/>
                  </a:lnTo>
                  <a:lnTo>
                    <a:pt x="718" y="75"/>
                  </a:lnTo>
                  <a:lnTo>
                    <a:pt x="676" y="75"/>
                  </a:lnTo>
                  <a:lnTo>
                    <a:pt x="658" y="92"/>
                  </a:lnTo>
                  <a:lnTo>
                    <a:pt x="559" y="67"/>
                  </a:lnTo>
                  <a:lnTo>
                    <a:pt x="534" y="75"/>
                  </a:lnTo>
                  <a:lnTo>
                    <a:pt x="526" y="108"/>
                  </a:lnTo>
                  <a:lnTo>
                    <a:pt x="484" y="67"/>
                  </a:lnTo>
                  <a:lnTo>
                    <a:pt x="426" y="50"/>
                  </a:lnTo>
                  <a:lnTo>
                    <a:pt x="451" y="8"/>
                  </a:lnTo>
                  <a:lnTo>
                    <a:pt x="417" y="0"/>
                  </a:lnTo>
                  <a:lnTo>
                    <a:pt x="267" y="0"/>
                  </a:lnTo>
                  <a:lnTo>
                    <a:pt x="257" y="8"/>
                  </a:lnTo>
                  <a:lnTo>
                    <a:pt x="217" y="0"/>
                  </a:lnTo>
                  <a:lnTo>
                    <a:pt x="192" y="8"/>
                  </a:lnTo>
                  <a:lnTo>
                    <a:pt x="192" y="33"/>
                  </a:lnTo>
                  <a:lnTo>
                    <a:pt x="150" y="50"/>
                  </a:lnTo>
                  <a:lnTo>
                    <a:pt x="108" y="125"/>
                  </a:lnTo>
                  <a:lnTo>
                    <a:pt x="58" y="142"/>
                  </a:lnTo>
                  <a:lnTo>
                    <a:pt x="8" y="202"/>
                  </a:lnTo>
                  <a:lnTo>
                    <a:pt x="15" y="267"/>
                  </a:lnTo>
                  <a:lnTo>
                    <a:pt x="0" y="344"/>
                  </a:lnTo>
                  <a:lnTo>
                    <a:pt x="0" y="34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87" name="Freeform 59"/>
            <p:cNvSpPr>
              <a:spLocks noChangeAspect="1"/>
            </p:cNvSpPr>
            <p:nvPr/>
          </p:nvSpPr>
          <p:spPr bwMode="auto">
            <a:xfrm>
              <a:off x="3651" y="3314"/>
              <a:ext cx="204" cy="279"/>
            </a:xfrm>
            <a:custGeom>
              <a:avLst/>
              <a:gdLst/>
              <a:ahLst/>
              <a:cxnLst>
                <a:cxn ang="0">
                  <a:pos x="35" y="59"/>
                </a:cxn>
                <a:cxn ang="0">
                  <a:pos x="25" y="92"/>
                </a:cxn>
                <a:cxn ang="0">
                  <a:pos x="25" y="101"/>
                </a:cxn>
                <a:cxn ang="0">
                  <a:pos x="18" y="142"/>
                </a:cxn>
                <a:cxn ang="0">
                  <a:pos x="0" y="151"/>
                </a:cxn>
                <a:cxn ang="0">
                  <a:pos x="10" y="176"/>
                </a:cxn>
                <a:cxn ang="0">
                  <a:pos x="60" y="209"/>
                </a:cxn>
                <a:cxn ang="0">
                  <a:pos x="85" y="192"/>
                </a:cxn>
                <a:cxn ang="0">
                  <a:pos x="85" y="134"/>
                </a:cxn>
                <a:cxn ang="0">
                  <a:pos x="127" y="84"/>
                </a:cxn>
                <a:cxn ang="0">
                  <a:pos x="127" y="50"/>
                </a:cxn>
                <a:cxn ang="0">
                  <a:pos x="142" y="42"/>
                </a:cxn>
                <a:cxn ang="0">
                  <a:pos x="142" y="0"/>
                </a:cxn>
                <a:cxn ang="0">
                  <a:pos x="117" y="9"/>
                </a:cxn>
                <a:cxn ang="0">
                  <a:pos x="100" y="42"/>
                </a:cxn>
                <a:cxn ang="0">
                  <a:pos x="35" y="59"/>
                </a:cxn>
              </a:cxnLst>
              <a:rect l="0" t="0" r="r" b="b"/>
              <a:pathLst>
                <a:path w="142" h="209">
                  <a:moveTo>
                    <a:pt x="35" y="59"/>
                  </a:moveTo>
                  <a:lnTo>
                    <a:pt x="25" y="92"/>
                  </a:lnTo>
                  <a:lnTo>
                    <a:pt x="25" y="101"/>
                  </a:lnTo>
                  <a:lnTo>
                    <a:pt x="18" y="142"/>
                  </a:lnTo>
                  <a:lnTo>
                    <a:pt x="0" y="151"/>
                  </a:lnTo>
                  <a:lnTo>
                    <a:pt x="10" y="176"/>
                  </a:lnTo>
                  <a:lnTo>
                    <a:pt x="60" y="209"/>
                  </a:lnTo>
                  <a:lnTo>
                    <a:pt x="85" y="192"/>
                  </a:lnTo>
                  <a:lnTo>
                    <a:pt x="85" y="134"/>
                  </a:lnTo>
                  <a:lnTo>
                    <a:pt x="127" y="84"/>
                  </a:lnTo>
                  <a:lnTo>
                    <a:pt x="127" y="50"/>
                  </a:lnTo>
                  <a:lnTo>
                    <a:pt x="142" y="42"/>
                  </a:lnTo>
                  <a:lnTo>
                    <a:pt x="142" y="0"/>
                  </a:lnTo>
                  <a:lnTo>
                    <a:pt x="117" y="9"/>
                  </a:lnTo>
                  <a:lnTo>
                    <a:pt x="100" y="42"/>
                  </a:lnTo>
                  <a:lnTo>
                    <a:pt x="35" y="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88" name="Freeform 60"/>
            <p:cNvSpPr>
              <a:spLocks noChangeAspect="1"/>
            </p:cNvSpPr>
            <p:nvPr/>
          </p:nvSpPr>
          <p:spPr bwMode="auto">
            <a:xfrm>
              <a:off x="3651" y="3314"/>
              <a:ext cx="204" cy="279"/>
            </a:xfrm>
            <a:custGeom>
              <a:avLst/>
              <a:gdLst/>
              <a:ahLst/>
              <a:cxnLst>
                <a:cxn ang="0">
                  <a:pos x="35" y="59"/>
                </a:cxn>
                <a:cxn ang="0">
                  <a:pos x="25" y="92"/>
                </a:cxn>
                <a:cxn ang="0">
                  <a:pos x="25" y="101"/>
                </a:cxn>
                <a:cxn ang="0">
                  <a:pos x="18" y="142"/>
                </a:cxn>
                <a:cxn ang="0">
                  <a:pos x="0" y="151"/>
                </a:cxn>
                <a:cxn ang="0">
                  <a:pos x="10" y="176"/>
                </a:cxn>
                <a:cxn ang="0">
                  <a:pos x="60" y="209"/>
                </a:cxn>
                <a:cxn ang="0">
                  <a:pos x="85" y="192"/>
                </a:cxn>
                <a:cxn ang="0">
                  <a:pos x="85" y="134"/>
                </a:cxn>
                <a:cxn ang="0">
                  <a:pos x="127" y="84"/>
                </a:cxn>
                <a:cxn ang="0">
                  <a:pos x="127" y="50"/>
                </a:cxn>
                <a:cxn ang="0">
                  <a:pos x="142" y="42"/>
                </a:cxn>
                <a:cxn ang="0">
                  <a:pos x="142" y="0"/>
                </a:cxn>
                <a:cxn ang="0">
                  <a:pos x="117" y="9"/>
                </a:cxn>
                <a:cxn ang="0">
                  <a:pos x="100" y="42"/>
                </a:cxn>
                <a:cxn ang="0">
                  <a:pos x="35" y="59"/>
                </a:cxn>
                <a:cxn ang="0">
                  <a:pos x="35" y="59"/>
                </a:cxn>
              </a:cxnLst>
              <a:rect l="0" t="0" r="r" b="b"/>
              <a:pathLst>
                <a:path w="142" h="209">
                  <a:moveTo>
                    <a:pt x="35" y="59"/>
                  </a:moveTo>
                  <a:lnTo>
                    <a:pt x="25" y="92"/>
                  </a:lnTo>
                  <a:lnTo>
                    <a:pt x="25" y="101"/>
                  </a:lnTo>
                  <a:lnTo>
                    <a:pt x="18" y="142"/>
                  </a:lnTo>
                  <a:lnTo>
                    <a:pt x="0" y="151"/>
                  </a:lnTo>
                  <a:lnTo>
                    <a:pt x="10" y="176"/>
                  </a:lnTo>
                  <a:lnTo>
                    <a:pt x="60" y="209"/>
                  </a:lnTo>
                  <a:lnTo>
                    <a:pt x="85" y="192"/>
                  </a:lnTo>
                  <a:lnTo>
                    <a:pt x="85" y="134"/>
                  </a:lnTo>
                  <a:lnTo>
                    <a:pt x="127" y="84"/>
                  </a:lnTo>
                  <a:lnTo>
                    <a:pt x="127" y="50"/>
                  </a:lnTo>
                  <a:lnTo>
                    <a:pt x="142" y="42"/>
                  </a:lnTo>
                  <a:lnTo>
                    <a:pt x="142" y="0"/>
                  </a:lnTo>
                  <a:lnTo>
                    <a:pt x="117" y="9"/>
                  </a:lnTo>
                  <a:lnTo>
                    <a:pt x="100" y="42"/>
                  </a:lnTo>
                  <a:lnTo>
                    <a:pt x="35" y="59"/>
                  </a:lnTo>
                  <a:lnTo>
                    <a:pt x="35" y="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89" name="Freeform 61"/>
            <p:cNvSpPr>
              <a:spLocks noChangeAspect="1"/>
            </p:cNvSpPr>
            <p:nvPr/>
          </p:nvSpPr>
          <p:spPr bwMode="auto">
            <a:xfrm>
              <a:off x="4862" y="3270"/>
              <a:ext cx="754" cy="634"/>
            </a:xfrm>
            <a:custGeom>
              <a:avLst/>
              <a:gdLst/>
              <a:ahLst/>
              <a:cxnLst>
                <a:cxn ang="0">
                  <a:pos x="32" y="109"/>
                </a:cxn>
                <a:cxn ang="0">
                  <a:pos x="25" y="184"/>
                </a:cxn>
                <a:cxn ang="0">
                  <a:pos x="0" y="184"/>
                </a:cxn>
                <a:cxn ang="0">
                  <a:pos x="25" y="267"/>
                </a:cxn>
                <a:cxn ang="0">
                  <a:pos x="7" y="301"/>
                </a:cxn>
                <a:cxn ang="0">
                  <a:pos x="25" y="351"/>
                </a:cxn>
                <a:cxn ang="0">
                  <a:pos x="92" y="317"/>
                </a:cxn>
                <a:cxn ang="0">
                  <a:pos x="107" y="334"/>
                </a:cxn>
                <a:cxn ang="0">
                  <a:pos x="126" y="326"/>
                </a:cxn>
                <a:cxn ang="0">
                  <a:pos x="126" y="309"/>
                </a:cxn>
                <a:cxn ang="0">
                  <a:pos x="167" y="315"/>
                </a:cxn>
                <a:cxn ang="0">
                  <a:pos x="226" y="309"/>
                </a:cxn>
                <a:cxn ang="0">
                  <a:pos x="259" y="326"/>
                </a:cxn>
                <a:cxn ang="0">
                  <a:pos x="261" y="353"/>
                </a:cxn>
                <a:cxn ang="0">
                  <a:pos x="284" y="363"/>
                </a:cxn>
                <a:cxn ang="0">
                  <a:pos x="316" y="342"/>
                </a:cxn>
                <a:cxn ang="0">
                  <a:pos x="284" y="384"/>
                </a:cxn>
                <a:cxn ang="0">
                  <a:pos x="301" y="394"/>
                </a:cxn>
                <a:cxn ang="0">
                  <a:pos x="320" y="386"/>
                </a:cxn>
                <a:cxn ang="0">
                  <a:pos x="334" y="394"/>
                </a:cxn>
                <a:cxn ang="0">
                  <a:pos x="316" y="409"/>
                </a:cxn>
                <a:cxn ang="0">
                  <a:pos x="316" y="442"/>
                </a:cxn>
                <a:cxn ang="0">
                  <a:pos x="393" y="476"/>
                </a:cxn>
                <a:cxn ang="0">
                  <a:pos x="451" y="459"/>
                </a:cxn>
                <a:cxn ang="0">
                  <a:pos x="526" y="334"/>
                </a:cxn>
                <a:cxn ang="0">
                  <a:pos x="526" y="267"/>
                </a:cxn>
                <a:cxn ang="0">
                  <a:pos x="466" y="134"/>
                </a:cxn>
                <a:cxn ang="0">
                  <a:pos x="434" y="33"/>
                </a:cxn>
                <a:cxn ang="0">
                  <a:pos x="426" y="33"/>
                </a:cxn>
                <a:cxn ang="0">
                  <a:pos x="434" y="100"/>
                </a:cxn>
                <a:cxn ang="0">
                  <a:pos x="418" y="142"/>
                </a:cxn>
                <a:cxn ang="0">
                  <a:pos x="351" y="67"/>
                </a:cxn>
                <a:cxn ang="0">
                  <a:pos x="351" y="50"/>
                </a:cxn>
                <a:cxn ang="0">
                  <a:pos x="309" y="0"/>
                </a:cxn>
                <a:cxn ang="0">
                  <a:pos x="301" y="17"/>
                </a:cxn>
                <a:cxn ang="0">
                  <a:pos x="276" y="17"/>
                </a:cxn>
                <a:cxn ang="0">
                  <a:pos x="259" y="33"/>
                </a:cxn>
                <a:cxn ang="0">
                  <a:pos x="251" y="58"/>
                </a:cxn>
                <a:cxn ang="0">
                  <a:pos x="234" y="50"/>
                </a:cxn>
                <a:cxn ang="0">
                  <a:pos x="226" y="25"/>
                </a:cxn>
                <a:cxn ang="0">
                  <a:pos x="174" y="75"/>
                </a:cxn>
                <a:cxn ang="0">
                  <a:pos x="149" y="67"/>
                </a:cxn>
                <a:cxn ang="0">
                  <a:pos x="132" y="109"/>
                </a:cxn>
                <a:cxn ang="0">
                  <a:pos x="84" y="125"/>
                </a:cxn>
                <a:cxn ang="0">
                  <a:pos x="32" y="109"/>
                </a:cxn>
              </a:cxnLst>
              <a:rect l="0" t="0" r="r" b="b"/>
              <a:pathLst>
                <a:path w="526" h="476">
                  <a:moveTo>
                    <a:pt x="32" y="109"/>
                  </a:moveTo>
                  <a:lnTo>
                    <a:pt x="25" y="184"/>
                  </a:lnTo>
                  <a:lnTo>
                    <a:pt x="0" y="184"/>
                  </a:lnTo>
                  <a:lnTo>
                    <a:pt x="25" y="267"/>
                  </a:lnTo>
                  <a:lnTo>
                    <a:pt x="7" y="301"/>
                  </a:lnTo>
                  <a:lnTo>
                    <a:pt x="25" y="351"/>
                  </a:lnTo>
                  <a:lnTo>
                    <a:pt x="92" y="317"/>
                  </a:lnTo>
                  <a:lnTo>
                    <a:pt x="107" y="334"/>
                  </a:lnTo>
                  <a:lnTo>
                    <a:pt x="126" y="326"/>
                  </a:lnTo>
                  <a:lnTo>
                    <a:pt x="126" y="309"/>
                  </a:lnTo>
                  <a:lnTo>
                    <a:pt x="167" y="315"/>
                  </a:lnTo>
                  <a:lnTo>
                    <a:pt x="226" y="309"/>
                  </a:lnTo>
                  <a:lnTo>
                    <a:pt x="259" y="326"/>
                  </a:lnTo>
                  <a:lnTo>
                    <a:pt x="261" y="353"/>
                  </a:lnTo>
                  <a:lnTo>
                    <a:pt x="284" y="363"/>
                  </a:lnTo>
                  <a:lnTo>
                    <a:pt x="316" y="342"/>
                  </a:lnTo>
                  <a:lnTo>
                    <a:pt x="284" y="384"/>
                  </a:lnTo>
                  <a:lnTo>
                    <a:pt x="301" y="394"/>
                  </a:lnTo>
                  <a:lnTo>
                    <a:pt x="320" y="386"/>
                  </a:lnTo>
                  <a:lnTo>
                    <a:pt x="334" y="394"/>
                  </a:lnTo>
                  <a:lnTo>
                    <a:pt x="316" y="409"/>
                  </a:lnTo>
                  <a:lnTo>
                    <a:pt x="316" y="442"/>
                  </a:lnTo>
                  <a:lnTo>
                    <a:pt x="393" y="476"/>
                  </a:lnTo>
                  <a:lnTo>
                    <a:pt x="451" y="459"/>
                  </a:lnTo>
                  <a:lnTo>
                    <a:pt x="526" y="334"/>
                  </a:lnTo>
                  <a:lnTo>
                    <a:pt x="526" y="267"/>
                  </a:lnTo>
                  <a:lnTo>
                    <a:pt x="466" y="134"/>
                  </a:lnTo>
                  <a:lnTo>
                    <a:pt x="434" y="33"/>
                  </a:lnTo>
                  <a:lnTo>
                    <a:pt x="426" y="33"/>
                  </a:lnTo>
                  <a:lnTo>
                    <a:pt x="434" y="100"/>
                  </a:lnTo>
                  <a:lnTo>
                    <a:pt x="418" y="142"/>
                  </a:lnTo>
                  <a:lnTo>
                    <a:pt x="351" y="67"/>
                  </a:lnTo>
                  <a:lnTo>
                    <a:pt x="351" y="50"/>
                  </a:lnTo>
                  <a:lnTo>
                    <a:pt x="309" y="0"/>
                  </a:lnTo>
                  <a:lnTo>
                    <a:pt x="301" y="17"/>
                  </a:lnTo>
                  <a:lnTo>
                    <a:pt x="276" y="17"/>
                  </a:lnTo>
                  <a:lnTo>
                    <a:pt x="259" y="33"/>
                  </a:lnTo>
                  <a:lnTo>
                    <a:pt x="251" y="58"/>
                  </a:lnTo>
                  <a:lnTo>
                    <a:pt x="234" y="50"/>
                  </a:lnTo>
                  <a:lnTo>
                    <a:pt x="226" y="25"/>
                  </a:lnTo>
                  <a:lnTo>
                    <a:pt x="174" y="75"/>
                  </a:lnTo>
                  <a:lnTo>
                    <a:pt x="149" y="67"/>
                  </a:lnTo>
                  <a:lnTo>
                    <a:pt x="132" y="109"/>
                  </a:lnTo>
                  <a:lnTo>
                    <a:pt x="84" y="125"/>
                  </a:lnTo>
                  <a:lnTo>
                    <a:pt x="32" y="1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90" name="Freeform 62"/>
            <p:cNvSpPr>
              <a:spLocks noChangeAspect="1"/>
            </p:cNvSpPr>
            <p:nvPr/>
          </p:nvSpPr>
          <p:spPr bwMode="auto">
            <a:xfrm>
              <a:off x="4862" y="3270"/>
              <a:ext cx="754" cy="634"/>
            </a:xfrm>
            <a:custGeom>
              <a:avLst/>
              <a:gdLst/>
              <a:ahLst/>
              <a:cxnLst>
                <a:cxn ang="0">
                  <a:pos x="32" y="109"/>
                </a:cxn>
                <a:cxn ang="0">
                  <a:pos x="25" y="184"/>
                </a:cxn>
                <a:cxn ang="0">
                  <a:pos x="0" y="184"/>
                </a:cxn>
                <a:cxn ang="0">
                  <a:pos x="25" y="267"/>
                </a:cxn>
                <a:cxn ang="0">
                  <a:pos x="7" y="301"/>
                </a:cxn>
                <a:cxn ang="0">
                  <a:pos x="25" y="351"/>
                </a:cxn>
                <a:cxn ang="0">
                  <a:pos x="92" y="317"/>
                </a:cxn>
                <a:cxn ang="0">
                  <a:pos x="107" y="334"/>
                </a:cxn>
                <a:cxn ang="0">
                  <a:pos x="126" y="326"/>
                </a:cxn>
                <a:cxn ang="0">
                  <a:pos x="126" y="309"/>
                </a:cxn>
                <a:cxn ang="0">
                  <a:pos x="167" y="315"/>
                </a:cxn>
                <a:cxn ang="0">
                  <a:pos x="226" y="309"/>
                </a:cxn>
                <a:cxn ang="0">
                  <a:pos x="259" y="326"/>
                </a:cxn>
                <a:cxn ang="0">
                  <a:pos x="261" y="353"/>
                </a:cxn>
                <a:cxn ang="0">
                  <a:pos x="284" y="363"/>
                </a:cxn>
                <a:cxn ang="0">
                  <a:pos x="316" y="342"/>
                </a:cxn>
                <a:cxn ang="0">
                  <a:pos x="284" y="384"/>
                </a:cxn>
                <a:cxn ang="0">
                  <a:pos x="301" y="394"/>
                </a:cxn>
                <a:cxn ang="0">
                  <a:pos x="320" y="386"/>
                </a:cxn>
                <a:cxn ang="0">
                  <a:pos x="334" y="394"/>
                </a:cxn>
                <a:cxn ang="0">
                  <a:pos x="316" y="409"/>
                </a:cxn>
                <a:cxn ang="0">
                  <a:pos x="316" y="442"/>
                </a:cxn>
                <a:cxn ang="0">
                  <a:pos x="393" y="476"/>
                </a:cxn>
                <a:cxn ang="0">
                  <a:pos x="451" y="459"/>
                </a:cxn>
                <a:cxn ang="0">
                  <a:pos x="526" y="334"/>
                </a:cxn>
                <a:cxn ang="0">
                  <a:pos x="526" y="267"/>
                </a:cxn>
                <a:cxn ang="0">
                  <a:pos x="466" y="134"/>
                </a:cxn>
                <a:cxn ang="0">
                  <a:pos x="434" y="33"/>
                </a:cxn>
                <a:cxn ang="0">
                  <a:pos x="426" y="33"/>
                </a:cxn>
                <a:cxn ang="0">
                  <a:pos x="434" y="100"/>
                </a:cxn>
                <a:cxn ang="0">
                  <a:pos x="418" y="142"/>
                </a:cxn>
                <a:cxn ang="0">
                  <a:pos x="351" y="67"/>
                </a:cxn>
                <a:cxn ang="0">
                  <a:pos x="351" y="50"/>
                </a:cxn>
                <a:cxn ang="0">
                  <a:pos x="309" y="0"/>
                </a:cxn>
                <a:cxn ang="0">
                  <a:pos x="301" y="17"/>
                </a:cxn>
                <a:cxn ang="0">
                  <a:pos x="276" y="17"/>
                </a:cxn>
                <a:cxn ang="0">
                  <a:pos x="259" y="33"/>
                </a:cxn>
                <a:cxn ang="0">
                  <a:pos x="251" y="58"/>
                </a:cxn>
                <a:cxn ang="0">
                  <a:pos x="234" y="50"/>
                </a:cxn>
                <a:cxn ang="0">
                  <a:pos x="226" y="25"/>
                </a:cxn>
                <a:cxn ang="0">
                  <a:pos x="174" y="75"/>
                </a:cxn>
                <a:cxn ang="0">
                  <a:pos x="149" y="67"/>
                </a:cxn>
                <a:cxn ang="0">
                  <a:pos x="132" y="109"/>
                </a:cxn>
                <a:cxn ang="0">
                  <a:pos x="84" y="125"/>
                </a:cxn>
                <a:cxn ang="0">
                  <a:pos x="32" y="109"/>
                </a:cxn>
                <a:cxn ang="0">
                  <a:pos x="32" y="109"/>
                </a:cxn>
              </a:cxnLst>
              <a:rect l="0" t="0" r="r" b="b"/>
              <a:pathLst>
                <a:path w="526" h="476">
                  <a:moveTo>
                    <a:pt x="32" y="109"/>
                  </a:moveTo>
                  <a:lnTo>
                    <a:pt x="25" y="184"/>
                  </a:lnTo>
                  <a:lnTo>
                    <a:pt x="0" y="184"/>
                  </a:lnTo>
                  <a:lnTo>
                    <a:pt x="25" y="267"/>
                  </a:lnTo>
                  <a:lnTo>
                    <a:pt x="7" y="301"/>
                  </a:lnTo>
                  <a:lnTo>
                    <a:pt x="25" y="351"/>
                  </a:lnTo>
                  <a:lnTo>
                    <a:pt x="92" y="317"/>
                  </a:lnTo>
                  <a:lnTo>
                    <a:pt x="107" y="334"/>
                  </a:lnTo>
                  <a:lnTo>
                    <a:pt x="126" y="326"/>
                  </a:lnTo>
                  <a:lnTo>
                    <a:pt x="126" y="309"/>
                  </a:lnTo>
                  <a:lnTo>
                    <a:pt x="167" y="315"/>
                  </a:lnTo>
                  <a:lnTo>
                    <a:pt x="226" y="309"/>
                  </a:lnTo>
                  <a:lnTo>
                    <a:pt x="259" y="326"/>
                  </a:lnTo>
                  <a:lnTo>
                    <a:pt x="261" y="353"/>
                  </a:lnTo>
                  <a:lnTo>
                    <a:pt x="284" y="363"/>
                  </a:lnTo>
                  <a:lnTo>
                    <a:pt x="316" y="342"/>
                  </a:lnTo>
                  <a:lnTo>
                    <a:pt x="284" y="384"/>
                  </a:lnTo>
                  <a:lnTo>
                    <a:pt x="301" y="394"/>
                  </a:lnTo>
                  <a:lnTo>
                    <a:pt x="320" y="386"/>
                  </a:lnTo>
                  <a:lnTo>
                    <a:pt x="334" y="394"/>
                  </a:lnTo>
                  <a:lnTo>
                    <a:pt x="316" y="409"/>
                  </a:lnTo>
                  <a:lnTo>
                    <a:pt x="316" y="442"/>
                  </a:lnTo>
                  <a:lnTo>
                    <a:pt x="393" y="476"/>
                  </a:lnTo>
                  <a:lnTo>
                    <a:pt x="451" y="459"/>
                  </a:lnTo>
                  <a:lnTo>
                    <a:pt x="526" y="334"/>
                  </a:lnTo>
                  <a:lnTo>
                    <a:pt x="526" y="267"/>
                  </a:lnTo>
                  <a:lnTo>
                    <a:pt x="466" y="134"/>
                  </a:lnTo>
                  <a:lnTo>
                    <a:pt x="434" y="33"/>
                  </a:lnTo>
                  <a:lnTo>
                    <a:pt x="426" y="33"/>
                  </a:lnTo>
                  <a:lnTo>
                    <a:pt x="434" y="100"/>
                  </a:lnTo>
                  <a:lnTo>
                    <a:pt x="418" y="142"/>
                  </a:lnTo>
                  <a:lnTo>
                    <a:pt x="351" y="67"/>
                  </a:lnTo>
                  <a:lnTo>
                    <a:pt x="351" y="50"/>
                  </a:lnTo>
                  <a:lnTo>
                    <a:pt x="309" y="0"/>
                  </a:lnTo>
                  <a:lnTo>
                    <a:pt x="301" y="17"/>
                  </a:lnTo>
                  <a:lnTo>
                    <a:pt x="276" y="17"/>
                  </a:lnTo>
                  <a:lnTo>
                    <a:pt x="259" y="33"/>
                  </a:lnTo>
                  <a:lnTo>
                    <a:pt x="251" y="58"/>
                  </a:lnTo>
                  <a:lnTo>
                    <a:pt x="234" y="50"/>
                  </a:lnTo>
                  <a:lnTo>
                    <a:pt x="226" y="25"/>
                  </a:lnTo>
                  <a:lnTo>
                    <a:pt x="174" y="75"/>
                  </a:lnTo>
                  <a:lnTo>
                    <a:pt x="149" y="67"/>
                  </a:lnTo>
                  <a:lnTo>
                    <a:pt x="132" y="109"/>
                  </a:lnTo>
                  <a:lnTo>
                    <a:pt x="84" y="125"/>
                  </a:lnTo>
                  <a:lnTo>
                    <a:pt x="32" y="109"/>
                  </a:lnTo>
                  <a:lnTo>
                    <a:pt x="32" y="1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91" name="Freeform 63"/>
            <p:cNvSpPr>
              <a:spLocks noChangeAspect="1"/>
            </p:cNvSpPr>
            <p:nvPr/>
          </p:nvSpPr>
          <p:spPr bwMode="auto">
            <a:xfrm>
              <a:off x="5382" y="3942"/>
              <a:ext cx="100" cy="115"/>
            </a:xfrm>
            <a:custGeom>
              <a:avLst/>
              <a:gdLst/>
              <a:ahLst/>
              <a:cxnLst>
                <a:cxn ang="0">
                  <a:pos x="33" y="11"/>
                </a:cxn>
                <a:cxn ang="0">
                  <a:pos x="20" y="11"/>
                </a:cxn>
                <a:cxn ang="0">
                  <a:pos x="4" y="2"/>
                </a:cxn>
                <a:cxn ang="0">
                  <a:pos x="0" y="17"/>
                </a:cxn>
                <a:cxn ang="0">
                  <a:pos x="16" y="40"/>
                </a:cxn>
                <a:cxn ang="0">
                  <a:pos x="18" y="73"/>
                </a:cxn>
                <a:cxn ang="0">
                  <a:pos x="23" y="86"/>
                </a:cxn>
                <a:cxn ang="0">
                  <a:pos x="52" y="77"/>
                </a:cxn>
                <a:cxn ang="0">
                  <a:pos x="54" y="54"/>
                </a:cxn>
                <a:cxn ang="0">
                  <a:pos x="68" y="13"/>
                </a:cxn>
                <a:cxn ang="0">
                  <a:pos x="58" y="0"/>
                </a:cxn>
                <a:cxn ang="0">
                  <a:pos x="33" y="11"/>
                </a:cxn>
              </a:cxnLst>
              <a:rect l="0" t="0" r="r" b="b"/>
              <a:pathLst>
                <a:path w="68" h="86">
                  <a:moveTo>
                    <a:pt x="33" y="11"/>
                  </a:moveTo>
                  <a:lnTo>
                    <a:pt x="20" y="11"/>
                  </a:lnTo>
                  <a:lnTo>
                    <a:pt x="4" y="2"/>
                  </a:lnTo>
                  <a:lnTo>
                    <a:pt x="0" y="17"/>
                  </a:lnTo>
                  <a:lnTo>
                    <a:pt x="16" y="40"/>
                  </a:lnTo>
                  <a:lnTo>
                    <a:pt x="18" y="73"/>
                  </a:lnTo>
                  <a:lnTo>
                    <a:pt x="23" y="86"/>
                  </a:lnTo>
                  <a:lnTo>
                    <a:pt x="52" y="77"/>
                  </a:lnTo>
                  <a:lnTo>
                    <a:pt x="54" y="54"/>
                  </a:lnTo>
                  <a:lnTo>
                    <a:pt x="68" y="13"/>
                  </a:lnTo>
                  <a:lnTo>
                    <a:pt x="58" y="0"/>
                  </a:lnTo>
                  <a:lnTo>
                    <a:pt x="33" y="1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92" name="Freeform 64"/>
            <p:cNvSpPr>
              <a:spLocks noChangeAspect="1"/>
            </p:cNvSpPr>
            <p:nvPr/>
          </p:nvSpPr>
          <p:spPr bwMode="auto">
            <a:xfrm>
              <a:off x="5382" y="3942"/>
              <a:ext cx="100" cy="115"/>
            </a:xfrm>
            <a:custGeom>
              <a:avLst/>
              <a:gdLst/>
              <a:ahLst/>
              <a:cxnLst>
                <a:cxn ang="0">
                  <a:pos x="33" y="11"/>
                </a:cxn>
                <a:cxn ang="0">
                  <a:pos x="20" y="11"/>
                </a:cxn>
                <a:cxn ang="0">
                  <a:pos x="4" y="2"/>
                </a:cxn>
                <a:cxn ang="0">
                  <a:pos x="0" y="17"/>
                </a:cxn>
                <a:cxn ang="0">
                  <a:pos x="16" y="40"/>
                </a:cxn>
                <a:cxn ang="0">
                  <a:pos x="18" y="73"/>
                </a:cxn>
                <a:cxn ang="0">
                  <a:pos x="23" y="86"/>
                </a:cxn>
                <a:cxn ang="0">
                  <a:pos x="52" y="77"/>
                </a:cxn>
                <a:cxn ang="0">
                  <a:pos x="54" y="54"/>
                </a:cxn>
                <a:cxn ang="0">
                  <a:pos x="68" y="13"/>
                </a:cxn>
                <a:cxn ang="0">
                  <a:pos x="58" y="0"/>
                </a:cxn>
                <a:cxn ang="0">
                  <a:pos x="33" y="11"/>
                </a:cxn>
                <a:cxn ang="0">
                  <a:pos x="33" y="11"/>
                </a:cxn>
              </a:cxnLst>
              <a:rect l="0" t="0" r="r" b="b"/>
              <a:pathLst>
                <a:path w="68" h="86">
                  <a:moveTo>
                    <a:pt x="33" y="11"/>
                  </a:moveTo>
                  <a:lnTo>
                    <a:pt x="20" y="11"/>
                  </a:lnTo>
                  <a:lnTo>
                    <a:pt x="4" y="2"/>
                  </a:lnTo>
                  <a:lnTo>
                    <a:pt x="0" y="17"/>
                  </a:lnTo>
                  <a:lnTo>
                    <a:pt x="16" y="40"/>
                  </a:lnTo>
                  <a:lnTo>
                    <a:pt x="18" y="73"/>
                  </a:lnTo>
                  <a:lnTo>
                    <a:pt x="23" y="86"/>
                  </a:lnTo>
                  <a:lnTo>
                    <a:pt x="52" y="77"/>
                  </a:lnTo>
                  <a:lnTo>
                    <a:pt x="54" y="54"/>
                  </a:lnTo>
                  <a:lnTo>
                    <a:pt x="68" y="13"/>
                  </a:lnTo>
                  <a:lnTo>
                    <a:pt x="58" y="0"/>
                  </a:lnTo>
                  <a:lnTo>
                    <a:pt x="33" y="11"/>
                  </a:lnTo>
                  <a:lnTo>
                    <a:pt x="33" y="1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93" name="Freeform 65"/>
            <p:cNvSpPr>
              <a:spLocks noChangeAspect="1"/>
            </p:cNvSpPr>
            <p:nvPr/>
          </p:nvSpPr>
          <p:spPr bwMode="auto">
            <a:xfrm>
              <a:off x="4368" y="2838"/>
              <a:ext cx="49" cy="6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7"/>
                </a:cxn>
                <a:cxn ang="0">
                  <a:pos x="4" y="44"/>
                </a:cxn>
                <a:cxn ang="0">
                  <a:pos x="21" y="46"/>
                </a:cxn>
                <a:cxn ang="0">
                  <a:pos x="35" y="29"/>
                </a:cxn>
                <a:cxn ang="0">
                  <a:pos x="21" y="25"/>
                </a:cxn>
                <a:cxn ang="0">
                  <a:pos x="23" y="11"/>
                </a:cxn>
                <a:cxn ang="0">
                  <a:pos x="10" y="0"/>
                </a:cxn>
              </a:cxnLst>
              <a:rect l="0" t="0" r="r" b="b"/>
              <a:pathLst>
                <a:path w="35" h="46">
                  <a:moveTo>
                    <a:pt x="10" y="0"/>
                  </a:moveTo>
                  <a:lnTo>
                    <a:pt x="0" y="17"/>
                  </a:lnTo>
                  <a:lnTo>
                    <a:pt x="4" y="44"/>
                  </a:lnTo>
                  <a:lnTo>
                    <a:pt x="21" y="46"/>
                  </a:lnTo>
                  <a:lnTo>
                    <a:pt x="35" y="29"/>
                  </a:lnTo>
                  <a:lnTo>
                    <a:pt x="21" y="25"/>
                  </a:lnTo>
                  <a:lnTo>
                    <a:pt x="23" y="11"/>
                  </a:lnTo>
                  <a:lnTo>
                    <a:pt x="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94" name="Freeform 66"/>
            <p:cNvSpPr>
              <a:spLocks noChangeAspect="1"/>
            </p:cNvSpPr>
            <p:nvPr/>
          </p:nvSpPr>
          <p:spPr bwMode="auto">
            <a:xfrm>
              <a:off x="4368" y="2838"/>
              <a:ext cx="49" cy="6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7"/>
                </a:cxn>
                <a:cxn ang="0">
                  <a:pos x="4" y="44"/>
                </a:cxn>
                <a:cxn ang="0">
                  <a:pos x="21" y="46"/>
                </a:cxn>
                <a:cxn ang="0">
                  <a:pos x="35" y="29"/>
                </a:cxn>
                <a:cxn ang="0">
                  <a:pos x="21" y="25"/>
                </a:cxn>
                <a:cxn ang="0">
                  <a:pos x="23" y="11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5" h="46">
                  <a:moveTo>
                    <a:pt x="10" y="0"/>
                  </a:moveTo>
                  <a:lnTo>
                    <a:pt x="0" y="17"/>
                  </a:lnTo>
                  <a:lnTo>
                    <a:pt x="4" y="44"/>
                  </a:lnTo>
                  <a:lnTo>
                    <a:pt x="21" y="46"/>
                  </a:lnTo>
                  <a:lnTo>
                    <a:pt x="35" y="29"/>
                  </a:lnTo>
                  <a:lnTo>
                    <a:pt x="21" y="25"/>
                  </a:lnTo>
                  <a:lnTo>
                    <a:pt x="23" y="11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95" name="Freeform 67"/>
            <p:cNvSpPr>
              <a:spLocks noChangeAspect="1"/>
            </p:cNvSpPr>
            <p:nvPr/>
          </p:nvSpPr>
          <p:spPr bwMode="auto">
            <a:xfrm>
              <a:off x="3313" y="2322"/>
              <a:ext cx="58" cy="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8"/>
                </a:cxn>
                <a:cxn ang="0">
                  <a:pos x="6" y="19"/>
                </a:cxn>
                <a:cxn ang="0">
                  <a:pos x="27" y="15"/>
                </a:cxn>
                <a:cxn ang="0">
                  <a:pos x="41" y="15"/>
                </a:cxn>
                <a:cxn ang="0">
                  <a:pos x="41" y="6"/>
                </a:cxn>
                <a:cxn ang="0">
                  <a:pos x="16" y="0"/>
                </a:cxn>
              </a:cxnLst>
              <a:rect l="0" t="0" r="r" b="b"/>
              <a:pathLst>
                <a:path w="41" h="19">
                  <a:moveTo>
                    <a:pt x="16" y="0"/>
                  </a:moveTo>
                  <a:lnTo>
                    <a:pt x="0" y="8"/>
                  </a:lnTo>
                  <a:lnTo>
                    <a:pt x="6" y="19"/>
                  </a:lnTo>
                  <a:lnTo>
                    <a:pt x="27" y="15"/>
                  </a:lnTo>
                  <a:lnTo>
                    <a:pt x="41" y="15"/>
                  </a:lnTo>
                  <a:lnTo>
                    <a:pt x="41" y="6"/>
                  </a:lnTo>
                  <a:lnTo>
                    <a:pt x="1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96" name="Freeform 68"/>
            <p:cNvSpPr>
              <a:spLocks noChangeAspect="1"/>
            </p:cNvSpPr>
            <p:nvPr/>
          </p:nvSpPr>
          <p:spPr bwMode="auto">
            <a:xfrm>
              <a:off x="3313" y="2322"/>
              <a:ext cx="58" cy="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8"/>
                </a:cxn>
                <a:cxn ang="0">
                  <a:pos x="6" y="19"/>
                </a:cxn>
                <a:cxn ang="0">
                  <a:pos x="27" y="15"/>
                </a:cxn>
                <a:cxn ang="0">
                  <a:pos x="41" y="15"/>
                </a:cxn>
                <a:cxn ang="0">
                  <a:pos x="41" y="6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41" h="19">
                  <a:moveTo>
                    <a:pt x="16" y="0"/>
                  </a:moveTo>
                  <a:lnTo>
                    <a:pt x="0" y="8"/>
                  </a:lnTo>
                  <a:lnTo>
                    <a:pt x="6" y="19"/>
                  </a:lnTo>
                  <a:lnTo>
                    <a:pt x="27" y="15"/>
                  </a:lnTo>
                  <a:lnTo>
                    <a:pt x="41" y="15"/>
                  </a:lnTo>
                  <a:lnTo>
                    <a:pt x="41" y="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97" name="Freeform 69"/>
            <p:cNvSpPr>
              <a:spLocks noChangeAspect="1"/>
            </p:cNvSpPr>
            <p:nvPr/>
          </p:nvSpPr>
          <p:spPr bwMode="auto">
            <a:xfrm>
              <a:off x="4648" y="2942"/>
              <a:ext cx="177" cy="19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0" y="72"/>
                </a:cxn>
                <a:cxn ang="0">
                  <a:pos x="50" y="97"/>
                </a:cxn>
                <a:cxn ang="0">
                  <a:pos x="115" y="147"/>
                </a:cxn>
                <a:cxn ang="0">
                  <a:pos x="125" y="147"/>
                </a:cxn>
                <a:cxn ang="0">
                  <a:pos x="108" y="97"/>
                </a:cxn>
                <a:cxn ang="0">
                  <a:pos x="50" y="38"/>
                </a:cxn>
                <a:cxn ang="0">
                  <a:pos x="50" y="30"/>
                </a:cxn>
                <a:cxn ang="0">
                  <a:pos x="19" y="0"/>
                </a:cxn>
                <a:cxn ang="0">
                  <a:pos x="0" y="5"/>
                </a:cxn>
              </a:cxnLst>
              <a:rect l="0" t="0" r="r" b="b"/>
              <a:pathLst>
                <a:path w="125" h="147">
                  <a:moveTo>
                    <a:pt x="0" y="5"/>
                  </a:moveTo>
                  <a:lnTo>
                    <a:pt x="50" y="72"/>
                  </a:lnTo>
                  <a:lnTo>
                    <a:pt x="50" y="97"/>
                  </a:lnTo>
                  <a:lnTo>
                    <a:pt x="115" y="147"/>
                  </a:lnTo>
                  <a:lnTo>
                    <a:pt x="125" y="147"/>
                  </a:lnTo>
                  <a:lnTo>
                    <a:pt x="108" y="97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19" y="0"/>
                  </a:lnTo>
                  <a:lnTo>
                    <a:pt x="0" y="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98" name="Freeform 70"/>
            <p:cNvSpPr>
              <a:spLocks noChangeAspect="1"/>
            </p:cNvSpPr>
            <p:nvPr/>
          </p:nvSpPr>
          <p:spPr bwMode="auto">
            <a:xfrm>
              <a:off x="4648" y="2942"/>
              <a:ext cx="177" cy="19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0" y="72"/>
                </a:cxn>
                <a:cxn ang="0">
                  <a:pos x="50" y="97"/>
                </a:cxn>
                <a:cxn ang="0">
                  <a:pos x="115" y="147"/>
                </a:cxn>
                <a:cxn ang="0">
                  <a:pos x="125" y="147"/>
                </a:cxn>
                <a:cxn ang="0">
                  <a:pos x="108" y="97"/>
                </a:cxn>
                <a:cxn ang="0">
                  <a:pos x="50" y="38"/>
                </a:cxn>
                <a:cxn ang="0">
                  <a:pos x="50" y="30"/>
                </a:cxn>
                <a:cxn ang="0">
                  <a:pos x="19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5" h="147">
                  <a:moveTo>
                    <a:pt x="0" y="5"/>
                  </a:moveTo>
                  <a:lnTo>
                    <a:pt x="50" y="72"/>
                  </a:lnTo>
                  <a:lnTo>
                    <a:pt x="50" y="97"/>
                  </a:lnTo>
                  <a:lnTo>
                    <a:pt x="115" y="147"/>
                  </a:lnTo>
                  <a:lnTo>
                    <a:pt x="125" y="147"/>
                  </a:lnTo>
                  <a:lnTo>
                    <a:pt x="108" y="97"/>
                  </a:lnTo>
                  <a:lnTo>
                    <a:pt x="50" y="38"/>
                  </a:lnTo>
                  <a:lnTo>
                    <a:pt x="50" y="30"/>
                  </a:lnTo>
                  <a:lnTo>
                    <a:pt x="1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799" name="Freeform 71"/>
            <p:cNvSpPr>
              <a:spLocks noChangeAspect="1"/>
            </p:cNvSpPr>
            <p:nvPr/>
          </p:nvSpPr>
          <p:spPr bwMode="auto">
            <a:xfrm>
              <a:off x="5315" y="3071"/>
              <a:ext cx="311" cy="26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8" y="33"/>
                </a:cxn>
                <a:cxn ang="0">
                  <a:pos x="0" y="58"/>
                </a:cxn>
                <a:cxn ang="0">
                  <a:pos x="43" y="58"/>
                </a:cxn>
                <a:cxn ang="0">
                  <a:pos x="77" y="91"/>
                </a:cxn>
                <a:cxn ang="0">
                  <a:pos x="68" y="100"/>
                </a:cxn>
                <a:cxn ang="0">
                  <a:pos x="102" y="158"/>
                </a:cxn>
                <a:cxn ang="0">
                  <a:pos x="135" y="167"/>
                </a:cxn>
                <a:cxn ang="0">
                  <a:pos x="142" y="141"/>
                </a:cxn>
                <a:cxn ang="0">
                  <a:pos x="150" y="141"/>
                </a:cxn>
                <a:cxn ang="0">
                  <a:pos x="202" y="200"/>
                </a:cxn>
                <a:cxn ang="0">
                  <a:pos x="217" y="200"/>
                </a:cxn>
                <a:cxn ang="0">
                  <a:pos x="192" y="141"/>
                </a:cxn>
                <a:cxn ang="0">
                  <a:pos x="192" y="125"/>
                </a:cxn>
                <a:cxn ang="0">
                  <a:pos x="175" y="106"/>
                </a:cxn>
                <a:cxn ang="0">
                  <a:pos x="162" y="73"/>
                </a:cxn>
                <a:cxn ang="0">
                  <a:pos x="100" y="41"/>
                </a:cxn>
                <a:cxn ang="0">
                  <a:pos x="60" y="43"/>
                </a:cxn>
                <a:cxn ang="0">
                  <a:pos x="27" y="0"/>
                </a:cxn>
                <a:cxn ang="0">
                  <a:pos x="0" y="16"/>
                </a:cxn>
              </a:cxnLst>
              <a:rect l="0" t="0" r="r" b="b"/>
              <a:pathLst>
                <a:path w="217" h="200">
                  <a:moveTo>
                    <a:pt x="0" y="16"/>
                  </a:moveTo>
                  <a:lnTo>
                    <a:pt x="18" y="33"/>
                  </a:lnTo>
                  <a:lnTo>
                    <a:pt x="0" y="58"/>
                  </a:lnTo>
                  <a:lnTo>
                    <a:pt x="43" y="58"/>
                  </a:lnTo>
                  <a:lnTo>
                    <a:pt x="77" y="91"/>
                  </a:lnTo>
                  <a:lnTo>
                    <a:pt x="68" y="100"/>
                  </a:lnTo>
                  <a:lnTo>
                    <a:pt x="102" y="158"/>
                  </a:lnTo>
                  <a:lnTo>
                    <a:pt x="135" y="167"/>
                  </a:lnTo>
                  <a:lnTo>
                    <a:pt x="142" y="141"/>
                  </a:lnTo>
                  <a:lnTo>
                    <a:pt x="150" y="141"/>
                  </a:lnTo>
                  <a:lnTo>
                    <a:pt x="202" y="200"/>
                  </a:lnTo>
                  <a:lnTo>
                    <a:pt x="217" y="200"/>
                  </a:lnTo>
                  <a:lnTo>
                    <a:pt x="192" y="141"/>
                  </a:lnTo>
                  <a:lnTo>
                    <a:pt x="192" y="125"/>
                  </a:lnTo>
                  <a:lnTo>
                    <a:pt x="175" y="106"/>
                  </a:lnTo>
                  <a:lnTo>
                    <a:pt x="162" y="73"/>
                  </a:lnTo>
                  <a:lnTo>
                    <a:pt x="100" y="41"/>
                  </a:lnTo>
                  <a:lnTo>
                    <a:pt x="60" y="43"/>
                  </a:lnTo>
                  <a:lnTo>
                    <a:pt x="27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00" name="Freeform 72"/>
            <p:cNvSpPr>
              <a:spLocks noChangeAspect="1"/>
            </p:cNvSpPr>
            <p:nvPr/>
          </p:nvSpPr>
          <p:spPr bwMode="auto">
            <a:xfrm>
              <a:off x="5315" y="3071"/>
              <a:ext cx="311" cy="26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8" y="33"/>
                </a:cxn>
                <a:cxn ang="0">
                  <a:pos x="0" y="58"/>
                </a:cxn>
                <a:cxn ang="0">
                  <a:pos x="43" y="58"/>
                </a:cxn>
                <a:cxn ang="0">
                  <a:pos x="77" y="91"/>
                </a:cxn>
                <a:cxn ang="0">
                  <a:pos x="68" y="100"/>
                </a:cxn>
                <a:cxn ang="0">
                  <a:pos x="102" y="158"/>
                </a:cxn>
                <a:cxn ang="0">
                  <a:pos x="135" y="167"/>
                </a:cxn>
                <a:cxn ang="0">
                  <a:pos x="142" y="141"/>
                </a:cxn>
                <a:cxn ang="0">
                  <a:pos x="150" y="141"/>
                </a:cxn>
                <a:cxn ang="0">
                  <a:pos x="202" y="200"/>
                </a:cxn>
                <a:cxn ang="0">
                  <a:pos x="217" y="200"/>
                </a:cxn>
                <a:cxn ang="0">
                  <a:pos x="192" y="141"/>
                </a:cxn>
                <a:cxn ang="0">
                  <a:pos x="192" y="125"/>
                </a:cxn>
                <a:cxn ang="0">
                  <a:pos x="175" y="106"/>
                </a:cxn>
                <a:cxn ang="0">
                  <a:pos x="162" y="73"/>
                </a:cxn>
                <a:cxn ang="0">
                  <a:pos x="100" y="41"/>
                </a:cxn>
                <a:cxn ang="0">
                  <a:pos x="60" y="43"/>
                </a:cxn>
                <a:cxn ang="0">
                  <a:pos x="27" y="0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17" h="200">
                  <a:moveTo>
                    <a:pt x="0" y="16"/>
                  </a:moveTo>
                  <a:lnTo>
                    <a:pt x="18" y="33"/>
                  </a:lnTo>
                  <a:lnTo>
                    <a:pt x="0" y="58"/>
                  </a:lnTo>
                  <a:lnTo>
                    <a:pt x="43" y="58"/>
                  </a:lnTo>
                  <a:lnTo>
                    <a:pt x="77" y="91"/>
                  </a:lnTo>
                  <a:lnTo>
                    <a:pt x="68" y="100"/>
                  </a:lnTo>
                  <a:lnTo>
                    <a:pt x="102" y="158"/>
                  </a:lnTo>
                  <a:lnTo>
                    <a:pt x="135" y="167"/>
                  </a:lnTo>
                  <a:lnTo>
                    <a:pt x="142" y="141"/>
                  </a:lnTo>
                  <a:lnTo>
                    <a:pt x="150" y="141"/>
                  </a:lnTo>
                  <a:lnTo>
                    <a:pt x="202" y="200"/>
                  </a:lnTo>
                  <a:lnTo>
                    <a:pt x="217" y="200"/>
                  </a:lnTo>
                  <a:lnTo>
                    <a:pt x="192" y="141"/>
                  </a:lnTo>
                  <a:lnTo>
                    <a:pt x="192" y="125"/>
                  </a:lnTo>
                  <a:lnTo>
                    <a:pt x="175" y="106"/>
                  </a:lnTo>
                  <a:lnTo>
                    <a:pt x="162" y="73"/>
                  </a:lnTo>
                  <a:lnTo>
                    <a:pt x="100" y="41"/>
                  </a:lnTo>
                  <a:lnTo>
                    <a:pt x="60" y="43"/>
                  </a:lnTo>
                  <a:lnTo>
                    <a:pt x="27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01" name="Freeform 73"/>
            <p:cNvSpPr>
              <a:spLocks noChangeAspect="1"/>
            </p:cNvSpPr>
            <p:nvPr/>
          </p:nvSpPr>
          <p:spPr bwMode="auto">
            <a:xfrm>
              <a:off x="5627" y="3196"/>
              <a:ext cx="90" cy="5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1" y="41"/>
                </a:cxn>
                <a:cxn ang="0">
                  <a:pos x="50" y="37"/>
                </a:cxn>
                <a:cxn ang="0">
                  <a:pos x="62" y="6"/>
                </a:cxn>
                <a:cxn ang="0">
                  <a:pos x="44" y="0"/>
                </a:cxn>
                <a:cxn ang="0">
                  <a:pos x="33" y="25"/>
                </a:cxn>
                <a:cxn ang="0">
                  <a:pos x="18" y="20"/>
                </a:cxn>
                <a:cxn ang="0">
                  <a:pos x="10" y="2"/>
                </a:cxn>
                <a:cxn ang="0">
                  <a:pos x="0" y="25"/>
                </a:cxn>
              </a:cxnLst>
              <a:rect l="0" t="0" r="r" b="b"/>
              <a:pathLst>
                <a:path w="62" h="41">
                  <a:moveTo>
                    <a:pt x="0" y="25"/>
                  </a:moveTo>
                  <a:lnTo>
                    <a:pt x="21" y="41"/>
                  </a:lnTo>
                  <a:lnTo>
                    <a:pt x="50" y="37"/>
                  </a:lnTo>
                  <a:lnTo>
                    <a:pt x="62" y="6"/>
                  </a:lnTo>
                  <a:lnTo>
                    <a:pt x="44" y="0"/>
                  </a:lnTo>
                  <a:lnTo>
                    <a:pt x="33" y="25"/>
                  </a:lnTo>
                  <a:lnTo>
                    <a:pt x="18" y="20"/>
                  </a:lnTo>
                  <a:lnTo>
                    <a:pt x="10" y="2"/>
                  </a:lnTo>
                  <a:lnTo>
                    <a:pt x="0" y="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02" name="Freeform 74"/>
            <p:cNvSpPr>
              <a:spLocks noChangeAspect="1"/>
            </p:cNvSpPr>
            <p:nvPr/>
          </p:nvSpPr>
          <p:spPr bwMode="auto">
            <a:xfrm>
              <a:off x="5627" y="3196"/>
              <a:ext cx="90" cy="5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1" y="41"/>
                </a:cxn>
                <a:cxn ang="0">
                  <a:pos x="50" y="37"/>
                </a:cxn>
                <a:cxn ang="0">
                  <a:pos x="62" y="6"/>
                </a:cxn>
                <a:cxn ang="0">
                  <a:pos x="44" y="0"/>
                </a:cxn>
                <a:cxn ang="0">
                  <a:pos x="33" y="25"/>
                </a:cxn>
                <a:cxn ang="0">
                  <a:pos x="18" y="20"/>
                </a:cxn>
                <a:cxn ang="0">
                  <a:pos x="10" y="2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62" h="41">
                  <a:moveTo>
                    <a:pt x="0" y="25"/>
                  </a:moveTo>
                  <a:lnTo>
                    <a:pt x="21" y="41"/>
                  </a:lnTo>
                  <a:lnTo>
                    <a:pt x="50" y="37"/>
                  </a:lnTo>
                  <a:lnTo>
                    <a:pt x="62" y="6"/>
                  </a:lnTo>
                  <a:lnTo>
                    <a:pt x="44" y="0"/>
                  </a:lnTo>
                  <a:lnTo>
                    <a:pt x="33" y="25"/>
                  </a:lnTo>
                  <a:lnTo>
                    <a:pt x="18" y="20"/>
                  </a:lnTo>
                  <a:lnTo>
                    <a:pt x="10" y="2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03" name="Freeform 75"/>
            <p:cNvSpPr>
              <a:spLocks noChangeAspect="1"/>
            </p:cNvSpPr>
            <p:nvPr/>
          </p:nvSpPr>
          <p:spPr bwMode="auto">
            <a:xfrm>
              <a:off x="5758" y="4015"/>
              <a:ext cx="192" cy="14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77" y="40"/>
                </a:cxn>
                <a:cxn ang="0">
                  <a:pos x="58" y="30"/>
                </a:cxn>
                <a:cxn ang="0">
                  <a:pos x="41" y="55"/>
                </a:cxn>
                <a:cxn ang="0">
                  <a:pos x="0" y="76"/>
                </a:cxn>
                <a:cxn ang="0">
                  <a:pos x="25" y="109"/>
                </a:cxn>
                <a:cxn ang="0">
                  <a:pos x="50" y="101"/>
                </a:cxn>
                <a:cxn ang="0">
                  <a:pos x="68" y="109"/>
                </a:cxn>
                <a:cxn ang="0">
                  <a:pos x="93" y="49"/>
                </a:cxn>
                <a:cxn ang="0">
                  <a:pos x="110" y="49"/>
                </a:cxn>
                <a:cxn ang="0">
                  <a:pos x="135" y="21"/>
                </a:cxn>
                <a:cxn ang="0">
                  <a:pos x="127" y="0"/>
                </a:cxn>
              </a:cxnLst>
              <a:rect l="0" t="0" r="r" b="b"/>
              <a:pathLst>
                <a:path w="135" h="109">
                  <a:moveTo>
                    <a:pt x="127" y="0"/>
                  </a:moveTo>
                  <a:lnTo>
                    <a:pt x="77" y="40"/>
                  </a:lnTo>
                  <a:lnTo>
                    <a:pt x="58" y="30"/>
                  </a:lnTo>
                  <a:lnTo>
                    <a:pt x="41" y="55"/>
                  </a:lnTo>
                  <a:lnTo>
                    <a:pt x="0" y="76"/>
                  </a:lnTo>
                  <a:lnTo>
                    <a:pt x="25" y="109"/>
                  </a:lnTo>
                  <a:lnTo>
                    <a:pt x="50" y="101"/>
                  </a:lnTo>
                  <a:lnTo>
                    <a:pt x="68" y="109"/>
                  </a:lnTo>
                  <a:lnTo>
                    <a:pt x="93" y="49"/>
                  </a:lnTo>
                  <a:lnTo>
                    <a:pt x="110" y="49"/>
                  </a:lnTo>
                  <a:lnTo>
                    <a:pt x="135" y="21"/>
                  </a:lnTo>
                  <a:lnTo>
                    <a:pt x="12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04" name="Freeform 76"/>
            <p:cNvSpPr>
              <a:spLocks noChangeAspect="1"/>
            </p:cNvSpPr>
            <p:nvPr/>
          </p:nvSpPr>
          <p:spPr bwMode="auto">
            <a:xfrm>
              <a:off x="5758" y="4015"/>
              <a:ext cx="192" cy="14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77" y="40"/>
                </a:cxn>
                <a:cxn ang="0">
                  <a:pos x="58" y="30"/>
                </a:cxn>
                <a:cxn ang="0">
                  <a:pos x="41" y="55"/>
                </a:cxn>
                <a:cxn ang="0">
                  <a:pos x="0" y="76"/>
                </a:cxn>
                <a:cxn ang="0">
                  <a:pos x="25" y="109"/>
                </a:cxn>
                <a:cxn ang="0">
                  <a:pos x="50" y="101"/>
                </a:cxn>
                <a:cxn ang="0">
                  <a:pos x="68" y="109"/>
                </a:cxn>
                <a:cxn ang="0">
                  <a:pos x="93" y="49"/>
                </a:cxn>
                <a:cxn ang="0">
                  <a:pos x="110" y="49"/>
                </a:cxn>
                <a:cxn ang="0">
                  <a:pos x="135" y="21"/>
                </a:cxn>
                <a:cxn ang="0">
                  <a:pos x="127" y="0"/>
                </a:cxn>
                <a:cxn ang="0">
                  <a:pos x="127" y="0"/>
                </a:cxn>
              </a:cxnLst>
              <a:rect l="0" t="0" r="r" b="b"/>
              <a:pathLst>
                <a:path w="135" h="109">
                  <a:moveTo>
                    <a:pt x="127" y="0"/>
                  </a:moveTo>
                  <a:lnTo>
                    <a:pt x="77" y="40"/>
                  </a:lnTo>
                  <a:lnTo>
                    <a:pt x="58" y="30"/>
                  </a:lnTo>
                  <a:lnTo>
                    <a:pt x="41" y="55"/>
                  </a:lnTo>
                  <a:lnTo>
                    <a:pt x="0" y="76"/>
                  </a:lnTo>
                  <a:lnTo>
                    <a:pt x="25" y="109"/>
                  </a:lnTo>
                  <a:lnTo>
                    <a:pt x="50" y="101"/>
                  </a:lnTo>
                  <a:lnTo>
                    <a:pt x="68" y="109"/>
                  </a:lnTo>
                  <a:lnTo>
                    <a:pt x="93" y="49"/>
                  </a:lnTo>
                  <a:lnTo>
                    <a:pt x="110" y="49"/>
                  </a:lnTo>
                  <a:lnTo>
                    <a:pt x="135" y="21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05" name="Freeform 77"/>
            <p:cNvSpPr>
              <a:spLocks noChangeAspect="1"/>
            </p:cNvSpPr>
            <p:nvPr/>
          </p:nvSpPr>
          <p:spPr bwMode="auto">
            <a:xfrm>
              <a:off x="5962" y="3914"/>
              <a:ext cx="86" cy="1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2"/>
                </a:cxn>
                <a:cxn ang="0">
                  <a:pos x="0" y="50"/>
                </a:cxn>
                <a:cxn ang="0">
                  <a:pos x="0" y="73"/>
                </a:cxn>
                <a:cxn ang="0">
                  <a:pos x="12" y="86"/>
                </a:cxn>
                <a:cxn ang="0">
                  <a:pos x="35" y="82"/>
                </a:cxn>
                <a:cxn ang="0">
                  <a:pos x="60" y="55"/>
                </a:cxn>
                <a:cxn ang="0">
                  <a:pos x="56" y="29"/>
                </a:cxn>
                <a:cxn ang="0">
                  <a:pos x="41" y="34"/>
                </a:cxn>
                <a:cxn ang="0">
                  <a:pos x="25" y="0"/>
                </a:cxn>
                <a:cxn ang="0">
                  <a:pos x="18" y="0"/>
                </a:cxn>
              </a:cxnLst>
              <a:rect l="0" t="0" r="r" b="b"/>
              <a:pathLst>
                <a:path w="60" h="86">
                  <a:moveTo>
                    <a:pt x="18" y="0"/>
                  </a:moveTo>
                  <a:lnTo>
                    <a:pt x="10" y="42"/>
                  </a:lnTo>
                  <a:lnTo>
                    <a:pt x="0" y="50"/>
                  </a:lnTo>
                  <a:lnTo>
                    <a:pt x="0" y="73"/>
                  </a:lnTo>
                  <a:lnTo>
                    <a:pt x="12" y="86"/>
                  </a:lnTo>
                  <a:lnTo>
                    <a:pt x="35" y="82"/>
                  </a:lnTo>
                  <a:lnTo>
                    <a:pt x="60" y="55"/>
                  </a:lnTo>
                  <a:lnTo>
                    <a:pt x="56" y="29"/>
                  </a:lnTo>
                  <a:lnTo>
                    <a:pt x="41" y="34"/>
                  </a:lnTo>
                  <a:lnTo>
                    <a:pt x="25" y="0"/>
                  </a:lnTo>
                  <a:lnTo>
                    <a:pt x="1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06" name="Freeform 78"/>
            <p:cNvSpPr>
              <a:spLocks noChangeAspect="1"/>
            </p:cNvSpPr>
            <p:nvPr/>
          </p:nvSpPr>
          <p:spPr bwMode="auto">
            <a:xfrm>
              <a:off x="5962" y="3914"/>
              <a:ext cx="86" cy="1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2"/>
                </a:cxn>
                <a:cxn ang="0">
                  <a:pos x="0" y="50"/>
                </a:cxn>
                <a:cxn ang="0">
                  <a:pos x="0" y="73"/>
                </a:cxn>
                <a:cxn ang="0">
                  <a:pos x="12" y="86"/>
                </a:cxn>
                <a:cxn ang="0">
                  <a:pos x="35" y="82"/>
                </a:cxn>
                <a:cxn ang="0">
                  <a:pos x="60" y="55"/>
                </a:cxn>
                <a:cxn ang="0">
                  <a:pos x="56" y="29"/>
                </a:cxn>
                <a:cxn ang="0">
                  <a:pos x="41" y="34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60" h="86">
                  <a:moveTo>
                    <a:pt x="18" y="0"/>
                  </a:moveTo>
                  <a:lnTo>
                    <a:pt x="10" y="42"/>
                  </a:lnTo>
                  <a:lnTo>
                    <a:pt x="0" y="50"/>
                  </a:lnTo>
                  <a:lnTo>
                    <a:pt x="0" y="73"/>
                  </a:lnTo>
                  <a:lnTo>
                    <a:pt x="12" y="86"/>
                  </a:lnTo>
                  <a:lnTo>
                    <a:pt x="35" y="82"/>
                  </a:lnTo>
                  <a:lnTo>
                    <a:pt x="60" y="55"/>
                  </a:lnTo>
                  <a:lnTo>
                    <a:pt x="56" y="29"/>
                  </a:lnTo>
                  <a:lnTo>
                    <a:pt x="41" y="34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07" name="Freeform 79"/>
            <p:cNvSpPr>
              <a:spLocks noChangeAspect="1"/>
            </p:cNvSpPr>
            <p:nvPr/>
          </p:nvSpPr>
          <p:spPr bwMode="auto">
            <a:xfrm>
              <a:off x="2729" y="1747"/>
              <a:ext cx="61" cy="7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50"/>
                </a:cxn>
                <a:cxn ang="0">
                  <a:pos x="25" y="58"/>
                </a:cxn>
                <a:cxn ang="0">
                  <a:pos x="43" y="58"/>
                </a:cxn>
                <a:cxn ang="0">
                  <a:pos x="43" y="33"/>
                </a:cxn>
                <a:cxn ang="0">
                  <a:pos x="43" y="18"/>
                </a:cxn>
                <a:cxn ang="0">
                  <a:pos x="35" y="8"/>
                </a:cxn>
                <a:cxn ang="0">
                  <a:pos x="10" y="0"/>
                </a:cxn>
              </a:cxnLst>
              <a:rect l="0" t="0" r="r" b="b"/>
              <a:pathLst>
                <a:path w="43" h="58">
                  <a:moveTo>
                    <a:pt x="10" y="0"/>
                  </a:moveTo>
                  <a:lnTo>
                    <a:pt x="0" y="50"/>
                  </a:lnTo>
                  <a:lnTo>
                    <a:pt x="25" y="58"/>
                  </a:lnTo>
                  <a:lnTo>
                    <a:pt x="43" y="58"/>
                  </a:lnTo>
                  <a:lnTo>
                    <a:pt x="43" y="33"/>
                  </a:lnTo>
                  <a:lnTo>
                    <a:pt x="43" y="18"/>
                  </a:lnTo>
                  <a:lnTo>
                    <a:pt x="35" y="8"/>
                  </a:lnTo>
                  <a:lnTo>
                    <a:pt x="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08" name="Freeform 80"/>
            <p:cNvSpPr>
              <a:spLocks noChangeAspect="1"/>
            </p:cNvSpPr>
            <p:nvPr/>
          </p:nvSpPr>
          <p:spPr bwMode="auto">
            <a:xfrm>
              <a:off x="2729" y="1747"/>
              <a:ext cx="61" cy="7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50"/>
                </a:cxn>
                <a:cxn ang="0">
                  <a:pos x="25" y="58"/>
                </a:cxn>
                <a:cxn ang="0">
                  <a:pos x="43" y="58"/>
                </a:cxn>
                <a:cxn ang="0">
                  <a:pos x="43" y="33"/>
                </a:cxn>
                <a:cxn ang="0">
                  <a:pos x="43" y="18"/>
                </a:cxn>
                <a:cxn ang="0">
                  <a:pos x="35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43" h="58">
                  <a:moveTo>
                    <a:pt x="10" y="0"/>
                  </a:moveTo>
                  <a:lnTo>
                    <a:pt x="0" y="50"/>
                  </a:lnTo>
                  <a:lnTo>
                    <a:pt x="25" y="58"/>
                  </a:lnTo>
                  <a:lnTo>
                    <a:pt x="43" y="58"/>
                  </a:lnTo>
                  <a:lnTo>
                    <a:pt x="43" y="33"/>
                  </a:lnTo>
                  <a:lnTo>
                    <a:pt x="43" y="18"/>
                  </a:lnTo>
                  <a:lnTo>
                    <a:pt x="35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09" name="Freeform 81"/>
            <p:cNvSpPr>
              <a:spLocks noChangeAspect="1"/>
            </p:cNvSpPr>
            <p:nvPr/>
          </p:nvSpPr>
          <p:spPr bwMode="auto">
            <a:xfrm>
              <a:off x="2779" y="1694"/>
              <a:ext cx="118" cy="209"/>
            </a:xfrm>
            <a:custGeom>
              <a:avLst/>
              <a:gdLst/>
              <a:ahLst/>
              <a:cxnLst>
                <a:cxn ang="0">
                  <a:pos x="33" y="6"/>
                </a:cxn>
                <a:cxn ang="0">
                  <a:pos x="25" y="23"/>
                </a:cxn>
                <a:cxn ang="0">
                  <a:pos x="25" y="48"/>
                </a:cxn>
                <a:cxn ang="0">
                  <a:pos x="40" y="73"/>
                </a:cxn>
                <a:cxn ang="0">
                  <a:pos x="40" y="81"/>
                </a:cxn>
                <a:cxn ang="0">
                  <a:pos x="33" y="81"/>
                </a:cxn>
                <a:cxn ang="0">
                  <a:pos x="33" y="98"/>
                </a:cxn>
                <a:cxn ang="0">
                  <a:pos x="0" y="130"/>
                </a:cxn>
                <a:cxn ang="0">
                  <a:pos x="8" y="140"/>
                </a:cxn>
                <a:cxn ang="0">
                  <a:pos x="33" y="140"/>
                </a:cxn>
                <a:cxn ang="0">
                  <a:pos x="57" y="157"/>
                </a:cxn>
                <a:cxn ang="0">
                  <a:pos x="75" y="148"/>
                </a:cxn>
                <a:cxn ang="0">
                  <a:pos x="67" y="123"/>
                </a:cxn>
                <a:cxn ang="0">
                  <a:pos x="82" y="123"/>
                </a:cxn>
                <a:cxn ang="0">
                  <a:pos x="82" y="107"/>
                </a:cxn>
                <a:cxn ang="0">
                  <a:pos x="75" y="98"/>
                </a:cxn>
                <a:cxn ang="0">
                  <a:pos x="67" y="73"/>
                </a:cxn>
                <a:cxn ang="0">
                  <a:pos x="69" y="54"/>
                </a:cxn>
                <a:cxn ang="0">
                  <a:pos x="57" y="36"/>
                </a:cxn>
                <a:cxn ang="0">
                  <a:pos x="56" y="0"/>
                </a:cxn>
                <a:cxn ang="0">
                  <a:pos x="33" y="6"/>
                </a:cxn>
              </a:cxnLst>
              <a:rect l="0" t="0" r="r" b="b"/>
              <a:pathLst>
                <a:path w="82" h="157">
                  <a:moveTo>
                    <a:pt x="33" y="6"/>
                  </a:moveTo>
                  <a:lnTo>
                    <a:pt x="25" y="23"/>
                  </a:lnTo>
                  <a:lnTo>
                    <a:pt x="25" y="48"/>
                  </a:lnTo>
                  <a:lnTo>
                    <a:pt x="40" y="73"/>
                  </a:lnTo>
                  <a:lnTo>
                    <a:pt x="40" y="81"/>
                  </a:lnTo>
                  <a:lnTo>
                    <a:pt x="33" y="81"/>
                  </a:lnTo>
                  <a:lnTo>
                    <a:pt x="33" y="98"/>
                  </a:lnTo>
                  <a:lnTo>
                    <a:pt x="0" y="130"/>
                  </a:lnTo>
                  <a:lnTo>
                    <a:pt x="8" y="140"/>
                  </a:lnTo>
                  <a:lnTo>
                    <a:pt x="33" y="140"/>
                  </a:lnTo>
                  <a:lnTo>
                    <a:pt x="57" y="157"/>
                  </a:lnTo>
                  <a:lnTo>
                    <a:pt x="75" y="148"/>
                  </a:lnTo>
                  <a:lnTo>
                    <a:pt x="67" y="123"/>
                  </a:lnTo>
                  <a:lnTo>
                    <a:pt x="82" y="123"/>
                  </a:lnTo>
                  <a:lnTo>
                    <a:pt x="82" y="107"/>
                  </a:lnTo>
                  <a:lnTo>
                    <a:pt x="75" y="98"/>
                  </a:lnTo>
                  <a:lnTo>
                    <a:pt x="67" y="73"/>
                  </a:lnTo>
                  <a:lnTo>
                    <a:pt x="69" y="54"/>
                  </a:lnTo>
                  <a:lnTo>
                    <a:pt x="57" y="36"/>
                  </a:lnTo>
                  <a:lnTo>
                    <a:pt x="56" y="0"/>
                  </a:lnTo>
                  <a:lnTo>
                    <a:pt x="33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10" name="Freeform 82"/>
            <p:cNvSpPr>
              <a:spLocks noChangeAspect="1"/>
            </p:cNvSpPr>
            <p:nvPr/>
          </p:nvSpPr>
          <p:spPr bwMode="auto">
            <a:xfrm>
              <a:off x="2779" y="1694"/>
              <a:ext cx="118" cy="209"/>
            </a:xfrm>
            <a:custGeom>
              <a:avLst/>
              <a:gdLst/>
              <a:ahLst/>
              <a:cxnLst>
                <a:cxn ang="0">
                  <a:pos x="33" y="6"/>
                </a:cxn>
                <a:cxn ang="0">
                  <a:pos x="25" y="23"/>
                </a:cxn>
                <a:cxn ang="0">
                  <a:pos x="25" y="48"/>
                </a:cxn>
                <a:cxn ang="0">
                  <a:pos x="40" y="73"/>
                </a:cxn>
                <a:cxn ang="0">
                  <a:pos x="40" y="81"/>
                </a:cxn>
                <a:cxn ang="0">
                  <a:pos x="33" y="81"/>
                </a:cxn>
                <a:cxn ang="0">
                  <a:pos x="33" y="98"/>
                </a:cxn>
                <a:cxn ang="0">
                  <a:pos x="0" y="130"/>
                </a:cxn>
                <a:cxn ang="0">
                  <a:pos x="8" y="140"/>
                </a:cxn>
                <a:cxn ang="0">
                  <a:pos x="33" y="140"/>
                </a:cxn>
                <a:cxn ang="0">
                  <a:pos x="57" y="157"/>
                </a:cxn>
                <a:cxn ang="0">
                  <a:pos x="75" y="148"/>
                </a:cxn>
                <a:cxn ang="0">
                  <a:pos x="67" y="123"/>
                </a:cxn>
                <a:cxn ang="0">
                  <a:pos x="82" y="123"/>
                </a:cxn>
                <a:cxn ang="0">
                  <a:pos x="82" y="107"/>
                </a:cxn>
                <a:cxn ang="0">
                  <a:pos x="75" y="98"/>
                </a:cxn>
                <a:cxn ang="0">
                  <a:pos x="67" y="73"/>
                </a:cxn>
                <a:cxn ang="0">
                  <a:pos x="69" y="54"/>
                </a:cxn>
                <a:cxn ang="0">
                  <a:pos x="57" y="36"/>
                </a:cxn>
                <a:cxn ang="0">
                  <a:pos x="56" y="0"/>
                </a:cxn>
                <a:cxn ang="0">
                  <a:pos x="33" y="6"/>
                </a:cxn>
                <a:cxn ang="0">
                  <a:pos x="33" y="6"/>
                </a:cxn>
              </a:cxnLst>
              <a:rect l="0" t="0" r="r" b="b"/>
              <a:pathLst>
                <a:path w="82" h="157">
                  <a:moveTo>
                    <a:pt x="33" y="6"/>
                  </a:moveTo>
                  <a:lnTo>
                    <a:pt x="25" y="23"/>
                  </a:lnTo>
                  <a:lnTo>
                    <a:pt x="25" y="48"/>
                  </a:lnTo>
                  <a:lnTo>
                    <a:pt x="40" y="73"/>
                  </a:lnTo>
                  <a:lnTo>
                    <a:pt x="40" y="81"/>
                  </a:lnTo>
                  <a:lnTo>
                    <a:pt x="33" y="81"/>
                  </a:lnTo>
                  <a:lnTo>
                    <a:pt x="33" y="98"/>
                  </a:lnTo>
                  <a:lnTo>
                    <a:pt x="0" y="130"/>
                  </a:lnTo>
                  <a:lnTo>
                    <a:pt x="8" y="140"/>
                  </a:lnTo>
                  <a:lnTo>
                    <a:pt x="33" y="140"/>
                  </a:lnTo>
                  <a:lnTo>
                    <a:pt x="57" y="157"/>
                  </a:lnTo>
                  <a:lnTo>
                    <a:pt x="75" y="148"/>
                  </a:lnTo>
                  <a:lnTo>
                    <a:pt x="67" y="123"/>
                  </a:lnTo>
                  <a:lnTo>
                    <a:pt x="82" y="123"/>
                  </a:lnTo>
                  <a:lnTo>
                    <a:pt x="82" y="107"/>
                  </a:lnTo>
                  <a:lnTo>
                    <a:pt x="75" y="98"/>
                  </a:lnTo>
                  <a:lnTo>
                    <a:pt x="67" y="73"/>
                  </a:lnTo>
                  <a:lnTo>
                    <a:pt x="69" y="54"/>
                  </a:lnTo>
                  <a:lnTo>
                    <a:pt x="57" y="36"/>
                  </a:lnTo>
                  <a:lnTo>
                    <a:pt x="56" y="0"/>
                  </a:lnTo>
                  <a:lnTo>
                    <a:pt x="33" y="6"/>
                  </a:lnTo>
                  <a:lnTo>
                    <a:pt x="33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11" name="Freeform 83"/>
            <p:cNvSpPr>
              <a:spLocks noChangeAspect="1"/>
            </p:cNvSpPr>
            <p:nvPr/>
          </p:nvSpPr>
          <p:spPr bwMode="auto">
            <a:xfrm>
              <a:off x="4883" y="2882"/>
              <a:ext cx="168" cy="222"/>
            </a:xfrm>
            <a:custGeom>
              <a:avLst/>
              <a:gdLst/>
              <a:ahLst/>
              <a:cxnLst>
                <a:cxn ang="0">
                  <a:pos x="42" y="58"/>
                </a:cxn>
                <a:cxn ang="0">
                  <a:pos x="77" y="41"/>
                </a:cxn>
                <a:cxn ang="0">
                  <a:pos x="102" y="0"/>
                </a:cxn>
                <a:cxn ang="0">
                  <a:pos x="117" y="16"/>
                </a:cxn>
                <a:cxn ang="0">
                  <a:pos x="117" y="41"/>
                </a:cxn>
                <a:cxn ang="0">
                  <a:pos x="117" y="75"/>
                </a:cxn>
                <a:cxn ang="0">
                  <a:pos x="92" y="158"/>
                </a:cxn>
                <a:cxn ang="0">
                  <a:pos x="42" y="158"/>
                </a:cxn>
                <a:cxn ang="0">
                  <a:pos x="35" y="167"/>
                </a:cxn>
                <a:cxn ang="0">
                  <a:pos x="10" y="167"/>
                </a:cxn>
                <a:cxn ang="0">
                  <a:pos x="10" y="142"/>
                </a:cxn>
                <a:cxn ang="0">
                  <a:pos x="0" y="142"/>
                </a:cxn>
                <a:cxn ang="0">
                  <a:pos x="10" y="83"/>
                </a:cxn>
                <a:cxn ang="0">
                  <a:pos x="27" y="83"/>
                </a:cxn>
                <a:cxn ang="0">
                  <a:pos x="42" y="75"/>
                </a:cxn>
                <a:cxn ang="0">
                  <a:pos x="42" y="58"/>
                </a:cxn>
              </a:cxnLst>
              <a:rect l="0" t="0" r="r" b="b"/>
              <a:pathLst>
                <a:path w="117" h="167">
                  <a:moveTo>
                    <a:pt x="42" y="58"/>
                  </a:moveTo>
                  <a:lnTo>
                    <a:pt x="77" y="41"/>
                  </a:lnTo>
                  <a:lnTo>
                    <a:pt x="102" y="0"/>
                  </a:lnTo>
                  <a:lnTo>
                    <a:pt x="117" y="16"/>
                  </a:lnTo>
                  <a:lnTo>
                    <a:pt x="117" y="41"/>
                  </a:lnTo>
                  <a:lnTo>
                    <a:pt x="117" y="75"/>
                  </a:lnTo>
                  <a:lnTo>
                    <a:pt x="92" y="158"/>
                  </a:lnTo>
                  <a:lnTo>
                    <a:pt x="42" y="158"/>
                  </a:lnTo>
                  <a:lnTo>
                    <a:pt x="35" y="167"/>
                  </a:lnTo>
                  <a:lnTo>
                    <a:pt x="10" y="167"/>
                  </a:lnTo>
                  <a:lnTo>
                    <a:pt x="10" y="142"/>
                  </a:lnTo>
                  <a:lnTo>
                    <a:pt x="0" y="142"/>
                  </a:lnTo>
                  <a:lnTo>
                    <a:pt x="10" y="83"/>
                  </a:lnTo>
                  <a:lnTo>
                    <a:pt x="27" y="83"/>
                  </a:lnTo>
                  <a:lnTo>
                    <a:pt x="42" y="75"/>
                  </a:lnTo>
                  <a:lnTo>
                    <a:pt x="42" y="5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12" name="Freeform 84"/>
            <p:cNvSpPr>
              <a:spLocks noChangeAspect="1"/>
            </p:cNvSpPr>
            <p:nvPr/>
          </p:nvSpPr>
          <p:spPr bwMode="auto">
            <a:xfrm>
              <a:off x="4883" y="2882"/>
              <a:ext cx="168" cy="222"/>
            </a:xfrm>
            <a:custGeom>
              <a:avLst/>
              <a:gdLst/>
              <a:ahLst/>
              <a:cxnLst>
                <a:cxn ang="0">
                  <a:pos x="42" y="58"/>
                </a:cxn>
                <a:cxn ang="0">
                  <a:pos x="77" y="41"/>
                </a:cxn>
                <a:cxn ang="0">
                  <a:pos x="102" y="0"/>
                </a:cxn>
                <a:cxn ang="0">
                  <a:pos x="117" y="16"/>
                </a:cxn>
                <a:cxn ang="0">
                  <a:pos x="117" y="41"/>
                </a:cxn>
                <a:cxn ang="0">
                  <a:pos x="117" y="75"/>
                </a:cxn>
                <a:cxn ang="0">
                  <a:pos x="92" y="158"/>
                </a:cxn>
                <a:cxn ang="0">
                  <a:pos x="42" y="158"/>
                </a:cxn>
                <a:cxn ang="0">
                  <a:pos x="35" y="167"/>
                </a:cxn>
                <a:cxn ang="0">
                  <a:pos x="10" y="167"/>
                </a:cxn>
                <a:cxn ang="0">
                  <a:pos x="10" y="142"/>
                </a:cxn>
                <a:cxn ang="0">
                  <a:pos x="0" y="142"/>
                </a:cxn>
                <a:cxn ang="0">
                  <a:pos x="10" y="83"/>
                </a:cxn>
                <a:cxn ang="0">
                  <a:pos x="27" y="83"/>
                </a:cxn>
                <a:cxn ang="0">
                  <a:pos x="42" y="75"/>
                </a:cxn>
                <a:cxn ang="0">
                  <a:pos x="42" y="58"/>
                </a:cxn>
                <a:cxn ang="0">
                  <a:pos x="42" y="58"/>
                </a:cxn>
              </a:cxnLst>
              <a:rect l="0" t="0" r="r" b="b"/>
              <a:pathLst>
                <a:path w="117" h="167">
                  <a:moveTo>
                    <a:pt x="42" y="58"/>
                  </a:moveTo>
                  <a:lnTo>
                    <a:pt x="77" y="41"/>
                  </a:lnTo>
                  <a:lnTo>
                    <a:pt x="102" y="0"/>
                  </a:lnTo>
                  <a:lnTo>
                    <a:pt x="117" y="16"/>
                  </a:lnTo>
                  <a:lnTo>
                    <a:pt x="117" y="41"/>
                  </a:lnTo>
                  <a:lnTo>
                    <a:pt x="117" y="75"/>
                  </a:lnTo>
                  <a:lnTo>
                    <a:pt x="92" y="158"/>
                  </a:lnTo>
                  <a:lnTo>
                    <a:pt x="42" y="158"/>
                  </a:lnTo>
                  <a:lnTo>
                    <a:pt x="35" y="167"/>
                  </a:lnTo>
                  <a:lnTo>
                    <a:pt x="10" y="167"/>
                  </a:lnTo>
                  <a:lnTo>
                    <a:pt x="10" y="142"/>
                  </a:lnTo>
                  <a:lnTo>
                    <a:pt x="0" y="142"/>
                  </a:lnTo>
                  <a:lnTo>
                    <a:pt x="10" y="83"/>
                  </a:lnTo>
                  <a:lnTo>
                    <a:pt x="27" y="83"/>
                  </a:lnTo>
                  <a:lnTo>
                    <a:pt x="42" y="75"/>
                  </a:lnTo>
                  <a:lnTo>
                    <a:pt x="42" y="58"/>
                  </a:lnTo>
                  <a:lnTo>
                    <a:pt x="42" y="5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13" name="Freeform 85"/>
            <p:cNvSpPr>
              <a:spLocks noChangeAspect="1"/>
            </p:cNvSpPr>
            <p:nvPr/>
          </p:nvSpPr>
          <p:spPr bwMode="auto">
            <a:xfrm>
              <a:off x="4837" y="3151"/>
              <a:ext cx="22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9"/>
                </a:cxn>
                <a:cxn ang="0">
                  <a:pos x="6" y="21"/>
                </a:cxn>
                <a:cxn ang="0">
                  <a:pos x="10" y="15"/>
                </a:cxn>
                <a:cxn ang="0">
                  <a:pos x="16" y="9"/>
                </a:cxn>
                <a:cxn ang="0">
                  <a:pos x="8" y="0"/>
                </a:cxn>
              </a:cxnLst>
              <a:rect l="0" t="0" r="r" b="b"/>
              <a:pathLst>
                <a:path w="16" h="21">
                  <a:moveTo>
                    <a:pt x="8" y="0"/>
                  </a:moveTo>
                  <a:lnTo>
                    <a:pt x="0" y="9"/>
                  </a:lnTo>
                  <a:lnTo>
                    <a:pt x="6" y="21"/>
                  </a:lnTo>
                  <a:lnTo>
                    <a:pt x="10" y="15"/>
                  </a:lnTo>
                  <a:lnTo>
                    <a:pt x="16" y="9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14" name="Freeform 86"/>
            <p:cNvSpPr>
              <a:spLocks noChangeAspect="1"/>
            </p:cNvSpPr>
            <p:nvPr/>
          </p:nvSpPr>
          <p:spPr bwMode="auto">
            <a:xfrm>
              <a:off x="4837" y="3151"/>
              <a:ext cx="22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9"/>
                </a:cxn>
                <a:cxn ang="0">
                  <a:pos x="6" y="21"/>
                </a:cxn>
                <a:cxn ang="0">
                  <a:pos x="10" y="15"/>
                </a:cxn>
                <a:cxn ang="0">
                  <a:pos x="16" y="9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1">
                  <a:moveTo>
                    <a:pt x="8" y="0"/>
                  </a:moveTo>
                  <a:lnTo>
                    <a:pt x="0" y="9"/>
                  </a:lnTo>
                  <a:lnTo>
                    <a:pt x="6" y="21"/>
                  </a:lnTo>
                  <a:lnTo>
                    <a:pt x="10" y="15"/>
                  </a:lnTo>
                  <a:lnTo>
                    <a:pt x="16" y="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15" name="Freeform 87"/>
            <p:cNvSpPr>
              <a:spLocks noChangeAspect="1"/>
            </p:cNvSpPr>
            <p:nvPr/>
          </p:nvSpPr>
          <p:spPr bwMode="auto">
            <a:xfrm>
              <a:off x="5051" y="2981"/>
              <a:ext cx="127" cy="139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2" y="67"/>
                </a:cxn>
                <a:cxn ang="0">
                  <a:pos x="17" y="31"/>
                </a:cxn>
                <a:cxn ang="0">
                  <a:pos x="69" y="0"/>
                </a:cxn>
                <a:cxn ang="0">
                  <a:pos x="88" y="0"/>
                </a:cxn>
                <a:cxn ang="0">
                  <a:pos x="83" y="16"/>
                </a:cxn>
                <a:cxn ang="0">
                  <a:pos x="56" y="21"/>
                </a:cxn>
                <a:cxn ang="0">
                  <a:pos x="54" y="27"/>
                </a:cxn>
                <a:cxn ang="0">
                  <a:pos x="64" y="39"/>
                </a:cxn>
                <a:cxn ang="0">
                  <a:pos x="54" y="65"/>
                </a:cxn>
                <a:cxn ang="0">
                  <a:pos x="25" y="79"/>
                </a:cxn>
                <a:cxn ang="0">
                  <a:pos x="19" y="94"/>
                </a:cxn>
                <a:cxn ang="0">
                  <a:pos x="0" y="104"/>
                </a:cxn>
              </a:cxnLst>
              <a:rect l="0" t="0" r="r" b="b"/>
              <a:pathLst>
                <a:path w="88" h="104">
                  <a:moveTo>
                    <a:pt x="0" y="104"/>
                  </a:moveTo>
                  <a:lnTo>
                    <a:pt x="2" y="67"/>
                  </a:lnTo>
                  <a:lnTo>
                    <a:pt x="17" y="31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3" y="16"/>
                  </a:lnTo>
                  <a:lnTo>
                    <a:pt x="56" y="21"/>
                  </a:lnTo>
                  <a:lnTo>
                    <a:pt x="54" y="27"/>
                  </a:lnTo>
                  <a:lnTo>
                    <a:pt x="64" y="39"/>
                  </a:lnTo>
                  <a:lnTo>
                    <a:pt x="54" y="65"/>
                  </a:lnTo>
                  <a:lnTo>
                    <a:pt x="25" y="79"/>
                  </a:lnTo>
                  <a:lnTo>
                    <a:pt x="19" y="94"/>
                  </a:lnTo>
                  <a:lnTo>
                    <a:pt x="0" y="10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16" name="Freeform 88"/>
            <p:cNvSpPr>
              <a:spLocks noChangeAspect="1"/>
            </p:cNvSpPr>
            <p:nvPr/>
          </p:nvSpPr>
          <p:spPr bwMode="auto">
            <a:xfrm>
              <a:off x="5051" y="2981"/>
              <a:ext cx="127" cy="139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2" y="67"/>
                </a:cxn>
                <a:cxn ang="0">
                  <a:pos x="17" y="31"/>
                </a:cxn>
                <a:cxn ang="0">
                  <a:pos x="69" y="0"/>
                </a:cxn>
                <a:cxn ang="0">
                  <a:pos x="88" y="0"/>
                </a:cxn>
                <a:cxn ang="0">
                  <a:pos x="83" y="16"/>
                </a:cxn>
                <a:cxn ang="0">
                  <a:pos x="56" y="21"/>
                </a:cxn>
                <a:cxn ang="0">
                  <a:pos x="54" y="27"/>
                </a:cxn>
                <a:cxn ang="0">
                  <a:pos x="64" y="39"/>
                </a:cxn>
                <a:cxn ang="0">
                  <a:pos x="54" y="65"/>
                </a:cxn>
                <a:cxn ang="0">
                  <a:pos x="25" y="79"/>
                </a:cxn>
                <a:cxn ang="0">
                  <a:pos x="19" y="94"/>
                </a:cxn>
                <a:cxn ang="0">
                  <a:pos x="0" y="104"/>
                </a:cxn>
                <a:cxn ang="0">
                  <a:pos x="0" y="104"/>
                </a:cxn>
              </a:cxnLst>
              <a:rect l="0" t="0" r="r" b="b"/>
              <a:pathLst>
                <a:path w="88" h="104">
                  <a:moveTo>
                    <a:pt x="0" y="104"/>
                  </a:moveTo>
                  <a:lnTo>
                    <a:pt x="2" y="67"/>
                  </a:lnTo>
                  <a:lnTo>
                    <a:pt x="17" y="31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3" y="16"/>
                  </a:lnTo>
                  <a:lnTo>
                    <a:pt x="56" y="21"/>
                  </a:lnTo>
                  <a:lnTo>
                    <a:pt x="54" y="27"/>
                  </a:lnTo>
                  <a:lnTo>
                    <a:pt x="64" y="39"/>
                  </a:lnTo>
                  <a:lnTo>
                    <a:pt x="54" y="65"/>
                  </a:lnTo>
                  <a:lnTo>
                    <a:pt x="25" y="79"/>
                  </a:lnTo>
                  <a:lnTo>
                    <a:pt x="19" y="94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17" name="Freeform 89"/>
            <p:cNvSpPr>
              <a:spLocks noChangeAspect="1"/>
            </p:cNvSpPr>
            <p:nvPr/>
          </p:nvSpPr>
          <p:spPr bwMode="auto">
            <a:xfrm>
              <a:off x="4877" y="3165"/>
              <a:ext cx="129" cy="3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43" y="0"/>
                </a:cxn>
                <a:cxn ang="0">
                  <a:pos x="75" y="8"/>
                </a:cxn>
                <a:cxn ang="0">
                  <a:pos x="85" y="8"/>
                </a:cxn>
                <a:cxn ang="0">
                  <a:pos x="90" y="18"/>
                </a:cxn>
                <a:cxn ang="0">
                  <a:pos x="73" y="20"/>
                </a:cxn>
                <a:cxn ang="0">
                  <a:pos x="54" y="14"/>
                </a:cxn>
                <a:cxn ang="0">
                  <a:pos x="21" y="22"/>
                </a:cxn>
                <a:cxn ang="0">
                  <a:pos x="6" y="25"/>
                </a:cxn>
                <a:cxn ang="0">
                  <a:pos x="0" y="12"/>
                </a:cxn>
                <a:cxn ang="0">
                  <a:pos x="6" y="4"/>
                </a:cxn>
              </a:cxnLst>
              <a:rect l="0" t="0" r="r" b="b"/>
              <a:pathLst>
                <a:path w="90" h="25">
                  <a:moveTo>
                    <a:pt x="6" y="4"/>
                  </a:moveTo>
                  <a:lnTo>
                    <a:pt x="43" y="0"/>
                  </a:lnTo>
                  <a:lnTo>
                    <a:pt x="75" y="8"/>
                  </a:lnTo>
                  <a:lnTo>
                    <a:pt x="85" y="8"/>
                  </a:lnTo>
                  <a:lnTo>
                    <a:pt x="90" y="18"/>
                  </a:lnTo>
                  <a:lnTo>
                    <a:pt x="73" y="20"/>
                  </a:lnTo>
                  <a:lnTo>
                    <a:pt x="54" y="14"/>
                  </a:lnTo>
                  <a:lnTo>
                    <a:pt x="21" y="22"/>
                  </a:lnTo>
                  <a:lnTo>
                    <a:pt x="6" y="25"/>
                  </a:lnTo>
                  <a:lnTo>
                    <a:pt x="0" y="12"/>
                  </a:lnTo>
                  <a:lnTo>
                    <a:pt x="6" y="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18" name="Freeform 90"/>
            <p:cNvSpPr>
              <a:spLocks noChangeAspect="1"/>
            </p:cNvSpPr>
            <p:nvPr/>
          </p:nvSpPr>
          <p:spPr bwMode="auto">
            <a:xfrm>
              <a:off x="4877" y="3165"/>
              <a:ext cx="129" cy="3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43" y="0"/>
                </a:cxn>
                <a:cxn ang="0">
                  <a:pos x="75" y="8"/>
                </a:cxn>
                <a:cxn ang="0">
                  <a:pos x="85" y="8"/>
                </a:cxn>
                <a:cxn ang="0">
                  <a:pos x="90" y="18"/>
                </a:cxn>
                <a:cxn ang="0">
                  <a:pos x="73" y="20"/>
                </a:cxn>
                <a:cxn ang="0">
                  <a:pos x="54" y="14"/>
                </a:cxn>
                <a:cxn ang="0">
                  <a:pos x="21" y="22"/>
                </a:cxn>
                <a:cxn ang="0">
                  <a:pos x="6" y="25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90" h="25">
                  <a:moveTo>
                    <a:pt x="6" y="4"/>
                  </a:moveTo>
                  <a:lnTo>
                    <a:pt x="43" y="0"/>
                  </a:lnTo>
                  <a:lnTo>
                    <a:pt x="75" y="8"/>
                  </a:lnTo>
                  <a:lnTo>
                    <a:pt x="85" y="8"/>
                  </a:lnTo>
                  <a:lnTo>
                    <a:pt x="90" y="18"/>
                  </a:lnTo>
                  <a:lnTo>
                    <a:pt x="73" y="20"/>
                  </a:lnTo>
                  <a:lnTo>
                    <a:pt x="54" y="14"/>
                  </a:lnTo>
                  <a:lnTo>
                    <a:pt x="21" y="22"/>
                  </a:lnTo>
                  <a:lnTo>
                    <a:pt x="6" y="25"/>
                  </a:lnTo>
                  <a:lnTo>
                    <a:pt x="0" y="1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19" name="Freeform 91"/>
            <p:cNvSpPr>
              <a:spLocks noChangeAspect="1"/>
            </p:cNvSpPr>
            <p:nvPr/>
          </p:nvSpPr>
          <p:spPr bwMode="auto">
            <a:xfrm>
              <a:off x="5112" y="2815"/>
              <a:ext cx="110" cy="77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0" y="16"/>
                </a:cxn>
                <a:cxn ang="0">
                  <a:pos x="43" y="8"/>
                </a:cxn>
                <a:cxn ang="0">
                  <a:pos x="52" y="0"/>
                </a:cxn>
                <a:cxn ang="0">
                  <a:pos x="77" y="0"/>
                </a:cxn>
                <a:cxn ang="0">
                  <a:pos x="52" y="58"/>
                </a:cxn>
                <a:cxn ang="0">
                  <a:pos x="43" y="33"/>
                </a:cxn>
                <a:cxn ang="0">
                  <a:pos x="0" y="33"/>
                </a:cxn>
              </a:cxnLst>
              <a:rect l="0" t="0" r="r" b="b"/>
              <a:pathLst>
                <a:path w="77" h="58">
                  <a:moveTo>
                    <a:pt x="0" y="33"/>
                  </a:moveTo>
                  <a:lnTo>
                    <a:pt x="10" y="16"/>
                  </a:lnTo>
                  <a:lnTo>
                    <a:pt x="43" y="8"/>
                  </a:lnTo>
                  <a:lnTo>
                    <a:pt x="52" y="0"/>
                  </a:lnTo>
                  <a:lnTo>
                    <a:pt x="77" y="0"/>
                  </a:lnTo>
                  <a:lnTo>
                    <a:pt x="52" y="58"/>
                  </a:lnTo>
                  <a:lnTo>
                    <a:pt x="43" y="33"/>
                  </a:lnTo>
                  <a:lnTo>
                    <a:pt x="0" y="3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20" name="Freeform 92"/>
            <p:cNvSpPr>
              <a:spLocks noChangeAspect="1"/>
            </p:cNvSpPr>
            <p:nvPr/>
          </p:nvSpPr>
          <p:spPr bwMode="auto">
            <a:xfrm>
              <a:off x="5112" y="2815"/>
              <a:ext cx="110" cy="77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0" y="16"/>
                </a:cxn>
                <a:cxn ang="0">
                  <a:pos x="43" y="8"/>
                </a:cxn>
                <a:cxn ang="0">
                  <a:pos x="52" y="0"/>
                </a:cxn>
                <a:cxn ang="0">
                  <a:pos x="77" y="0"/>
                </a:cxn>
                <a:cxn ang="0">
                  <a:pos x="52" y="58"/>
                </a:cxn>
                <a:cxn ang="0">
                  <a:pos x="43" y="33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w="77" h="58">
                  <a:moveTo>
                    <a:pt x="0" y="33"/>
                  </a:moveTo>
                  <a:lnTo>
                    <a:pt x="10" y="16"/>
                  </a:lnTo>
                  <a:lnTo>
                    <a:pt x="43" y="8"/>
                  </a:lnTo>
                  <a:lnTo>
                    <a:pt x="52" y="0"/>
                  </a:lnTo>
                  <a:lnTo>
                    <a:pt x="77" y="0"/>
                  </a:lnTo>
                  <a:lnTo>
                    <a:pt x="52" y="58"/>
                  </a:lnTo>
                  <a:lnTo>
                    <a:pt x="43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21" name="Freeform 93"/>
            <p:cNvSpPr>
              <a:spLocks noChangeAspect="1"/>
            </p:cNvSpPr>
            <p:nvPr/>
          </p:nvSpPr>
          <p:spPr bwMode="auto">
            <a:xfrm>
              <a:off x="5066" y="2648"/>
              <a:ext cx="61" cy="10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34"/>
                </a:cxn>
                <a:cxn ang="0">
                  <a:pos x="0" y="59"/>
                </a:cxn>
                <a:cxn ang="0">
                  <a:pos x="0" y="77"/>
                </a:cxn>
                <a:cxn ang="0">
                  <a:pos x="32" y="42"/>
                </a:cxn>
                <a:cxn ang="0">
                  <a:pos x="42" y="0"/>
                </a:cxn>
                <a:cxn ang="0">
                  <a:pos x="17" y="0"/>
                </a:cxn>
              </a:cxnLst>
              <a:rect l="0" t="0" r="r" b="b"/>
              <a:pathLst>
                <a:path w="42" h="77">
                  <a:moveTo>
                    <a:pt x="17" y="0"/>
                  </a:moveTo>
                  <a:lnTo>
                    <a:pt x="17" y="34"/>
                  </a:lnTo>
                  <a:lnTo>
                    <a:pt x="0" y="59"/>
                  </a:lnTo>
                  <a:lnTo>
                    <a:pt x="0" y="77"/>
                  </a:lnTo>
                  <a:lnTo>
                    <a:pt x="32" y="42"/>
                  </a:lnTo>
                  <a:lnTo>
                    <a:pt x="42" y="0"/>
                  </a:lnTo>
                  <a:lnTo>
                    <a:pt x="1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22" name="Freeform 94"/>
            <p:cNvSpPr>
              <a:spLocks noChangeAspect="1"/>
            </p:cNvSpPr>
            <p:nvPr/>
          </p:nvSpPr>
          <p:spPr bwMode="auto">
            <a:xfrm>
              <a:off x="5066" y="2648"/>
              <a:ext cx="61" cy="10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34"/>
                </a:cxn>
                <a:cxn ang="0">
                  <a:pos x="0" y="59"/>
                </a:cxn>
                <a:cxn ang="0">
                  <a:pos x="0" y="77"/>
                </a:cxn>
                <a:cxn ang="0">
                  <a:pos x="32" y="42"/>
                </a:cxn>
                <a:cxn ang="0">
                  <a:pos x="42" y="0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42" h="77">
                  <a:moveTo>
                    <a:pt x="17" y="0"/>
                  </a:moveTo>
                  <a:lnTo>
                    <a:pt x="17" y="34"/>
                  </a:lnTo>
                  <a:lnTo>
                    <a:pt x="0" y="59"/>
                  </a:lnTo>
                  <a:lnTo>
                    <a:pt x="0" y="77"/>
                  </a:lnTo>
                  <a:lnTo>
                    <a:pt x="32" y="42"/>
                  </a:lnTo>
                  <a:lnTo>
                    <a:pt x="42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23" name="Freeform 95"/>
            <p:cNvSpPr>
              <a:spLocks noChangeAspect="1"/>
            </p:cNvSpPr>
            <p:nvPr/>
          </p:nvSpPr>
          <p:spPr bwMode="auto">
            <a:xfrm>
              <a:off x="3211" y="983"/>
              <a:ext cx="62" cy="5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43"/>
                </a:cxn>
                <a:cxn ang="0">
                  <a:pos x="21" y="39"/>
                </a:cxn>
                <a:cxn ang="0">
                  <a:pos x="27" y="29"/>
                </a:cxn>
                <a:cxn ang="0">
                  <a:pos x="44" y="27"/>
                </a:cxn>
                <a:cxn ang="0">
                  <a:pos x="44" y="8"/>
                </a:cxn>
                <a:cxn ang="0">
                  <a:pos x="25" y="0"/>
                </a:cxn>
                <a:cxn ang="0">
                  <a:pos x="0" y="8"/>
                </a:cxn>
              </a:cxnLst>
              <a:rect l="0" t="0" r="r" b="b"/>
              <a:pathLst>
                <a:path w="44" h="43">
                  <a:moveTo>
                    <a:pt x="0" y="8"/>
                  </a:moveTo>
                  <a:lnTo>
                    <a:pt x="8" y="43"/>
                  </a:lnTo>
                  <a:lnTo>
                    <a:pt x="21" y="39"/>
                  </a:lnTo>
                  <a:lnTo>
                    <a:pt x="27" y="29"/>
                  </a:lnTo>
                  <a:lnTo>
                    <a:pt x="44" y="27"/>
                  </a:lnTo>
                  <a:lnTo>
                    <a:pt x="44" y="8"/>
                  </a:lnTo>
                  <a:lnTo>
                    <a:pt x="25" y="0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24" name="Freeform 96"/>
            <p:cNvSpPr>
              <a:spLocks noChangeAspect="1"/>
            </p:cNvSpPr>
            <p:nvPr/>
          </p:nvSpPr>
          <p:spPr bwMode="auto">
            <a:xfrm>
              <a:off x="3211" y="983"/>
              <a:ext cx="62" cy="5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43"/>
                </a:cxn>
                <a:cxn ang="0">
                  <a:pos x="21" y="39"/>
                </a:cxn>
                <a:cxn ang="0">
                  <a:pos x="27" y="29"/>
                </a:cxn>
                <a:cxn ang="0">
                  <a:pos x="44" y="27"/>
                </a:cxn>
                <a:cxn ang="0">
                  <a:pos x="44" y="8"/>
                </a:cxn>
                <a:cxn ang="0">
                  <a:pos x="25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4" h="43">
                  <a:moveTo>
                    <a:pt x="0" y="8"/>
                  </a:moveTo>
                  <a:lnTo>
                    <a:pt x="8" y="43"/>
                  </a:lnTo>
                  <a:lnTo>
                    <a:pt x="21" y="39"/>
                  </a:lnTo>
                  <a:lnTo>
                    <a:pt x="27" y="29"/>
                  </a:lnTo>
                  <a:lnTo>
                    <a:pt x="44" y="27"/>
                  </a:lnTo>
                  <a:lnTo>
                    <a:pt x="44" y="8"/>
                  </a:lnTo>
                  <a:lnTo>
                    <a:pt x="2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25" name="Freeform 97"/>
            <p:cNvSpPr>
              <a:spLocks noChangeAspect="1"/>
            </p:cNvSpPr>
            <p:nvPr/>
          </p:nvSpPr>
          <p:spPr bwMode="auto">
            <a:xfrm>
              <a:off x="3075" y="991"/>
              <a:ext cx="124" cy="17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9" y="6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21" y="58"/>
                </a:cxn>
                <a:cxn ang="0">
                  <a:pos x="56" y="48"/>
                </a:cxn>
                <a:cxn ang="0">
                  <a:pos x="58" y="58"/>
                </a:cxn>
                <a:cxn ang="0">
                  <a:pos x="40" y="73"/>
                </a:cxn>
                <a:cxn ang="0">
                  <a:pos x="50" y="73"/>
                </a:cxn>
                <a:cxn ang="0">
                  <a:pos x="40" y="94"/>
                </a:cxn>
                <a:cxn ang="0">
                  <a:pos x="58" y="133"/>
                </a:cxn>
                <a:cxn ang="0">
                  <a:pos x="87" y="41"/>
                </a:cxn>
                <a:cxn ang="0">
                  <a:pos x="58" y="14"/>
                </a:cxn>
                <a:cxn ang="0">
                  <a:pos x="33" y="29"/>
                </a:cxn>
                <a:cxn ang="0">
                  <a:pos x="42" y="2"/>
                </a:cxn>
                <a:cxn ang="0">
                  <a:pos x="29" y="0"/>
                </a:cxn>
              </a:cxnLst>
              <a:rect l="0" t="0" r="r" b="b"/>
              <a:pathLst>
                <a:path w="87" h="133">
                  <a:moveTo>
                    <a:pt x="29" y="0"/>
                  </a:moveTo>
                  <a:lnTo>
                    <a:pt x="19" y="6"/>
                  </a:lnTo>
                  <a:lnTo>
                    <a:pt x="0" y="0"/>
                  </a:lnTo>
                  <a:lnTo>
                    <a:pt x="0" y="33"/>
                  </a:lnTo>
                  <a:lnTo>
                    <a:pt x="21" y="58"/>
                  </a:lnTo>
                  <a:lnTo>
                    <a:pt x="56" y="48"/>
                  </a:lnTo>
                  <a:lnTo>
                    <a:pt x="58" y="58"/>
                  </a:lnTo>
                  <a:lnTo>
                    <a:pt x="40" y="73"/>
                  </a:lnTo>
                  <a:lnTo>
                    <a:pt x="50" y="73"/>
                  </a:lnTo>
                  <a:lnTo>
                    <a:pt x="40" y="94"/>
                  </a:lnTo>
                  <a:lnTo>
                    <a:pt x="58" y="133"/>
                  </a:lnTo>
                  <a:lnTo>
                    <a:pt x="87" y="41"/>
                  </a:lnTo>
                  <a:lnTo>
                    <a:pt x="58" y="14"/>
                  </a:lnTo>
                  <a:lnTo>
                    <a:pt x="33" y="29"/>
                  </a:lnTo>
                  <a:lnTo>
                    <a:pt x="42" y="2"/>
                  </a:lnTo>
                  <a:lnTo>
                    <a:pt x="2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26" name="Freeform 98"/>
            <p:cNvSpPr>
              <a:spLocks noChangeAspect="1"/>
            </p:cNvSpPr>
            <p:nvPr/>
          </p:nvSpPr>
          <p:spPr bwMode="auto">
            <a:xfrm>
              <a:off x="3075" y="991"/>
              <a:ext cx="124" cy="17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9" y="6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21" y="58"/>
                </a:cxn>
                <a:cxn ang="0">
                  <a:pos x="56" y="48"/>
                </a:cxn>
                <a:cxn ang="0">
                  <a:pos x="58" y="58"/>
                </a:cxn>
                <a:cxn ang="0">
                  <a:pos x="40" y="73"/>
                </a:cxn>
                <a:cxn ang="0">
                  <a:pos x="50" y="73"/>
                </a:cxn>
                <a:cxn ang="0">
                  <a:pos x="40" y="94"/>
                </a:cxn>
                <a:cxn ang="0">
                  <a:pos x="58" y="133"/>
                </a:cxn>
                <a:cxn ang="0">
                  <a:pos x="87" y="41"/>
                </a:cxn>
                <a:cxn ang="0">
                  <a:pos x="58" y="14"/>
                </a:cxn>
                <a:cxn ang="0">
                  <a:pos x="33" y="29"/>
                </a:cxn>
                <a:cxn ang="0">
                  <a:pos x="42" y="2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87" h="133">
                  <a:moveTo>
                    <a:pt x="29" y="0"/>
                  </a:moveTo>
                  <a:lnTo>
                    <a:pt x="19" y="6"/>
                  </a:lnTo>
                  <a:lnTo>
                    <a:pt x="0" y="0"/>
                  </a:lnTo>
                  <a:lnTo>
                    <a:pt x="0" y="33"/>
                  </a:lnTo>
                  <a:lnTo>
                    <a:pt x="21" y="58"/>
                  </a:lnTo>
                  <a:lnTo>
                    <a:pt x="56" y="48"/>
                  </a:lnTo>
                  <a:lnTo>
                    <a:pt x="58" y="58"/>
                  </a:lnTo>
                  <a:lnTo>
                    <a:pt x="40" y="73"/>
                  </a:lnTo>
                  <a:lnTo>
                    <a:pt x="50" y="73"/>
                  </a:lnTo>
                  <a:lnTo>
                    <a:pt x="40" y="94"/>
                  </a:lnTo>
                  <a:lnTo>
                    <a:pt x="58" y="133"/>
                  </a:lnTo>
                  <a:lnTo>
                    <a:pt x="87" y="41"/>
                  </a:lnTo>
                  <a:lnTo>
                    <a:pt x="58" y="14"/>
                  </a:lnTo>
                  <a:lnTo>
                    <a:pt x="33" y="29"/>
                  </a:lnTo>
                  <a:lnTo>
                    <a:pt x="42" y="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27" name="Freeform 99"/>
            <p:cNvSpPr>
              <a:spLocks noChangeAspect="1"/>
            </p:cNvSpPr>
            <p:nvPr/>
          </p:nvSpPr>
          <p:spPr bwMode="auto">
            <a:xfrm>
              <a:off x="3211" y="1088"/>
              <a:ext cx="27" cy="4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0"/>
                </a:cxn>
                <a:cxn ang="0">
                  <a:pos x="6" y="33"/>
                </a:cxn>
                <a:cxn ang="0">
                  <a:pos x="19" y="21"/>
                </a:cxn>
                <a:cxn ang="0">
                  <a:pos x="8" y="10"/>
                </a:cxn>
                <a:cxn ang="0">
                  <a:pos x="12" y="2"/>
                </a:cxn>
                <a:cxn ang="0">
                  <a:pos x="2" y="0"/>
                </a:cxn>
              </a:cxnLst>
              <a:rect l="0" t="0" r="r" b="b"/>
              <a:pathLst>
                <a:path w="19" h="33">
                  <a:moveTo>
                    <a:pt x="2" y="0"/>
                  </a:moveTo>
                  <a:lnTo>
                    <a:pt x="0" y="10"/>
                  </a:lnTo>
                  <a:lnTo>
                    <a:pt x="6" y="33"/>
                  </a:lnTo>
                  <a:lnTo>
                    <a:pt x="19" y="21"/>
                  </a:lnTo>
                  <a:lnTo>
                    <a:pt x="8" y="10"/>
                  </a:lnTo>
                  <a:lnTo>
                    <a:pt x="12" y="2"/>
                  </a:lnTo>
                  <a:lnTo>
                    <a:pt x="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28" name="Freeform 100"/>
            <p:cNvSpPr>
              <a:spLocks noChangeAspect="1"/>
            </p:cNvSpPr>
            <p:nvPr/>
          </p:nvSpPr>
          <p:spPr bwMode="auto">
            <a:xfrm>
              <a:off x="3211" y="1088"/>
              <a:ext cx="27" cy="4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0"/>
                </a:cxn>
                <a:cxn ang="0">
                  <a:pos x="6" y="33"/>
                </a:cxn>
                <a:cxn ang="0">
                  <a:pos x="19" y="21"/>
                </a:cxn>
                <a:cxn ang="0">
                  <a:pos x="8" y="10"/>
                </a:cxn>
                <a:cxn ang="0">
                  <a:pos x="1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" h="33">
                  <a:moveTo>
                    <a:pt x="2" y="0"/>
                  </a:moveTo>
                  <a:lnTo>
                    <a:pt x="0" y="10"/>
                  </a:lnTo>
                  <a:lnTo>
                    <a:pt x="6" y="33"/>
                  </a:lnTo>
                  <a:lnTo>
                    <a:pt x="19" y="21"/>
                  </a:lnTo>
                  <a:lnTo>
                    <a:pt x="8" y="10"/>
                  </a:lnTo>
                  <a:lnTo>
                    <a:pt x="1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29" name="Freeform 101"/>
            <p:cNvSpPr>
              <a:spLocks noChangeAspect="1"/>
            </p:cNvSpPr>
            <p:nvPr/>
          </p:nvSpPr>
          <p:spPr bwMode="auto">
            <a:xfrm>
              <a:off x="3647" y="1269"/>
              <a:ext cx="108" cy="10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4" y="22"/>
                </a:cxn>
                <a:cxn ang="0">
                  <a:pos x="2" y="33"/>
                </a:cxn>
                <a:cxn ang="0">
                  <a:pos x="0" y="50"/>
                </a:cxn>
                <a:cxn ang="0">
                  <a:pos x="12" y="62"/>
                </a:cxn>
                <a:cxn ang="0">
                  <a:pos x="35" y="64"/>
                </a:cxn>
                <a:cxn ang="0">
                  <a:pos x="52" y="79"/>
                </a:cxn>
                <a:cxn ang="0">
                  <a:pos x="75" y="81"/>
                </a:cxn>
                <a:cxn ang="0">
                  <a:pos x="71" y="70"/>
                </a:cxn>
                <a:cxn ang="0">
                  <a:pos x="56" y="58"/>
                </a:cxn>
                <a:cxn ang="0">
                  <a:pos x="52" y="48"/>
                </a:cxn>
                <a:cxn ang="0">
                  <a:pos x="37" y="39"/>
                </a:cxn>
                <a:cxn ang="0">
                  <a:pos x="39" y="6"/>
                </a:cxn>
                <a:cxn ang="0">
                  <a:pos x="20" y="0"/>
                </a:cxn>
              </a:cxnLst>
              <a:rect l="0" t="0" r="r" b="b"/>
              <a:pathLst>
                <a:path w="75" h="81">
                  <a:moveTo>
                    <a:pt x="20" y="0"/>
                  </a:moveTo>
                  <a:lnTo>
                    <a:pt x="14" y="22"/>
                  </a:lnTo>
                  <a:lnTo>
                    <a:pt x="2" y="33"/>
                  </a:lnTo>
                  <a:lnTo>
                    <a:pt x="0" y="50"/>
                  </a:lnTo>
                  <a:lnTo>
                    <a:pt x="12" y="62"/>
                  </a:lnTo>
                  <a:lnTo>
                    <a:pt x="35" y="64"/>
                  </a:lnTo>
                  <a:lnTo>
                    <a:pt x="52" y="79"/>
                  </a:lnTo>
                  <a:lnTo>
                    <a:pt x="75" y="81"/>
                  </a:lnTo>
                  <a:lnTo>
                    <a:pt x="71" y="70"/>
                  </a:lnTo>
                  <a:lnTo>
                    <a:pt x="56" y="58"/>
                  </a:lnTo>
                  <a:lnTo>
                    <a:pt x="52" y="48"/>
                  </a:lnTo>
                  <a:lnTo>
                    <a:pt x="37" y="39"/>
                  </a:lnTo>
                  <a:lnTo>
                    <a:pt x="39" y="6"/>
                  </a:lnTo>
                  <a:lnTo>
                    <a:pt x="2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30" name="Freeform 102"/>
            <p:cNvSpPr>
              <a:spLocks noChangeAspect="1"/>
            </p:cNvSpPr>
            <p:nvPr/>
          </p:nvSpPr>
          <p:spPr bwMode="auto">
            <a:xfrm>
              <a:off x="3647" y="1269"/>
              <a:ext cx="108" cy="10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4" y="22"/>
                </a:cxn>
                <a:cxn ang="0">
                  <a:pos x="2" y="33"/>
                </a:cxn>
                <a:cxn ang="0">
                  <a:pos x="0" y="50"/>
                </a:cxn>
                <a:cxn ang="0">
                  <a:pos x="12" y="62"/>
                </a:cxn>
                <a:cxn ang="0">
                  <a:pos x="35" y="64"/>
                </a:cxn>
                <a:cxn ang="0">
                  <a:pos x="52" y="79"/>
                </a:cxn>
                <a:cxn ang="0">
                  <a:pos x="75" y="81"/>
                </a:cxn>
                <a:cxn ang="0">
                  <a:pos x="71" y="70"/>
                </a:cxn>
                <a:cxn ang="0">
                  <a:pos x="56" y="58"/>
                </a:cxn>
                <a:cxn ang="0">
                  <a:pos x="52" y="48"/>
                </a:cxn>
                <a:cxn ang="0">
                  <a:pos x="37" y="39"/>
                </a:cxn>
                <a:cxn ang="0">
                  <a:pos x="39" y="6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75" h="81">
                  <a:moveTo>
                    <a:pt x="20" y="0"/>
                  </a:moveTo>
                  <a:lnTo>
                    <a:pt x="14" y="22"/>
                  </a:lnTo>
                  <a:lnTo>
                    <a:pt x="2" y="33"/>
                  </a:lnTo>
                  <a:lnTo>
                    <a:pt x="0" y="50"/>
                  </a:lnTo>
                  <a:lnTo>
                    <a:pt x="12" y="62"/>
                  </a:lnTo>
                  <a:lnTo>
                    <a:pt x="35" y="64"/>
                  </a:lnTo>
                  <a:lnTo>
                    <a:pt x="52" y="79"/>
                  </a:lnTo>
                  <a:lnTo>
                    <a:pt x="75" y="81"/>
                  </a:lnTo>
                  <a:lnTo>
                    <a:pt x="71" y="70"/>
                  </a:lnTo>
                  <a:lnTo>
                    <a:pt x="56" y="58"/>
                  </a:lnTo>
                  <a:lnTo>
                    <a:pt x="52" y="48"/>
                  </a:lnTo>
                  <a:lnTo>
                    <a:pt x="37" y="39"/>
                  </a:lnTo>
                  <a:lnTo>
                    <a:pt x="39" y="6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31" name="Freeform 103"/>
            <p:cNvSpPr>
              <a:spLocks noChangeAspect="1"/>
            </p:cNvSpPr>
            <p:nvPr/>
          </p:nvSpPr>
          <p:spPr bwMode="auto">
            <a:xfrm>
              <a:off x="3677" y="1068"/>
              <a:ext cx="167" cy="178"/>
            </a:xfrm>
            <a:custGeom>
              <a:avLst/>
              <a:gdLst/>
              <a:ahLst/>
              <a:cxnLst>
                <a:cxn ang="0">
                  <a:pos x="32" y="134"/>
                </a:cxn>
                <a:cxn ang="0">
                  <a:pos x="74" y="50"/>
                </a:cxn>
                <a:cxn ang="0">
                  <a:pos x="92" y="50"/>
                </a:cxn>
                <a:cxn ang="0">
                  <a:pos x="117" y="34"/>
                </a:cxn>
                <a:cxn ang="0">
                  <a:pos x="92" y="0"/>
                </a:cxn>
                <a:cxn ang="0">
                  <a:pos x="82" y="9"/>
                </a:cxn>
                <a:cxn ang="0">
                  <a:pos x="67" y="0"/>
                </a:cxn>
                <a:cxn ang="0">
                  <a:pos x="49" y="34"/>
                </a:cxn>
                <a:cxn ang="0">
                  <a:pos x="32" y="34"/>
                </a:cxn>
                <a:cxn ang="0">
                  <a:pos x="25" y="77"/>
                </a:cxn>
                <a:cxn ang="0">
                  <a:pos x="3" y="84"/>
                </a:cxn>
                <a:cxn ang="0">
                  <a:pos x="0" y="100"/>
                </a:cxn>
                <a:cxn ang="0">
                  <a:pos x="17" y="117"/>
                </a:cxn>
                <a:cxn ang="0">
                  <a:pos x="7" y="134"/>
                </a:cxn>
                <a:cxn ang="0">
                  <a:pos x="32" y="134"/>
                </a:cxn>
              </a:cxnLst>
              <a:rect l="0" t="0" r="r" b="b"/>
              <a:pathLst>
                <a:path w="117" h="134">
                  <a:moveTo>
                    <a:pt x="32" y="134"/>
                  </a:moveTo>
                  <a:lnTo>
                    <a:pt x="74" y="50"/>
                  </a:lnTo>
                  <a:lnTo>
                    <a:pt x="92" y="50"/>
                  </a:lnTo>
                  <a:lnTo>
                    <a:pt x="117" y="34"/>
                  </a:lnTo>
                  <a:lnTo>
                    <a:pt x="92" y="0"/>
                  </a:lnTo>
                  <a:lnTo>
                    <a:pt x="82" y="9"/>
                  </a:lnTo>
                  <a:lnTo>
                    <a:pt x="67" y="0"/>
                  </a:lnTo>
                  <a:lnTo>
                    <a:pt x="49" y="34"/>
                  </a:lnTo>
                  <a:lnTo>
                    <a:pt x="32" y="34"/>
                  </a:lnTo>
                  <a:lnTo>
                    <a:pt x="25" y="77"/>
                  </a:lnTo>
                  <a:lnTo>
                    <a:pt x="3" y="84"/>
                  </a:lnTo>
                  <a:lnTo>
                    <a:pt x="0" y="100"/>
                  </a:lnTo>
                  <a:lnTo>
                    <a:pt x="17" y="117"/>
                  </a:lnTo>
                  <a:lnTo>
                    <a:pt x="7" y="134"/>
                  </a:lnTo>
                  <a:lnTo>
                    <a:pt x="32" y="13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32" name="Freeform 104"/>
            <p:cNvSpPr>
              <a:spLocks noChangeAspect="1"/>
            </p:cNvSpPr>
            <p:nvPr/>
          </p:nvSpPr>
          <p:spPr bwMode="auto">
            <a:xfrm>
              <a:off x="3677" y="1068"/>
              <a:ext cx="167" cy="178"/>
            </a:xfrm>
            <a:custGeom>
              <a:avLst/>
              <a:gdLst/>
              <a:ahLst/>
              <a:cxnLst>
                <a:cxn ang="0">
                  <a:pos x="32" y="134"/>
                </a:cxn>
                <a:cxn ang="0">
                  <a:pos x="74" y="50"/>
                </a:cxn>
                <a:cxn ang="0">
                  <a:pos x="92" y="50"/>
                </a:cxn>
                <a:cxn ang="0">
                  <a:pos x="117" y="34"/>
                </a:cxn>
                <a:cxn ang="0">
                  <a:pos x="92" y="0"/>
                </a:cxn>
                <a:cxn ang="0">
                  <a:pos x="82" y="9"/>
                </a:cxn>
                <a:cxn ang="0">
                  <a:pos x="67" y="0"/>
                </a:cxn>
                <a:cxn ang="0">
                  <a:pos x="49" y="34"/>
                </a:cxn>
                <a:cxn ang="0">
                  <a:pos x="32" y="34"/>
                </a:cxn>
                <a:cxn ang="0">
                  <a:pos x="25" y="77"/>
                </a:cxn>
                <a:cxn ang="0">
                  <a:pos x="3" y="84"/>
                </a:cxn>
                <a:cxn ang="0">
                  <a:pos x="0" y="100"/>
                </a:cxn>
                <a:cxn ang="0">
                  <a:pos x="17" y="117"/>
                </a:cxn>
                <a:cxn ang="0">
                  <a:pos x="7" y="134"/>
                </a:cxn>
                <a:cxn ang="0">
                  <a:pos x="32" y="134"/>
                </a:cxn>
                <a:cxn ang="0">
                  <a:pos x="32" y="134"/>
                </a:cxn>
              </a:cxnLst>
              <a:rect l="0" t="0" r="r" b="b"/>
              <a:pathLst>
                <a:path w="117" h="134">
                  <a:moveTo>
                    <a:pt x="32" y="134"/>
                  </a:moveTo>
                  <a:lnTo>
                    <a:pt x="74" y="50"/>
                  </a:lnTo>
                  <a:lnTo>
                    <a:pt x="92" y="50"/>
                  </a:lnTo>
                  <a:lnTo>
                    <a:pt x="117" y="34"/>
                  </a:lnTo>
                  <a:lnTo>
                    <a:pt x="92" y="0"/>
                  </a:lnTo>
                  <a:lnTo>
                    <a:pt x="82" y="9"/>
                  </a:lnTo>
                  <a:lnTo>
                    <a:pt x="67" y="0"/>
                  </a:lnTo>
                  <a:lnTo>
                    <a:pt x="49" y="34"/>
                  </a:lnTo>
                  <a:lnTo>
                    <a:pt x="32" y="34"/>
                  </a:lnTo>
                  <a:lnTo>
                    <a:pt x="25" y="77"/>
                  </a:lnTo>
                  <a:lnTo>
                    <a:pt x="3" y="84"/>
                  </a:lnTo>
                  <a:lnTo>
                    <a:pt x="0" y="100"/>
                  </a:lnTo>
                  <a:lnTo>
                    <a:pt x="17" y="117"/>
                  </a:lnTo>
                  <a:lnTo>
                    <a:pt x="7" y="134"/>
                  </a:lnTo>
                  <a:lnTo>
                    <a:pt x="32" y="134"/>
                  </a:lnTo>
                  <a:lnTo>
                    <a:pt x="32" y="13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33" name="Freeform 105"/>
            <p:cNvSpPr>
              <a:spLocks noChangeAspect="1"/>
            </p:cNvSpPr>
            <p:nvPr/>
          </p:nvSpPr>
          <p:spPr bwMode="auto">
            <a:xfrm>
              <a:off x="4155" y="863"/>
              <a:ext cx="85" cy="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9" y="25"/>
                </a:cxn>
                <a:cxn ang="0">
                  <a:pos x="9" y="39"/>
                </a:cxn>
                <a:cxn ang="0">
                  <a:pos x="24" y="62"/>
                </a:cxn>
                <a:cxn ang="0">
                  <a:pos x="40" y="46"/>
                </a:cxn>
                <a:cxn ang="0">
                  <a:pos x="59" y="44"/>
                </a:cxn>
                <a:cxn ang="0">
                  <a:pos x="57" y="27"/>
                </a:cxn>
                <a:cxn ang="0">
                  <a:pos x="30" y="18"/>
                </a:cxn>
                <a:cxn ang="0">
                  <a:pos x="11" y="0"/>
                </a:cxn>
                <a:cxn ang="0">
                  <a:pos x="0" y="4"/>
                </a:cxn>
              </a:cxnLst>
              <a:rect l="0" t="0" r="r" b="b"/>
              <a:pathLst>
                <a:path w="59" h="62">
                  <a:moveTo>
                    <a:pt x="0" y="4"/>
                  </a:moveTo>
                  <a:lnTo>
                    <a:pt x="9" y="25"/>
                  </a:lnTo>
                  <a:lnTo>
                    <a:pt x="9" y="39"/>
                  </a:lnTo>
                  <a:lnTo>
                    <a:pt x="24" y="62"/>
                  </a:lnTo>
                  <a:lnTo>
                    <a:pt x="40" y="46"/>
                  </a:lnTo>
                  <a:lnTo>
                    <a:pt x="59" y="44"/>
                  </a:lnTo>
                  <a:lnTo>
                    <a:pt x="57" y="27"/>
                  </a:lnTo>
                  <a:lnTo>
                    <a:pt x="30" y="18"/>
                  </a:lnTo>
                  <a:lnTo>
                    <a:pt x="11" y="0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34" name="Freeform 106"/>
            <p:cNvSpPr>
              <a:spLocks noChangeAspect="1"/>
            </p:cNvSpPr>
            <p:nvPr/>
          </p:nvSpPr>
          <p:spPr bwMode="auto">
            <a:xfrm>
              <a:off x="4155" y="863"/>
              <a:ext cx="85" cy="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9" y="25"/>
                </a:cxn>
                <a:cxn ang="0">
                  <a:pos x="9" y="39"/>
                </a:cxn>
                <a:cxn ang="0">
                  <a:pos x="24" y="62"/>
                </a:cxn>
                <a:cxn ang="0">
                  <a:pos x="40" y="46"/>
                </a:cxn>
                <a:cxn ang="0">
                  <a:pos x="59" y="44"/>
                </a:cxn>
                <a:cxn ang="0">
                  <a:pos x="57" y="27"/>
                </a:cxn>
                <a:cxn ang="0">
                  <a:pos x="30" y="18"/>
                </a:cxn>
                <a:cxn ang="0">
                  <a:pos x="11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59" h="62">
                  <a:moveTo>
                    <a:pt x="0" y="4"/>
                  </a:moveTo>
                  <a:lnTo>
                    <a:pt x="9" y="25"/>
                  </a:lnTo>
                  <a:lnTo>
                    <a:pt x="9" y="39"/>
                  </a:lnTo>
                  <a:lnTo>
                    <a:pt x="24" y="62"/>
                  </a:lnTo>
                  <a:lnTo>
                    <a:pt x="40" y="46"/>
                  </a:lnTo>
                  <a:lnTo>
                    <a:pt x="59" y="44"/>
                  </a:lnTo>
                  <a:lnTo>
                    <a:pt x="57" y="27"/>
                  </a:lnTo>
                  <a:lnTo>
                    <a:pt x="30" y="18"/>
                  </a:lnTo>
                  <a:lnTo>
                    <a:pt x="11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35" name="Freeform 107"/>
            <p:cNvSpPr>
              <a:spLocks noChangeAspect="1"/>
            </p:cNvSpPr>
            <p:nvPr/>
          </p:nvSpPr>
          <p:spPr bwMode="auto">
            <a:xfrm>
              <a:off x="4060" y="835"/>
              <a:ext cx="73" cy="66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50" y="50"/>
                </a:cxn>
                <a:cxn ang="0">
                  <a:pos x="50" y="40"/>
                </a:cxn>
                <a:cxn ang="0">
                  <a:pos x="41" y="33"/>
                </a:cxn>
                <a:cxn ang="0">
                  <a:pos x="23" y="0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0" y="8"/>
                  </a:lnTo>
                  <a:lnTo>
                    <a:pt x="16" y="40"/>
                  </a:lnTo>
                  <a:lnTo>
                    <a:pt x="50" y="50"/>
                  </a:lnTo>
                  <a:lnTo>
                    <a:pt x="50" y="40"/>
                  </a:lnTo>
                  <a:lnTo>
                    <a:pt x="41" y="33"/>
                  </a:lnTo>
                  <a:lnTo>
                    <a:pt x="2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36" name="Freeform 108"/>
            <p:cNvSpPr>
              <a:spLocks noChangeAspect="1"/>
            </p:cNvSpPr>
            <p:nvPr/>
          </p:nvSpPr>
          <p:spPr bwMode="auto">
            <a:xfrm>
              <a:off x="4060" y="835"/>
              <a:ext cx="73" cy="66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8"/>
                </a:cxn>
                <a:cxn ang="0">
                  <a:pos x="16" y="40"/>
                </a:cxn>
                <a:cxn ang="0">
                  <a:pos x="50" y="50"/>
                </a:cxn>
                <a:cxn ang="0">
                  <a:pos x="50" y="40"/>
                </a:cxn>
                <a:cxn ang="0">
                  <a:pos x="41" y="33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0" y="8"/>
                  </a:lnTo>
                  <a:lnTo>
                    <a:pt x="16" y="40"/>
                  </a:lnTo>
                  <a:lnTo>
                    <a:pt x="50" y="50"/>
                  </a:lnTo>
                  <a:lnTo>
                    <a:pt x="50" y="40"/>
                  </a:lnTo>
                  <a:lnTo>
                    <a:pt x="41" y="3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37" name="Freeform 109"/>
            <p:cNvSpPr>
              <a:spLocks noChangeAspect="1"/>
            </p:cNvSpPr>
            <p:nvPr/>
          </p:nvSpPr>
          <p:spPr bwMode="auto">
            <a:xfrm>
              <a:off x="3989" y="768"/>
              <a:ext cx="59" cy="55"/>
            </a:xfrm>
            <a:custGeom>
              <a:avLst/>
              <a:gdLst/>
              <a:ahLst/>
              <a:cxnLst>
                <a:cxn ang="0">
                  <a:pos x="41" y="25"/>
                </a:cxn>
                <a:cxn ang="0">
                  <a:pos x="41" y="33"/>
                </a:cxn>
                <a:cxn ang="0">
                  <a:pos x="23" y="41"/>
                </a:cxn>
                <a:cxn ang="0">
                  <a:pos x="0" y="25"/>
                </a:cxn>
                <a:cxn ang="0">
                  <a:pos x="8" y="8"/>
                </a:cxn>
                <a:cxn ang="0">
                  <a:pos x="33" y="0"/>
                </a:cxn>
                <a:cxn ang="0">
                  <a:pos x="41" y="25"/>
                </a:cxn>
              </a:cxnLst>
              <a:rect l="0" t="0" r="r" b="b"/>
              <a:pathLst>
                <a:path w="41" h="41">
                  <a:moveTo>
                    <a:pt x="41" y="25"/>
                  </a:moveTo>
                  <a:lnTo>
                    <a:pt x="41" y="33"/>
                  </a:lnTo>
                  <a:lnTo>
                    <a:pt x="23" y="41"/>
                  </a:lnTo>
                  <a:lnTo>
                    <a:pt x="0" y="25"/>
                  </a:lnTo>
                  <a:lnTo>
                    <a:pt x="8" y="8"/>
                  </a:lnTo>
                  <a:lnTo>
                    <a:pt x="33" y="0"/>
                  </a:lnTo>
                  <a:lnTo>
                    <a:pt x="41" y="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38" name="Freeform 110"/>
            <p:cNvSpPr>
              <a:spLocks noChangeAspect="1"/>
            </p:cNvSpPr>
            <p:nvPr/>
          </p:nvSpPr>
          <p:spPr bwMode="auto">
            <a:xfrm>
              <a:off x="3989" y="768"/>
              <a:ext cx="59" cy="55"/>
            </a:xfrm>
            <a:custGeom>
              <a:avLst/>
              <a:gdLst/>
              <a:ahLst/>
              <a:cxnLst>
                <a:cxn ang="0">
                  <a:pos x="41" y="25"/>
                </a:cxn>
                <a:cxn ang="0">
                  <a:pos x="41" y="33"/>
                </a:cxn>
                <a:cxn ang="0">
                  <a:pos x="23" y="41"/>
                </a:cxn>
                <a:cxn ang="0">
                  <a:pos x="0" y="25"/>
                </a:cxn>
                <a:cxn ang="0">
                  <a:pos x="8" y="8"/>
                </a:cxn>
                <a:cxn ang="0">
                  <a:pos x="33" y="0"/>
                </a:cxn>
                <a:cxn ang="0">
                  <a:pos x="41" y="25"/>
                </a:cxn>
                <a:cxn ang="0">
                  <a:pos x="41" y="25"/>
                </a:cxn>
              </a:cxnLst>
              <a:rect l="0" t="0" r="r" b="b"/>
              <a:pathLst>
                <a:path w="41" h="41">
                  <a:moveTo>
                    <a:pt x="41" y="25"/>
                  </a:moveTo>
                  <a:lnTo>
                    <a:pt x="41" y="33"/>
                  </a:lnTo>
                  <a:lnTo>
                    <a:pt x="23" y="41"/>
                  </a:lnTo>
                  <a:lnTo>
                    <a:pt x="0" y="25"/>
                  </a:lnTo>
                  <a:lnTo>
                    <a:pt x="8" y="8"/>
                  </a:lnTo>
                  <a:lnTo>
                    <a:pt x="33" y="0"/>
                  </a:lnTo>
                  <a:lnTo>
                    <a:pt x="41" y="25"/>
                  </a:lnTo>
                  <a:lnTo>
                    <a:pt x="41" y="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39" name="Freeform 111"/>
            <p:cNvSpPr>
              <a:spLocks noChangeAspect="1"/>
            </p:cNvSpPr>
            <p:nvPr/>
          </p:nvSpPr>
          <p:spPr bwMode="auto">
            <a:xfrm>
              <a:off x="4719" y="879"/>
              <a:ext cx="106" cy="9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" y="67"/>
                </a:cxn>
                <a:cxn ang="0">
                  <a:pos x="33" y="59"/>
                </a:cxn>
                <a:cxn ang="0">
                  <a:pos x="40" y="59"/>
                </a:cxn>
                <a:cxn ang="0">
                  <a:pos x="58" y="25"/>
                </a:cxn>
                <a:cxn ang="0">
                  <a:pos x="75" y="25"/>
                </a:cxn>
                <a:cxn ang="0">
                  <a:pos x="65" y="0"/>
                </a:cxn>
                <a:cxn ang="0">
                  <a:pos x="15" y="0"/>
                </a:cxn>
                <a:cxn ang="0">
                  <a:pos x="0" y="17"/>
                </a:cxn>
              </a:cxnLst>
              <a:rect l="0" t="0" r="r" b="b"/>
              <a:pathLst>
                <a:path w="75" h="67">
                  <a:moveTo>
                    <a:pt x="0" y="17"/>
                  </a:moveTo>
                  <a:lnTo>
                    <a:pt x="8" y="67"/>
                  </a:lnTo>
                  <a:lnTo>
                    <a:pt x="33" y="59"/>
                  </a:lnTo>
                  <a:lnTo>
                    <a:pt x="40" y="59"/>
                  </a:lnTo>
                  <a:lnTo>
                    <a:pt x="58" y="25"/>
                  </a:lnTo>
                  <a:lnTo>
                    <a:pt x="75" y="25"/>
                  </a:lnTo>
                  <a:lnTo>
                    <a:pt x="65" y="0"/>
                  </a:lnTo>
                  <a:lnTo>
                    <a:pt x="15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40" name="Freeform 112"/>
            <p:cNvSpPr>
              <a:spLocks noChangeAspect="1"/>
            </p:cNvSpPr>
            <p:nvPr/>
          </p:nvSpPr>
          <p:spPr bwMode="auto">
            <a:xfrm>
              <a:off x="4719" y="879"/>
              <a:ext cx="106" cy="9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" y="67"/>
                </a:cxn>
                <a:cxn ang="0">
                  <a:pos x="33" y="59"/>
                </a:cxn>
                <a:cxn ang="0">
                  <a:pos x="40" y="59"/>
                </a:cxn>
                <a:cxn ang="0">
                  <a:pos x="58" y="25"/>
                </a:cxn>
                <a:cxn ang="0">
                  <a:pos x="75" y="25"/>
                </a:cxn>
                <a:cxn ang="0">
                  <a:pos x="65" y="0"/>
                </a:cxn>
                <a:cxn ang="0">
                  <a:pos x="15" y="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75" h="67">
                  <a:moveTo>
                    <a:pt x="0" y="17"/>
                  </a:moveTo>
                  <a:lnTo>
                    <a:pt x="8" y="67"/>
                  </a:lnTo>
                  <a:lnTo>
                    <a:pt x="33" y="59"/>
                  </a:lnTo>
                  <a:lnTo>
                    <a:pt x="40" y="59"/>
                  </a:lnTo>
                  <a:lnTo>
                    <a:pt x="58" y="25"/>
                  </a:lnTo>
                  <a:lnTo>
                    <a:pt x="75" y="25"/>
                  </a:lnTo>
                  <a:lnTo>
                    <a:pt x="65" y="0"/>
                  </a:lnTo>
                  <a:lnTo>
                    <a:pt x="15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41" name="Freeform 113"/>
            <p:cNvSpPr>
              <a:spLocks noChangeAspect="1"/>
            </p:cNvSpPr>
            <p:nvPr/>
          </p:nvSpPr>
          <p:spPr bwMode="auto">
            <a:xfrm>
              <a:off x="5263" y="2182"/>
              <a:ext cx="152" cy="187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4" y="99"/>
                </a:cxn>
                <a:cxn ang="0">
                  <a:pos x="35" y="74"/>
                </a:cxn>
                <a:cxn ang="0">
                  <a:pos x="35" y="65"/>
                </a:cxn>
                <a:cxn ang="0">
                  <a:pos x="79" y="51"/>
                </a:cxn>
                <a:cxn ang="0">
                  <a:pos x="79" y="0"/>
                </a:cxn>
                <a:cxn ang="0">
                  <a:pos x="100" y="3"/>
                </a:cxn>
                <a:cxn ang="0">
                  <a:pos x="106" y="30"/>
                </a:cxn>
                <a:cxn ang="0">
                  <a:pos x="96" y="65"/>
                </a:cxn>
                <a:cxn ang="0">
                  <a:pos x="96" y="101"/>
                </a:cxn>
                <a:cxn ang="0">
                  <a:pos x="82" y="99"/>
                </a:cxn>
                <a:cxn ang="0">
                  <a:pos x="71" y="115"/>
                </a:cxn>
                <a:cxn ang="0">
                  <a:pos x="54" y="107"/>
                </a:cxn>
                <a:cxn ang="0">
                  <a:pos x="44" y="134"/>
                </a:cxn>
                <a:cxn ang="0">
                  <a:pos x="21" y="140"/>
                </a:cxn>
                <a:cxn ang="0">
                  <a:pos x="19" y="115"/>
                </a:cxn>
                <a:cxn ang="0">
                  <a:pos x="0" y="115"/>
                </a:cxn>
              </a:cxnLst>
              <a:rect l="0" t="0" r="r" b="b"/>
              <a:pathLst>
                <a:path w="106" h="140">
                  <a:moveTo>
                    <a:pt x="0" y="115"/>
                  </a:moveTo>
                  <a:lnTo>
                    <a:pt x="4" y="99"/>
                  </a:lnTo>
                  <a:lnTo>
                    <a:pt x="35" y="74"/>
                  </a:lnTo>
                  <a:lnTo>
                    <a:pt x="35" y="65"/>
                  </a:lnTo>
                  <a:lnTo>
                    <a:pt x="79" y="51"/>
                  </a:lnTo>
                  <a:lnTo>
                    <a:pt x="79" y="0"/>
                  </a:lnTo>
                  <a:lnTo>
                    <a:pt x="100" y="3"/>
                  </a:lnTo>
                  <a:lnTo>
                    <a:pt x="106" y="30"/>
                  </a:lnTo>
                  <a:lnTo>
                    <a:pt x="96" y="65"/>
                  </a:lnTo>
                  <a:lnTo>
                    <a:pt x="96" y="101"/>
                  </a:lnTo>
                  <a:lnTo>
                    <a:pt x="82" y="99"/>
                  </a:lnTo>
                  <a:lnTo>
                    <a:pt x="71" y="115"/>
                  </a:lnTo>
                  <a:lnTo>
                    <a:pt x="54" y="107"/>
                  </a:lnTo>
                  <a:lnTo>
                    <a:pt x="44" y="134"/>
                  </a:lnTo>
                  <a:lnTo>
                    <a:pt x="21" y="140"/>
                  </a:lnTo>
                  <a:lnTo>
                    <a:pt x="19" y="115"/>
                  </a:lnTo>
                  <a:lnTo>
                    <a:pt x="0" y="1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42" name="Freeform 114"/>
            <p:cNvSpPr>
              <a:spLocks noChangeAspect="1"/>
            </p:cNvSpPr>
            <p:nvPr/>
          </p:nvSpPr>
          <p:spPr bwMode="auto">
            <a:xfrm>
              <a:off x="5263" y="2182"/>
              <a:ext cx="152" cy="187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4" y="99"/>
                </a:cxn>
                <a:cxn ang="0">
                  <a:pos x="35" y="74"/>
                </a:cxn>
                <a:cxn ang="0">
                  <a:pos x="35" y="65"/>
                </a:cxn>
                <a:cxn ang="0">
                  <a:pos x="79" y="51"/>
                </a:cxn>
                <a:cxn ang="0">
                  <a:pos x="79" y="0"/>
                </a:cxn>
                <a:cxn ang="0">
                  <a:pos x="100" y="3"/>
                </a:cxn>
                <a:cxn ang="0">
                  <a:pos x="106" y="30"/>
                </a:cxn>
                <a:cxn ang="0">
                  <a:pos x="96" y="65"/>
                </a:cxn>
                <a:cxn ang="0">
                  <a:pos x="96" y="101"/>
                </a:cxn>
                <a:cxn ang="0">
                  <a:pos x="82" y="99"/>
                </a:cxn>
                <a:cxn ang="0">
                  <a:pos x="71" y="115"/>
                </a:cxn>
                <a:cxn ang="0">
                  <a:pos x="54" y="107"/>
                </a:cxn>
                <a:cxn ang="0">
                  <a:pos x="44" y="134"/>
                </a:cxn>
                <a:cxn ang="0">
                  <a:pos x="21" y="140"/>
                </a:cxn>
                <a:cxn ang="0">
                  <a:pos x="19" y="115"/>
                </a:cxn>
                <a:cxn ang="0">
                  <a:pos x="0" y="115"/>
                </a:cxn>
                <a:cxn ang="0">
                  <a:pos x="0" y="115"/>
                </a:cxn>
              </a:cxnLst>
              <a:rect l="0" t="0" r="r" b="b"/>
              <a:pathLst>
                <a:path w="106" h="140">
                  <a:moveTo>
                    <a:pt x="0" y="115"/>
                  </a:moveTo>
                  <a:lnTo>
                    <a:pt x="4" y="99"/>
                  </a:lnTo>
                  <a:lnTo>
                    <a:pt x="35" y="74"/>
                  </a:lnTo>
                  <a:lnTo>
                    <a:pt x="35" y="65"/>
                  </a:lnTo>
                  <a:lnTo>
                    <a:pt x="79" y="51"/>
                  </a:lnTo>
                  <a:lnTo>
                    <a:pt x="79" y="0"/>
                  </a:lnTo>
                  <a:lnTo>
                    <a:pt x="100" y="3"/>
                  </a:lnTo>
                  <a:lnTo>
                    <a:pt x="106" y="30"/>
                  </a:lnTo>
                  <a:lnTo>
                    <a:pt x="96" y="65"/>
                  </a:lnTo>
                  <a:lnTo>
                    <a:pt x="96" y="101"/>
                  </a:lnTo>
                  <a:lnTo>
                    <a:pt x="82" y="99"/>
                  </a:lnTo>
                  <a:lnTo>
                    <a:pt x="71" y="115"/>
                  </a:lnTo>
                  <a:lnTo>
                    <a:pt x="54" y="107"/>
                  </a:lnTo>
                  <a:lnTo>
                    <a:pt x="44" y="134"/>
                  </a:lnTo>
                  <a:lnTo>
                    <a:pt x="21" y="140"/>
                  </a:lnTo>
                  <a:lnTo>
                    <a:pt x="19" y="115"/>
                  </a:lnTo>
                  <a:lnTo>
                    <a:pt x="0" y="115"/>
                  </a:lnTo>
                  <a:lnTo>
                    <a:pt x="0" y="1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43" name="Freeform 115"/>
            <p:cNvSpPr>
              <a:spLocks noChangeAspect="1"/>
            </p:cNvSpPr>
            <p:nvPr/>
          </p:nvSpPr>
          <p:spPr bwMode="auto">
            <a:xfrm>
              <a:off x="5234" y="2366"/>
              <a:ext cx="29" cy="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" y="7"/>
                </a:cxn>
                <a:cxn ang="0">
                  <a:pos x="0" y="23"/>
                </a:cxn>
                <a:cxn ang="0">
                  <a:pos x="6" y="23"/>
                </a:cxn>
                <a:cxn ang="0">
                  <a:pos x="8" y="19"/>
                </a:cxn>
                <a:cxn ang="0">
                  <a:pos x="19" y="21"/>
                </a:cxn>
                <a:cxn ang="0">
                  <a:pos x="21" y="9"/>
                </a:cxn>
                <a:cxn ang="0">
                  <a:pos x="15" y="0"/>
                </a:cxn>
              </a:cxnLst>
              <a:rect l="0" t="0" r="r" b="b"/>
              <a:pathLst>
                <a:path w="21" h="23">
                  <a:moveTo>
                    <a:pt x="15" y="0"/>
                  </a:moveTo>
                  <a:lnTo>
                    <a:pt x="4" y="7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8" y="19"/>
                  </a:lnTo>
                  <a:lnTo>
                    <a:pt x="19" y="21"/>
                  </a:lnTo>
                  <a:lnTo>
                    <a:pt x="21" y="9"/>
                  </a:lnTo>
                  <a:lnTo>
                    <a:pt x="1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44" name="Freeform 116"/>
            <p:cNvSpPr>
              <a:spLocks noChangeAspect="1"/>
            </p:cNvSpPr>
            <p:nvPr/>
          </p:nvSpPr>
          <p:spPr bwMode="auto">
            <a:xfrm>
              <a:off x="5234" y="2366"/>
              <a:ext cx="29" cy="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" y="7"/>
                </a:cxn>
                <a:cxn ang="0">
                  <a:pos x="0" y="23"/>
                </a:cxn>
                <a:cxn ang="0">
                  <a:pos x="6" y="23"/>
                </a:cxn>
                <a:cxn ang="0">
                  <a:pos x="8" y="19"/>
                </a:cxn>
                <a:cxn ang="0">
                  <a:pos x="19" y="21"/>
                </a:cxn>
                <a:cxn ang="0">
                  <a:pos x="21" y="9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1" h="23">
                  <a:moveTo>
                    <a:pt x="15" y="0"/>
                  </a:moveTo>
                  <a:lnTo>
                    <a:pt x="4" y="7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8" y="19"/>
                  </a:lnTo>
                  <a:lnTo>
                    <a:pt x="19" y="21"/>
                  </a:lnTo>
                  <a:lnTo>
                    <a:pt x="21" y="9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45" name="Freeform 117"/>
            <p:cNvSpPr>
              <a:spLocks noChangeAspect="1"/>
            </p:cNvSpPr>
            <p:nvPr/>
          </p:nvSpPr>
          <p:spPr bwMode="auto">
            <a:xfrm>
              <a:off x="5365" y="2036"/>
              <a:ext cx="97" cy="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7" y="33"/>
                </a:cxn>
                <a:cxn ang="0">
                  <a:pos x="0" y="75"/>
                </a:cxn>
                <a:cxn ang="0">
                  <a:pos x="17" y="75"/>
                </a:cxn>
                <a:cxn ang="0">
                  <a:pos x="25" y="65"/>
                </a:cxn>
                <a:cxn ang="0">
                  <a:pos x="42" y="75"/>
                </a:cxn>
                <a:cxn ang="0">
                  <a:pos x="50" y="50"/>
                </a:cxn>
                <a:cxn ang="0">
                  <a:pos x="67" y="50"/>
                </a:cxn>
                <a:cxn ang="0">
                  <a:pos x="67" y="33"/>
                </a:cxn>
                <a:cxn ang="0">
                  <a:pos x="33" y="25"/>
                </a:cxn>
                <a:cxn ang="0">
                  <a:pos x="33" y="8"/>
                </a:cxn>
                <a:cxn ang="0">
                  <a:pos x="8" y="0"/>
                </a:cxn>
              </a:cxnLst>
              <a:rect l="0" t="0" r="r" b="b"/>
              <a:pathLst>
                <a:path w="67" h="75">
                  <a:moveTo>
                    <a:pt x="8" y="0"/>
                  </a:moveTo>
                  <a:lnTo>
                    <a:pt x="17" y="33"/>
                  </a:lnTo>
                  <a:lnTo>
                    <a:pt x="0" y="75"/>
                  </a:lnTo>
                  <a:lnTo>
                    <a:pt x="17" y="75"/>
                  </a:lnTo>
                  <a:lnTo>
                    <a:pt x="25" y="65"/>
                  </a:lnTo>
                  <a:lnTo>
                    <a:pt x="42" y="75"/>
                  </a:lnTo>
                  <a:lnTo>
                    <a:pt x="50" y="50"/>
                  </a:lnTo>
                  <a:lnTo>
                    <a:pt x="67" y="50"/>
                  </a:lnTo>
                  <a:lnTo>
                    <a:pt x="67" y="33"/>
                  </a:lnTo>
                  <a:lnTo>
                    <a:pt x="33" y="25"/>
                  </a:lnTo>
                  <a:lnTo>
                    <a:pt x="33" y="8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46" name="Freeform 118"/>
            <p:cNvSpPr>
              <a:spLocks noChangeAspect="1"/>
            </p:cNvSpPr>
            <p:nvPr/>
          </p:nvSpPr>
          <p:spPr bwMode="auto">
            <a:xfrm>
              <a:off x="5365" y="2036"/>
              <a:ext cx="97" cy="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7" y="33"/>
                </a:cxn>
                <a:cxn ang="0">
                  <a:pos x="0" y="75"/>
                </a:cxn>
                <a:cxn ang="0">
                  <a:pos x="17" y="75"/>
                </a:cxn>
                <a:cxn ang="0">
                  <a:pos x="25" y="65"/>
                </a:cxn>
                <a:cxn ang="0">
                  <a:pos x="42" y="75"/>
                </a:cxn>
                <a:cxn ang="0">
                  <a:pos x="50" y="50"/>
                </a:cxn>
                <a:cxn ang="0">
                  <a:pos x="67" y="50"/>
                </a:cxn>
                <a:cxn ang="0">
                  <a:pos x="67" y="33"/>
                </a:cxn>
                <a:cxn ang="0">
                  <a:pos x="33" y="25"/>
                </a:cxn>
                <a:cxn ang="0">
                  <a:pos x="33" y="8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67" h="75">
                  <a:moveTo>
                    <a:pt x="8" y="0"/>
                  </a:moveTo>
                  <a:lnTo>
                    <a:pt x="17" y="33"/>
                  </a:lnTo>
                  <a:lnTo>
                    <a:pt x="0" y="75"/>
                  </a:lnTo>
                  <a:lnTo>
                    <a:pt x="17" y="75"/>
                  </a:lnTo>
                  <a:lnTo>
                    <a:pt x="25" y="65"/>
                  </a:lnTo>
                  <a:lnTo>
                    <a:pt x="42" y="75"/>
                  </a:lnTo>
                  <a:lnTo>
                    <a:pt x="50" y="50"/>
                  </a:lnTo>
                  <a:lnTo>
                    <a:pt x="67" y="50"/>
                  </a:lnTo>
                  <a:lnTo>
                    <a:pt x="67" y="33"/>
                  </a:lnTo>
                  <a:lnTo>
                    <a:pt x="33" y="25"/>
                  </a:lnTo>
                  <a:lnTo>
                    <a:pt x="33" y="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47" name="Freeform 119"/>
            <p:cNvSpPr>
              <a:spLocks noChangeAspect="1"/>
            </p:cNvSpPr>
            <p:nvPr/>
          </p:nvSpPr>
          <p:spPr bwMode="auto">
            <a:xfrm>
              <a:off x="5301" y="1772"/>
              <a:ext cx="114" cy="24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9" y="68"/>
                </a:cxn>
                <a:cxn ang="0">
                  <a:pos x="38" y="116"/>
                </a:cxn>
                <a:cxn ang="0">
                  <a:pos x="29" y="148"/>
                </a:cxn>
                <a:cxn ang="0">
                  <a:pos x="40" y="183"/>
                </a:cxn>
                <a:cxn ang="0">
                  <a:pos x="55" y="177"/>
                </a:cxn>
                <a:cxn ang="0">
                  <a:pos x="79" y="185"/>
                </a:cxn>
                <a:cxn ang="0">
                  <a:pos x="54" y="135"/>
                </a:cxn>
                <a:cxn ang="0">
                  <a:pos x="57" y="123"/>
                </a:cxn>
                <a:cxn ang="0">
                  <a:pos x="73" y="118"/>
                </a:cxn>
                <a:cxn ang="0">
                  <a:pos x="69" y="95"/>
                </a:cxn>
                <a:cxn ang="0">
                  <a:pos x="55" y="87"/>
                </a:cxn>
                <a:cxn ang="0">
                  <a:pos x="34" y="37"/>
                </a:cxn>
                <a:cxn ang="0">
                  <a:pos x="13" y="0"/>
                </a:cxn>
                <a:cxn ang="0">
                  <a:pos x="0" y="2"/>
                </a:cxn>
              </a:cxnLst>
              <a:rect l="0" t="0" r="r" b="b"/>
              <a:pathLst>
                <a:path w="79" h="185">
                  <a:moveTo>
                    <a:pt x="0" y="2"/>
                  </a:moveTo>
                  <a:lnTo>
                    <a:pt x="29" y="68"/>
                  </a:lnTo>
                  <a:lnTo>
                    <a:pt x="38" y="116"/>
                  </a:lnTo>
                  <a:lnTo>
                    <a:pt x="29" y="148"/>
                  </a:lnTo>
                  <a:lnTo>
                    <a:pt x="40" y="183"/>
                  </a:lnTo>
                  <a:lnTo>
                    <a:pt x="55" y="177"/>
                  </a:lnTo>
                  <a:lnTo>
                    <a:pt x="79" y="185"/>
                  </a:lnTo>
                  <a:lnTo>
                    <a:pt x="54" y="135"/>
                  </a:lnTo>
                  <a:lnTo>
                    <a:pt x="57" y="123"/>
                  </a:lnTo>
                  <a:lnTo>
                    <a:pt x="73" y="118"/>
                  </a:lnTo>
                  <a:lnTo>
                    <a:pt x="69" y="95"/>
                  </a:lnTo>
                  <a:lnTo>
                    <a:pt x="55" y="87"/>
                  </a:lnTo>
                  <a:lnTo>
                    <a:pt x="34" y="37"/>
                  </a:lnTo>
                  <a:lnTo>
                    <a:pt x="13" y="0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48" name="Freeform 120"/>
            <p:cNvSpPr>
              <a:spLocks noChangeAspect="1"/>
            </p:cNvSpPr>
            <p:nvPr/>
          </p:nvSpPr>
          <p:spPr bwMode="auto">
            <a:xfrm>
              <a:off x="5301" y="1772"/>
              <a:ext cx="114" cy="24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9" y="68"/>
                </a:cxn>
                <a:cxn ang="0">
                  <a:pos x="38" y="116"/>
                </a:cxn>
                <a:cxn ang="0">
                  <a:pos x="29" y="148"/>
                </a:cxn>
                <a:cxn ang="0">
                  <a:pos x="40" y="183"/>
                </a:cxn>
                <a:cxn ang="0">
                  <a:pos x="55" y="177"/>
                </a:cxn>
                <a:cxn ang="0">
                  <a:pos x="79" y="185"/>
                </a:cxn>
                <a:cxn ang="0">
                  <a:pos x="54" y="135"/>
                </a:cxn>
                <a:cxn ang="0">
                  <a:pos x="57" y="123"/>
                </a:cxn>
                <a:cxn ang="0">
                  <a:pos x="73" y="118"/>
                </a:cxn>
                <a:cxn ang="0">
                  <a:pos x="69" y="95"/>
                </a:cxn>
                <a:cxn ang="0">
                  <a:pos x="55" y="87"/>
                </a:cxn>
                <a:cxn ang="0">
                  <a:pos x="34" y="37"/>
                </a:cxn>
                <a:cxn ang="0">
                  <a:pos x="13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9" h="185">
                  <a:moveTo>
                    <a:pt x="0" y="2"/>
                  </a:moveTo>
                  <a:lnTo>
                    <a:pt x="29" y="68"/>
                  </a:lnTo>
                  <a:lnTo>
                    <a:pt x="38" y="116"/>
                  </a:lnTo>
                  <a:lnTo>
                    <a:pt x="29" y="148"/>
                  </a:lnTo>
                  <a:lnTo>
                    <a:pt x="40" y="183"/>
                  </a:lnTo>
                  <a:lnTo>
                    <a:pt x="55" y="177"/>
                  </a:lnTo>
                  <a:lnTo>
                    <a:pt x="79" y="185"/>
                  </a:lnTo>
                  <a:lnTo>
                    <a:pt x="54" y="135"/>
                  </a:lnTo>
                  <a:lnTo>
                    <a:pt x="57" y="123"/>
                  </a:lnTo>
                  <a:lnTo>
                    <a:pt x="73" y="118"/>
                  </a:lnTo>
                  <a:lnTo>
                    <a:pt x="69" y="95"/>
                  </a:lnTo>
                  <a:lnTo>
                    <a:pt x="55" y="87"/>
                  </a:lnTo>
                  <a:lnTo>
                    <a:pt x="34" y="37"/>
                  </a:lnTo>
                  <a:lnTo>
                    <a:pt x="1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49" name="Freeform 121"/>
            <p:cNvSpPr>
              <a:spLocks noChangeAspect="1"/>
            </p:cNvSpPr>
            <p:nvPr/>
          </p:nvSpPr>
          <p:spPr bwMode="auto">
            <a:xfrm>
              <a:off x="2702" y="957"/>
              <a:ext cx="3112" cy="2040"/>
            </a:xfrm>
            <a:custGeom>
              <a:avLst/>
              <a:gdLst/>
              <a:ahLst/>
              <a:cxnLst>
                <a:cxn ang="0">
                  <a:pos x="693" y="1315"/>
                </a:cxn>
                <a:cxn ang="0">
                  <a:pos x="887" y="1223"/>
                </a:cxn>
                <a:cxn ang="0">
                  <a:pos x="743" y="1098"/>
                </a:cxn>
                <a:cxn ang="0">
                  <a:pos x="1027" y="1240"/>
                </a:cxn>
                <a:cxn ang="0">
                  <a:pos x="1069" y="1340"/>
                </a:cxn>
                <a:cxn ang="0">
                  <a:pos x="1246" y="1273"/>
                </a:cxn>
                <a:cxn ang="0">
                  <a:pos x="1328" y="1315"/>
                </a:cxn>
                <a:cxn ang="0">
                  <a:pos x="1395" y="1440"/>
                </a:cxn>
                <a:cxn ang="0">
                  <a:pos x="1413" y="1432"/>
                </a:cxn>
                <a:cxn ang="0">
                  <a:pos x="1480" y="1440"/>
                </a:cxn>
                <a:cxn ang="0">
                  <a:pos x="1480" y="1282"/>
                </a:cxn>
                <a:cxn ang="0">
                  <a:pos x="1662" y="1165"/>
                </a:cxn>
                <a:cxn ang="0">
                  <a:pos x="1645" y="981"/>
                </a:cxn>
                <a:cxn ang="0">
                  <a:pos x="1637" y="923"/>
                </a:cxn>
                <a:cxn ang="0">
                  <a:pos x="1712" y="998"/>
                </a:cxn>
                <a:cxn ang="0">
                  <a:pos x="1712" y="939"/>
                </a:cxn>
                <a:cxn ang="0">
                  <a:pos x="1804" y="655"/>
                </a:cxn>
                <a:cxn ang="0">
                  <a:pos x="1839" y="447"/>
                </a:cxn>
                <a:cxn ang="0">
                  <a:pos x="1931" y="480"/>
                </a:cxn>
                <a:cxn ang="0">
                  <a:pos x="2004" y="689"/>
                </a:cxn>
                <a:cxn ang="0">
                  <a:pos x="1990" y="432"/>
                </a:cxn>
                <a:cxn ang="0">
                  <a:pos x="2054" y="225"/>
                </a:cxn>
                <a:cxn ang="0">
                  <a:pos x="2163" y="142"/>
                </a:cxn>
                <a:cxn ang="0">
                  <a:pos x="1964" y="64"/>
                </a:cxn>
                <a:cxn ang="0">
                  <a:pos x="1822" y="104"/>
                </a:cxn>
                <a:cxn ang="0">
                  <a:pos x="1520" y="104"/>
                </a:cxn>
                <a:cxn ang="0">
                  <a:pos x="1328" y="121"/>
                </a:cxn>
                <a:cxn ang="0">
                  <a:pos x="1211" y="79"/>
                </a:cxn>
                <a:cxn ang="0">
                  <a:pos x="1088" y="0"/>
                </a:cxn>
                <a:cxn ang="0">
                  <a:pos x="998" y="173"/>
                </a:cxn>
                <a:cxn ang="0">
                  <a:pos x="902" y="246"/>
                </a:cxn>
                <a:cxn ang="0">
                  <a:pos x="881" y="413"/>
                </a:cxn>
                <a:cxn ang="0">
                  <a:pos x="850" y="298"/>
                </a:cxn>
                <a:cxn ang="0">
                  <a:pos x="795" y="355"/>
                </a:cxn>
                <a:cxn ang="0">
                  <a:pos x="518" y="417"/>
                </a:cxn>
                <a:cxn ang="0">
                  <a:pos x="455" y="327"/>
                </a:cxn>
                <a:cxn ang="0">
                  <a:pos x="204" y="549"/>
                </a:cxn>
                <a:cxn ang="0">
                  <a:pos x="242" y="597"/>
                </a:cxn>
                <a:cxn ang="0">
                  <a:pos x="342" y="605"/>
                </a:cxn>
                <a:cxn ang="0">
                  <a:pos x="367" y="463"/>
                </a:cxn>
                <a:cxn ang="0">
                  <a:pos x="382" y="578"/>
                </a:cxn>
                <a:cxn ang="0">
                  <a:pos x="367" y="676"/>
                </a:cxn>
                <a:cxn ang="0">
                  <a:pos x="217" y="672"/>
                </a:cxn>
                <a:cxn ang="0">
                  <a:pos x="75" y="789"/>
                </a:cxn>
                <a:cxn ang="0">
                  <a:pos x="60" y="881"/>
                </a:cxn>
                <a:cxn ang="0">
                  <a:pos x="92" y="981"/>
                </a:cxn>
                <a:cxn ang="0">
                  <a:pos x="303" y="985"/>
                </a:cxn>
                <a:cxn ang="0">
                  <a:pos x="259" y="881"/>
                </a:cxn>
                <a:cxn ang="0">
                  <a:pos x="359" y="923"/>
                </a:cxn>
                <a:cxn ang="0">
                  <a:pos x="401" y="989"/>
                </a:cxn>
                <a:cxn ang="0">
                  <a:pos x="461" y="989"/>
                </a:cxn>
                <a:cxn ang="0">
                  <a:pos x="543" y="1073"/>
                </a:cxn>
              </a:cxnLst>
              <a:rect l="0" t="0" r="r" b="b"/>
              <a:pathLst>
                <a:path w="2171" h="1532">
                  <a:moveTo>
                    <a:pt x="553" y="1121"/>
                  </a:moveTo>
                  <a:lnTo>
                    <a:pt x="610" y="1190"/>
                  </a:lnTo>
                  <a:lnTo>
                    <a:pt x="618" y="1215"/>
                  </a:lnTo>
                  <a:lnTo>
                    <a:pt x="693" y="1315"/>
                  </a:lnTo>
                  <a:lnTo>
                    <a:pt x="770" y="1315"/>
                  </a:lnTo>
                  <a:lnTo>
                    <a:pt x="870" y="1265"/>
                  </a:lnTo>
                  <a:lnTo>
                    <a:pt x="870" y="1250"/>
                  </a:lnTo>
                  <a:lnTo>
                    <a:pt x="887" y="1223"/>
                  </a:lnTo>
                  <a:lnTo>
                    <a:pt x="827" y="1181"/>
                  </a:lnTo>
                  <a:lnTo>
                    <a:pt x="802" y="1190"/>
                  </a:lnTo>
                  <a:lnTo>
                    <a:pt x="753" y="1140"/>
                  </a:lnTo>
                  <a:lnTo>
                    <a:pt x="743" y="1098"/>
                  </a:lnTo>
                  <a:lnTo>
                    <a:pt x="845" y="1173"/>
                  </a:lnTo>
                  <a:lnTo>
                    <a:pt x="1012" y="1198"/>
                  </a:lnTo>
                  <a:lnTo>
                    <a:pt x="1002" y="1230"/>
                  </a:lnTo>
                  <a:lnTo>
                    <a:pt x="1027" y="1240"/>
                  </a:lnTo>
                  <a:lnTo>
                    <a:pt x="1052" y="1230"/>
                  </a:lnTo>
                  <a:lnTo>
                    <a:pt x="1044" y="1265"/>
                  </a:lnTo>
                  <a:lnTo>
                    <a:pt x="1069" y="1324"/>
                  </a:lnTo>
                  <a:lnTo>
                    <a:pt x="1069" y="1340"/>
                  </a:lnTo>
                  <a:lnTo>
                    <a:pt x="1111" y="1415"/>
                  </a:lnTo>
                  <a:lnTo>
                    <a:pt x="1144" y="1392"/>
                  </a:lnTo>
                  <a:lnTo>
                    <a:pt x="1186" y="1300"/>
                  </a:lnTo>
                  <a:lnTo>
                    <a:pt x="1246" y="1273"/>
                  </a:lnTo>
                  <a:lnTo>
                    <a:pt x="1288" y="1215"/>
                  </a:lnTo>
                  <a:lnTo>
                    <a:pt x="1303" y="1265"/>
                  </a:lnTo>
                  <a:lnTo>
                    <a:pt x="1319" y="1282"/>
                  </a:lnTo>
                  <a:lnTo>
                    <a:pt x="1328" y="1315"/>
                  </a:lnTo>
                  <a:lnTo>
                    <a:pt x="1346" y="1324"/>
                  </a:lnTo>
                  <a:lnTo>
                    <a:pt x="1363" y="1300"/>
                  </a:lnTo>
                  <a:lnTo>
                    <a:pt x="1395" y="1382"/>
                  </a:lnTo>
                  <a:lnTo>
                    <a:pt x="1395" y="1440"/>
                  </a:lnTo>
                  <a:lnTo>
                    <a:pt x="1428" y="1507"/>
                  </a:lnTo>
                  <a:lnTo>
                    <a:pt x="1463" y="1532"/>
                  </a:lnTo>
                  <a:lnTo>
                    <a:pt x="1445" y="1474"/>
                  </a:lnTo>
                  <a:lnTo>
                    <a:pt x="1413" y="1432"/>
                  </a:lnTo>
                  <a:lnTo>
                    <a:pt x="1413" y="1365"/>
                  </a:lnTo>
                  <a:lnTo>
                    <a:pt x="1438" y="1374"/>
                  </a:lnTo>
                  <a:lnTo>
                    <a:pt x="1447" y="1409"/>
                  </a:lnTo>
                  <a:lnTo>
                    <a:pt x="1480" y="1440"/>
                  </a:lnTo>
                  <a:lnTo>
                    <a:pt x="1537" y="1374"/>
                  </a:lnTo>
                  <a:lnTo>
                    <a:pt x="1537" y="1332"/>
                  </a:lnTo>
                  <a:lnTo>
                    <a:pt x="1513" y="1290"/>
                  </a:lnTo>
                  <a:lnTo>
                    <a:pt x="1480" y="1282"/>
                  </a:lnTo>
                  <a:lnTo>
                    <a:pt x="1513" y="1240"/>
                  </a:lnTo>
                  <a:lnTo>
                    <a:pt x="1520" y="1250"/>
                  </a:lnTo>
                  <a:lnTo>
                    <a:pt x="1605" y="1223"/>
                  </a:lnTo>
                  <a:lnTo>
                    <a:pt x="1662" y="1165"/>
                  </a:lnTo>
                  <a:lnTo>
                    <a:pt x="1679" y="1115"/>
                  </a:lnTo>
                  <a:lnTo>
                    <a:pt x="1662" y="1106"/>
                  </a:lnTo>
                  <a:lnTo>
                    <a:pt x="1637" y="1048"/>
                  </a:lnTo>
                  <a:lnTo>
                    <a:pt x="1645" y="981"/>
                  </a:lnTo>
                  <a:lnTo>
                    <a:pt x="1622" y="1006"/>
                  </a:lnTo>
                  <a:lnTo>
                    <a:pt x="1605" y="989"/>
                  </a:lnTo>
                  <a:lnTo>
                    <a:pt x="1605" y="956"/>
                  </a:lnTo>
                  <a:lnTo>
                    <a:pt x="1637" y="923"/>
                  </a:lnTo>
                  <a:lnTo>
                    <a:pt x="1655" y="937"/>
                  </a:lnTo>
                  <a:lnTo>
                    <a:pt x="1679" y="923"/>
                  </a:lnTo>
                  <a:lnTo>
                    <a:pt x="1679" y="981"/>
                  </a:lnTo>
                  <a:lnTo>
                    <a:pt x="1712" y="998"/>
                  </a:lnTo>
                  <a:lnTo>
                    <a:pt x="1712" y="1023"/>
                  </a:lnTo>
                  <a:lnTo>
                    <a:pt x="1729" y="1056"/>
                  </a:lnTo>
                  <a:lnTo>
                    <a:pt x="1754" y="1014"/>
                  </a:lnTo>
                  <a:lnTo>
                    <a:pt x="1712" y="939"/>
                  </a:lnTo>
                  <a:lnTo>
                    <a:pt x="1747" y="864"/>
                  </a:lnTo>
                  <a:lnTo>
                    <a:pt x="1762" y="889"/>
                  </a:lnTo>
                  <a:lnTo>
                    <a:pt x="1812" y="789"/>
                  </a:lnTo>
                  <a:lnTo>
                    <a:pt x="1804" y="655"/>
                  </a:lnTo>
                  <a:lnTo>
                    <a:pt x="1779" y="605"/>
                  </a:lnTo>
                  <a:lnTo>
                    <a:pt x="1747" y="589"/>
                  </a:lnTo>
                  <a:lnTo>
                    <a:pt x="1756" y="484"/>
                  </a:lnTo>
                  <a:lnTo>
                    <a:pt x="1839" y="447"/>
                  </a:lnTo>
                  <a:lnTo>
                    <a:pt x="1862" y="472"/>
                  </a:lnTo>
                  <a:lnTo>
                    <a:pt x="1971" y="338"/>
                  </a:lnTo>
                  <a:lnTo>
                    <a:pt x="1971" y="388"/>
                  </a:lnTo>
                  <a:lnTo>
                    <a:pt x="1931" y="480"/>
                  </a:lnTo>
                  <a:lnTo>
                    <a:pt x="1931" y="530"/>
                  </a:lnTo>
                  <a:lnTo>
                    <a:pt x="1964" y="622"/>
                  </a:lnTo>
                  <a:lnTo>
                    <a:pt x="1988" y="630"/>
                  </a:lnTo>
                  <a:lnTo>
                    <a:pt x="2004" y="689"/>
                  </a:lnTo>
                  <a:lnTo>
                    <a:pt x="2021" y="580"/>
                  </a:lnTo>
                  <a:lnTo>
                    <a:pt x="2038" y="572"/>
                  </a:lnTo>
                  <a:lnTo>
                    <a:pt x="2004" y="522"/>
                  </a:lnTo>
                  <a:lnTo>
                    <a:pt x="1990" y="432"/>
                  </a:lnTo>
                  <a:lnTo>
                    <a:pt x="2050" y="388"/>
                  </a:lnTo>
                  <a:lnTo>
                    <a:pt x="2081" y="305"/>
                  </a:lnTo>
                  <a:lnTo>
                    <a:pt x="2106" y="296"/>
                  </a:lnTo>
                  <a:lnTo>
                    <a:pt x="2054" y="225"/>
                  </a:lnTo>
                  <a:lnTo>
                    <a:pt x="2146" y="204"/>
                  </a:lnTo>
                  <a:lnTo>
                    <a:pt x="2171" y="171"/>
                  </a:lnTo>
                  <a:lnTo>
                    <a:pt x="2136" y="152"/>
                  </a:lnTo>
                  <a:lnTo>
                    <a:pt x="2163" y="142"/>
                  </a:lnTo>
                  <a:lnTo>
                    <a:pt x="2132" y="114"/>
                  </a:lnTo>
                  <a:lnTo>
                    <a:pt x="2106" y="129"/>
                  </a:lnTo>
                  <a:lnTo>
                    <a:pt x="1996" y="54"/>
                  </a:lnTo>
                  <a:lnTo>
                    <a:pt x="1964" y="64"/>
                  </a:lnTo>
                  <a:lnTo>
                    <a:pt x="1896" y="46"/>
                  </a:lnTo>
                  <a:lnTo>
                    <a:pt x="1862" y="71"/>
                  </a:lnTo>
                  <a:lnTo>
                    <a:pt x="1914" y="114"/>
                  </a:lnTo>
                  <a:lnTo>
                    <a:pt x="1822" y="104"/>
                  </a:lnTo>
                  <a:lnTo>
                    <a:pt x="1747" y="127"/>
                  </a:lnTo>
                  <a:lnTo>
                    <a:pt x="1580" y="96"/>
                  </a:lnTo>
                  <a:lnTo>
                    <a:pt x="1555" y="71"/>
                  </a:lnTo>
                  <a:lnTo>
                    <a:pt x="1520" y="104"/>
                  </a:lnTo>
                  <a:lnTo>
                    <a:pt x="1537" y="138"/>
                  </a:lnTo>
                  <a:lnTo>
                    <a:pt x="1470" y="171"/>
                  </a:lnTo>
                  <a:lnTo>
                    <a:pt x="1369" y="104"/>
                  </a:lnTo>
                  <a:lnTo>
                    <a:pt x="1328" y="121"/>
                  </a:lnTo>
                  <a:lnTo>
                    <a:pt x="1269" y="114"/>
                  </a:lnTo>
                  <a:lnTo>
                    <a:pt x="1186" y="163"/>
                  </a:lnTo>
                  <a:lnTo>
                    <a:pt x="1179" y="114"/>
                  </a:lnTo>
                  <a:lnTo>
                    <a:pt x="1211" y="79"/>
                  </a:lnTo>
                  <a:lnTo>
                    <a:pt x="1204" y="21"/>
                  </a:lnTo>
                  <a:lnTo>
                    <a:pt x="1136" y="21"/>
                  </a:lnTo>
                  <a:lnTo>
                    <a:pt x="1111" y="46"/>
                  </a:lnTo>
                  <a:lnTo>
                    <a:pt x="1088" y="0"/>
                  </a:lnTo>
                  <a:lnTo>
                    <a:pt x="1052" y="12"/>
                  </a:lnTo>
                  <a:lnTo>
                    <a:pt x="1037" y="81"/>
                  </a:lnTo>
                  <a:lnTo>
                    <a:pt x="969" y="154"/>
                  </a:lnTo>
                  <a:lnTo>
                    <a:pt x="998" y="173"/>
                  </a:lnTo>
                  <a:lnTo>
                    <a:pt x="937" y="196"/>
                  </a:lnTo>
                  <a:lnTo>
                    <a:pt x="1002" y="254"/>
                  </a:lnTo>
                  <a:lnTo>
                    <a:pt x="977" y="286"/>
                  </a:lnTo>
                  <a:lnTo>
                    <a:pt x="902" y="246"/>
                  </a:lnTo>
                  <a:lnTo>
                    <a:pt x="910" y="296"/>
                  </a:lnTo>
                  <a:lnTo>
                    <a:pt x="977" y="355"/>
                  </a:lnTo>
                  <a:lnTo>
                    <a:pt x="935" y="351"/>
                  </a:lnTo>
                  <a:lnTo>
                    <a:pt x="881" y="413"/>
                  </a:lnTo>
                  <a:lnTo>
                    <a:pt x="902" y="346"/>
                  </a:lnTo>
                  <a:lnTo>
                    <a:pt x="870" y="221"/>
                  </a:lnTo>
                  <a:lnTo>
                    <a:pt x="852" y="231"/>
                  </a:lnTo>
                  <a:lnTo>
                    <a:pt x="850" y="298"/>
                  </a:lnTo>
                  <a:lnTo>
                    <a:pt x="870" y="355"/>
                  </a:lnTo>
                  <a:lnTo>
                    <a:pt x="810" y="321"/>
                  </a:lnTo>
                  <a:lnTo>
                    <a:pt x="785" y="321"/>
                  </a:lnTo>
                  <a:lnTo>
                    <a:pt x="795" y="355"/>
                  </a:lnTo>
                  <a:lnTo>
                    <a:pt x="634" y="384"/>
                  </a:lnTo>
                  <a:lnTo>
                    <a:pt x="610" y="430"/>
                  </a:lnTo>
                  <a:lnTo>
                    <a:pt x="543" y="480"/>
                  </a:lnTo>
                  <a:lnTo>
                    <a:pt x="518" y="417"/>
                  </a:lnTo>
                  <a:lnTo>
                    <a:pt x="564" y="415"/>
                  </a:lnTo>
                  <a:lnTo>
                    <a:pt x="568" y="375"/>
                  </a:lnTo>
                  <a:lnTo>
                    <a:pt x="480" y="351"/>
                  </a:lnTo>
                  <a:lnTo>
                    <a:pt x="455" y="327"/>
                  </a:lnTo>
                  <a:lnTo>
                    <a:pt x="326" y="369"/>
                  </a:lnTo>
                  <a:lnTo>
                    <a:pt x="315" y="401"/>
                  </a:lnTo>
                  <a:lnTo>
                    <a:pt x="202" y="530"/>
                  </a:lnTo>
                  <a:lnTo>
                    <a:pt x="204" y="549"/>
                  </a:lnTo>
                  <a:lnTo>
                    <a:pt x="192" y="572"/>
                  </a:lnTo>
                  <a:lnTo>
                    <a:pt x="202" y="630"/>
                  </a:lnTo>
                  <a:lnTo>
                    <a:pt x="225" y="622"/>
                  </a:lnTo>
                  <a:lnTo>
                    <a:pt x="242" y="597"/>
                  </a:lnTo>
                  <a:lnTo>
                    <a:pt x="292" y="672"/>
                  </a:lnTo>
                  <a:lnTo>
                    <a:pt x="309" y="664"/>
                  </a:lnTo>
                  <a:lnTo>
                    <a:pt x="309" y="630"/>
                  </a:lnTo>
                  <a:lnTo>
                    <a:pt x="342" y="605"/>
                  </a:lnTo>
                  <a:lnTo>
                    <a:pt x="317" y="555"/>
                  </a:lnTo>
                  <a:lnTo>
                    <a:pt x="326" y="530"/>
                  </a:lnTo>
                  <a:lnTo>
                    <a:pt x="351" y="530"/>
                  </a:lnTo>
                  <a:lnTo>
                    <a:pt x="367" y="463"/>
                  </a:lnTo>
                  <a:lnTo>
                    <a:pt x="394" y="455"/>
                  </a:lnTo>
                  <a:lnTo>
                    <a:pt x="419" y="488"/>
                  </a:lnTo>
                  <a:lnTo>
                    <a:pt x="376" y="538"/>
                  </a:lnTo>
                  <a:lnTo>
                    <a:pt x="382" y="578"/>
                  </a:lnTo>
                  <a:lnTo>
                    <a:pt x="457" y="557"/>
                  </a:lnTo>
                  <a:lnTo>
                    <a:pt x="476" y="588"/>
                  </a:lnTo>
                  <a:lnTo>
                    <a:pt x="374" y="651"/>
                  </a:lnTo>
                  <a:lnTo>
                    <a:pt x="367" y="676"/>
                  </a:lnTo>
                  <a:lnTo>
                    <a:pt x="292" y="705"/>
                  </a:lnTo>
                  <a:lnTo>
                    <a:pt x="242" y="705"/>
                  </a:lnTo>
                  <a:lnTo>
                    <a:pt x="252" y="647"/>
                  </a:lnTo>
                  <a:lnTo>
                    <a:pt x="217" y="672"/>
                  </a:lnTo>
                  <a:lnTo>
                    <a:pt x="217" y="697"/>
                  </a:lnTo>
                  <a:lnTo>
                    <a:pt x="184" y="705"/>
                  </a:lnTo>
                  <a:lnTo>
                    <a:pt x="152" y="774"/>
                  </a:lnTo>
                  <a:lnTo>
                    <a:pt x="75" y="789"/>
                  </a:lnTo>
                  <a:lnTo>
                    <a:pt x="77" y="804"/>
                  </a:lnTo>
                  <a:lnTo>
                    <a:pt x="100" y="806"/>
                  </a:lnTo>
                  <a:lnTo>
                    <a:pt x="92" y="872"/>
                  </a:lnTo>
                  <a:lnTo>
                    <a:pt x="60" y="881"/>
                  </a:lnTo>
                  <a:lnTo>
                    <a:pt x="10" y="872"/>
                  </a:lnTo>
                  <a:lnTo>
                    <a:pt x="0" y="948"/>
                  </a:lnTo>
                  <a:lnTo>
                    <a:pt x="25" y="981"/>
                  </a:lnTo>
                  <a:lnTo>
                    <a:pt x="92" y="981"/>
                  </a:lnTo>
                  <a:lnTo>
                    <a:pt x="125" y="914"/>
                  </a:lnTo>
                  <a:lnTo>
                    <a:pt x="209" y="872"/>
                  </a:lnTo>
                  <a:lnTo>
                    <a:pt x="301" y="937"/>
                  </a:lnTo>
                  <a:lnTo>
                    <a:pt x="303" y="985"/>
                  </a:lnTo>
                  <a:lnTo>
                    <a:pt x="319" y="950"/>
                  </a:lnTo>
                  <a:lnTo>
                    <a:pt x="336" y="948"/>
                  </a:lnTo>
                  <a:lnTo>
                    <a:pt x="338" y="933"/>
                  </a:lnTo>
                  <a:lnTo>
                    <a:pt x="259" y="881"/>
                  </a:lnTo>
                  <a:lnTo>
                    <a:pt x="277" y="864"/>
                  </a:lnTo>
                  <a:lnTo>
                    <a:pt x="317" y="872"/>
                  </a:lnTo>
                  <a:lnTo>
                    <a:pt x="317" y="889"/>
                  </a:lnTo>
                  <a:lnTo>
                    <a:pt x="359" y="923"/>
                  </a:lnTo>
                  <a:lnTo>
                    <a:pt x="361" y="952"/>
                  </a:lnTo>
                  <a:lnTo>
                    <a:pt x="384" y="956"/>
                  </a:lnTo>
                  <a:lnTo>
                    <a:pt x="376" y="981"/>
                  </a:lnTo>
                  <a:lnTo>
                    <a:pt x="401" y="989"/>
                  </a:lnTo>
                  <a:lnTo>
                    <a:pt x="409" y="973"/>
                  </a:lnTo>
                  <a:lnTo>
                    <a:pt x="401" y="939"/>
                  </a:lnTo>
                  <a:lnTo>
                    <a:pt x="451" y="948"/>
                  </a:lnTo>
                  <a:lnTo>
                    <a:pt x="461" y="989"/>
                  </a:lnTo>
                  <a:lnTo>
                    <a:pt x="526" y="1023"/>
                  </a:lnTo>
                  <a:lnTo>
                    <a:pt x="559" y="1002"/>
                  </a:lnTo>
                  <a:lnTo>
                    <a:pt x="578" y="1006"/>
                  </a:lnTo>
                  <a:lnTo>
                    <a:pt x="543" y="1073"/>
                  </a:lnTo>
                  <a:lnTo>
                    <a:pt x="553" y="112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50" name="Freeform 122"/>
            <p:cNvSpPr>
              <a:spLocks noChangeAspect="1"/>
            </p:cNvSpPr>
            <p:nvPr/>
          </p:nvSpPr>
          <p:spPr bwMode="auto">
            <a:xfrm>
              <a:off x="2702" y="957"/>
              <a:ext cx="3112" cy="2040"/>
            </a:xfrm>
            <a:custGeom>
              <a:avLst/>
              <a:gdLst/>
              <a:ahLst/>
              <a:cxnLst>
                <a:cxn ang="0">
                  <a:pos x="693" y="1315"/>
                </a:cxn>
                <a:cxn ang="0">
                  <a:pos x="887" y="1223"/>
                </a:cxn>
                <a:cxn ang="0">
                  <a:pos x="743" y="1098"/>
                </a:cxn>
                <a:cxn ang="0">
                  <a:pos x="1027" y="1240"/>
                </a:cxn>
                <a:cxn ang="0">
                  <a:pos x="1069" y="1340"/>
                </a:cxn>
                <a:cxn ang="0">
                  <a:pos x="1246" y="1273"/>
                </a:cxn>
                <a:cxn ang="0">
                  <a:pos x="1328" y="1315"/>
                </a:cxn>
                <a:cxn ang="0">
                  <a:pos x="1395" y="1440"/>
                </a:cxn>
                <a:cxn ang="0">
                  <a:pos x="1413" y="1432"/>
                </a:cxn>
                <a:cxn ang="0">
                  <a:pos x="1480" y="1440"/>
                </a:cxn>
                <a:cxn ang="0">
                  <a:pos x="1480" y="1282"/>
                </a:cxn>
                <a:cxn ang="0">
                  <a:pos x="1662" y="1165"/>
                </a:cxn>
                <a:cxn ang="0">
                  <a:pos x="1645" y="981"/>
                </a:cxn>
                <a:cxn ang="0">
                  <a:pos x="1637" y="923"/>
                </a:cxn>
                <a:cxn ang="0">
                  <a:pos x="1712" y="998"/>
                </a:cxn>
                <a:cxn ang="0">
                  <a:pos x="1712" y="939"/>
                </a:cxn>
                <a:cxn ang="0">
                  <a:pos x="1804" y="655"/>
                </a:cxn>
                <a:cxn ang="0">
                  <a:pos x="1839" y="447"/>
                </a:cxn>
                <a:cxn ang="0">
                  <a:pos x="1931" y="480"/>
                </a:cxn>
                <a:cxn ang="0">
                  <a:pos x="2004" y="689"/>
                </a:cxn>
                <a:cxn ang="0">
                  <a:pos x="1990" y="432"/>
                </a:cxn>
                <a:cxn ang="0">
                  <a:pos x="2054" y="225"/>
                </a:cxn>
                <a:cxn ang="0">
                  <a:pos x="2163" y="142"/>
                </a:cxn>
                <a:cxn ang="0">
                  <a:pos x="1964" y="64"/>
                </a:cxn>
                <a:cxn ang="0">
                  <a:pos x="1822" y="104"/>
                </a:cxn>
                <a:cxn ang="0">
                  <a:pos x="1520" y="104"/>
                </a:cxn>
                <a:cxn ang="0">
                  <a:pos x="1328" y="121"/>
                </a:cxn>
                <a:cxn ang="0">
                  <a:pos x="1211" y="79"/>
                </a:cxn>
                <a:cxn ang="0">
                  <a:pos x="1088" y="0"/>
                </a:cxn>
                <a:cxn ang="0">
                  <a:pos x="998" y="173"/>
                </a:cxn>
                <a:cxn ang="0">
                  <a:pos x="902" y="246"/>
                </a:cxn>
                <a:cxn ang="0">
                  <a:pos x="881" y="413"/>
                </a:cxn>
                <a:cxn ang="0">
                  <a:pos x="850" y="298"/>
                </a:cxn>
                <a:cxn ang="0">
                  <a:pos x="795" y="355"/>
                </a:cxn>
                <a:cxn ang="0">
                  <a:pos x="518" y="417"/>
                </a:cxn>
                <a:cxn ang="0">
                  <a:pos x="455" y="327"/>
                </a:cxn>
                <a:cxn ang="0">
                  <a:pos x="204" y="549"/>
                </a:cxn>
                <a:cxn ang="0">
                  <a:pos x="242" y="597"/>
                </a:cxn>
                <a:cxn ang="0">
                  <a:pos x="342" y="605"/>
                </a:cxn>
                <a:cxn ang="0">
                  <a:pos x="367" y="463"/>
                </a:cxn>
                <a:cxn ang="0">
                  <a:pos x="382" y="578"/>
                </a:cxn>
                <a:cxn ang="0">
                  <a:pos x="367" y="676"/>
                </a:cxn>
                <a:cxn ang="0">
                  <a:pos x="217" y="672"/>
                </a:cxn>
                <a:cxn ang="0">
                  <a:pos x="75" y="789"/>
                </a:cxn>
                <a:cxn ang="0">
                  <a:pos x="60" y="881"/>
                </a:cxn>
                <a:cxn ang="0">
                  <a:pos x="92" y="981"/>
                </a:cxn>
                <a:cxn ang="0">
                  <a:pos x="303" y="985"/>
                </a:cxn>
                <a:cxn ang="0">
                  <a:pos x="259" y="881"/>
                </a:cxn>
                <a:cxn ang="0">
                  <a:pos x="359" y="923"/>
                </a:cxn>
                <a:cxn ang="0">
                  <a:pos x="401" y="989"/>
                </a:cxn>
                <a:cxn ang="0">
                  <a:pos x="461" y="989"/>
                </a:cxn>
                <a:cxn ang="0">
                  <a:pos x="543" y="1073"/>
                </a:cxn>
              </a:cxnLst>
              <a:rect l="0" t="0" r="r" b="b"/>
              <a:pathLst>
                <a:path w="2171" h="1532">
                  <a:moveTo>
                    <a:pt x="553" y="1121"/>
                  </a:moveTo>
                  <a:lnTo>
                    <a:pt x="610" y="1190"/>
                  </a:lnTo>
                  <a:lnTo>
                    <a:pt x="618" y="1215"/>
                  </a:lnTo>
                  <a:lnTo>
                    <a:pt x="693" y="1315"/>
                  </a:lnTo>
                  <a:lnTo>
                    <a:pt x="770" y="1315"/>
                  </a:lnTo>
                  <a:lnTo>
                    <a:pt x="870" y="1265"/>
                  </a:lnTo>
                  <a:lnTo>
                    <a:pt x="870" y="1250"/>
                  </a:lnTo>
                  <a:lnTo>
                    <a:pt x="887" y="1223"/>
                  </a:lnTo>
                  <a:lnTo>
                    <a:pt x="827" y="1181"/>
                  </a:lnTo>
                  <a:lnTo>
                    <a:pt x="802" y="1190"/>
                  </a:lnTo>
                  <a:lnTo>
                    <a:pt x="753" y="1140"/>
                  </a:lnTo>
                  <a:lnTo>
                    <a:pt x="743" y="1098"/>
                  </a:lnTo>
                  <a:lnTo>
                    <a:pt x="845" y="1173"/>
                  </a:lnTo>
                  <a:lnTo>
                    <a:pt x="1012" y="1198"/>
                  </a:lnTo>
                  <a:lnTo>
                    <a:pt x="1002" y="1230"/>
                  </a:lnTo>
                  <a:lnTo>
                    <a:pt x="1027" y="1240"/>
                  </a:lnTo>
                  <a:lnTo>
                    <a:pt x="1052" y="1230"/>
                  </a:lnTo>
                  <a:lnTo>
                    <a:pt x="1044" y="1265"/>
                  </a:lnTo>
                  <a:lnTo>
                    <a:pt x="1069" y="1324"/>
                  </a:lnTo>
                  <a:lnTo>
                    <a:pt x="1069" y="1340"/>
                  </a:lnTo>
                  <a:lnTo>
                    <a:pt x="1111" y="1415"/>
                  </a:lnTo>
                  <a:lnTo>
                    <a:pt x="1144" y="1392"/>
                  </a:lnTo>
                  <a:lnTo>
                    <a:pt x="1186" y="1300"/>
                  </a:lnTo>
                  <a:lnTo>
                    <a:pt x="1246" y="1273"/>
                  </a:lnTo>
                  <a:lnTo>
                    <a:pt x="1288" y="1215"/>
                  </a:lnTo>
                  <a:lnTo>
                    <a:pt x="1303" y="1265"/>
                  </a:lnTo>
                  <a:lnTo>
                    <a:pt x="1319" y="1282"/>
                  </a:lnTo>
                  <a:lnTo>
                    <a:pt x="1328" y="1315"/>
                  </a:lnTo>
                  <a:lnTo>
                    <a:pt x="1346" y="1324"/>
                  </a:lnTo>
                  <a:lnTo>
                    <a:pt x="1363" y="1300"/>
                  </a:lnTo>
                  <a:lnTo>
                    <a:pt x="1395" y="1382"/>
                  </a:lnTo>
                  <a:lnTo>
                    <a:pt x="1395" y="1440"/>
                  </a:lnTo>
                  <a:lnTo>
                    <a:pt x="1428" y="1507"/>
                  </a:lnTo>
                  <a:lnTo>
                    <a:pt x="1463" y="1532"/>
                  </a:lnTo>
                  <a:lnTo>
                    <a:pt x="1445" y="1474"/>
                  </a:lnTo>
                  <a:lnTo>
                    <a:pt x="1413" y="1432"/>
                  </a:lnTo>
                  <a:lnTo>
                    <a:pt x="1413" y="1365"/>
                  </a:lnTo>
                  <a:lnTo>
                    <a:pt x="1438" y="1374"/>
                  </a:lnTo>
                  <a:lnTo>
                    <a:pt x="1447" y="1409"/>
                  </a:lnTo>
                  <a:lnTo>
                    <a:pt x="1480" y="1440"/>
                  </a:lnTo>
                  <a:lnTo>
                    <a:pt x="1537" y="1374"/>
                  </a:lnTo>
                  <a:lnTo>
                    <a:pt x="1537" y="1332"/>
                  </a:lnTo>
                  <a:lnTo>
                    <a:pt x="1513" y="1290"/>
                  </a:lnTo>
                  <a:lnTo>
                    <a:pt x="1480" y="1282"/>
                  </a:lnTo>
                  <a:lnTo>
                    <a:pt x="1513" y="1240"/>
                  </a:lnTo>
                  <a:lnTo>
                    <a:pt x="1520" y="1250"/>
                  </a:lnTo>
                  <a:lnTo>
                    <a:pt x="1605" y="1223"/>
                  </a:lnTo>
                  <a:lnTo>
                    <a:pt x="1662" y="1165"/>
                  </a:lnTo>
                  <a:lnTo>
                    <a:pt x="1679" y="1115"/>
                  </a:lnTo>
                  <a:lnTo>
                    <a:pt x="1662" y="1106"/>
                  </a:lnTo>
                  <a:lnTo>
                    <a:pt x="1637" y="1048"/>
                  </a:lnTo>
                  <a:lnTo>
                    <a:pt x="1645" y="981"/>
                  </a:lnTo>
                  <a:lnTo>
                    <a:pt x="1622" y="1006"/>
                  </a:lnTo>
                  <a:lnTo>
                    <a:pt x="1605" y="989"/>
                  </a:lnTo>
                  <a:lnTo>
                    <a:pt x="1605" y="956"/>
                  </a:lnTo>
                  <a:lnTo>
                    <a:pt x="1637" y="923"/>
                  </a:lnTo>
                  <a:lnTo>
                    <a:pt x="1655" y="937"/>
                  </a:lnTo>
                  <a:lnTo>
                    <a:pt x="1679" y="923"/>
                  </a:lnTo>
                  <a:lnTo>
                    <a:pt x="1679" y="981"/>
                  </a:lnTo>
                  <a:lnTo>
                    <a:pt x="1712" y="998"/>
                  </a:lnTo>
                  <a:lnTo>
                    <a:pt x="1712" y="1023"/>
                  </a:lnTo>
                  <a:lnTo>
                    <a:pt x="1729" y="1056"/>
                  </a:lnTo>
                  <a:lnTo>
                    <a:pt x="1754" y="1014"/>
                  </a:lnTo>
                  <a:lnTo>
                    <a:pt x="1712" y="939"/>
                  </a:lnTo>
                  <a:lnTo>
                    <a:pt x="1747" y="864"/>
                  </a:lnTo>
                  <a:lnTo>
                    <a:pt x="1762" y="889"/>
                  </a:lnTo>
                  <a:lnTo>
                    <a:pt x="1812" y="789"/>
                  </a:lnTo>
                  <a:lnTo>
                    <a:pt x="1804" y="655"/>
                  </a:lnTo>
                  <a:lnTo>
                    <a:pt x="1779" y="605"/>
                  </a:lnTo>
                  <a:lnTo>
                    <a:pt x="1747" y="589"/>
                  </a:lnTo>
                  <a:lnTo>
                    <a:pt x="1756" y="484"/>
                  </a:lnTo>
                  <a:lnTo>
                    <a:pt x="1839" y="447"/>
                  </a:lnTo>
                  <a:lnTo>
                    <a:pt x="1862" y="472"/>
                  </a:lnTo>
                  <a:lnTo>
                    <a:pt x="1971" y="338"/>
                  </a:lnTo>
                  <a:lnTo>
                    <a:pt x="1971" y="388"/>
                  </a:lnTo>
                  <a:lnTo>
                    <a:pt x="1931" y="480"/>
                  </a:lnTo>
                  <a:lnTo>
                    <a:pt x="1931" y="530"/>
                  </a:lnTo>
                  <a:lnTo>
                    <a:pt x="1964" y="622"/>
                  </a:lnTo>
                  <a:lnTo>
                    <a:pt x="1988" y="630"/>
                  </a:lnTo>
                  <a:lnTo>
                    <a:pt x="2004" y="689"/>
                  </a:lnTo>
                  <a:lnTo>
                    <a:pt x="2021" y="580"/>
                  </a:lnTo>
                  <a:lnTo>
                    <a:pt x="2038" y="572"/>
                  </a:lnTo>
                  <a:lnTo>
                    <a:pt x="2004" y="522"/>
                  </a:lnTo>
                  <a:lnTo>
                    <a:pt x="1990" y="432"/>
                  </a:lnTo>
                  <a:lnTo>
                    <a:pt x="2050" y="388"/>
                  </a:lnTo>
                  <a:lnTo>
                    <a:pt x="2081" y="305"/>
                  </a:lnTo>
                  <a:lnTo>
                    <a:pt x="2106" y="296"/>
                  </a:lnTo>
                  <a:lnTo>
                    <a:pt x="2054" y="225"/>
                  </a:lnTo>
                  <a:lnTo>
                    <a:pt x="2146" y="204"/>
                  </a:lnTo>
                  <a:lnTo>
                    <a:pt x="2171" y="171"/>
                  </a:lnTo>
                  <a:lnTo>
                    <a:pt x="2136" y="152"/>
                  </a:lnTo>
                  <a:lnTo>
                    <a:pt x="2163" y="142"/>
                  </a:lnTo>
                  <a:lnTo>
                    <a:pt x="2132" y="114"/>
                  </a:lnTo>
                  <a:lnTo>
                    <a:pt x="2106" y="129"/>
                  </a:lnTo>
                  <a:lnTo>
                    <a:pt x="1996" y="54"/>
                  </a:lnTo>
                  <a:lnTo>
                    <a:pt x="1964" y="64"/>
                  </a:lnTo>
                  <a:lnTo>
                    <a:pt x="1896" y="46"/>
                  </a:lnTo>
                  <a:lnTo>
                    <a:pt x="1862" y="71"/>
                  </a:lnTo>
                  <a:lnTo>
                    <a:pt x="1914" y="114"/>
                  </a:lnTo>
                  <a:lnTo>
                    <a:pt x="1822" y="104"/>
                  </a:lnTo>
                  <a:lnTo>
                    <a:pt x="1747" y="127"/>
                  </a:lnTo>
                  <a:lnTo>
                    <a:pt x="1580" y="96"/>
                  </a:lnTo>
                  <a:lnTo>
                    <a:pt x="1555" y="71"/>
                  </a:lnTo>
                  <a:lnTo>
                    <a:pt x="1520" y="104"/>
                  </a:lnTo>
                  <a:lnTo>
                    <a:pt x="1537" y="138"/>
                  </a:lnTo>
                  <a:lnTo>
                    <a:pt x="1470" y="171"/>
                  </a:lnTo>
                  <a:lnTo>
                    <a:pt x="1369" y="104"/>
                  </a:lnTo>
                  <a:lnTo>
                    <a:pt x="1328" y="121"/>
                  </a:lnTo>
                  <a:lnTo>
                    <a:pt x="1269" y="114"/>
                  </a:lnTo>
                  <a:lnTo>
                    <a:pt x="1186" y="163"/>
                  </a:lnTo>
                  <a:lnTo>
                    <a:pt x="1179" y="114"/>
                  </a:lnTo>
                  <a:lnTo>
                    <a:pt x="1211" y="79"/>
                  </a:lnTo>
                  <a:lnTo>
                    <a:pt x="1204" y="21"/>
                  </a:lnTo>
                  <a:lnTo>
                    <a:pt x="1136" y="21"/>
                  </a:lnTo>
                  <a:lnTo>
                    <a:pt x="1111" y="46"/>
                  </a:lnTo>
                  <a:lnTo>
                    <a:pt x="1088" y="0"/>
                  </a:lnTo>
                  <a:lnTo>
                    <a:pt x="1052" y="12"/>
                  </a:lnTo>
                  <a:lnTo>
                    <a:pt x="1037" y="81"/>
                  </a:lnTo>
                  <a:lnTo>
                    <a:pt x="969" y="154"/>
                  </a:lnTo>
                  <a:lnTo>
                    <a:pt x="998" y="173"/>
                  </a:lnTo>
                  <a:lnTo>
                    <a:pt x="937" y="196"/>
                  </a:lnTo>
                  <a:lnTo>
                    <a:pt x="1002" y="254"/>
                  </a:lnTo>
                  <a:lnTo>
                    <a:pt x="977" y="286"/>
                  </a:lnTo>
                  <a:lnTo>
                    <a:pt x="902" y="246"/>
                  </a:lnTo>
                  <a:lnTo>
                    <a:pt x="910" y="296"/>
                  </a:lnTo>
                  <a:lnTo>
                    <a:pt x="977" y="355"/>
                  </a:lnTo>
                  <a:lnTo>
                    <a:pt x="935" y="351"/>
                  </a:lnTo>
                  <a:lnTo>
                    <a:pt x="881" y="413"/>
                  </a:lnTo>
                  <a:lnTo>
                    <a:pt x="902" y="346"/>
                  </a:lnTo>
                  <a:lnTo>
                    <a:pt x="870" y="221"/>
                  </a:lnTo>
                  <a:lnTo>
                    <a:pt x="852" y="231"/>
                  </a:lnTo>
                  <a:lnTo>
                    <a:pt x="850" y="298"/>
                  </a:lnTo>
                  <a:lnTo>
                    <a:pt x="870" y="355"/>
                  </a:lnTo>
                  <a:lnTo>
                    <a:pt x="810" y="321"/>
                  </a:lnTo>
                  <a:lnTo>
                    <a:pt x="785" y="321"/>
                  </a:lnTo>
                  <a:lnTo>
                    <a:pt x="795" y="355"/>
                  </a:lnTo>
                  <a:lnTo>
                    <a:pt x="634" y="384"/>
                  </a:lnTo>
                  <a:lnTo>
                    <a:pt x="610" y="430"/>
                  </a:lnTo>
                  <a:lnTo>
                    <a:pt x="543" y="480"/>
                  </a:lnTo>
                  <a:lnTo>
                    <a:pt x="518" y="417"/>
                  </a:lnTo>
                  <a:lnTo>
                    <a:pt x="564" y="415"/>
                  </a:lnTo>
                  <a:lnTo>
                    <a:pt x="568" y="375"/>
                  </a:lnTo>
                  <a:lnTo>
                    <a:pt x="480" y="351"/>
                  </a:lnTo>
                  <a:lnTo>
                    <a:pt x="455" y="327"/>
                  </a:lnTo>
                  <a:lnTo>
                    <a:pt x="326" y="369"/>
                  </a:lnTo>
                  <a:lnTo>
                    <a:pt x="315" y="401"/>
                  </a:lnTo>
                  <a:lnTo>
                    <a:pt x="202" y="530"/>
                  </a:lnTo>
                  <a:lnTo>
                    <a:pt x="204" y="549"/>
                  </a:lnTo>
                  <a:lnTo>
                    <a:pt x="192" y="572"/>
                  </a:lnTo>
                  <a:lnTo>
                    <a:pt x="202" y="630"/>
                  </a:lnTo>
                  <a:lnTo>
                    <a:pt x="225" y="622"/>
                  </a:lnTo>
                  <a:lnTo>
                    <a:pt x="242" y="597"/>
                  </a:lnTo>
                  <a:lnTo>
                    <a:pt x="292" y="672"/>
                  </a:lnTo>
                  <a:lnTo>
                    <a:pt x="309" y="664"/>
                  </a:lnTo>
                  <a:lnTo>
                    <a:pt x="309" y="630"/>
                  </a:lnTo>
                  <a:lnTo>
                    <a:pt x="342" y="605"/>
                  </a:lnTo>
                  <a:lnTo>
                    <a:pt x="317" y="555"/>
                  </a:lnTo>
                  <a:lnTo>
                    <a:pt x="326" y="530"/>
                  </a:lnTo>
                  <a:lnTo>
                    <a:pt x="351" y="530"/>
                  </a:lnTo>
                  <a:lnTo>
                    <a:pt x="367" y="463"/>
                  </a:lnTo>
                  <a:lnTo>
                    <a:pt x="394" y="455"/>
                  </a:lnTo>
                  <a:lnTo>
                    <a:pt x="419" y="488"/>
                  </a:lnTo>
                  <a:lnTo>
                    <a:pt x="376" y="538"/>
                  </a:lnTo>
                  <a:lnTo>
                    <a:pt x="382" y="578"/>
                  </a:lnTo>
                  <a:lnTo>
                    <a:pt x="457" y="557"/>
                  </a:lnTo>
                  <a:lnTo>
                    <a:pt x="476" y="588"/>
                  </a:lnTo>
                  <a:lnTo>
                    <a:pt x="374" y="651"/>
                  </a:lnTo>
                  <a:lnTo>
                    <a:pt x="367" y="676"/>
                  </a:lnTo>
                  <a:lnTo>
                    <a:pt x="292" y="705"/>
                  </a:lnTo>
                  <a:lnTo>
                    <a:pt x="242" y="705"/>
                  </a:lnTo>
                  <a:lnTo>
                    <a:pt x="252" y="647"/>
                  </a:lnTo>
                  <a:lnTo>
                    <a:pt x="217" y="672"/>
                  </a:lnTo>
                  <a:lnTo>
                    <a:pt x="217" y="697"/>
                  </a:lnTo>
                  <a:lnTo>
                    <a:pt x="184" y="705"/>
                  </a:lnTo>
                  <a:lnTo>
                    <a:pt x="152" y="774"/>
                  </a:lnTo>
                  <a:lnTo>
                    <a:pt x="75" y="789"/>
                  </a:lnTo>
                  <a:lnTo>
                    <a:pt x="77" y="804"/>
                  </a:lnTo>
                  <a:lnTo>
                    <a:pt x="100" y="806"/>
                  </a:lnTo>
                  <a:lnTo>
                    <a:pt x="92" y="872"/>
                  </a:lnTo>
                  <a:lnTo>
                    <a:pt x="60" y="881"/>
                  </a:lnTo>
                  <a:lnTo>
                    <a:pt x="10" y="872"/>
                  </a:lnTo>
                  <a:lnTo>
                    <a:pt x="0" y="948"/>
                  </a:lnTo>
                  <a:lnTo>
                    <a:pt x="25" y="981"/>
                  </a:lnTo>
                  <a:lnTo>
                    <a:pt x="92" y="981"/>
                  </a:lnTo>
                  <a:lnTo>
                    <a:pt x="125" y="914"/>
                  </a:lnTo>
                  <a:lnTo>
                    <a:pt x="209" y="872"/>
                  </a:lnTo>
                  <a:lnTo>
                    <a:pt x="301" y="937"/>
                  </a:lnTo>
                  <a:lnTo>
                    <a:pt x="303" y="985"/>
                  </a:lnTo>
                  <a:lnTo>
                    <a:pt x="319" y="950"/>
                  </a:lnTo>
                  <a:lnTo>
                    <a:pt x="336" y="948"/>
                  </a:lnTo>
                  <a:lnTo>
                    <a:pt x="338" y="933"/>
                  </a:lnTo>
                  <a:lnTo>
                    <a:pt x="259" y="881"/>
                  </a:lnTo>
                  <a:lnTo>
                    <a:pt x="277" y="864"/>
                  </a:lnTo>
                  <a:lnTo>
                    <a:pt x="317" y="872"/>
                  </a:lnTo>
                  <a:lnTo>
                    <a:pt x="317" y="889"/>
                  </a:lnTo>
                  <a:lnTo>
                    <a:pt x="359" y="923"/>
                  </a:lnTo>
                  <a:lnTo>
                    <a:pt x="361" y="952"/>
                  </a:lnTo>
                  <a:lnTo>
                    <a:pt x="384" y="956"/>
                  </a:lnTo>
                  <a:lnTo>
                    <a:pt x="376" y="981"/>
                  </a:lnTo>
                  <a:lnTo>
                    <a:pt x="401" y="989"/>
                  </a:lnTo>
                  <a:lnTo>
                    <a:pt x="409" y="973"/>
                  </a:lnTo>
                  <a:lnTo>
                    <a:pt x="401" y="939"/>
                  </a:lnTo>
                  <a:lnTo>
                    <a:pt x="451" y="948"/>
                  </a:lnTo>
                  <a:lnTo>
                    <a:pt x="461" y="989"/>
                  </a:lnTo>
                  <a:lnTo>
                    <a:pt x="526" y="1023"/>
                  </a:lnTo>
                  <a:lnTo>
                    <a:pt x="559" y="1002"/>
                  </a:lnTo>
                  <a:lnTo>
                    <a:pt x="578" y="1006"/>
                  </a:lnTo>
                  <a:lnTo>
                    <a:pt x="543" y="1073"/>
                  </a:lnTo>
                  <a:lnTo>
                    <a:pt x="553" y="1121"/>
                  </a:lnTo>
                  <a:lnTo>
                    <a:pt x="553" y="112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  <p:sp>
          <p:nvSpPr>
            <p:cNvPr id="201851" name="Freeform 123"/>
            <p:cNvSpPr>
              <a:spLocks noChangeAspect="1"/>
            </p:cNvSpPr>
            <p:nvPr/>
          </p:nvSpPr>
          <p:spPr bwMode="auto">
            <a:xfrm>
              <a:off x="454" y="876"/>
              <a:ext cx="1893" cy="3371"/>
            </a:xfrm>
            <a:custGeom>
              <a:avLst/>
              <a:gdLst/>
              <a:ahLst/>
              <a:cxnLst>
                <a:cxn ang="0">
                  <a:pos x="192" y="209"/>
                </a:cxn>
                <a:cxn ang="0">
                  <a:pos x="202" y="361"/>
                </a:cxn>
                <a:cxn ang="0">
                  <a:pos x="192" y="485"/>
                </a:cxn>
                <a:cxn ang="0">
                  <a:pos x="117" y="693"/>
                </a:cxn>
                <a:cxn ang="0">
                  <a:pos x="117" y="887"/>
                </a:cxn>
                <a:cxn ang="0">
                  <a:pos x="177" y="1086"/>
                </a:cxn>
                <a:cxn ang="0">
                  <a:pos x="152" y="936"/>
                </a:cxn>
                <a:cxn ang="0">
                  <a:pos x="234" y="1144"/>
                </a:cxn>
                <a:cxn ang="0">
                  <a:pos x="376" y="1313"/>
                </a:cxn>
                <a:cxn ang="0">
                  <a:pos x="536" y="1395"/>
                </a:cxn>
                <a:cxn ang="0">
                  <a:pos x="578" y="1495"/>
                </a:cxn>
                <a:cxn ang="0">
                  <a:pos x="685" y="1529"/>
                </a:cxn>
                <a:cxn ang="0">
                  <a:pos x="653" y="1687"/>
                </a:cxn>
                <a:cxn ang="0">
                  <a:pos x="628" y="1804"/>
                </a:cxn>
                <a:cxn ang="0">
                  <a:pos x="762" y="2122"/>
                </a:cxn>
                <a:cxn ang="0">
                  <a:pos x="720" y="2389"/>
                </a:cxn>
                <a:cxn ang="0">
                  <a:pos x="777" y="2481"/>
                </a:cxn>
                <a:cxn ang="0">
                  <a:pos x="820" y="2389"/>
                </a:cxn>
                <a:cxn ang="0">
                  <a:pos x="912" y="2264"/>
                </a:cxn>
                <a:cxn ang="0">
                  <a:pos x="1129" y="2115"/>
                </a:cxn>
                <a:cxn ang="0">
                  <a:pos x="1236" y="1998"/>
                </a:cxn>
                <a:cxn ang="0">
                  <a:pos x="1221" y="1821"/>
                </a:cxn>
                <a:cxn ang="0">
                  <a:pos x="1104" y="1762"/>
                </a:cxn>
                <a:cxn ang="0">
                  <a:pos x="1119" y="1704"/>
                </a:cxn>
                <a:cxn ang="0">
                  <a:pos x="954" y="1537"/>
                </a:cxn>
                <a:cxn ang="0">
                  <a:pos x="820" y="1549"/>
                </a:cxn>
                <a:cxn ang="0">
                  <a:pos x="735" y="1554"/>
                </a:cxn>
                <a:cxn ang="0">
                  <a:pos x="593" y="1470"/>
                </a:cxn>
                <a:cxn ang="0">
                  <a:pos x="518" y="1362"/>
                </a:cxn>
                <a:cxn ang="0">
                  <a:pos x="501" y="1263"/>
                </a:cxn>
                <a:cxn ang="0">
                  <a:pos x="371" y="1228"/>
                </a:cxn>
                <a:cxn ang="0">
                  <a:pos x="511" y="1086"/>
                </a:cxn>
                <a:cxn ang="0">
                  <a:pos x="628" y="1094"/>
                </a:cxn>
                <a:cxn ang="0">
                  <a:pos x="703" y="1178"/>
                </a:cxn>
                <a:cxn ang="0">
                  <a:pos x="770" y="1002"/>
                </a:cxn>
                <a:cxn ang="0">
                  <a:pos x="824" y="887"/>
                </a:cxn>
                <a:cxn ang="0">
                  <a:pos x="919" y="762"/>
                </a:cxn>
                <a:cxn ang="0">
                  <a:pos x="994" y="643"/>
                </a:cxn>
                <a:cxn ang="0">
                  <a:pos x="919" y="578"/>
                </a:cxn>
                <a:cxn ang="0">
                  <a:pos x="827" y="485"/>
                </a:cxn>
                <a:cxn ang="0">
                  <a:pos x="735" y="593"/>
                </a:cxn>
                <a:cxn ang="0">
                  <a:pos x="628" y="553"/>
                </a:cxn>
                <a:cxn ang="0">
                  <a:pos x="628" y="443"/>
                </a:cxn>
                <a:cxn ang="0">
                  <a:pos x="710" y="361"/>
                </a:cxn>
                <a:cxn ang="0">
                  <a:pos x="628" y="343"/>
                </a:cxn>
                <a:cxn ang="0">
                  <a:pos x="528" y="343"/>
                </a:cxn>
                <a:cxn ang="0">
                  <a:pos x="369" y="194"/>
                </a:cxn>
                <a:cxn ang="0">
                  <a:pos x="284" y="9"/>
                </a:cxn>
                <a:cxn ang="0">
                  <a:pos x="219" y="27"/>
                </a:cxn>
                <a:cxn ang="0">
                  <a:pos x="177" y="92"/>
                </a:cxn>
                <a:cxn ang="0">
                  <a:pos x="85" y="127"/>
                </a:cxn>
              </a:cxnLst>
              <a:rect l="0" t="0" r="r" b="b"/>
              <a:pathLst>
                <a:path w="1319" h="2531">
                  <a:moveTo>
                    <a:pt x="0" y="169"/>
                  </a:moveTo>
                  <a:lnTo>
                    <a:pt x="85" y="209"/>
                  </a:lnTo>
                  <a:lnTo>
                    <a:pt x="142" y="194"/>
                  </a:lnTo>
                  <a:lnTo>
                    <a:pt x="192" y="209"/>
                  </a:lnTo>
                  <a:lnTo>
                    <a:pt x="135" y="219"/>
                  </a:lnTo>
                  <a:lnTo>
                    <a:pt x="184" y="234"/>
                  </a:lnTo>
                  <a:lnTo>
                    <a:pt x="202" y="294"/>
                  </a:lnTo>
                  <a:lnTo>
                    <a:pt x="202" y="361"/>
                  </a:lnTo>
                  <a:lnTo>
                    <a:pt x="234" y="334"/>
                  </a:lnTo>
                  <a:lnTo>
                    <a:pt x="234" y="384"/>
                  </a:lnTo>
                  <a:lnTo>
                    <a:pt x="209" y="411"/>
                  </a:lnTo>
                  <a:lnTo>
                    <a:pt x="192" y="485"/>
                  </a:lnTo>
                  <a:lnTo>
                    <a:pt x="219" y="568"/>
                  </a:lnTo>
                  <a:lnTo>
                    <a:pt x="202" y="610"/>
                  </a:lnTo>
                  <a:lnTo>
                    <a:pt x="192" y="585"/>
                  </a:lnTo>
                  <a:lnTo>
                    <a:pt x="117" y="693"/>
                  </a:lnTo>
                  <a:lnTo>
                    <a:pt x="110" y="812"/>
                  </a:lnTo>
                  <a:lnTo>
                    <a:pt x="92" y="837"/>
                  </a:lnTo>
                  <a:lnTo>
                    <a:pt x="100" y="887"/>
                  </a:lnTo>
                  <a:lnTo>
                    <a:pt x="117" y="887"/>
                  </a:lnTo>
                  <a:lnTo>
                    <a:pt x="127" y="969"/>
                  </a:lnTo>
                  <a:lnTo>
                    <a:pt x="117" y="994"/>
                  </a:lnTo>
                  <a:lnTo>
                    <a:pt x="169" y="1119"/>
                  </a:lnTo>
                  <a:lnTo>
                    <a:pt x="177" y="1086"/>
                  </a:lnTo>
                  <a:lnTo>
                    <a:pt x="159" y="1061"/>
                  </a:lnTo>
                  <a:lnTo>
                    <a:pt x="159" y="986"/>
                  </a:lnTo>
                  <a:lnTo>
                    <a:pt x="142" y="961"/>
                  </a:lnTo>
                  <a:lnTo>
                    <a:pt x="152" y="936"/>
                  </a:lnTo>
                  <a:lnTo>
                    <a:pt x="169" y="961"/>
                  </a:lnTo>
                  <a:lnTo>
                    <a:pt x="169" y="994"/>
                  </a:lnTo>
                  <a:lnTo>
                    <a:pt x="202" y="1111"/>
                  </a:lnTo>
                  <a:lnTo>
                    <a:pt x="234" y="1144"/>
                  </a:lnTo>
                  <a:lnTo>
                    <a:pt x="234" y="1213"/>
                  </a:lnTo>
                  <a:lnTo>
                    <a:pt x="284" y="1270"/>
                  </a:lnTo>
                  <a:lnTo>
                    <a:pt x="301" y="1270"/>
                  </a:lnTo>
                  <a:lnTo>
                    <a:pt x="376" y="1313"/>
                  </a:lnTo>
                  <a:lnTo>
                    <a:pt x="419" y="1313"/>
                  </a:lnTo>
                  <a:lnTo>
                    <a:pt x="444" y="1362"/>
                  </a:lnTo>
                  <a:lnTo>
                    <a:pt x="501" y="1395"/>
                  </a:lnTo>
                  <a:lnTo>
                    <a:pt x="536" y="1395"/>
                  </a:lnTo>
                  <a:lnTo>
                    <a:pt x="536" y="1445"/>
                  </a:lnTo>
                  <a:lnTo>
                    <a:pt x="551" y="1445"/>
                  </a:lnTo>
                  <a:lnTo>
                    <a:pt x="561" y="1495"/>
                  </a:lnTo>
                  <a:lnTo>
                    <a:pt x="578" y="1495"/>
                  </a:lnTo>
                  <a:lnTo>
                    <a:pt x="635" y="1545"/>
                  </a:lnTo>
                  <a:lnTo>
                    <a:pt x="653" y="1545"/>
                  </a:lnTo>
                  <a:lnTo>
                    <a:pt x="668" y="1529"/>
                  </a:lnTo>
                  <a:lnTo>
                    <a:pt x="685" y="1529"/>
                  </a:lnTo>
                  <a:lnTo>
                    <a:pt x="685" y="1562"/>
                  </a:lnTo>
                  <a:lnTo>
                    <a:pt x="703" y="1562"/>
                  </a:lnTo>
                  <a:lnTo>
                    <a:pt x="710" y="1622"/>
                  </a:lnTo>
                  <a:lnTo>
                    <a:pt x="653" y="1687"/>
                  </a:lnTo>
                  <a:lnTo>
                    <a:pt x="635" y="1721"/>
                  </a:lnTo>
                  <a:lnTo>
                    <a:pt x="660" y="1729"/>
                  </a:lnTo>
                  <a:lnTo>
                    <a:pt x="628" y="1779"/>
                  </a:lnTo>
                  <a:lnTo>
                    <a:pt x="628" y="1804"/>
                  </a:lnTo>
                  <a:lnTo>
                    <a:pt x="703" y="1931"/>
                  </a:lnTo>
                  <a:lnTo>
                    <a:pt x="728" y="1938"/>
                  </a:lnTo>
                  <a:lnTo>
                    <a:pt x="777" y="2021"/>
                  </a:lnTo>
                  <a:lnTo>
                    <a:pt x="762" y="2122"/>
                  </a:lnTo>
                  <a:lnTo>
                    <a:pt x="735" y="2140"/>
                  </a:lnTo>
                  <a:lnTo>
                    <a:pt x="703" y="2355"/>
                  </a:lnTo>
                  <a:lnTo>
                    <a:pt x="728" y="2322"/>
                  </a:lnTo>
                  <a:lnTo>
                    <a:pt x="720" y="2389"/>
                  </a:lnTo>
                  <a:lnTo>
                    <a:pt x="703" y="2406"/>
                  </a:lnTo>
                  <a:lnTo>
                    <a:pt x="735" y="2531"/>
                  </a:lnTo>
                  <a:lnTo>
                    <a:pt x="753" y="2531"/>
                  </a:lnTo>
                  <a:lnTo>
                    <a:pt x="777" y="2481"/>
                  </a:lnTo>
                  <a:lnTo>
                    <a:pt x="802" y="2464"/>
                  </a:lnTo>
                  <a:lnTo>
                    <a:pt x="802" y="2439"/>
                  </a:lnTo>
                  <a:lnTo>
                    <a:pt x="785" y="2422"/>
                  </a:lnTo>
                  <a:lnTo>
                    <a:pt x="820" y="2389"/>
                  </a:lnTo>
                  <a:lnTo>
                    <a:pt x="827" y="2330"/>
                  </a:lnTo>
                  <a:lnTo>
                    <a:pt x="895" y="2330"/>
                  </a:lnTo>
                  <a:lnTo>
                    <a:pt x="919" y="2314"/>
                  </a:lnTo>
                  <a:lnTo>
                    <a:pt x="912" y="2264"/>
                  </a:lnTo>
                  <a:lnTo>
                    <a:pt x="954" y="2272"/>
                  </a:lnTo>
                  <a:lnTo>
                    <a:pt x="1061" y="2197"/>
                  </a:lnTo>
                  <a:lnTo>
                    <a:pt x="1061" y="2165"/>
                  </a:lnTo>
                  <a:lnTo>
                    <a:pt x="1129" y="2115"/>
                  </a:lnTo>
                  <a:lnTo>
                    <a:pt x="1129" y="2140"/>
                  </a:lnTo>
                  <a:lnTo>
                    <a:pt x="1179" y="2115"/>
                  </a:lnTo>
                  <a:lnTo>
                    <a:pt x="1236" y="2030"/>
                  </a:lnTo>
                  <a:lnTo>
                    <a:pt x="1236" y="1998"/>
                  </a:lnTo>
                  <a:lnTo>
                    <a:pt x="1296" y="1971"/>
                  </a:lnTo>
                  <a:lnTo>
                    <a:pt x="1319" y="1900"/>
                  </a:lnTo>
                  <a:lnTo>
                    <a:pt x="1263" y="1829"/>
                  </a:lnTo>
                  <a:lnTo>
                    <a:pt x="1221" y="1821"/>
                  </a:lnTo>
                  <a:lnTo>
                    <a:pt x="1179" y="1771"/>
                  </a:lnTo>
                  <a:lnTo>
                    <a:pt x="1136" y="1771"/>
                  </a:lnTo>
                  <a:lnTo>
                    <a:pt x="1136" y="1796"/>
                  </a:lnTo>
                  <a:lnTo>
                    <a:pt x="1104" y="1762"/>
                  </a:lnTo>
                  <a:lnTo>
                    <a:pt x="1079" y="1779"/>
                  </a:lnTo>
                  <a:lnTo>
                    <a:pt x="1079" y="1746"/>
                  </a:lnTo>
                  <a:lnTo>
                    <a:pt x="1111" y="1729"/>
                  </a:lnTo>
                  <a:lnTo>
                    <a:pt x="1119" y="1704"/>
                  </a:lnTo>
                  <a:lnTo>
                    <a:pt x="1086" y="1629"/>
                  </a:lnTo>
                  <a:lnTo>
                    <a:pt x="1019" y="1622"/>
                  </a:lnTo>
                  <a:lnTo>
                    <a:pt x="1004" y="1579"/>
                  </a:lnTo>
                  <a:lnTo>
                    <a:pt x="954" y="1537"/>
                  </a:lnTo>
                  <a:lnTo>
                    <a:pt x="912" y="1545"/>
                  </a:lnTo>
                  <a:lnTo>
                    <a:pt x="887" y="1520"/>
                  </a:lnTo>
                  <a:lnTo>
                    <a:pt x="829" y="1520"/>
                  </a:lnTo>
                  <a:lnTo>
                    <a:pt x="820" y="1549"/>
                  </a:lnTo>
                  <a:lnTo>
                    <a:pt x="795" y="1537"/>
                  </a:lnTo>
                  <a:lnTo>
                    <a:pt x="820" y="1504"/>
                  </a:lnTo>
                  <a:lnTo>
                    <a:pt x="745" y="1537"/>
                  </a:lnTo>
                  <a:lnTo>
                    <a:pt x="735" y="1554"/>
                  </a:lnTo>
                  <a:lnTo>
                    <a:pt x="720" y="1554"/>
                  </a:lnTo>
                  <a:lnTo>
                    <a:pt x="693" y="1504"/>
                  </a:lnTo>
                  <a:lnTo>
                    <a:pt x="635" y="1504"/>
                  </a:lnTo>
                  <a:lnTo>
                    <a:pt x="593" y="1470"/>
                  </a:lnTo>
                  <a:lnTo>
                    <a:pt x="610" y="1412"/>
                  </a:lnTo>
                  <a:lnTo>
                    <a:pt x="603" y="1362"/>
                  </a:lnTo>
                  <a:lnTo>
                    <a:pt x="551" y="1370"/>
                  </a:lnTo>
                  <a:lnTo>
                    <a:pt x="518" y="1362"/>
                  </a:lnTo>
                  <a:lnTo>
                    <a:pt x="536" y="1313"/>
                  </a:lnTo>
                  <a:lnTo>
                    <a:pt x="568" y="1263"/>
                  </a:lnTo>
                  <a:lnTo>
                    <a:pt x="551" y="1253"/>
                  </a:lnTo>
                  <a:lnTo>
                    <a:pt x="501" y="1263"/>
                  </a:lnTo>
                  <a:lnTo>
                    <a:pt x="486" y="1313"/>
                  </a:lnTo>
                  <a:lnTo>
                    <a:pt x="451" y="1313"/>
                  </a:lnTo>
                  <a:lnTo>
                    <a:pt x="369" y="1263"/>
                  </a:lnTo>
                  <a:lnTo>
                    <a:pt x="371" y="1228"/>
                  </a:lnTo>
                  <a:lnTo>
                    <a:pt x="361" y="1195"/>
                  </a:lnTo>
                  <a:lnTo>
                    <a:pt x="394" y="1119"/>
                  </a:lnTo>
                  <a:lnTo>
                    <a:pt x="461" y="1086"/>
                  </a:lnTo>
                  <a:lnTo>
                    <a:pt x="511" y="1086"/>
                  </a:lnTo>
                  <a:lnTo>
                    <a:pt x="543" y="1111"/>
                  </a:lnTo>
                  <a:lnTo>
                    <a:pt x="561" y="1111"/>
                  </a:lnTo>
                  <a:lnTo>
                    <a:pt x="551" y="1086"/>
                  </a:lnTo>
                  <a:lnTo>
                    <a:pt x="628" y="1094"/>
                  </a:lnTo>
                  <a:lnTo>
                    <a:pt x="653" y="1119"/>
                  </a:lnTo>
                  <a:lnTo>
                    <a:pt x="660" y="1153"/>
                  </a:lnTo>
                  <a:lnTo>
                    <a:pt x="685" y="1203"/>
                  </a:lnTo>
                  <a:lnTo>
                    <a:pt x="703" y="1178"/>
                  </a:lnTo>
                  <a:lnTo>
                    <a:pt x="703" y="1136"/>
                  </a:lnTo>
                  <a:lnTo>
                    <a:pt x="685" y="1086"/>
                  </a:lnTo>
                  <a:lnTo>
                    <a:pt x="710" y="1027"/>
                  </a:lnTo>
                  <a:lnTo>
                    <a:pt x="770" y="1002"/>
                  </a:lnTo>
                  <a:lnTo>
                    <a:pt x="762" y="927"/>
                  </a:lnTo>
                  <a:lnTo>
                    <a:pt x="785" y="952"/>
                  </a:lnTo>
                  <a:lnTo>
                    <a:pt x="795" y="919"/>
                  </a:lnTo>
                  <a:lnTo>
                    <a:pt x="824" y="887"/>
                  </a:lnTo>
                  <a:lnTo>
                    <a:pt x="852" y="869"/>
                  </a:lnTo>
                  <a:lnTo>
                    <a:pt x="845" y="844"/>
                  </a:lnTo>
                  <a:lnTo>
                    <a:pt x="937" y="762"/>
                  </a:lnTo>
                  <a:lnTo>
                    <a:pt x="919" y="762"/>
                  </a:lnTo>
                  <a:lnTo>
                    <a:pt x="919" y="718"/>
                  </a:lnTo>
                  <a:lnTo>
                    <a:pt x="862" y="727"/>
                  </a:lnTo>
                  <a:lnTo>
                    <a:pt x="887" y="677"/>
                  </a:lnTo>
                  <a:lnTo>
                    <a:pt x="994" y="643"/>
                  </a:lnTo>
                  <a:lnTo>
                    <a:pt x="994" y="610"/>
                  </a:lnTo>
                  <a:lnTo>
                    <a:pt x="937" y="610"/>
                  </a:lnTo>
                  <a:lnTo>
                    <a:pt x="954" y="578"/>
                  </a:lnTo>
                  <a:lnTo>
                    <a:pt x="919" y="578"/>
                  </a:lnTo>
                  <a:lnTo>
                    <a:pt x="877" y="485"/>
                  </a:lnTo>
                  <a:lnTo>
                    <a:pt x="862" y="518"/>
                  </a:lnTo>
                  <a:lnTo>
                    <a:pt x="845" y="518"/>
                  </a:lnTo>
                  <a:lnTo>
                    <a:pt x="827" y="485"/>
                  </a:lnTo>
                  <a:lnTo>
                    <a:pt x="728" y="451"/>
                  </a:lnTo>
                  <a:lnTo>
                    <a:pt x="728" y="528"/>
                  </a:lnTo>
                  <a:lnTo>
                    <a:pt x="753" y="560"/>
                  </a:lnTo>
                  <a:lnTo>
                    <a:pt x="735" y="593"/>
                  </a:lnTo>
                  <a:lnTo>
                    <a:pt x="753" y="685"/>
                  </a:lnTo>
                  <a:lnTo>
                    <a:pt x="710" y="685"/>
                  </a:lnTo>
                  <a:lnTo>
                    <a:pt x="678" y="602"/>
                  </a:lnTo>
                  <a:lnTo>
                    <a:pt x="628" y="553"/>
                  </a:lnTo>
                  <a:lnTo>
                    <a:pt x="603" y="560"/>
                  </a:lnTo>
                  <a:lnTo>
                    <a:pt x="593" y="460"/>
                  </a:lnTo>
                  <a:lnTo>
                    <a:pt x="603" y="418"/>
                  </a:lnTo>
                  <a:lnTo>
                    <a:pt x="628" y="443"/>
                  </a:lnTo>
                  <a:lnTo>
                    <a:pt x="643" y="426"/>
                  </a:lnTo>
                  <a:lnTo>
                    <a:pt x="628" y="393"/>
                  </a:lnTo>
                  <a:lnTo>
                    <a:pt x="660" y="401"/>
                  </a:lnTo>
                  <a:lnTo>
                    <a:pt x="710" y="361"/>
                  </a:lnTo>
                  <a:lnTo>
                    <a:pt x="710" y="326"/>
                  </a:lnTo>
                  <a:lnTo>
                    <a:pt x="668" y="351"/>
                  </a:lnTo>
                  <a:lnTo>
                    <a:pt x="628" y="276"/>
                  </a:lnTo>
                  <a:lnTo>
                    <a:pt x="628" y="343"/>
                  </a:lnTo>
                  <a:lnTo>
                    <a:pt x="603" y="351"/>
                  </a:lnTo>
                  <a:lnTo>
                    <a:pt x="603" y="334"/>
                  </a:lnTo>
                  <a:lnTo>
                    <a:pt x="536" y="318"/>
                  </a:lnTo>
                  <a:lnTo>
                    <a:pt x="528" y="343"/>
                  </a:lnTo>
                  <a:lnTo>
                    <a:pt x="476" y="294"/>
                  </a:lnTo>
                  <a:lnTo>
                    <a:pt x="493" y="267"/>
                  </a:lnTo>
                  <a:lnTo>
                    <a:pt x="394" y="194"/>
                  </a:lnTo>
                  <a:lnTo>
                    <a:pt x="369" y="194"/>
                  </a:lnTo>
                  <a:lnTo>
                    <a:pt x="361" y="109"/>
                  </a:lnTo>
                  <a:lnTo>
                    <a:pt x="344" y="84"/>
                  </a:lnTo>
                  <a:lnTo>
                    <a:pt x="351" y="59"/>
                  </a:lnTo>
                  <a:lnTo>
                    <a:pt x="284" y="9"/>
                  </a:lnTo>
                  <a:lnTo>
                    <a:pt x="252" y="0"/>
                  </a:lnTo>
                  <a:lnTo>
                    <a:pt x="242" y="42"/>
                  </a:lnTo>
                  <a:lnTo>
                    <a:pt x="227" y="50"/>
                  </a:lnTo>
                  <a:lnTo>
                    <a:pt x="219" y="27"/>
                  </a:lnTo>
                  <a:lnTo>
                    <a:pt x="184" y="27"/>
                  </a:lnTo>
                  <a:lnTo>
                    <a:pt x="184" y="59"/>
                  </a:lnTo>
                  <a:lnTo>
                    <a:pt x="192" y="84"/>
                  </a:lnTo>
                  <a:lnTo>
                    <a:pt x="177" y="92"/>
                  </a:lnTo>
                  <a:lnTo>
                    <a:pt x="117" y="67"/>
                  </a:lnTo>
                  <a:lnTo>
                    <a:pt x="77" y="92"/>
                  </a:lnTo>
                  <a:lnTo>
                    <a:pt x="92" y="117"/>
                  </a:lnTo>
                  <a:lnTo>
                    <a:pt x="85" y="127"/>
                  </a:lnTo>
                  <a:lnTo>
                    <a:pt x="92" y="169"/>
                  </a:lnTo>
                  <a:lnTo>
                    <a:pt x="85" y="176"/>
                  </a:lnTo>
                  <a:lnTo>
                    <a:pt x="0" y="16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3366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</a:endParaRPr>
            </a:p>
          </p:txBody>
        </p:sp>
      </p:grpSp>
      <p:sp>
        <p:nvSpPr>
          <p:cNvPr id="201852" name="Text Box 124"/>
          <p:cNvSpPr txBox="1">
            <a:spLocks noChangeArrowheads="1"/>
          </p:cNvSpPr>
          <p:nvPr/>
        </p:nvSpPr>
        <p:spPr bwMode="auto">
          <a:xfrm>
            <a:off x="3416300" y="5694363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80%</a:t>
            </a:r>
            <a:endParaRPr lang="en-GB" sz="20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1853" name="Text Box 125"/>
          <p:cNvSpPr txBox="1">
            <a:spLocks noChangeArrowheads="1"/>
          </p:cNvSpPr>
          <p:nvPr/>
        </p:nvSpPr>
        <p:spPr bwMode="auto">
          <a:xfrm>
            <a:off x="5003800" y="4005263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80%</a:t>
            </a:r>
            <a:endParaRPr lang="en-GB" sz="20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1854" name="Text Box 126"/>
          <p:cNvSpPr txBox="1">
            <a:spLocks noChangeArrowheads="1"/>
          </p:cNvSpPr>
          <p:nvPr/>
        </p:nvSpPr>
        <p:spPr bwMode="auto">
          <a:xfrm>
            <a:off x="3273425" y="4856163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90%</a:t>
            </a:r>
            <a:endParaRPr lang="en-GB" sz="2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1855" name="Text Box 127"/>
          <p:cNvSpPr txBox="1">
            <a:spLocks noChangeArrowheads="1"/>
          </p:cNvSpPr>
          <p:nvPr/>
        </p:nvSpPr>
        <p:spPr bwMode="auto">
          <a:xfrm>
            <a:off x="5434013" y="5160963"/>
            <a:ext cx="722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90%</a:t>
            </a:r>
            <a:endParaRPr lang="en-GB" sz="20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1856" name="Text Box 128"/>
          <p:cNvSpPr txBox="1">
            <a:spLocks noChangeArrowheads="1"/>
          </p:cNvSpPr>
          <p:nvPr/>
        </p:nvSpPr>
        <p:spPr bwMode="auto">
          <a:xfrm>
            <a:off x="7808913" y="5229225"/>
            <a:ext cx="722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20%</a:t>
            </a:r>
            <a:endParaRPr lang="en-GB" sz="2000" b="1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1857" name="Text Box 129"/>
          <p:cNvSpPr txBox="1">
            <a:spLocks noChangeArrowheads="1"/>
          </p:cNvSpPr>
          <p:nvPr/>
        </p:nvSpPr>
        <p:spPr bwMode="auto">
          <a:xfrm>
            <a:off x="2552700" y="2281238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30%</a:t>
            </a:r>
            <a:endParaRPr lang="en-GB" sz="2000" b="1" dirty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1858" name="Text Box 130"/>
          <p:cNvSpPr txBox="1">
            <a:spLocks noChangeArrowheads="1"/>
          </p:cNvSpPr>
          <p:nvPr/>
        </p:nvSpPr>
        <p:spPr bwMode="auto">
          <a:xfrm>
            <a:off x="2630488" y="3068638"/>
            <a:ext cx="722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40%</a:t>
            </a:r>
            <a:endParaRPr lang="en-GB" sz="2000" b="1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1859" name="Text Box 131"/>
          <p:cNvSpPr txBox="1">
            <a:spLocks noChangeArrowheads="1"/>
          </p:cNvSpPr>
          <p:nvPr/>
        </p:nvSpPr>
        <p:spPr bwMode="auto">
          <a:xfrm>
            <a:off x="6170613" y="2852738"/>
            <a:ext cx="722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50%</a:t>
            </a:r>
            <a:endParaRPr lang="en-GB" sz="2000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1860" name="Text Box 132"/>
          <p:cNvSpPr txBox="1">
            <a:spLocks noChangeArrowheads="1"/>
          </p:cNvSpPr>
          <p:nvPr/>
        </p:nvSpPr>
        <p:spPr bwMode="auto">
          <a:xfrm>
            <a:off x="5364163" y="2349500"/>
            <a:ext cx="72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30%</a:t>
            </a:r>
            <a:endParaRPr lang="en-GB" sz="2000" b="1" dirty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1861" name="Text Box 133"/>
          <p:cNvSpPr txBox="1">
            <a:spLocks noChangeArrowheads="1"/>
          </p:cNvSpPr>
          <p:nvPr/>
        </p:nvSpPr>
        <p:spPr bwMode="auto">
          <a:xfrm>
            <a:off x="6946900" y="2060575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70%</a:t>
            </a:r>
            <a:endParaRPr lang="en-GB" sz="2000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1862" name="Text Box 134"/>
          <p:cNvSpPr txBox="1">
            <a:spLocks noChangeArrowheads="1"/>
          </p:cNvSpPr>
          <p:nvPr/>
        </p:nvSpPr>
        <p:spPr bwMode="auto">
          <a:xfrm>
            <a:off x="6800850" y="3571875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70%</a:t>
            </a:r>
            <a:endParaRPr lang="en-GB" sz="2000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1863" name="Text Box 135"/>
          <p:cNvSpPr txBox="1">
            <a:spLocks noChangeArrowheads="1"/>
          </p:cNvSpPr>
          <p:nvPr/>
        </p:nvSpPr>
        <p:spPr bwMode="auto">
          <a:xfrm>
            <a:off x="7458075" y="3103563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80%</a:t>
            </a:r>
            <a:endParaRPr lang="en-GB" sz="20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1864" name="Text Box 136"/>
          <p:cNvSpPr txBox="1">
            <a:spLocks noChangeArrowheads="1"/>
          </p:cNvSpPr>
          <p:nvPr/>
        </p:nvSpPr>
        <p:spPr bwMode="auto">
          <a:xfrm>
            <a:off x="4424363" y="3032125"/>
            <a:ext cx="722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80%</a:t>
            </a:r>
            <a:endParaRPr lang="en-GB" sz="2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1280" name="Text Box 137"/>
          <p:cNvSpPr txBox="1">
            <a:spLocks noChangeArrowheads="1"/>
          </p:cNvSpPr>
          <p:nvPr/>
        </p:nvSpPr>
        <p:spPr bwMode="auto">
          <a:xfrm>
            <a:off x="468313" y="44450"/>
            <a:ext cx="8135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600">
                <a:solidFill>
                  <a:srgbClr val="FF0000"/>
                </a:solidFill>
                <a:latin typeface="Comic Sans MS" pitchFamily="66" charset="0"/>
              </a:rPr>
              <a:t>Dünyada </a:t>
            </a:r>
            <a:r>
              <a:rPr lang="pt-PT" sz="3600" i="1">
                <a:solidFill>
                  <a:srgbClr val="FF0000"/>
                </a:solidFill>
                <a:latin typeface="Comic Sans MS" pitchFamily="66" charset="0"/>
              </a:rPr>
              <a:t>H. Pylori</a:t>
            </a:r>
            <a:r>
              <a:rPr lang="tr-TR" sz="3600" i="1">
                <a:solidFill>
                  <a:srgbClr val="FF0000"/>
                </a:solidFill>
                <a:latin typeface="Comic Sans MS" pitchFamily="66" charset="0"/>
              </a:rPr>
              <a:t> prevalansı</a:t>
            </a:r>
            <a:endParaRPr lang="pt-PT" sz="3600" i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9" name="Text Box 126"/>
          <p:cNvSpPr txBox="1">
            <a:spLocks noChangeArrowheads="1"/>
          </p:cNvSpPr>
          <p:nvPr/>
        </p:nvSpPr>
        <p:spPr bwMode="auto">
          <a:xfrm>
            <a:off x="5435600" y="2924175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90%</a:t>
            </a:r>
            <a:endParaRPr lang="en-GB" sz="2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0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0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0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0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20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0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0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0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20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20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0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20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852" grpId="0"/>
      <p:bldP spid="201853" grpId="0"/>
      <p:bldP spid="201854" grpId="0"/>
      <p:bldP spid="201855" grpId="0"/>
      <p:bldP spid="201856" grpId="0"/>
      <p:bldP spid="201857" grpId="0"/>
      <p:bldP spid="201858" grpId="0"/>
      <p:bldP spid="201859" grpId="0"/>
      <p:bldP spid="201860" grpId="0"/>
      <p:bldP spid="201861" grpId="0"/>
      <p:bldP spid="201862" grpId="0"/>
      <p:bldP spid="201863" grpId="0"/>
      <p:bldP spid="201864" grpId="0"/>
      <p:bldP spid="1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6575" y="2781300"/>
            <a:ext cx="82835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2" tIns="46031" rIns="92062" bIns="46031"/>
          <a:lstStyle/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tr-TR" sz="2800">
                <a:latin typeface="Comic Sans MS" pitchFamily="66" charset="0"/>
              </a:rPr>
              <a:t>İnsan mide mukozasında uzun süreli kolonizasyonla infeksiyon oluşturur</a:t>
            </a:r>
            <a:endParaRPr lang="en-US" sz="2800">
              <a:latin typeface="Comic Sans MS" pitchFamily="66" charset="0"/>
            </a:endParaRP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tr-TR" sz="2800">
                <a:latin typeface="Comic Sans MS" pitchFamily="66" charset="0"/>
              </a:rPr>
              <a:t>Kötü </a:t>
            </a:r>
            <a:r>
              <a:rPr lang="en-US" sz="2800">
                <a:latin typeface="Comic Sans MS" pitchFamily="66" charset="0"/>
              </a:rPr>
              <a:t>so</a:t>
            </a:r>
            <a:r>
              <a:rPr lang="tr-TR" sz="2800">
                <a:latin typeface="Comic Sans MS" pitchFamily="66" charset="0"/>
              </a:rPr>
              <a:t>sy</a:t>
            </a:r>
            <a:r>
              <a:rPr lang="en-US" sz="2800">
                <a:latin typeface="Comic Sans MS" pitchFamily="66" charset="0"/>
              </a:rPr>
              <a:t>o-e</a:t>
            </a:r>
            <a:r>
              <a:rPr lang="tr-TR" sz="2800">
                <a:latin typeface="Comic Sans MS" pitchFamily="66" charset="0"/>
              </a:rPr>
              <a:t>k</a:t>
            </a:r>
            <a:r>
              <a:rPr lang="en-US" sz="2800">
                <a:latin typeface="Comic Sans MS" pitchFamily="66" charset="0"/>
              </a:rPr>
              <a:t>onomi</a:t>
            </a:r>
            <a:r>
              <a:rPr lang="tr-TR" sz="2800">
                <a:latin typeface="Comic Sans MS" pitchFamily="66" charset="0"/>
              </a:rPr>
              <a:t>k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tr-TR" sz="2800">
                <a:latin typeface="Comic Sans MS" pitchFamily="66" charset="0"/>
              </a:rPr>
              <a:t>koşullarda gelişir</a:t>
            </a: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tr-TR" sz="2800">
                <a:latin typeface="Comic Sans MS" pitchFamily="66" charset="0"/>
              </a:rPr>
              <a:t>İnsandan insana transmisyon – nüfus yoğunluğu</a:t>
            </a:r>
            <a:endParaRPr lang="en-US" sz="2800">
              <a:latin typeface="Comic Sans MS" pitchFamily="66" charset="0"/>
            </a:endParaRPr>
          </a:p>
          <a:p>
            <a:pPr marL="342900" indent="-342900" algn="just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tr-TR" sz="2800">
                <a:latin typeface="Comic Sans MS" pitchFamily="66" charset="0"/>
              </a:rPr>
              <a:t>İ</a:t>
            </a:r>
            <a:r>
              <a:rPr lang="en-US" sz="2800">
                <a:latin typeface="Comic Sans MS" pitchFamily="66" charset="0"/>
              </a:rPr>
              <a:t>nfe</a:t>
            </a:r>
            <a:r>
              <a:rPr lang="tr-TR" sz="2800">
                <a:latin typeface="Comic Sans MS" pitchFamily="66" charset="0"/>
              </a:rPr>
              <a:t>ksiyon</a:t>
            </a:r>
            <a:r>
              <a:rPr lang="en-US" sz="2800">
                <a:latin typeface="Comic Sans MS" pitchFamily="66" charset="0"/>
              </a:rPr>
              <a:t> er</a:t>
            </a:r>
            <a:r>
              <a:rPr lang="tr-TR" sz="2800">
                <a:latin typeface="Comic Sans MS" pitchFamily="66" charset="0"/>
              </a:rPr>
              <a:t>ken çocuklukta başlar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79475" y="1344613"/>
            <a:ext cx="7385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7" tIns="45713" rIns="91427" bIns="45713" anchor="ctr">
            <a:spAutoFit/>
          </a:bodyPr>
          <a:lstStyle/>
          <a:p>
            <a:pPr algn="ctr"/>
            <a:r>
              <a:rPr lang="en-US" sz="3600" i="1">
                <a:solidFill>
                  <a:srgbClr val="FF0000"/>
                </a:solidFill>
                <a:latin typeface="Comic Sans MS" pitchFamily="66" charset="0"/>
              </a:rPr>
              <a:t>Helicobacter pylori - </a:t>
            </a:r>
            <a:r>
              <a:rPr lang="en-US" sz="3600">
                <a:solidFill>
                  <a:srgbClr val="FF0000"/>
                </a:solidFill>
                <a:latin typeface="Comic Sans MS" pitchFamily="66" charset="0"/>
              </a:rPr>
              <a:t>Epidemiolo</a:t>
            </a:r>
            <a:r>
              <a:rPr lang="tr-TR" sz="3600">
                <a:solidFill>
                  <a:srgbClr val="FF0000"/>
                </a:solidFill>
                <a:latin typeface="Comic Sans MS" pitchFamily="66" charset="0"/>
              </a:rPr>
              <a:t>ji</a:t>
            </a:r>
            <a:endParaRPr lang="pt-PT" sz="36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H.</a:t>
            </a:r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Pylori</a:t>
            </a:r>
            <a:endParaRPr lang="tr-TR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4824412" cy="4929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Gram-negatif sporsuz, 3.5x0.5 </a:t>
            </a:r>
            <a:r>
              <a:rPr lang="tr-TR" sz="2400" dirty="0" smtClean="0">
                <a:latin typeface="Comic Sans MS" pitchFamily="66" charset="0"/>
                <a:sym typeface="Symbol" pitchFamily="18" charset="2"/>
              </a:rPr>
              <a:t>m </a:t>
            </a:r>
            <a:r>
              <a:rPr lang="tr-TR" sz="2400" dirty="0" smtClean="0">
                <a:latin typeface="Comic Sans MS" pitchFamily="66" charset="0"/>
              </a:rPr>
              <a:t>spiral bakteri</a:t>
            </a:r>
          </a:p>
          <a:p>
            <a:pPr>
              <a:lnSpc>
                <a:spcPct val="90000"/>
              </a:lnSpc>
            </a:pPr>
            <a:r>
              <a:rPr lang="tr-TR" sz="2400" dirty="0" err="1" smtClean="0">
                <a:latin typeface="Comic Sans MS" pitchFamily="66" charset="0"/>
              </a:rPr>
              <a:t>Motilite</a:t>
            </a:r>
            <a:r>
              <a:rPr lang="tr-TR" sz="2400" dirty="0" smtClean="0">
                <a:latin typeface="Comic Sans MS" pitchFamily="66" charset="0"/>
              </a:rPr>
              <a:t> özelliği ile mukus içinde yüzer</a:t>
            </a:r>
          </a:p>
          <a:p>
            <a:pPr>
              <a:lnSpc>
                <a:spcPct val="90000"/>
              </a:lnSpc>
            </a:pPr>
            <a:r>
              <a:rPr lang="tr-TR" sz="2400" dirty="0" err="1" smtClean="0">
                <a:latin typeface="Comic Sans MS" pitchFamily="66" charset="0"/>
              </a:rPr>
              <a:t>Üreaz</a:t>
            </a:r>
            <a:r>
              <a:rPr lang="tr-TR" sz="2400" dirty="0" smtClean="0">
                <a:latin typeface="Comic Sans MS" pitchFamily="66" charset="0"/>
              </a:rPr>
              <a:t> ile (üreden amonyak ve bikarbonat oluşturur) </a:t>
            </a:r>
            <a:r>
              <a:rPr lang="tr-TR" sz="2400" dirty="0" err="1" smtClean="0">
                <a:latin typeface="Comic Sans MS" pitchFamily="66" charset="0"/>
              </a:rPr>
              <a:t>gastrik</a:t>
            </a:r>
            <a:r>
              <a:rPr lang="tr-TR" sz="2400" dirty="0" smtClean="0">
                <a:latin typeface="Comic Sans MS" pitchFamily="66" charset="0"/>
              </a:rPr>
              <a:t> asidi </a:t>
            </a:r>
            <a:r>
              <a:rPr lang="tr-TR" sz="2400" dirty="0" err="1" smtClean="0">
                <a:latin typeface="Comic Sans MS" pitchFamily="66" charset="0"/>
              </a:rPr>
              <a:t>tampone</a:t>
            </a:r>
            <a:r>
              <a:rPr lang="tr-TR" sz="2400" dirty="0" smtClean="0">
                <a:latin typeface="Comic Sans MS" pitchFamily="66" charset="0"/>
              </a:rPr>
              <a:t> eder</a:t>
            </a:r>
          </a:p>
          <a:p>
            <a:pPr>
              <a:lnSpc>
                <a:spcPct val="90000"/>
              </a:lnSpc>
            </a:pPr>
            <a:r>
              <a:rPr lang="tr-TR" sz="2400" dirty="0" err="1" smtClean="0">
                <a:latin typeface="Comic Sans MS" pitchFamily="66" charset="0"/>
              </a:rPr>
              <a:t>Bakteriel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adhezinler</a:t>
            </a:r>
            <a:r>
              <a:rPr lang="tr-TR" sz="2400" dirty="0" smtClean="0">
                <a:latin typeface="Comic Sans MS" pitchFamily="66" charset="0"/>
              </a:rPr>
              <a:t> eksprese eder (</a:t>
            </a:r>
            <a:r>
              <a:rPr lang="tr-TR" sz="2400" dirty="0" err="1" smtClean="0">
                <a:latin typeface="Comic Sans MS" pitchFamily="66" charset="0"/>
              </a:rPr>
              <a:t>BabA</a:t>
            </a:r>
            <a:r>
              <a:rPr lang="tr-TR" sz="2400" dirty="0" smtClean="0">
                <a:latin typeface="Comic Sans MS" pitchFamily="66" charset="0"/>
              </a:rPr>
              <a:t> ve </a:t>
            </a:r>
            <a:r>
              <a:rPr lang="tr-TR" sz="2400" dirty="0" err="1" smtClean="0">
                <a:latin typeface="Comic Sans MS" pitchFamily="66" charset="0"/>
              </a:rPr>
              <a:t>SabA</a:t>
            </a:r>
            <a:r>
              <a:rPr lang="tr-TR" sz="2400" dirty="0" smtClean="0">
                <a:latin typeface="Comic Sans MS" pitchFamily="66" charset="0"/>
              </a:rPr>
              <a:t> ile kan grubu </a:t>
            </a:r>
            <a:r>
              <a:rPr lang="tr-TR" sz="2400" dirty="0" err="1" smtClean="0">
                <a:latin typeface="Comic Sans MS" pitchFamily="66" charset="0"/>
              </a:rPr>
              <a:t>aglerine</a:t>
            </a:r>
            <a:r>
              <a:rPr lang="tr-TR" sz="2400" dirty="0" smtClean="0">
                <a:latin typeface="Comic Sans MS" pitchFamily="66" charset="0"/>
              </a:rPr>
              <a:t> bağlanır)</a:t>
            </a:r>
          </a:p>
          <a:p>
            <a:pPr>
              <a:lnSpc>
                <a:spcPct val="90000"/>
              </a:lnSpc>
            </a:pPr>
            <a:r>
              <a:rPr lang="tr-TR" sz="2400" dirty="0" err="1" smtClean="0">
                <a:latin typeface="Comic Sans MS" pitchFamily="66" charset="0"/>
              </a:rPr>
              <a:t>Bakteriel</a:t>
            </a:r>
            <a:r>
              <a:rPr lang="tr-TR" sz="2400" dirty="0" smtClean="0">
                <a:latin typeface="Comic Sans MS" pitchFamily="66" charset="0"/>
              </a:rPr>
              <a:t> toksinler eksprese eder (</a:t>
            </a:r>
            <a:r>
              <a:rPr lang="tr-TR" sz="2400" dirty="0" err="1" smtClean="0">
                <a:latin typeface="Comic Sans MS" pitchFamily="66" charset="0"/>
              </a:rPr>
              <a:t>sitotoksin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assosiasyon</a:t>
            </a:r>
            <a:r>
              <a:rPr lang="tr-TR" sz="2400" dirty="0" smtClean="0">
                <a:latin typeface="Comic Sans MS" pitchFamily="66" charset="0"/>
              </a:rPr>
              <a:t> gen A (</a:t>
            </a:r>
            <a:r>
              <a:rPr lang="tr-TR" sz="2400" dirty="0" err="1" smtClean="0">
                <a:latin typeface="Comic Sans MS" pitchFamily="66" charset="0"/>
              </a:rPr>
              <a:t>CagA</a:t>
            </a:r>
            <a:r>
              <a:rPr lang="tr-TR" sz="2400" dirty="0" smtClean="0">
                <a:latin typeface="Comic Sans MS" pitchFamily="66" charset="0"/>
              </a:rPr>
              <a:t>) ve </a:t>
            </a:r>
            <a:r>
              <a:rPr lang="tr-TR" sz="2400" dirty="0" err="1" smtClean="0">
                <a:latin typeface="Comic Sans MS" pitchFamily="66" charset="0"/>
              </a:rPr>
              <a:t>vakuole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sitotoksin</a:t>
            </a:r>
            <a:r>
              <a:rPr lang="tr-TR" sz="2400" dirty="0" smtClean="0">
                <a:latin typeface="Comic Sans MS" pitchFamily="66" charset="0"/>
              </a:rPr>
              <a:t> gen A (</a:t>
            </a:r>
            <a:r>
              <a:rPr lang="tr-TR" sz="2400" dirty="0" err="1" smtClean="0">
                <a:latin typeface="Comic Sans MS" pitchFamily="66" charset="0"/>
              </a:rPr>
              <a:t>VacA</a:t>
            </a:r>
            <a:r>
              <a:rPr lang="tr-TR" sz="2400" dirty="0" smtClean="0">
                <a:latin typeface="Comic Sans MS" pitchFamily="66" charset="0"/>
              </a:rPr>
              <a:t>)</a:t>
            </a:r>
          </a:p>
        </p:txBody>
      </p:sp>
      <p:pic>
        <p:nvPicPr>
          <p:cNvPr id="13316" name="Picture 4" descr="H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1700213"/>
            <a:ext cx="3322637" cy="4189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nejm_h_pylo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700587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helicobac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525" y="188913"/>
            <a:ext cx="41814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elicobacter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95688"/>
            <a:ext cx="45656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rease"/>
          <p:cNvPicPr>
            <a:picLocks noChangeAspect="1" noChangeArrowheads="1"/>
          </p:cNvPicPr>
          <p:nvPr/>
        </p:nvPicPr>
        <p:blipFill>
          <a:blip r:embed="rId3"/>
          <a:srcRect t="1100" b="8014"/>
          <a:stretch>
            <a:fillRect/>
          </a:stretch>
        </p:blipFill>
        <p:spPr bwMode="auto">
          <a:xfrm>
            <a:off x="547688" y="1485900"/>
            <a:ext cx="43116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062663" y="2182813"/>
            <a:ext cx="1985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7" tIns="45713" rIns="91427" bIns="45713">
            <a:spAutoFit/>
          </a:bodyPr>
          <a:lstStyle/>
          <a:p>
            <a:pPr marL="457200" indent="-457200" algn="ctr"/>
            <a:r>
              <a:rPr lang="pt-PT" sz="2000">
                <a:latin typeface="Comic Sans MS" pitchFamily="66" charset="0"/>
              </a:rPr>
              <a:t>Urease s</a:t>
            </a:r>
            <a:r>
              <a:rPr lang="tr-TR" sz="2000">
                <a:latin typeface="Comic Sans MS" pitchFamily="66" charset="0"/>
              </a:rPr>
              <a:t>e</a:t>
            </a:r>
            <a:r>
              <a:rPr lang="pt-PT" sz="2000">
                <a:latin typeface="Comic Sans MS" pitchFamily="66" charset="0"/>
              </a:rPr>
              <a:t>nte</a:t>
            </a:r>
            <a:r>
              <a:rPr lang="tr-TR" sz="2000">
                <a:latin typeface="Comic Sans MS" pitchFamily="66" charset="0"/>
              </a:rPr>
              <a:t>z</a:t>
            </a:r>
            <a:r>
              <a:rPr lang="pt-PT" sz="2000">
                <a:latin typeface="Comic Sans MS" pitchFamily="66" charset="0"/>
              </a:rPr>
              <a:t>i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5291138" y="3262313"/>
            <a:ext cx="352901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tr-TR" sz="2000">
                <a:latin typeface="Comic Sans MS" pitchFamily="66" charset="0"/>
              </a:rPr>
              <a:t>Si</a:t>
            </a:r>
            <a:r>
              <a:rPr lang="pt-PT" sz="2000">
                <a:latin typeface="Comic Sans MS" pitchFamily="66" charset="0"/>
              </a:rPr>
              <a:t>tosol </a:t>
            </a:r>
            <a:r>
              <a:rPr lang="tr-TR" sz="2000">
                <a:latin typeface="Comic Sans MS" pitchFamily="66" charset="0"/>
              </a:rPr>
              <a:t>ve</a:t>
            </a:r>
            <a:r>
              <a:rPr lang="pt-PT" sz="2000">
                <a:latin typeface="Comic Sans MS" pitchFamily="66" charset="0"/>
              </a:rPr>
              <a:t> periplasm</a:t>
            </a:r>
            <a:r>
              <a:rPr lang="tr-TR" sz="2000">
                <a:latin typeface="Comic Sans MS" pitchFamily="66" charset="0"/>
              </a:rPr>
              <a:t>ayı tampone eder ve bakteri yüzeyinde</a:t>
            </a:r>
            <a:r>
              <a:rPr lang="pt-PT" sz="2000">
                <a:latin typeface="Comic Sans MS" pitchFamily="66" charset="0"/>
              </a:rPr>
              <a:t> n</a:t>
            </a:r>
            <a:r>
              <a:rPr lang="tr-TR" sz="2000">
                <a:latin typeface="Comic Sans MS" pitchFamily="66" charset="0"/>
              </a:rPr>
              <a:t>ö</a:t>
            </a:r>
            <a:r>
              <a:rPr lang="pt-PT" sz="2000">
                <a:latin typeface="Comic Sans MS" pitchFamily="66" charset="0"/>
              </a:rPr>
              <a:t>tral </a:t>
            </a:r>
            <a:r>
              <a:rPr lang="tr-TR" sz="2000">
                <a:latin typeface="Comic Sans MS" pitchFamily="66" charset="0"/>
              </a:rPr>
              <a:t>tabaka oluşturur</a:t>
            </a:r>
            <a:r>
              <a:rPr lang="pt-PT" sz="2000">
                <a:latin typeface="Comic Sans MS" pitchFamily="66" charset="0"/>
              </a:rPr>
              <a:t> </a:t>
            </a: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6840538" y="2800350"/>
            <a:ext cx="366712" cy="420688"/>
          </a:xfrm>
          <a:prstGeom prst="downArrow">
            <a:avLst>
              <a:gd name="adj1" fmla="val 50000"/>
              <a:gd name="adj2" fmla="val 29248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685800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ctr"/>
          <a:lstStyle/>
          <a:p>
            <a:pPr algn="ctr">
              <a:lnSpc>
                <a:spcPct val="110000"/>
              </a:lnSpc>
            </a:pPr>
            <a:r>
              <a:rPr lang="tr-TR" sz="28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Midenin </a:t>
            </a:r>
            <a:r>
              <a:rPr lang="pt-PT" sz="28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a</a:t>
            </a:r>
            <a:r>
              <a:rPr lang="tr-TR" sz="28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s</a:t>
            </a:r>
            <a:r>
              <a:rPr lang="pt-PT" sz="28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id l</a:t>
            </a:r>
            <a:r>
              <a:rPr lang="tr-TR" sz="28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ü</a:t>
            </a:r>
            <a:r>
              <a:rPr lang="pt-PT" sz="28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men</a:t>
            </a:r>
            <a:r>
              <a:rPr lang="tr-TR" sz="28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indeki yaşam savaşı</a:t>
            </a:r>
            <a:r>
              <a:rPr lang="pt-PT" sz="28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</a:t>
            </a:r>
            <a:endParaRPr lang="tr-TR" sz="2800">
              <a:solidFill>
                <a:srgbClr val="FF0000"/>
              </a:solidFill>
              <a:latin typeface="Comic Sans MS" pitchFamily="66" charset="0"/>
              <a:cs typeface="Times New Roman" pitchFamily="18" charset="0"/>
              <a:sym typeface="Wingdings" pitchFamily="2" charset="2"/>
            </a:endParaRPr>
          </a:p>
          <a:p>
            <a:pPr algn="ctr">
              <a:lnSpc>
                <a:spcPct val="110000"/>
              </a:lnSpc>
            </a:pPr>
            <a:r>
              <a:rPr lang="tr-TR" sz="28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pt-PT" sz="2800">
                <a:solidFill>
                  <a:srgbClr val="FF0000"/>
                </a:solidFill>
                <a:latin typeface="Comic Sans MS" pitchFamily="66" charset="0"/>
              </a:rPr>
              <a:t>pH</a:t>
            </a:r>
            <a:r>
              <a:rPr lang="tr-TR" sz="2800">
                <a:solidFill>
                  <a:srgbClr val="FF0000"/>
                </a:solidFill>
                <a:latin typeface="Comic Sans MS" pitchFamily="66" charset="0"/>
              </a:rPr>
              <a:t> tamponlaması)</a:t>
            </a:r>
            <a:endParaRPr lang="pt-PT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7 Aşağı Ok"/>
          <p:cNvSpPr/>
          <p:nvPr/>
        </p:nvSpPr>
        <p:spPr>
          <a:xfrm>
            <a:off x="7019925" y="2636838"/>
            <a:ext cx="144463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1048</Words>
  <Application>Microsoft Office PowerPoint</Application>
  <PresentationFormat>Ekran Gösterisi (4:3)</PresentationFormat>
  <Paragraphs>210</Paragraphs>
  <Slides>39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39</vt:i4>
      </vt:variant>
    </vt:vector>
  </HeadingPairs>
  <TitlesOfParts>
    <vt:vector size="42" baseType="lpstr">
      <vt:lpstr>Modelo de apresentação predefinido</vt:lpstr>
      <vt:lpstr>Image</vt:lpstr>
      <vt:lpstr>Fotografia do Photo Editor</vt:lpstr>
      <vt:lpstr>Gastritler ve Peptik Ülser Hastalığı</vt:lpstr>
      <vt:lpstr>Slayt 2</vt:lpstr>
      <vt:lpstr>Gastritler</vt:lpstr>
      <vt:lpstr>Helicobacter Pylori gastriti</vt:lpstr>
      <vt:lpstr>Slayt 5</vt:lpstr>
      <vt:lpstr>Slayt 6</vt:lpstr>
      <vt:lpstr>H.Pylori</vt:lpstr>
      <vt:lpstr>Slayt 8</vt:lpstr>
      <vt:lpstr>Slayt 9</vt:lpstr>
      <vt:lpstr>Slayt 10</vt:lpstr>
      <vt:lpstr>HP’nin mukozal hasar oluşturması  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H.pylori gastriti</vt:lpstr>
      <vt:lpstr>HP gastriti - histopatoloji</vt:lpstr>
      <vt:lpstr>Slayt 21</vt:lpstr>
      <vt:lpstr>Slayt 22</vt:lpstr>
      <vt:lpstr>İntestinal metaplazi</vt:lpstr>
      <vt:lpstr>H. Pylori GASTRİTİ varyantlarI </vt:lpstr>
      <vt:lpstr>Lenfositik gastrit</vt:lpstr>
      <vt:lpstr>Lenfositik gastrit</vt:lpstr>
      <vt:lpstr>Granülomatöz gastrit</vt:lpstr>
      <vt:lpstr>Slayt 28</vt:lpstr>
      <vt:lpstr>H. Pylori DIŞI GASTRİTLER  </vt:lpstr>
      <vt:lpstr>Otoimmün gastrit</vt:lpstr>
      <vt:lpstr>Slayt 31</vt:lpstr>
      <vt:lpstr>Slayt 32</vt:lpstr>
      <vt:lpstr>Reaktif/Kimyasal gastrit</vt:lpstr>
      <vt:lpstr>Slayt 34</vt:lpstr>
      <vt:lpstr>Peptik ülser hastalığı</vt:lpstr>
      <vt:lpstr>Slayt 36</vt:lpstr>
      <vt:lpstr>Slayt 37</vt:lpstr>
      <vt:lpstr>Slayt 38</vt:lpstr>
      <vt:lpstr>Slayt 39</vt:lpstr>
    </vt:vector>
  </TitlesOfParts>
  <Company>FMUP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Profª Fátima</dc:creator>
  <cp:lastModifiedBy>Admin</cp:lastModifiedBy>
  <cp:revision>86</cp:revision>
  <dcterms:created xsi:type="dcterms:W3CDTF">2007-01-22T01:34:02Z</dcterms:created>
  <dcterms:modified xsi:type="dcterms:W3CDTF">2014-02-09T13:11:08Z</dcterms:modified>
</cp:coreProperties>
</file>