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8" r:id="rId9"/>
    <p:sldId id="263" r:id="rId10"/>
    <p:sldId id="264" r:id="rId11"/>
    <p:sldId id="265" r:id="rId12"/>
    <p:sldId id="266" r:id="rId13"/>
    <p:sldId id="267" r:id="rId14"/>
    <p:sldId id="269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9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35FA0-99EB-40B6-88F6-B7BD6558606A}" type="datetimeFigureOut">
              <a:rPr lang="tr-TR" smtClean="0"/>
              <a:pPr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0F9D-297F-49F3-BDED-B37CD5F8D87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56453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35FA0-99EB-40B6-88F6-B7BD6558606A}" type="datetimeFigureOut">
              <a:rPr lang="tr-TR" smtClean="0"/>
              <a:pPr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0F9D-297F-49F3-BDED-B37CD5F8D87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945407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35FA0-99EB-40B6-88F6-B7BD6558606A}" type="datetimeFigureOut">
              <a:rPr lang="tr-TR" smtClean="0"/>
              <a:pPr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0F9D-297F-49F3-BDED-B37CD5F8D87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545281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35FA0-99EB-40B6-88F6-B7BD6558606A}" type="datetimeFigureOut">
              <a:rPr lang="tr-TR" smtClean="0"/>
              <a:pPr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0F9D-297F-49F3-BDED-B37CD5F8D87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900846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35FA0-99EB-40B6-88F6-B7BD6558606A}" type="datetimeFigureOut">
              <a:rPr lang="tr-TR" smtClean="0"/>
              <a:pPr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0F9D-297F-49F3-BDED-B37CD5F8D87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47420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35FA0-99EB-40B6-88F6-B7BD6558606A}" type="datetimeFigureOut">
              <a:rPr lang="tr-TR" smtClean="0"/>
              <a:pPr/>
              <a:t>31.01.2018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0F9D-297F-49F3-BDED-B37CD5F8D87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188774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35FA0-99EB-40B6-88F6-B7BD6558606A}" type="datetimeFigureOut">
              <a:rPr lang="tr-TR" smtClean="0"/>
              <a:pPr/>
              <a:t>31.01.2018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0F9D-297F-49F3-BDED-B37CD5F8D87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656763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35FA0-99EB-40B6-88F6-B7BD6558606A}" type="datetimeFigureOut">
              <a:rPr lang="tr-TR" smtClean="0"/>
              <a:pPr/>
              <a:t>31.01.2018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0F9D-297F-49F3-BDED-B37CD5F8D87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335798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35FA0-99EB-40B6-88F6-B7BD6558606A}" type="datetimeFigureOut">
              <a:rPr lang="tr-TR" smtClean="0"/>
              <a:pPr/>
              <a:t>31.01.2018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0F9D-297F-49F3-BDED-B37CD5F8D87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398432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35FA0-99EB-40B6-88F6-B7BD6558606A}" type="datetimeFigureOut">
              <a:rPr lang="tr-TR" smtClean="0"/>
              <a:pPr/>
              <a:t>31.01.2018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0F9D-297F-49F3-BDED-B37CD5F8D87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403217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35FA0-99EB-40B6-88F6-B7BD6558606A}" type="datetimeFigureOut">
              <a:rPr lang="tr-TR" smtClean="0"/>
              <a:pPr/>
              <a:t>31.01.2018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0F9D-297F-49F3-BDED-B37CD5F8D87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134393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935FA0-99EB-40B6-88F6-B7BD6558606A}" type="datetimeFigureOut">
              <a:rPr lang="tr-TR" smtClean="0"/>
              <a:pPr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D40F9D-297F-49F3-BDED-B37CD5F8D87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313945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BİLİMSEL ARAŞTIRMA YÖNTEMLERİ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Yrd.</a:t>
            </a:r>
            <a:r>
              <a:rPr lang="tr-TR" dirty="0" err="1" smtClean="0"/>
              <a:t>Doç.Dr</a:t>
            </a:r>
            <a:r>
              <a:rPr lang="tr-TR" smtClean="0"/>
              <a:t>.Hamide DENİZ GÜLLEROĞLU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xmlns="" val="3439588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Bilimsel Yöntemin Basamakları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1. Güçlüğün sezilmesi-Problemin hissedilmesi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2. Problemin tanımlanması/daraltılması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3. Çözümün tahminedilmesi-Bazı çözüm yollarının ortaya konması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4. Gözlenebilir sınayıcıların belirlenmesi; hipotezler(denenceler) veya sorular olarak ifade edilmesi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5. Deneme ve değerlendirmelerin yapılması-Hipotezlerin test edilmesi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6. Raporlaştırma (Karasar, 2016).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091487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Temel Kavramlar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dirty="0" smtClean="0"/>
              <a:t>Araştırma, planlı </a:t>
            </a:r>
            <a:r>
              <a:rPr lang="tr-TR" sz="3200" dirty="0"/>
              <a:t>ve sistemli bir şekilde problemlere güvenilir çözümler bulmak için yapılan temelde, </a:t>
            </a:r>
            <a:endParaRPr lang="tr-TR" sz="32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sz="3200" dirty="0" smtClean="0"/>
              <a:t>bir </a:t>
            </a:r>
            <a:r>
              <a:rPr lang="tr-TR" sz="3200" dirty="0"/>
              <a:t>arama, </a:t>
            </a:r>
            <a:endParaRPr lang="tr-TR" sz="32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sz="3200" dirty="0" smtClean="0"/>
              <a:t>öğrenme</a:t>
            </a:r>
            <a:r>
              <a:rPr lang="tr-TR" sz="3200" dirty="0"/>
              <a:t>, </a:t>
            </a:r>
            <a:endParaRPr lang="tr-TR" sz="32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sz="3200" dirty="0" smtClean="0"/>
              <a:t>bilinmeyeni </a:t>
            </a:r>
            <a:r>
              <a:rPr lang="tr-TR" sz="3200" dirty="0"/>
              <a:t>bilinir yapma, </a:t>
            </a:r>
            <a:endParaRPr lang="tr-TR" sz="32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sz="3200" dirty="0" smtClean="0"/>
              <a:t>karanlığa </a:t>
            </a:r>
            <a:r>
              <a:rPr lang="tr-TR" sz="3200" dirty="0"/>
              <a:t>ışık tutma, </a:t>
            </a:r>
            <a:endParaRPr lang="tr-TR" sz="32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sz="3200" dirty="0" smtClean="0"/>
              <a:t>kısaca </a:t>
            </a:r>
            <a:r>
              <a:rPr lang="tr-TR" sz="3200" dirty="0"/>
              <a:t>bir aydınlanma sürecidir (Karasar, 2005). </a:t>
            </a:r>
          </a:p>
        </p:txBody>
      </p:sp>
    </p:spTree>
    <p:extLst>
      <p:ext uri="{BB962C8B-B14F-4D97-AF65-F5344CB8AC3E}">
        <p14:creationId xmlns:p14="http://schemas.microsoft.com/office/powerpoint/2010/main" xmlns="" val="6408732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Araştırma Eğitimi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3600" dirty="0" smtClean="0"/>
              <a:t>Araştırma </a:t>
            </a:r>
            <a:r>
              <a:rPr lang="tr-TR" sz="3600" dirty="0"/>
              <a:t>eğitimiyle kazandırılmak istenen bilgi, beceri ve </a:t>
            </a:r>
            <a:r>
              <a:rPr lang="tr-TR" sz="3600" dirty="0" smtClean="0"/>
              <a:t>tutumlar</a:t>
            </a:r>
            <a:endParaRPr lang="tr-TR" sz="3600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3600" dirty="0" smtClean="0"/>
              <a:t>Araştırma </a:t>
            </a:r>
            <a:r>
              <a:rPr lang="tr-TR" sz="3600" dirty="0"/>
              <a:t>teknik yeterlikleri </a:t>
            </a:r>
            <a:endParaRPr lang="tr-TR" sz="3600" dirty="0" smtClean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3600" dirty="0" smtClean="0"/>
              <a:t>Bilimsel </a:t>
            </a:r>
            <a:r>
              <a:rPr lang="tr-TR" sz="3600" dirty="0"/>
              <a:t>tutum ve </a:t>
            </a:r>
            <a:r>
              <a:rPr lang="tr-TR" sz="3600" dirty="0" smtClean="0"/>
              <a:t>davranışlar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xmlns="" val="13215321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Araştırma Türleri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20686"/>
            <a:ext cx="10515600" cy="5059017"/>
          </a:xfrm>
        </p:spPr>
        <p:txBody>
          <a:bodyPr>
            <a:normAutofit lnSpcReduction="10000"/>
          </a:bodyPr>
          <a:lstStyle/>
          <a:p>
            <a:endParaRPr lang="tr-TR" dirty="0"/>
          </a:p>
          <a:p>
            <a:r>
              <a:rPr lang="tr-TR" dirty="0"/>
              <a:t>Uygulama/Düzey açısından Araştırma Türleri</a:t>
            </a:r>
            <a:endParaRPr lang="tr-TR" dirty="0" smtClean="0"/>
          </a:p>
          <a:p>
            <a:pPr lvl="3">
              <a:buFont typeface="Wingdings" panose="05000000000000000000" pitchFamily="2" charset="2"/>
              <a:buChar char="Ø"/>
            </a:pPr>
            <a:r>
              <a:rPr lang="tr-TR" sz="2800" dirty="0" smtClean="0">
                <a:solidFill>
                  <a:srgbClr val="FF0000"/>
                </a:solidFill>
              </a:rPr>
              <a:t>Temel Araştırma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tr-TR" sz="2800" dirty="0" smtClean="0">
                <a:solidFill>
                  <a:srgbClr val="FF0000"/>
                </a:solidFill>
              </a:rPr>
              <a:t>Uygulamalı </a:t>
            </a:r>
            <a:r>
              <a:rPr lang="tr-TR" sz="2800" dirty="0">
                <a:solidFill>
                  <a:srgbClr val="FF0000"/>
                </a:solidFill>
              </a:rPr>
              <a:t>Araştırma</a:t>
            </a:r>
          </a:p>
          <a:p>
            <a:r>
              <a:rPr lang="tr-TR" dirty="0" smtClean="0"/>
              <a:t>Amaç </a:t>
            </a:r>
            <a:r>
              <a:rPr lang="tr-TR" dirty="0"/>
              <a:t>açısından Araştırma Türleri</a:t>
            </a:r>
            <a:endParaRPr lang="tr-TR" dirty="0" smtClean="0"/>
          </a:p>
          <a:p>
            <a:pPr lvl="3">
              <a:buFont typeface="Wingdings" panose="05000000000000000000" pitchFamily="2" charset="2"/>
              <a:buChar char="Ø"/>
            </a:pPr>
            <a:r>
              <a:rPr lang="tr-TR" sz="2800" dirty="0" smtClean="0">
                <a:solidFill>
                  <a:srgbClr val="FF0000"/>
                </a:solidFill>
              </a:rPr>
              <a:t>Betimsel </a:t>
            </a:r>
            <a:r>
              <a:rPr lang="tr-TR" sz="2800" dirty="0">
                <a:solidFill>
                  <a:srgbClr val="FF0000"/>
                </a:solidFill>
              </a:rPr>
              <a:t>Araştırma</a:t>
            </a:r>
            <a:endParaRPr lang="tr-TR" sz="2800" dirty="0" smtClean="0">
              <a:solidFill>
                <a:srgbClr val="FF0000"/>
              </a:solidFill>
            </a:endParaRPr>
          </a:p>
          <a:p>
            <a:pPr lvl="3">
              <a:buFont typeface="Wingdings" panose="05000000000000000000" pitchFamily="2" charset="2"/>
              <a:buChar char="Ø"/>
            </a:pPr>
            <a:r>
              <a:rPr lang="tr-TR" sz="2800" dirty="0" smtClean="0">
                <a:solidFill>
                  <a:srgbClr val="FF0000"/>
                </a:solidFill>
              </a:rPr>
              <a:t>İlişkisel </a:t>
            </a:r>
            <a:r>
              <a:rPr lang="tr-TR" sz="2800" dirty="0">
                <a:solidFill>
                  <a:srgbClr val="FF0000"/>
                </a:solidFill>
              </a:rPr>
              <a:t>Araştırma</a:t>
            </a:r>
            <a:endParaRPr lang="tr-TR" sz="2800" dirty="0" smtClean="0">
              <a:solidFill>
                <a:srgbClr val="FF0000"/>
              </a:solidFill>
            </a:endParaRPr>
          </a:p>
          <a:p>
            <a:pPr lvl="3">
              <a:buFont typeface="Wingdings" panose="05000000000000000000" pitchFamily="2" charset="2"/>
              <a:buChar char="Ø"/>
            </a:pPr>
            <a:r>
              <a:rPr lang="tr-TR" sz="2800" dirty="0" smtClean="0">
                <a:solidFill>
                  <a:srgbClr val="FF0000"/>
                </a:solidFill>
              </a:rPr>
              <a:t>Açımlayıcı/Keşfedici </a:t>
            </a:r>
            <a:r>
              <a:rPr lang="tr-TR" sz="2800" dirty="0">
                <a:solidFill>
                  <a:srgbClr val="FF0000"/>
                </a:solidFill>
              </a:rPr>
              <a:t>Araştırma</a:t>
            </a:r>
          </a:p>
          <a:p>
            <a:r>
              <a:rPr lang="tr-TR" dirty="0" smtClean="0"/>
              <a:t>Kullanılan </a:t>
            </a:r>
            <a:r>
              <a:rPr lang="tr-TR" dirty="0"/>
              <a:t>inceleme yöntemine/ verinin türüne göre </a:t>
            </a:r>
            <a:r>
              <a:rPr lang="tr-TR" dirty="0" smtClean="0"/>
              <a:t> </a:t>
            </a:r>
            <a:r>
              <a:rPr lang="tr-TR" dirty="0"/>
              <a:t>Araştırma Türleri</a:t>
            </a:r>
            <a:endParaRPr lang="tr-TR" dirty="0" smtClean="0"/>
          </a:p>
          <a:p>
            <a:pPr lvl="3">
              <a:buFont typeface="Wingdings" panose="05000000000000000000" pitchFamily="2" charset="2"/>
              <a:buChar char="Ø"/>
            </a:pPr>
            <a:r>
              <a:rPr lang="tr-TR" sz="2800" dirty="0" smtClean="0">
                <a:solidFill>
                  <a:srgbClr val="FF0000"/>
                </a:solidFill>
              </a:rPr>
              <a:t>Nitel </a:t>
            </a:r>
            <a:r>
              <a:rPr lang="tr-TR" sz="2800" dirty="0">
                <a:solidFill>
                  <a:srgbClr val="FF0000"/>
                </a:solidFill>
              </a:rPr>
              <a:t>Araştırma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tr-TR" sz="2800" dirty="0" smtClean="0">
                <a:solidFill>
                  <a:srgbClr val="FF0000"/>
                </a:solidFill>
              </a:rPr>
              <a:t> Nicel </a:t>
            </a:r>
            <a:r>
              <a:rPr lang="tr-TR" sz="2800" dirty="0">
                <a:solidFill>
                  <a:srgbClr val="FF0000"/>
                </a:solidFill>
              </a:rPr>
              <a:t>Araştırma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4100199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441173"/>
            <a:ext cx="10515600" cy="4735789"/>
          </a:xfrm>
        </p:spPr>
        <p:txBody>
          <a:bodyPr>
            <a:normAutofit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Büyüköztürk, Ş., Çakmak, E.K.,  Akgün, Ö.E., Karadeniz, Ş.  ve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Demirel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F. (2008).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Bilimsel Araştırma Yöntemleri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Ankara:Pegem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Karasar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N. (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2016).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Bilimsel Araştırma Yöntemleri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(31.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Baskı).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Ankara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Nobel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Akademik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Fraenkel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J.R., Wallen, N.E. ve Hyun, H.H. (2012).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Design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and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Evaluate Research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Education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(8th edition). USA: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McGraw-Hill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75684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Sunum Akışı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Bilgi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dirty="0" smtClean="0"/>
              <a:t>Bilgi Kaynakları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dirty="0" smtClean="0"/>
              <a:t>Bilginin Kaynağı’na İlişkin Düşünce Akımları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Bilim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dirty="0" smtClean="0"/>
              <a:t>Bilimin Temel İşlevleri Bilimin Temel Nitelikleri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dirty="0" smtClean="0"/>
              <a:t>Bilimsel Yöntem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dirty="0" smtClean="0"/>
              <a:t>Bilimsel Yöntemin Basamakları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Temel Kavramlar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dirty="0" smtClean="0"/>
              <a:t>Araştırma,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dirty="0" smtClean="0"/>
              <a:t>Araştırma Eğitimi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dirty="0" smtClean="0"/>
              <a:t>Araştırma Türleri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950674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Bilgi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25625"/>
            <a:ext cx="9319591" cy="4351338"/>
          </a:xfrm>
        </p:spPr>
        <p:txBody>
          <a:bodyPr>
            <a:normAutofit/>
          </a:bodyPr>
          <a:lstStyle/>
          <a:p>
            <a:pPr marL="457200" lvl="1" indent="0" algn="just">
              <a:lnSpc>
                <a:spcPct val="150000"/>
              </a:lnSpc>
              <a:buNone/>
            </a:pPr>
            <a:r>
              <a:rPr lang="tr-TR" sz="3600" dirty="0"/>
              <a:t>Bilgi, ‘İnsan aklının erebileceği olgu, gerçek ve ilkelerin bütünü, bili, malumat’ </a:t>
            </a:r>
            <a:r>
              <a:rPr lang="tr-TR" sz="3600" dirty="0" smtClean="0"/>
              <a:t>şeklinde tanımlanmaktadır</a:t>
            </a:r>
            <a:r>
              <a:rPr lang="tr-TR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909969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l" rtl="0">
              <a:lnSpc>
                <a:spcPct val="90000"/>
              </a:lnSpc>
              <a:spcBef>
                <a:spcPct val="0"/>
              </a:spcBef>
            </a:pPr>
            <a:r>
              <a:rPr lang="tr-TR" sz="4400" dirty="0" smtClean="0"/>
              <a:t>Bilgi Kaynakları </a:t>
            </a:r>
            <a:endParaRPr lang="tr-TR" sz="4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490870"/>
            <a:ext cx="10515600" cy="51186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Bilgi edinmede kullanılan kaynaklar;</a:t>
            </a:r>
          </a:p>
          <a:p>
            <a:pPr marL="0" indent="0">
              <a:buNone/>
            </a:pPr>
            <a:r>
              <a:rPr lang="tr-TR" dirty="0"/>
              <a:t>Fraenkel, Wallen ve Hyun (2012) 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tr-TR" sz="2800" dirty="0" smtClean="0"/>
              <a:t>duyusal </a:t>
            </a:r>
            <a:r>
              <a:rPr lang="tr-TR" sz="2800" dirty="0"/>
              <a:t>deneyimleri,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tr-TR" sz="2800" dirty="0"/>
              <a:t>diğerleri ile anlaşma durumunu, </a:t>
            </a:r>
            <a:endParaRPr lang="tr-TR" sz="2800" dirty="0" smtClean="0"/>
          </a:p>
          <a:p>
            <a:pPr lvl="2">
              <a:buFont typeface="Wingdings" panose="05000000000000000000" pitchFamily="2" charset="2"/>
              <a:buChar char="Ø"/>
            </a:pPr>
            <a:r>
              <a:rPr lang="tr-TR" sz="2800" dirty="0" smtClean="0"/>
              <a:t>uzman </a:t>
            </a:r>
            <a:r>
              <a:rPr lang="tr-TR" sz="2800" dirty="0"/>
              <a:t>görüşünü, mantığı ve bilimsel yolu bilgi kaynakları </a:t>
            </a:r>
            <a:r>
              <a:rPr lang="tr-TR" sz="2800" dirty="0" smtClean="0"/>
              <a:t>olarak sınıflamakta</a:t>
            </a:r>
            <a:endParaRPr lang="tr-TR" sz="2800" dirty="0"/>
          </a:p>
          <a:p>
            <a:pPr marL="0" indent="0">
              <a:buNone/>
            </a:pPr>
            <a:r>
              <a:rPr lang="tr-TR" dirty="0" smtClean="0"/>
              <a:t>Neumann </a:t>
            </a:r>
            <a:r>
              <a:rPr lang="tr-TR" dirty="0"/>
              <a:t>(2014</a:t>
            </a:r>
            <a:r>
              <a:rPr lang="tr-TR" dirty="0" smtClean="0"/>
              <a:t>)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tr-TR" sz="2800" dirty="0" smtClean="0"/>
              <a:t>kişisel </a:t>
            </a:r>
            <a:r>
              <a:rPr lang="tr-TR" sz="2800" dirty="0"/>
              <a:t>deneyimler ve sağduyu, </a:t>
            </a:r>
            <a:endParaRPr lang="tr-TR" sz="2800" dirty="0" smtClean="0"/>
          </a:p>
          <a:p>
            <a:pPr lvl="2">
              <a:buFont typeface="Wingdings" panose="05000000000000000000" pitchFamily="2" charset="2"/>
              <a:buChar char="Ø"/>
            </a:pPr>
            <a:r>
              <a:rPr lang="tr-TR" sz="2800" dirty="0" smtClean="0"/>
              <a:t>uzmanlar </a:t>
            </a:r>
            <a:r>
              <a:rPr lang="tr-TR" sz="2800" dirty="0"/>
              <a:t>ve otoriteler, </a:t>
            </a:r>
            <a:endParaRPr lang="tr-TR" sz="2800" dirty="0" smtClean="0"/>
          </a:p>
          <a:p>
            <a:pPr lvl="2">
              <a:buFont typeface="Wingdings" panose="05000000000000000000" pitchFamily="2" charset="2"/>
              <a:buChar char="Ø"/>
            </a:pPr>
            <a:r>
              <a:rPr lang="tr-TR" sz="2800" dirty="0" smtClean="0"/>
              <a:t>medya veideolojik </a:t>
            </a:r>
            <a:r>
              <a:rPr lang="tr-TR" sz="2800" dirty="0"/>
              <a:t>inançlar ve değerler ile bilimsel yöntemi bilgi edinmede kullanılan kaynaklar </a:t>
            </a:r>
            <a:r>
              <a:rPr lang="tr-TR" sz="2800" dirty="0" smtClean="0"/>
              <a:t>olarak belirtmektedir</a:t>
            </a:r>
            <a:r>
              <a:rPr lang="tr-TR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776804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l" rtl="0">
              <a:lnSpc>
                <a:spcPct val="90000"/>
              </a:lnSpc>
              <a:spcBef>
                <a:spcPct val="0"/>
              </a:spcBef>
            </a:pPr>
            <a:r>
              <a:rPr lang="tr-TR" sz="4400" dirty="0" smtClean="0"/>
              <a:t>Bilginin Kaynağı’na İlişkin Düşünce Akımları</a:t>
            </a:r>
            <a:endParaRPr lang="tr-TR" sz="4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pPr>
              <a:lnSpc>
                <a:spcPct val="150000"/>
              </a:lnSpc>
            </a:pPr>
            <a:r>
              <a:rPr lang="tr-TR" sz="3600" dirty="0"/>
              <a:t>Rasyonalizm </a:t>
            </a:r>
            <a:r>
              <a:rPr lang="tr-TR" sz="3600" dirty="0" smtClean="0"/>
              <a:t> </a:t>
            </a:r>
            <a:endParaRPr lang="tr-TR" sz="3600" dirty="0"/>
          </a:p>
          <a:p>
            <a:pPr>
              <a:lnSpc>
                <a:spcPct val="150000"/>
              </a:lnSpc>
            </a:pPr>
            <a:r>
              <a:rPr lang="tr-TR" sz="3600" dirty="0" smtClean="0"/>
              <a:t>Empirizm </a:t>
            </a:r>
          </a:p>
          <a:p>
            <a:pPr>
              <a:lnSpc>
                <a:spcPct val="150000"/>
              </a:lnSpc>
            </a:pPr>
            <a:r>
              <a:rPr lang="tr-TR" sz="3600" dirty="0" smtClean="0"/>
              <a:t>Yeni Empirizm (Karasar</a:t>
            </a:r>
            <a:r>
              <a:rPr lang="tr-TR" sz="3600" dirty="0"/>
              <a:t>, 2016)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530652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Bilim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sz="4000" dirty="0" smtClean="0"/>
              <a:t>Nesnel sağlamlığı olan bilgiler bütünü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4000" dirty="0" smtClean="0"/>
              <a:t>Neden-sonuç ilişkilerinin ifade edildiğisistematik bilgi birikimi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4000" dirty="0" smtClean="0"/>
              <a:t>İnsanoğlunun biriktirdiği, kaydedilmiş sistematik bilgi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4000" dirty="0" smtClean="0"/>
              <a:t>Geçerliği kabul edilmiş sistemli bilgiler bütününün bir </a:t>
            </a:r>
            <a:r>
              <a:rPr lang="tr-TR" sz="4000" dirty="0"/>
              <a:t>ürünü </a:t>
            </a:r>
            <a:r>
              <a:rPr lang="tr-TR" sz="4000" dirty="0" smtClean="0"/>
              <a:t>(Karasar</a:t>
            </a:r>
            <a:r>
              <a:rPr lang="tr-TR" sz="4000" dirty="0"/>
              <a:t>, </a:t>
            </a:r>
            <a:r>
              <a:rPr lang="tr-TR" sz="4000" dirty="0" smtClean="0"/>
              <a:t>2016)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xmlns="" val="729037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/>
            <a:r>
              <a:rPr lang="tr-TR" sz="4400" dirty="0" smtClean="0"/>
              <a:t>Bilimin Temel İşlevleri</a:t>
            </a:r>
            <a:endParaRPr lang="tr-TR" sz="4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pPr lvl="4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4000" dirty="0"/>
              <a:t>Anlama </a:t>
            </a:r>
            <a:endParaRPr lang="tr-TR" sz="4000" dirty="0" smtClean="0"/>
          </a:p>
          <a:p>
            <a:pPr lvl="4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4000" dirty="0" smtClean="0"/>
              <a:t>Açıklama </a:t>
            </a:r>
          </a:p>
          <a:p>
            <a:pPr lvl="4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4000" dirty="0" smtClean="0"/>
              <a:t>Kontrol 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xmlns="" val="20731964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Bilimin Temel Nitelikleri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68626" y="1378363"/>
            <a:ext cx="10515600" cy="5032375"/>
          </a:xfrm>
        </p:spPr>
        <p:txBody>
          <a:bodyPr>
            <a:normAutofit fontScale="92500" lnSpcReduction="10000"/>
          </a:bodyPr>
          <a:lstStyle/>
          <a:p>
            <a:endParaRPr lang="tr-TR" dirty="0"/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tr-TR" sz="3000" dirty="0"/>
              <a:t>Olgusaldır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tr-TR" sz="3000" dirty="0" smtClean="0"/>
              <a:t>Sistemlidir</a:t>
            </a:r>
            <a:endParaRPr lang="tr-TR" sz="3000" dirty="0"/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tr-TR" sz="3000" dirty="0" smtClean="0"/>
              <a:t>Akılcıdır</a:t>
            </a:r>
            <a:endParaRPr lang="tr-TR" sz="3000" dirty="0"/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tr-TR" sz="3000" dirty="0" smtClean="0"/>
              <a:t>Genelleyicidir</a:t>
            </a:r>
            <a:endParaRPr lang="tr-TR" sz="3000" dirty="0"/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tr-TR" sz="3000" dirty="0" smtClean="0"/>
              <a:t>Evrenseldir</a:t>
            </a:r>
            <a:endParaRPr lang="tr-TR" sz="3000" dirty="0"/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tr-TR" sz="3000" dirty="0" smtClean="0"/>
              <a:t>Birikimlidir</a:t>
            </a:r>
            <a:endParaRPr lang="tr-TR" sz="3000" dirty="0"/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tr-TR" sz="3000" dirty="0" smtClean="0"/>
              <a:t>Kayıtlıdır</a:t>
            </a:r>
            <a:endParaRPr lang="tr-TR" sz="3000" dirty="0"/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tr-TR" sz="3000" dirty="0" smtClean="0"/>
              <a:t>Sağlam </a:t>
            </a:r>
            <a:r>
              <a:rPr lang="tr-TR" sz="3000" dirty="0"/>
              <a:t>fakat göreli bir bilgidir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2479252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Bilimsel Yöntem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tr-TR" sz="3600" dirty="0"/>
              <a:t>O</a:t>
            </a:r>
            <a:r>
              <a:rPr lang="tr-TR" sz="3600" dirty="0" smtClean="0"/>
              <a:t>lgusal </a:t>
            </a:r>
            <a:r>
              <a:rPr lang="tr-TR" sz="3600" dirty="0"/>
              <a:t>nitelikli problem çözmenin, bilim üretmenin bilinen ve belli süreçleri olan, en güvenilir yolu olarak kabul edilir (Karasar, </a:t>
            </a:r>
            <a:r>
              <a:rPr lang="tr-TR" sz="3600" dirty="0" smtClean="0"/>
              <a:t>2016). </a:t>
            </a:r>
            <a:endParaRPr lang="tr-TR" sz="36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5412288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369</Words>
  <Application>Microsoft Office PowerPoint</Application>
  <PresentationFormat>Özel</PresentationFormat>
  <Paragraphs>90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Office Teması</vt:lpstr>
      <vt:lpstr>BİLİMSEL ARAŞTIRMA YÖNTEMLERİ</vt:lpstr>
      <vt:lpstr>Sunum Akışı</vt:lpstr>
      <vt:lpstr>Bilgi</vt:lpstr>
      <vt:lpstr>Bilgi Kaynakları </vt:lpstr>
      <vt:lpstr>Bilginin Kaynağı’na İlişkin Düşünce Akımları</vt:lpstr>
      <vt:lpstr>Bilim </vt:lpstr>
      <vt:lpstr>Bilimin Temel İşlevleri</vt:lpstr>
      <vt:lpstr>Bilimin Temel Nitelikleri </vt:lpstr>
      <vt:lpstr>Bilimsel Yöntem</vt:lpstr>
      <vt:lpstr>Bilimsel Yöntemin Basamakları</vt:lpstr>
      <vt:lpstr>Temel Kavramlar</vt:lpstr>
      <vt:lpstr>Araştırma Eğitimi </vt:lpstr>
      <vt:lpstr>Araştırma Türleri</vt:lpstr>
      <vt:lpstr>Kaynaklar</vt:lpstr>
    </vt:vector>
  </TitlesOfParts>
  <Company>SilentAll Team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BİLİMSEL ARAŞTIRMA YÖNTEMLERİ</dc:title>
  <dc:creator>arzu</dc:creator>
  <cp:lastModifiedBy>ebru</cp:lastModifiedBy>
  <cp:revision>19</cp:revision>
  <dcterms:created xsi:type="dcterms:W3CDTF">2018-01-28T17:35:25Z</dcterms:created>
  <dcterms:modified xsi:type="dcterms:W3CDTF">2018-01-31T20:52:56Z</dcterms:modified>
</cp:coreProperties>
</file>