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8" r:id="rId5"/>
    <p:sldId id="260" r:id="rId6"/>
    <p:sldId id="269" r:id="rId7"/>
    <p:sldId id="271" r:id="rId8"/>
    <p:sldId id="276" r:id="rId9"/>
    <p:sldId id="272" r:id="rId10"/>
    <p:sldId id="277" r:id="rId11"/>
    <p:sldId id="273" r:id="rId12"/>
    <p:sldId id="278" r:id="rId13"/>
    <p:sldId id="279" r:id="rId14"/>
    <p:sldId id="283"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658949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27704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52566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4230840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157174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423703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279628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3448955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4224020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895728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5D57497A-A9F7-4768-BCEA-CE1FFDA345E7}"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9D053145-8810-4D82-A224-6D4C0601623A}" type="slidenum">
              <a:rPr lang="tr-TR" smtClean="0"/>
              <a:t>‹#›</a:t>
            </a:fld>
            <a:endParaRPr lang="tr-TR" dirty="0"/>
          </a:p>
        </p:txBody>
      </p:sp>
    </p:spTree>
    <p:extLst>
      <p:ext uri="{BB962C8B-B14F-4D97-AF65-F5344CB8AC3E}">
        <p14:creationId xmlns:p14="http://schemas.microsoft.com/office/powerpoint/2010/main" val="195304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57497A-A9F7-4768-BCEA-CE1FFDA345E7}" type="datetimeFigureOut">
              <a:rPr lang="tr-TR" smtClean="0"/>
              <a:t>4.05.2020</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53145-8810-4D82-A224-6D4C0601623A}" type="slidenum">
              <a:rPr lang="tr-TR" smtClean="0"/>
              <a:t>‹#›</a:t>
            </a:fld>
            <a:endParaRPr lang="tr-TR" dirty="0"/>
          </a:p>
        </p:txBody>
      </p:sp>
    </p:spTree>
    <p:extLst>
      <p:ext uri="{BB962C8B-B14F-4D97-AF65-F5344CB8AC3E}">
        <p14:creationId xmlns:p14="http://schemas.microsoft.com/office/powerpoint/2010/main" val="13296944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1"/>
          <p:cNvGrpSpPr/>
          <p:nvPr/>
        </p:nvGrpSpPr>
        <p:grpSpPr>
          <a:xfrm>
            <a:off x="-704141" y="428625"/>
            <a:ext cx="13000208" cy="4927301"/>
            <a:chOff x="-515315" y="0"/>
            <a:chExt cx="13000208" cy="4927301"/>
          </a:xfrm>
        </p:grpSpPr>
        <p:pic>
          <p:nvPicPr>
            <p:cNvPr id="3" name="Resim 2"/>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515315" y="126657"/>
              <a:ext cx="3557400" cy="1980000"/>
            </a:xfrm>
            <a:prstGeom prst="rect">
              <a:avLst/>
            </a:prstGeom>
          </p:spPr>
        </p:pic>
        <p:pic>
          <p:nvPicPr>
            <p:cNvPr id="4" name="Resim 3"/>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10093613" y="0"/>
              <a:ext cx="2391280" cy="2232000"/>
            </a:xfrm>
            <a:prstGeom prst="rect">
              <a:avLst/>
            </a:prstGeom>
          </p:spPr>
        </p:pic>
        <p:sp>
          <p:nvSpPr>
            <p:cNvPr id="5" name="Akış Çizelgesi: Delikli Teyp 4"/>
            <p:cNvSpPr/>
            <p:nvPr/>
          </p:nvSpPr>
          <p:spPr>
            <a:xfrm>
              <a:off x="2352580" y="0"/>
              <a:ext cx="7729538" cy="2895599"/>
            </a:xfrm>
            <a:prstGeom prst="flowChartPunchedTape">
              <a:avLst/>
            </a:prstGeom>
            <a:solidFill>
              <a:srgbClr val="B2B2B2">
                <a:lumMod val="60000"/>
                <a:lumOff val="40000"/>
              </a:srgbClr>
            </a:solidFill>
            <a:ln w="12700" cap="flat" cmpd="sng" algn="ctr">
              <a:solidFill>
                <a:srgbClr val="DDDDDD">
                  <a:shade val="50000"/>
                </a:srgbClr>
              </a:solidFill>
              <a:prstDash val="solid"/>
              <a:miter lim="800000"/>
            </a:ln>
            <a:effectLst/>
          </p:spPr>
          <p:txBody>
            <a:bodyPr rtlCol="0" anchor="ctr"/>
            <a:lstStyle>
              <a:defPPr>
                <a:defRPr lang="tr-T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tr-TR" sz="18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sp>
          <p:nvSpPr>
            <p:cNvPr id="6" name="Dikdörtgen 5"/>
            <p:cNvSpPr/>
            <p:nvPr/>
          </p:nvSpPr>
          <p:spPr>
            <a:xfrm>
              <a:off x="2459750" y="600459"/>
              <a:ext cx="751519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Çocukluk Döneminde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Jokerman" panose="04090605060D06020702" pitchFamily="82" charset="0"/>
                  <a:ea typeface="+mn-ea"/>
                  <a:cs typeface="+mn-cs"/>
                </a:rPr>
                <a:t>Bilgisayar</a:t>
              </a:r>
            </a:p>
          </p:txBody>
        </p:sp>
        <p:sp>
          <p:nvSpPr>
            <p:cNvPr id="7" name="Dikdörtgen 6"/>
            <p:cNvSpPr/>
            <p:nvPr/>
          </p:nvSpPr>
          <p:spPr>
            <a:xfrm>
              <a:off x="1865130" y="3172975"/>
              <a:ext cx="8461739" cy="1754326"/>
            </a:xfrm>
            <a:prstGeom prst="rect">
              <a:avLst/>
            </a:prstGeom>
            <a:noFill/>
          </p:spPr>
          <p:txBody>
            <a:bodyPr wrap="none" lIns="91440" tIns="45720" rIns="91440" bIns="45720">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Sağlık </a:t>
              </a: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Bilimleri Fakültesi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Arial Rounded MT Bold" panose="020F0704030504030204" pitchFamily="34" charset="0"/>
                  <a:ea typeface="+mn-ea"/>
                  <a:cs typeface="+mn-cs"/>
                </a:rPr>
                <a:t>Çocuk Gelişimi Bölümü</a:t>
              </a:r>
              <a:endParaRPr kumimoji="0" lang="tr-TR" sz="5400" b="1" i="0" u="none" strike="noStrike" kern="1200" cap="none" spc="0" normalizeH="0" baseline="0" noProof="0" dirty="0">
                <a:ln w="12700">
                  <a:solidFill>
                    <a:srgbClr val="000000">
                      <a:lumMod val="50000"/>
                    </a:srgbClr>
                  </a:solidFill>
                  <a:prstDash val="solid"/>
                </a:ln>
                <a:pattFill prst="narHorz">
                  <a:fgClr>
                    <a:srgbClr val="000000"/>
                  </a:fgClr>
                  <a:bgClr>
                    <a:srgbClr val="000000">
                      <a:lumMod val="40000"/>
                      <a:lumOff val="60000"/>
                    </a:srgbClr>
                  </a:bgClr>
                </a:pattFill>
                <a:effectLst>
                  <a:innerShdw blurRad="177800">
                    <a:srgbClr val="000000">
                      <a:lumMod val="50000"/>
                    </a:srgbClr>
                  </a:innerShdw>
                </a:effectLst>
                <a:uLnTx/>
                <a:uFillTx/>
                <a:latin typeface="Calibri" panose="020F0502020204030204"/>
                <a:ea typeface="+mn-ea"/>
                <a:cs typeface="+mn-cs"/>
              </a:endParaRPr>
            </a:p>
          </p:txBody>
        </p:sp>
      </p:grpSp>
    </p:spTree>
    <p:extLst>
      <p:ext uri="{BB962C8B-B14F-4D97-AF65-F5344CB8AC3E}">
        <p14:creationId xmlns:p14="http://schemas.microsoft.com/office/powerpoint/2010/main" val="1929071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4325" y="1278107"/>
            <a:ext cx="11501437" cy="3970318"/>
          </a:xfrm>
          <a:prstGeom prst="rect">
            <a:avLst/>
          </a:prstGeom>
        </p:spPr>
        <p:txBody>
          <a:bodyPr wrap="square">
            <a:spAutoFit/>
          </a:bodyPr>
          <a:lstStyle/>
          <a:p>
            <a:pPr algn="just"/>
            <a:r>
              <a:rPr lang="tr-TR" sz="2800" dirty="0">
                <a:ln w="0"/>
                <a:effectLst>
                  <a:outerShdw blurRad="38100" dist="19050" dir="2700000" algn="tl" rotWithShape="0">
                    <a:schemeClr val="dk1">
                      <a:alpha val="40000"/>
                    </a:schemeClr>
                  </a:outerShdw>
                </a:effectLst>
                <a:latin typeface="Times New Roman" panose="02020603050405020304" pitchFamily="18" charset="0"/>
              </a:rPr>
              <a:t>Planlama aşamasında akla gelen sorulardan biri de çocukların bilgisayarla neler yapabilecekleri, bu aracı kullanmayı başarıp başaramayacaklarıdır. Bilgisayar teknolojilerinin okul öncesi eğitimde yeri olmadığı görüşünde olanlar arasında bilgisayarın küçük çocukların anlayamayacağı kadar soyut bir araç olduğunu savunanlar da vardır. Okul öncesi çağındaki çocukların bilgisayarın hangi sistemleri içerdiğini ve nasıl çalıştığını ayrıntılı olarak anlamaları zaten beklenemez. Ama çocuklar bilgisayarla ilgili bazı temel kavramları anlayabilirler. Bu, bilişsel gelişim ve çevremizdeki teknoloji yüklü dünyayı anlamaları, fikir geliştirmeleri açısından olumludur. </a:t>
            </a:r>
            <a:endParaRPr lang="tr-TR" sz="54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884002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1563" y="547686"/>
            <a:ext cx="9301162" cy="480239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2108106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5751" y="498842"/>
            <a:ext cx="11430000" cy="5693866"/>
          </a:xfrm>
          <a:prstGeom prst="rect">
            <a:avLst/>
          </a:prstGeom>
        </p:spPr>
        <p:txBody>
          <a:bodyPr wrap="square">
            <a:spAutoFit/>
          </a:bodyPr>
          <a:lstStyle/>
          <a:p>
            <a:r>
              <a:rPr lang="tr-TR" sz="2800" b="1" dirty="0" err="1">
                <a:ln w="0"/>
                <a:effectLst>
                  <a:outerShdw blurRad="38100" dist="19050" dir="2700000" algn="tl" rotWithShape="0">
                    <a:schemeClr val="dk1">
                      <a:alpha val="40000"/>
                    </a:schemeClr>
                  </a:outerShdw>
                </a:effectLst>
                <a:latin typeface="Times New Roman" panose="02020603050405020304" pitchFamily="18" charset="0"/>
              </a:rPr>
              <a:t>Davis</a:t>
            </a:r>
            <a:r>
              <a:rPr lang="tr-TR" sz="2800" b="1" dirty="0">
                <a:ln w="0"/>
                <a:effectLst>
                  <a:outerShdw blurRad="38100" dist="19050" dir="2700000" algn="tl" rotWithShape="0">
                    <a:schemeClr val="dk1">
                      <a:alpha val="40000"/>
                    </a:schemeClr>
                  </a:outerShdw>
                </a:effectLst>
                <a:latin typeface="Times New Roman" panose="02020603050405020304" pitchFamily="18" charset="0"/>
              </a:rPr>
              <a:t> ve </a:t>
            </a:r>
            <a:r>
              <a:rPr lang="tr-TR" sz="2800" b="1" dirty="0" err="1">
                <a:ln w="0"/>
                <a:effectLst>
                  <a:outerShdw blurRad="38100" dist="19050" dir="2700000" algn="tl" rotWithShape="0">
                    <a:schemeClr val="dk1">
                      <a:alpha val="40000"/>
                    </a:schemeClr>
                  </a:outerShdw>
                </a:effectLst>
                <a:latin typeface="Times New Roman" panose="02020603050405020304" pitchFamily="18" charset="0"/>
              </a:rPr>
              <a:t>Shade</a:t>
            </a:r>
            <a:r>
              <a:rPr lang="tr-TR" sz="2800" b="1" dirty="0">
                <a:ln w="0"/>
                <a:effectLst>
                  <a:outerShdw blurRad="38100" dist="19050" dir="2700000" algn="tl" rotWithShape="0">
                    <a:schemeClr val="dk1">
                      <a:alpha val="40000"/>
                    </a:schemeClr>
                  </a:outerShdw>
                </a:effectLst>
                <a:latin typeface="Times New Roman" panose="02020603050405020304" pitchFamily="18" charset="0"/>
              </a:rPr>
              <a:t> (1999) okul öncesi çağındaki çocukların öğrenebilecekleri bilgisayarla ilgili kavramları şöyle listelemiştir: </a:t>
            </a:r>
          </a:p>
          <a:p>
            <a:r>
              <a:rPr lang="tr-TR" sz="2800" dirty="0">
                <a:ln w="0"/>
                <a:effectLst>
                  <a:outerShdw blurRad="38100" dist="19050" dir="2700000" algn="tl" rotWithShape="0">
                    <a:schemeClr val="dk1">
                      <a:alpha val="40000"/>
                    </a:schemeClr>
                  </a:outerShdw>
                </a:effectLst>
                <a:latin typeface="Times New Roman" panose="02020603050405020304" pitchFamily="18" charset="0"/>
              </a:rPr>
              <a:t>- Bilgisayar birlikte çalışan birçok parçadan oluşur (merkezi işlem birimi-işlemci, klavye, monitör, vb.) </a:t>
            </a:r>
          </a:p>
          <a:p>
            <a:r>
              <a:rPr lang="tr-TR" sz="2800" dirty="0">
                <a:ln w="0"/>
                <a:effectLst>
                  <a:outerShdw blurRad="38100" dist="19050" dir="2700000" algn="tl" rotWithShape="0">
                    <a:schemeClr val="dk1">
                      <a:alpha val="40000"/>
                    </a:schemeClr>
                  </a:outerShdw>
                </a:effectLst>
                <a:latin typeface="Times New Roman" panose="02020603050405020304" pitchFamily="18" charset="0"/>
              </a:rPr>
              <a:t>- Bilgisayar giriş-işlemci-çıkış mantığına göre, işlemciye ileti gönderme, gönderilenin işlemci tarafından işlenmesi ve çıkışa dönüştürülmesi şeklinde çalışır. </a:t>
            </a:r>
          </a:p>
          <a:p>
            <a:r>
              <a:rPr lang="tr-TR" sz="2800" dirty="0">
                <a:ln w="0"/>
                <a:effectLst>
                  <a:outerShdw blurRad="38100" dist="19050" dir="2700000" algn="tl" rotWithShape="0">
                    <a:schemeClr val="dk1">
                      <a:alpha val="40000"/>
                    </a:schemeClr>
                  </a:outerShdw>
                </a:effectLst>
                <a:latin typeface="Times New Roman" panose="02020603050405020304" pitchFamily="18" charset="0"/>
              </a:rPr>
              <a:t>- Bilgisayar komutları izler, komutların bütünü bir bilgisayar programını oluşturur. </a:t>
            </a:r>
          </a:p>
          <a:p>
            <a:r>
              <a:rPr lang="tr-TR" sz="2800" dirty="0">
                <a:ln w="0"/>
                <a:effectLst>
                  <a:outerShdw blurRad="38100" dist="19050" dir="2700000" algn="tl" rotWithShape="0">
                    <a:schemeClr val="dk1">
                      <a:alpha val="40000"/>
                    </a:schemeClr>
                  </a:outerShdw>
                </a:effectLst>
                <a:latin typeface="Times New Roman" panose="02020603050405020304" pitchFamily="18" charset="0"/>
              </a:rPr>
              <a:t>- Bilgisayar teknolojisi tılsımlı değildir, insanlar tarafından kontrol edilir. </a:t>
            </a:r>
          </a:p>
          <a:p>
            <a:r>
              <a:rPr lang="tr-TR" sz="2800" dirty="0">
                <a:ln w="0"/>
                <a:effectLst>
                  <a:outerShdw blurRad="38100" dist="19050" dir="2700000" algn="tl" rotWithShape="0">
                    <a:schemeClr val="dk1">
                      <a:alpha val="40000"/>
                    </a:schemeClr>
                  </a:outerShdw>
                </a:effectLst>
                <a:latin typeface="Times New Roman" panose="02020603050405020304" pitchFamily="18" charset="0"/>
              </a:rPr>
              <a:t>- Bilgisayarlar birbirlerine bağlanarak bilgi paylaşımı sağlanabilir. </a:t>
            </a:r>
          </a:p>
          <a:p>
            <a:r>
              <a:rPr lang="tr-TR" sz="2800" dirty="0">
                <a:ln w="0"/>
                <a:effectLst>
                  <a:outerShdw blurRad="38100" dist="19050" dir="2700000" algn="tl" rotWithShape="0">
                    <a:schemeClr val="dk1">
                      <a:alpha val="40000"/>
                    </a:schemeClr>
                  </a:outerShdw>
                </a:effectLst>
                <a:latin typeface="Times New Roman" panose="02020603050405020304" pitchFamily="18" charset="0"/>
              </a:rPr>
              <a:t>- Bilgisayar müthiş bir kapasiteye sahiptir, ama çeşitli kısıtlar mevcuttur. </a:t>
            </a:r>
          </a:p>
          <a:p>
            <a:r>
              <a:rPr lang="tr-TR" sz="2800" dirty="0">
                <a:ln w="0"/>
                <a:effectLst>
                  <a:outerShdw blurRad="38100" dist="19050" dir="2700000" algn="tl" rotWithShape="0">
                    <a:schemeClr val="dk1">
                      <a:alpha val="40000"/>
                    </a:schemeClr>
                  </a:outerShdw>
                </a:effectLst>
                <a:latin typeface="Times New Roman" panose="02020603050405020304" pitchFamily="18" charset="0"/>
              </a:rPr>
              <a:t>- Bilgisayar insanların birçok işi yapmalarına yardımcı olur. </a:t>
            </a:r>
          </a:p>
        </p:txBody>
      </p:sp>
    </p:spTree>
    <p:extLst>
      <p:ext uri="{BB962C8B-B14F-4D97-AF65-F5344CB8AC3E}">
        <p14:creationId xmlns:p14="http://schemas.microsoft.com/office/powerpoint/2010/main" val="2015067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76237" y="2266176"/>
            <a:ext cx="11482387" cy="1815882"/>
          </a:xfrm>
          <a:prstGeom prst="rect">
            <a:avLst/>
          </a:prstGeom>
        </p:spPr>
        <p:txBody>
          <a:bodyPr wrap="square">
            <a:spAutoFit/>
          </a:bodyPr>
          <a:lstStyle/>
          <a:p>
            <a:r>
              <a:rPr lang="tr-TR" sz="2800" dirty="0">
                <a:ln w="0"/>
                <a:effectLst>
                  <a:outerShdw blurRad="38100" dist="19050" dir="2700000" algn="tl" rotWithShape="0">
                    <a:schemeClr val="dk1">
                      <a:alpha val="40000"/>
                    </a:schemeClr>
                  </a:outerShdw>
                </a:effectLst>
                <a:latin typeface="Times New Roman" panose="02020603050405020304" pitchFamily="18" charset="0"/>
              </a:rPr>
              <a:t>Okulöncesi çağındaki çocukların bilgisayarı kullanarak yapabilecekleri ise çok daha kapsamlıdır. Klavye ve fare kullanımından CD veya DVD’yi sürücüye yerleştirip çalıştırmaya, menüdeki resimden istedikleri etkinliği seçmeye kadar çeşitli becerileri kazanmaları mümkündür. </a:t>
            </a:r>
            <a:endParaRPr lang="tr-TR" sz="54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97610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9343C7-44FD-5448-AF2F-40E77E41BF23}"/>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FB4FB1F3-A46C-8A49-BC30-AB2AB069AF6F}"/>
              </a:ext>
            </a:extLst>
          </p:cNvPr>
          <p:cNvGraphicFramePr>
            <a:graphicFrameLocks noGrp="1"/>
          </p:cNvGraphicFramePr>
          <p:nvPr/>
        </p:nvGraphicFramePr>
        <p:xfrm>
          <a:off x="838200" y="3315494"/>
          <a:ext cx="10515600" cy="1371600"/>
        </p:xfrm>
        <a:graphic>
          <a:graphicData uri="http://schemas.openxmlformats.org/drawingml/2006/table">
            <a:tbl>
              <a:tblPr/>
              <a:tblGrid>
                <a:gridCol w="10515600">
                  <a:extLst>
                    <a:ext uri="{9D8B030D-6E8A-4147-A177-3AD203B41FA5}">
                      <a16:colId xmlns:a16="http://schemas.microsoft.com/office/drawing/2014/main" val="4121504148"/>
                    </a:ext>
                  </a:extLst>
                </a:gridCol>
              </a:tblGrid>
              <a:tr h="0">
                <a:tc>
                  <a:txBody>
                    <a:bodyPr/>
                    <a:lstStyle/>
                    <a:p>
                      <a:r>
                        <a:rPr lang="tr-TR">
                          <a:effectLst/>
                        </a:rPr>
                        <a:t>Bütün Ayhan, A. ve Aral, N. 2009. Erken Çocukluk Döneminde Bilgisayar. Erken Çocukluk Gelişimi ve Eğitim (Edit.Y.Fazlıoğlu), 419-435. Kriter Yayınları, İstanbul. </a:t>
                      </a:r>
                    </a:p>
                  </a:txBody>
                  <a:tcPr marL="0" marR="0" marT="0" marB="0" anchor="ctr">
                    <a:lnL>
                      <a:noFill/>
                    </a:lnL>
                    <a:lnR>
                      <a:noFill/>
                    </a:lnR>
                    <a:lnT>
                      <a:noFill/>
                    </a:lnT>
                    <a:lnB>
                      <a:noFill/>
                    </a:lnB>
                  </a:tcPr>
                </a:tc>
                <a:extLst>
                  <a:ext uri="{0D108BD9-81ED-4DB2-BD59-A6C34878D82A}">
                    <a16:rowId xmlns:a16="http://schemas.microsoft.com/office/drawing/2014/main" val="3152956569"/>
                  </a:ext>
                </a:extLst>
              </a:tr>
              <a:tr h="0">
                <a:tc>
                  <a:txBody>
                    <a:bodyPr/>
                    <a:lstStyle/>
                    <a:p>
                      <a:r>
                        <a:rPr lang="tr-TR">
                          <a:effectLst/>
                        </a:rPr>
                        <a:t>Healy, J. M. 1999. Bağlantı Doğru mu? Boyner Holding Yayınları, İstanbul. </a:t>
                      </a:r>
                    </a:p>
                  </a:txBody>
                  <a:tcPr marL="0" marR="0" marT="0" marB="0" anchor="ctr">
                    <a:lnL>
                      <a:noFill/>
                    </a:lnL>
                    <a:lnR>
                      <a:noFill/>
                    </a:lnR>
                    <a:lnT>
                      <a:noFill/>
                    </a:lnT>
                    <a:lnB>
                      <a:noFill/>
                    </a:lnB>
                  </a:tcPr>
                </a:tc>
                <a:extLst>
                  <a:ext uri="{0D108BD9-81ED-4DB2-BD59-A6C34878D82A}">
                    <a16:rowId xmlns:a16="http://schemas.microsoft.com/office/drawing/2014/main" val="1124611437"/>
                  </a:ext>
                </a:extLst>
              </a:tr>
              <a:tr h="0">
                <a:tc>
                  <a:txBody>
                    <a:bodyPr/>
                    <a:lstStyle/>
                    <a:p>
                      <a:r>
                        <a:rPr lang="tr-TR">
                          <a:effectLst/>
                        </a:rPr>
                        <a:t>Arı, M. ve Bayhan, P. 1999. Okulöncesi Dönemde Bilgisayar Destekli Eğitim. Epsilon Yayınevi, İstanbul. </a:t>
                      </a:r>
                    </a:p>
                  </a:txBody>
                  <a:tcPr marL="0" marR="0" marT="0" marB="0" anchor="ctr">
                    <a:lnL>
                      <a:noFill/>
                    </a:lnL>
                    <a:lnR>
                      <a:noFill/>
                    </a:lnR>
                    <a:lnT>
                      <a:noFill/>
                    </a:lnT>
                    <a:lnB>
                      <a:noFill/>
                    </a:lnB>
                  </a:tcPr>
                </a:tc>
                <a:extLst>
                  <a:ext uri="{0D108BD9-81ED-4DB2-BD59-A6C34878D82A}">
                    <a16:rowId xmlns:a16="http://schemas.microsoft.com/office/drawing/2014/main" val="4089487000"/>
                  </a:ext>
                </a:extLst>
              </a:tr>
              <a:tr h="0">
                <a:tc>
                  <a:txBody>
                    <a:bodyPr/>
                    <a:lstStyle/>
                    <a:p>
                      <a:r>
                        <a:rPr lang="tr-TR" dirty="0">
                          <a:effectLst/>
                        </a:rPr>
                        <a:t>Odabaşı, H. F.2002. İnternet ve Çocuk. Kapital Medya Hizmetleri A.Ş., İstanbul. </a:t>
                      </a:r>
                    </a:p>
                  </a:txBody>
                  <a:tcPr marL="0" marR="0" marT="0" marB="0" anchor="ctr">
                    <a:lnL>
                      <a:noFill/>
                    </a:lnL>
                    <a:lnR>
                      <a:noFill/>
                    </a:lnR>
                    <a:lnT>
                      <a:noFill/>
                    </a:lnT>
                    <a:lnB>
                      <a:noFill/>
                    </a:lnB>
                  </a:tcPr>
                </a:tc>
                <a:extLst>
                  <a:ext uri="{0D108BD9-81ED-4DB2-BD59-A6C34878D82A}">
                    <a16:rowId xmlns:a16="http://schemas.microsoft.com/office/drawing/2014/main" val="2587791291"/>
                  </a:ext>
                </a:extLst>
              </a:tr>
            </a:tbl>
          </a:graphicData>
        </a:graphic>
      </p:graphicFrame>
    </p:spTree>
    <p:extLst>
      <p:ext uri="{BB962C8B-B14F-4D97-AF65-F5344CB8AC3E}">
        <p14:creationId xmlns:p14="http://schemas.microsoft.com/office/powerpoint/2010/main" val="2778662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342901" y="685800"/>
            <a:ext cx="11558588" cy="5500687"/>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5400" dirty="0">
                <a:ln w="0"/>
                <a:solidFill>
                  <a:schemeClr val="tx1"/>
                </a:solidFill>
                <a:effectLst>
                  <a:outerShdw blurRad="38100" dist="19050" dir="2700000" algn="tl" rotWithShape="0">
                    <a:schemeClr val="dk1">
                      <a:alpha val="40000"/>
                    </a:schemeClr>
                  </a:outerShdw>
                </a:effectLst>
                <a:latin typeface="Calibri Light" panose="020F0302020204030204"/>
                <a:ea typeface="+mj-ea"/>
                <a:cs typeface="+mj-cs"/>
              </a:rPr>
              <a:t>Çocuklara Yönelik Bilgisayar Program Örneklerinin Hazırlanması</a:t>
            </a:r>
            <a:endParaRPr lang="tr-TR"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438869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42900" y="914400"/>
            <a:ext cx="11487150" cy="954107"/>
          </a:xfrm>
          <a:prstGeom prst="rect">
            <a:avLst/>
          </a:prstGeom>
          <a:noFill/>
        </p:spPr>
        <p:txBody>
          <a:bodyPr wrap="square" rtlCol="0">
            <a:spAutoFit/>
          </a:bodyPr>
          <a:lstStyle/>
          <a:p>
            <a:pPr algn="just"/>
            <a:r>
              <a:rPr lang="tr-TR" sz="2800" dirty="0">
                <a:ln w="0"/>
                <a:effectLst>
                  <a:outerShdw blurRad="38100" dist="19050" dir="2700000" algn="tl" rotWithShape="0">
                    <a:schemeClr val="dk1">
                      <a:alpha val="40000"/>
                    </a:schemeClr>
                  </a:outerShdw>
                </a:effectLst>
              </a:rPr>
              <a:t>Eğitimcilerin bilgisayar destekli eğitim ile ilgili olarak dikkat etmeleri gereken ilk konu ‘programlar’ </a:t>
            </a:r>
            <a:r>
              <a:rPr lang="tr-TR" sz="2800" dirty="0" err="1">
                <a:ln w="0"/>
                <a:effectLst>
                  <a:outerShdw blurRad="38100" dist="19050" dir="2700000" algn="tl" rotWithShape="0">
                    <a:schemeClr val="dk1">
                      <a:alpha val="40000"/>
                    </a:schemeClr>
                  </a:outerShdw>
                </a:effectLst>
              </a:rPr>
              <a:t>dır</a:t>
            </a:r>
            <a:r>
              <a:rPr lang="tr-TR" sz="2800" dirty="0">
                <a:ln w="0"/>
                <a:effectLst>
                  <a:outerShdw blurRad="38100" dist="19050" dir="2700000" algn="tl" rotWithShape="0">
                    <a:schemeClr val="dk1">
                      <a:alpha val="40000"/>
                    </a:schemeClr>
                  </a:outerShdw>
                </a:effectLst>
              </a:rPr>
              <a:t>. </a:t>
            </a:r>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1587" y="2314574"/>
            <a:ext cx="9201150" cy="334803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296776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19075" y="857251"/>
            <a:ext cx="11972925" cy="954107"/>
          </a:xfrm>
          <a:prstGeom prst="rect">
            <a:avLst/>
          </a:prstGeom>
          <a:noFill/>
        </p:spPr>
        <p:txBody>
          <a:bodyPr wrap="square" rtlCol="0">
            <a:spAutoFit/>
          </a:bodyPr>
          <a:lstStyle/>
          <a:p>
            <a:r>
              <a:rPr lang="tr-TR" sz="2800" b="1" dirty="0"/>
              <a:t>Çocuklar için hazırlanan bilgisayar programları aşağıdaki özelliklere sahip olmalıdır:</a:t>
            </a:r>
          </a:p>
        </p:txBody>
      </p:sp>
      <p:sp>
        <p:nvSpPr>
          <p:cNvPr id="3" name="Metin kutusu 2"/>
          <p:cNvSpPr txBox="1"/>
          <p:nvPr/>
        </p:nvSpPr>
        <p:spPr>
          <a:xfrm>
            <a:off x="728663" y="2657475"/>
            <a:ext cx="8494441" cy="2246769"/>
          </a:xfrm>
          <a:prstGeom prst="rect">
            <a:avLst/>
          </a:prstGeom>
          <a:noFill/>
        </p:spPr>
        <p:txBody>
          <a:bodyPr wrap="none" rtlCol="0">
            <a:spAutoFit/>
          </a:bodyPr>
          <a:lstStyle/>
          <a:p>
            <a:pPr marL="285750" indent="-285750">
              <a:buFont typeface="Arial" panose="020B0604020202020204" pitchFamily="34" charset="0"/>
              <a:buChar char="•"/>
            </a:pPr>
            <a:r>
              <a:rPr lang="tr-TR" sz="2800" dirty="0"/>
              <a:t>Programın açık bir amacı olmalıdır.</a:t>
            </a:r>
          </a:p>
          <a:p>
            <a:pPr marL="285750" indent="-285750">
              <a:buFont typeface="Arial" panose="020B0604020202020204" pitchFamily="34" charset="0"/>
              <a:buChar char="•"/>
            </a:pPr>
            <a:endParaRPr lang="tr-TR" sz="2800" dirty="0"/>
          </a:p>
          <a:p>
            <a:pPr marL="285750" indent="-285750">
              <a:buFont typeface="Arial" panose="020B0604020202020204" pitchFamily="34" charset="0"/>
              <a:buChar char="•"/>
            </a:pPr>
            <a:r>
              <a:rPr lang="tr-TR" sz="2800" dirty="0"/>
              <a:t>Renkli ve oyunlu grafikler kullanılmalıdır.</a:t>
            </a:r>
          </a:p>
          <a:p>
            <a:pPr marL="285750" indent="-285750">
              <a:buFont typeface="Arial" panose="020B0604020202020204" pitchFamily="34" charset="0"/>
              <a:buChar char="•"/>
            </a:pPr>
            <a:endParaRPr lang="tr-TR" sz="2800" dirty="0"/>
          </a:p>
          <a:p>
            <a:pPr marL="285750" indent="-285750">
              <a:buFont typeface="Arial" panose="020B0604020202020204" pitchFamily="34" charset="0"/>
              <a:buChar char="•"/>
            </a:pPr>
            <a:r>
              <a:rPr lang="tr-TR" sz="2800" dirty="0"/>
              <a:t>Programda tekrarlar yapabilme olanakları bulunmalıdır.</a:t>
            </a:r>
          </a:p>
        </p:txBody>
      </p:sp>
    </p:spTree>
    <p:extLst>
      <p:ext uri="{BB962C8B-B14F-4D97-AF65-F5344CB8AC3E}">
        <p14:creationId xmlns:p14="http://schemas.microsoft.com/office/powerpoint/2010/main" val="3888986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428626" y="642938"/>
            <a:ext cx="10972799" cy="2677656"/>
          </a:xfrm>
          <a:prstGeom prst="rect">
            <a:avLst/>
          </a:prstGeom>
          <a:noFill/>
        </p:spPr>
        <p:txBody>
          <a:bodyPr wrap="square" rtlCol="0">
            <a:spAutoFit/>
          </a:bodyPr>
          <a:lstStyle/>
          <a:p>
            <a:pPr marL="285750" indent="-285750">
              <a:buFont typeface="Arial" panose="020B0604020202020204" pitchFamily="34" charset="0"/>
              <a:buChar char="•"/>
            </a:pPr>
            <a:r>
              <a:rPr lang="tr-TR" sz="2800" dirty="0"/>
              <a:t>Program zorlama içermemelidir.</a:t>
            </a:r>
          </a:p>
          <a:p>
            <a:pPr marL="285750" indent="-285750">
              <a:buFont typeface="Arial" panose="020B0604020202020204" pitchFamily="34" charset="0"/>
              <a:buChar char="•"/>
            </a:pPr>
            <a:endParaRPr lang="tr-TR" sz="2800" dirty="0"/>
          </a:p>
          <a:p>
            <a:pPr marL="285750" indent="-285750">
              <a:buFont typeface="Arial" panose="020B0604020202020204" pitchFamily="34" charset="0"/>
              <a:buChar char="•"/>
            </a:pPr>
            <a:r>
              <a:rPr lang="tr-TR" sz="2800" dirty="0"/>
              <a:t>Çocukla etkileşimci olmalıdır.</a:t>
            </a:r>
          </a:p>
          <a:p>
            <a:pPr marL="285750" indent="-285750">
              <a:buFont typeface="Arial" panose="020B0604020202020204" pitchFamily="34" charset="0"/>
              <a:buChar char="•"/>
            </a:pPr>
            <a:endParaRPr lang="tr-TR" sz="2800" dirty="0"/>
          </a:p>
          <a:p>
            <a:pPr marL="285750" indent="-285750">
              <a:buFont typeface="Arial" panose="020B0604020202020204" pitchFamily="34" charset="0"/>
              <a:buChar char="•"/>
            </a:pPr>
            <a:r>
              <a:rPr lang="tr-TR" sz="2800" dirty="0"/>
              <a:t>Düşünmeyi gerektirmeli, çocuğun girişimciliğini sağlamalıdır.</a:t>
            </a:r>
          </a:p>
          <a:p>
            <a:pPr marL="285750" indent="-285750">
              <a:buFont typeface="Arial" panose="020B0604020202020204" pitchFamily="34" charset="0"/>
              <a:buChar char="•"/>
            </a:pPr>
            <a:endParaRPr lang="tr-TR" sz="2800" dirty="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3037" y="3128962"/>
            <a:ext cx="8743950" cy="29718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549479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42888" y="771525"/>
            <a:ext cx="11744325" cy="3539430"/>
          </a:xfrm>
          <a:prstGeom prst="rect">
            <a:avLst/>
          </a:prstGeom>
          <a:noFill/>
        </p:spPr>
        <p:txBody>
          <a:bodyPr wrap="square" rtlCol="0">
            <a:spAutoFit/>
          </a:bodyPr>
          <a:lstStyle/>
          <a:p>
            <a:pPr marL="285750" indent="-285750">
              <a:buFont typeface="Arial" panose="020B0604020202020204" pitchFamily="34" charset="0"/>
              <a:buChar char="•"/>
            </a:pPr>
            <a:r>
              <a:rPr lang="tr-TR" sz="2800" dirty="0"/>
              <a:t>Program, yetişkinin en az yardımıyla çocuğun dikkatini çekebilmelidir.</a:t>
            </a:r>
          </a:p>
          <a:p>
            <a:pPr marL="285750" indent="-285750">
              <a:buFont typeface="Arial" panose="020B0604020202020204" pitchFamily="34" charset="0"/>
              <a:buChar char="•"/>
            </a:pPr>
            <a:endParaRPr lang="tr-TR" sz="2800" dirty="0"/>
          </a:p>
          <a:p>
            <a:pPr marL="285750" indent="-285750">
              <a:buFont typeface="Arial" panose="020B0604020202020204" pitchFamily="34" charset="0"/>
              <a:buChar char="•"/>
            </a:pPr>
            <a:r>
              <a:rPr lang="tr-TR" sz="2800" dirty="0"/>
              <a:t>Çocuğun anlayacağı düzeyde bir program olmalı ve çocuğun yaşadığı toplumun kültürü ile ilgili konuları içermelidir.</a:t>
            </a:r>
          </a:p>
          <a:p>
            <a:pPr marL="285750" indent="-285750">
              <a:buFont typeface="Arial" panose="020B0604020202020204" pitchFamily="34" charset="0"/>
              <a:buChar char="•"/>
            </a:pPr>
            <a:endParaRPr lang="tr-TR" sz="2800" dirty="0"/>
          </a:p>
          <a:p>
            <a:pPr marL="285750" indent="-285750">
              <a:buFont typeface="Arial" panose="020B0604020202020204" pitchFamily="34" charset="0"/>
              <a:buChar char="•"/>
            </a:pPr>
            <a:r>
              <a:rPr lang="tr-TR" sz="2800" dirty="0"/>
              <a:t>Hem yetişkin hem de çocuğun kolay kullanabileceği bir program olmalıdır</a:t>
            </a:r>
          </a:p>
          <a:p>
            <a:pPr marL="285750" indent="-285750">
              <a:buFont typeface="Arial" panose="020B0604020202020204" pitchFamily="34" charset="0"/>
              <a:buChar char="•"/>
            </a:pPr>
            <a:endParaRPr lang="tr-TR" sz="2800" dirty="0"/>
          </a:p>
          <a:p>
            <a:endParaRPr lang="tr-TR" sz="2800" dirty="0"/>
          </a:p>
        </p:txBody>
      </p:sp>
      <p:pic>
        <p:nvPicPr>
          <p:cNvPr id="3"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4537" y="3671887"/>
            <a:ext cx="7958138" cy="2743201"/>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3260047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371475" y="1228725"/>
            <a:ext cx="11458575" cy="3539430"/>
          </a:xfrm>
          <a:prstGeom prst="rect">
            <a:avLst/>
          </a:prstGeom>
          <a:noFill/>
        </p:spPr>
        <p:txBody>
          <a:bodyPr wrap="square" rtlCol="0">
            <a:spAutoFit/>
          </a:bodyPr>
          <a:lstStyle/>
          <a:p>
            <a:pPr algn="just"/>
            <a:r>
              <a:rPr lang="tr-TR" sz="2800" dirty="0">
                <a:ln w="0"/>
                <a:effectLst>
                  <a:outerShdw blurRad="38100" dist="19050" dir="2700000" algn="tl" rotWithShape="0">
                    <a:schemeClr val="dk1">
                      <a:alpha val="40000"/>
                    </a:schemeClr>
                  </a:outerShdw>
                </a:effectLst>
              </a:rPr>
              <a:t>Bilgisayar destekli eğitim nerede yapılması gerektiği konusunu eğitimci için çok önemlidir. Eğer sınıf yeterli büyüklükteyse 1/10 oranında bilgisayar sınıfta kullanılabilir. Eğer sınıf küçük ise, o zaman bilgisayarı ayrı bir odada kullanmak daha uygun olacaktır. Bilgisayar sınıfı yerleştiriliyorsa, herhangi bir yerden görülebilmesine dikkat edilmelidir. Bu arada en az denetleme gerektiren bir etkinlik alanının yanına konması , fakat diğer etkinliklerden izole edilmemesi gerekir. Bilgisayar öyle bir şekilde yerleştirilmelidir ki, bilgisayar destekli eğitim denetlenirken sınıfın geri kalanı öğretmen tarafından gözlenebilmelidir.</a:t>
            </a:r>
          </a:p>
        </p:txBody>
      </p:sp>
    </p:spTree>
    <p:extLst>
      <p:ext uri="{BB962C8B-B14F-4D97-AF65-F5344CB8AC3E}">
        <p14:creationId xmlns:p14="http://schemas.microsoft.com/office/powerpoint/2010/main" val="3074678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812" y="852488"/>
            <a:ext cx="9972675" cy="42672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2528889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42887" y="1857375"/>
            <a:ext cx="11458575" cy="3539430"/>
          </a:xfrm>
          <a:prstGeom prst="rect">
            <a:avLst/>
          </a:prstGeom>
          <a:noFill/>
        </p:spPr>
        <p:txBody>
          <a:bodyPr wrap="square" rtlCol="0">
            <a:spAutoFit/>
          </a:bodyPr>
          <a:lstStyle/>
          <a:p>
            <a:pPr algn="just"/>
            <a:r>
              <a:rPr lang="tr-TR" sz="2800" dirty="0">
                <a:ln w="0"/>
                <a:effectLst>
                  <a:outerShdw blurRad="38100" dist="19050" dir="2700000" algn="tl" rotWithShape="0">
                    <a:schemeClr val="dk1">
                      <a:alpha val="40000"/>
                    </a:schemeClr>
                  </a:outerShdw>
                </a:effectLst>
              </a:rPr>
              <a:t>Bilgisayarla yeterince geniş bir masanın üzerine konulmalıdır. En az iki çocuğun ve öğretmenin yan yana oturabileceği bir genişlik gerekir. Ayrıca  klavyenin odaya yönelik olacak şekilde yerleştirilmesi uygundur. Bunun yanı sıra karma yöntemde önerilir. Arada bir bilgisayarı sınıfa getirmek ve sınıf ortamında çalışmak çocukların bilgisayarı ulaşılmaz bir araç olarak görmelerini </a:t>
            </a:r>
            <a:r>
              <a:rPr lang="tr-TR" sz="2800" dirty="0" err="1">
                <a:ln w="0"/>
                <a:effectLst>
                  <a:outerShdw blurRad="38100" dist="19050" dir="2700000" algn="tl" rotWithShape="0">
                    <a:schemeClr val="dk1">
                      <a:alpha val="40000"/>
                    </a:schemeClr>
                  </a:outerShdw>
                </a:effectLst>
              </a:rPr>
              <a:t>engelleyecektir.Bilgisayar</a:t>
            </a:r>
            <a:r>
              <a:rPr lang="tr-TR" sz="2800" dirty="0">
                <a:ln w="0"/>
                <a:effectLst>
                  <a:outerShdw blurRad="38100" dist="19050" dir="2700000" algn="tl" rotWithShape="0">
                    <a:schemeClr val="dk1">
                      <a:alpha val="40000"/>
                    </a:schemeClr>
                  </a:outerShdw>
                </a:effectLst>
              </a:rPr>
              <a:t> sınıfa veya ayrı bir odaya yerleştirilirken, masanın ve sandalyenin çocuklar için uygun yükseklikte olmasına dikkat edilmelidir.</a:t>
            </a:r>
          </a:p>
          <a:p>
            <a:pPr algn="just"/>
            <a:endParaRPr lang="tr-TR" sz="2800"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380354852"/>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96</TotalTime>
  <Words>592</Words>
  <Application>Microsoft Macintosh PowerPoint</Application>
  <PresentationFormat>Geniş ekran</PresentationFormat>
  <Paragraphs>39</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Arial Rounded MT Bold</vt:lpstr>
      <vt:lpstr>Calibri</vt:lpstr>
      <vt:lpstr>Calibri Light</vt:lpstr>
      <vt:lpstr>Jokerman</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14</cp:revision>
  <dcterms:created xsi:type="dcterms:W3CDTF">2017-12-16T20:14:39Z</dcterms:created>
  <dcterms:modified xsi:type="dcterms:W3CDTF">2020-05-04T19:21:28Z</dcterms:modified>
</cp:coreProperties>
</file>