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93" r:id="rId2"/>
    <p:sldId id="279" r:id="rId3"/>
    <p:sldId id="294" r:id="rId4"/>
    <p:sldId id="295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5" d="100"/>
          <a:sy n="35" d="100"/>
        </p:scale>
        <p:origin x="96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014B5-8A3C-473A-993C-12153C04B9EF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08F713-3B30-403A-8E92-77F18EC16F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932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8F713-3B30-403A-8E92-77F18EC16F1E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838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4510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5065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025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7126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68527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78218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7755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286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0436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7863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147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304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3872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473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635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5668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9461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ANKARA ÜNİVERSİTESİ HUKUK FAKÜLTESİ – KIYMETLİ EVRAK HUKUKU DERS NOTLARI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Bu notlar her hafta işlenecek ders planını detaylı olarak göstermesi için hazırlanmış kısa bilgiler içermektedir.</a:t>
            </a:r>
          </a:p>
        </p:txBody>
      </p:sp>
    </p:spTree>
    <p:extLst>
      <p:ext uri="{BB962C8B-B14F-4D97-AF65-F5344CB8AC3E}">
        <p14:creationId xmlns:p14="http://schemas.microsoft.com/office/powerpoint/2010/main" val="907786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Cironun Türleri II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1. Temlik Cirosu</a:t>
            </a:r>
            <a:r>
              <a:rPr lang="tr-TR" dirty="0"/>
              <a:t>: Temlik cirosu, senetten doğan tüm hakların devredildiği ciro türünü ifade etmektedir. Eğer cironun tahsil ya da rehin</a:t>
            </a:r>
            <a:br>
              <a:rPr lang="tr-TR" dirty="0"/>
            </a:br>
            <a:r>
              <a:rPr lang="tr-TR" dirty="0"/>
              <a:t>cirosu olduğu hususu açıkça belirtilmemişse, bu cironun kural olarak</a:t>
            </a:r>
            <a:br>
              <a:rPr lang="tr-TR" dirty="0"/>
            </a:br>
            <a:r>
              <a:rPr lang="tr-TR" dirty="0"/>
              <a:t>temlik cirosu olduğu kabul edilmektedir. Temlik cirosunun üç işlevi</a:t>
            </a:r>
            <a:br>
              <a:rPr lang="tr-TR" dirty="0"/>
            </a:br>
            <a:r>
              <a:rPr lang="tr-TR" dirty="0"/>
              <a:t>vardır: temlik işlevi, teşhis işlevi ve teminat işlevi 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9433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Temlik Cirosunun İşlevleri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i="1" dirty="0"/>
              <a:t>a. Temlik İşlevi: </a:t>
            </a:r>
            <a:r>
              <a:rPr lang="tr-TR" dirty="0"/>
              <a:t>Temlik cirosu ile birlikte poliçeden doğan bütün</a:t>
            </a:r>
            <a:br>
              <a:rPr lang="tr-TR" dirty="0"/>
            </a:br>
            <a:r>
              <a:rPr lang="tr-TR" dirty="0"/>
              <a:t>haklar devredilmektedir (TTK mad. 596). Poliçeyi temlik cirosu ile</a:t>
            </a:r>
            <a:br>
              <a:rPr lang="tr-TR" dirty="0"/>
            </a:br>
            <a:r>
              <a:rPr lang="tr-TR" dirty="0"/>
              <a:t>elde etmiş olan hamil, poliçeyi dilerse temlik dilerse tahsil dilerse</a:t>
            </a:r>
            <a:br>
              <a:rPr lang="tr-TR" dirty="0"/>
            </a:br>
            <a:r>
              <a:rPr lang="tr-TR" dirty="0"/>
              <a:t>rehin cirosu ile yeniden ciro edebilmektedir.</a:t>
            </a:r>
            <a:br>
              <a:rPr lang="tr-TR" dirty="0"/>
            </a:br>
            <a:r>
              <a:rPr lang="tr-TR" b="1" i="1" dirty="0"/>
              <a:t>b. Teşhis İşlevi: </a:t>
            </a:r>
            <a:r>
              <a:rPr lang="tr-TR" dirty="0"/>
              <a:t>Emre yazılı bir poliçeyi elinde bulunduran kişinin</a:t>
            </a:r>
            <a:br>
              <a:rPr lang="tr-TR" dirty="0"/>
            </a:br>
            <a:r>
              <a:rPr lang="tr-TR" dirty="0"/>
              <a:t>şeklen hak sahibi olup olmadığı hususu, ciro zinciri incelenerek</a:t>
            </a:r>
            <a:br>
              <a:rPr lang="tr-TR" dirty="0"/>
            </a:br>
            <a:r>
              <a:rPr lang="tr-TR" dirty="0"/>
              <a:t>teşhis edilmektedir (TTK mad. 598). </a:t>
            </a:r>
            <a:br>
              <a:rPr lang="tr-TR" dirty="0"/>
            </a:br>
            <a:r>
              <a:rPr lang="tr-TR" b="1" i="1" dirty="0"/>
              <a:t>c. Teminat İşlevi: </a:t>
            </a:r>
            <a:r>
              <a:rPr lang="tr-TR" dirty="0"/>
              <a:t>Cirantalar, poliçenin kabul edilmemesinden, öden</a:t>
            </a:r>
            <a:br>
              <a:rPr lang="tr-TR" dirty="0"/>
            </a:br>
            <a:r>
              <a:rPr lang="tr-TR" dirty="0"/>
              <a:t>memesinden ve ödeneceğinin şüpheli hal almasından sorumlu</a:t>
            </a:r>
            <a:br>
              <a:rPr lang="tr-TR" dirty="0"/>
            </a:br>
            <a:r>
              <a:rPr lang="tr-TR" dirty="0" err="1"/>
              <a:t>durlar.Muhatap</a:t>
            </a:r>
            <a:r>
              <a:rPr lang="tr-TR" dirty="0"/>
              <a:t> senedi kabul etmez ya da ödemezse veya senedin ödene</a:t>
            </a:r>
            <a:br>
              <a:rPr lang="tr-TR" dirty="0"/>
            </a:br>
            <a:r>
              <a:rPr lang="tr-TR" dirty="0" err="1"/>
              <a:t>ceği</a:t>
            </a:r>
            <a:r>
              <a:rPr lang="tr-TR" dirty="0"/>
              <a:t> şüpheli hal almışsa hamil, müracaat hakkı kapsamında, senet</a:t>
            </a:r>
            <a:br>
              <a:rPr lang="tr-TR" dirty="0"/>
            </a:br>
            <a:r>
              <a:rPr lang="tr-TR" dirty="0"/>
              <a:t>te imzası olan herkese müracaat edebilir ve müracaat ettiği kişiden</a:t>
            </a:r>
            <a:br>
              <a:rPr lang="tr-TR" dirty="0"/>
            </a:br>
            <a:r>
              <a:rPr lang="tr-TR" dirty="0"/>
              <a:t>poliçe bedelini ödemesini talep edebilmektedir. Bu kapsamda</a:t>
            </a:r>
            <a:br>
              <a:rPr lang="tr-TR" dirty="0"/>
            </a:br>
            <a:r>
              <a:rPr lang="tr-TR" dirty="0"/>
              <a:t>hamil, senette imzası bulunduğu için cirantalara da müracaat ede</a:t>
            </a:r>
            <a:br>
              <a:rPr lang="tr-TR" dirty="0"/>
            </a:br>
            <a:r>
              <a:rPr lang="tr-TR" dirty="0"/>
              <a:t>bilir. </a:t>
            </a:r>
          </a:p>
        </p:txBody>
      </p:sp>
    </p:spTree>
    <p:extLst>
      <p:ext uri="{BB962C8B-B14F-4D97-AF65-F5344CB8AC3E}">
        <p14:creationId xmlns:p14="http://schemas.microsoft.com/office/powerpoint/2010/main" val="2707927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Cironun Türleri II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Tahsil Cirosu</a:t>
            </a:r>
            <a:r>
              <a:rPr lang="tr-TR" dirty="0"/>
              <a:t>: Poliçeden doğan bütün haklarını devretme amacı</a:t>
            </a:r>
            <a:br>
              <a:rPr lang="tr-TR" dirty="0"/>
            </a:br>
            <a:r>
              <a:rPr lang="tr-TR" dirty="0"/>
              <a:t>bulunmayan, sadece senet bedelini kendisi adına tahsil etme yetkisini</a:t>
            </a:r>
            <a:br>
              <a:rPr lang="tr-TR" dirty="0"/>
            </a:br>
            <a:r>
              <a:rPr lang="tr-TR" dirty="0"/>
              <a:t>başkasına devretmeyi amaçlayan hamil, yapacağı tahsil cirosu ile bir</a:t>
            </a:r>
            <a:br>
              <a:rPr lang="tr-TR" dirty="0"/>
            </a:br>
            <a:r>
              <a:rPr lang="tr-TR" dirty="0"/>
              <a:t>başkasını senet bedelini tahsil etmesi konusunda yetkilendirebilmektedir. Bu durumda senedin mülkiyeti ciro edende kalmakta, ciro edilen sadece tahsile ilişkin hakları devralmaktadır </a:t>
            </a:r>
            <a:br>
              <a:rPr lang="tr-TR" dirty="0"/>
            </a:br>
            <a:r>
              <a:rPr lang="tr-TR" b="1" dirty="0"/>
              <a:t>Rehin Cirosu</a:t>
            </a:r>
            <a:r>
              <a:rPr lang="tr-TR" dirty="0"/>
              <a:t>: Hamilin elinde bulunan poliçeden doğan haklarını</a:t>
            </a:r>
            <a:br>
              <a:rPr lang="tr-TR" dirty="0"/>
            </a:br>
            <a:r>
              <a:rPr lang="tr-TR" dirty="0" err="1"/>
              <a:t>rehnetmek</a:t>
            </a:r>
            <a:r>
              <a:rPr lang="tr-TR" dirty="0"/>
              <a:t> amacıyla yaptığı ciroya rehin cirosu denmektedir. Bu tür</a:t>
            </a:r>
            <a:br>
              <a:rPr lang="tr-TR" dirty="0"/>
            </a:br>
            <a:r>
              <a:rPr lang="tr-TR" dirty="0"/>
              <a:t>bir ciro yapılması, genellikle ciro kaydına “bedeli teminattır”, “bedeli</a:t>
            </a:r>
            <a:br>
              <a:rPr lang="tr-TR" dirty="0"/>
            </a:br>
            <a:r>
              <a:rPr lang="tr-TR" dirty="0"/>
              <a:t>rehindir” gibi ibareler eklenmesi yoluyla gerçekleştirilmektedir. 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7401227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126</TotalTime>
  <Words>81</Words>
  <Application>Microsoft Office PowerPoint</Application>
  <PresentationFormat>Geniş ekran</PresentationFormat>
  <Paragraphs>10</Paragraphs>
  <Slides>4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Duman</vt:lpstr>
      <vt:lpstr>ANKARA ÜNİVERSİTESİ HUKUK FAKÜLTESİ – KIYMETLİ EVRAK HUKUKU DERS NOTLARI</vt:lpstr>
      <vt:lpstr>Cironun Türleri II</vt:lpstr>
      <vt:lpstr>Temlik Cirosunun İşlevleri</vt:lpstr>
      <vt:lpstr>Cironun Türleri 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Kıymetli evrakın tarifi ve unsurları</dc:title>
  <dc:creator>o'o</dc:creator>
  <cp:lastModifiedBy>o'o</cp:lastModifiedBy>
  <cp:revision>13</cp:revision>
  <dcterms:created xsi:type="dcterms:W3CDTF">2017-02-13T10:15:49Z</dcterms:created>
  <dcterms:modified xsi:type="dcterms:W3CDTF">2017-02-14T20:34:57Z</dcterms:modified>
</cp:coreProperties>
</file>