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60" r:id="rId16"/>
    <p:sldId id="258" r:id="rId17"/>
    <p:sldId id="259" r:id="rId18"/>
    <p:sldId id="260" r:id="rId19"/>
    <p:sldId id="261" r:id="rId20"/>
    <p:sldId id="262" r:id="rId21"/>
    <p:sldId id="263" r:id="rId22"/>
    <p:sldId id="354" r:id="rId23"/>
    <p:sldId id="35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341"/>
    <p:restoredTop sz="94615"/>
  </p:normalViewPr>
  <p:slideViewPr>
    <p:cSldViewPr snapToGrid="0" snapToObjects="1">
      <p:cViewPr varScale="1">
        <p:scale>
          <a:sx n="101" d="100"/>
          <a:sy n="101" d="100"/>
        </p:scale>
        <p:origin x="13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E3D92-51E2-47D4-A53D-22B06E681237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089E9-6EEC-4A99-BB43-771894969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88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40A8-54AF-7146-9CAA-E0E53810295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E80B-2FE2-8247-B6E5-DC195D1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9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40A8-54AF-7146-9CAA-E0E53810295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E80B-2FE2-8247-B6E5-DC195D1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4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40A8-54AF-7146-9CAA-E0E53810295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E80B-2FE2-8247-B6E5-DC195D1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4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40A8-54AF-7146-9CAA-E0E53810295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E80B-2FE2-8247-B6E5-DC195D1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40A8-54AF-7146-9CAA-E0E53810295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E80B-2FE2-8247-B6E5-DC195D1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0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40A8-54AF-7146-9CAA-E0E53810295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E80B-2FE2-8247-B6E5-DC195D1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4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40A8-54AF-7146-9CAA-E0E53810295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E80B-2FE2-8247-B6E5-DC195D1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5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40A8-54AF-7146-9CAA-E0E53810295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E80B-2FE2-8247-B6E5-DC195D1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4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40A8-54AF-7146-9CAA-E0E53810295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E80B-2FE2-8247-B6E5-DC195D1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5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40A8-54AF-7146-9CAA-E0E53810295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E80B-2FE2-8247-B6E5-DC195D1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8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40A8-54AF-7146-9CAA-E0E53810295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E80B-2FE2-8247-B6E5-DC195D1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2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C40A8-54AF-7146-9CAA-E0E53810295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E80B-2FE2-8247-B6E5-DC195D1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0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2713" y="492370"/>
            <a:ext cx="9661891" cy="1581926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Tarla Denemelerinin Planlanması ve Değerlendirilmesi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934" y="4845751"/>
            <a:ext cx="9144000" cy="1462635"/>
          </a:xfrm>
        </p:spPr>
        <p:txBody>
          <a:bodyPr/>
          <a:lstStyle/>
          <a:p>
            <a:r>
              <a:rPr lang="en-US" dirty="0" err="1"/>
              <a:t>Cengiz</a:t>
            </a:r>
            <a:r>
              <a:rPr lang="en-US" dirty="0"/>
              <a:t> SANCAK</a:t>
            </a:r>
            <a:r>
              <a:rPr lang="tr-TR" dirty="0"/>
              <a:t>, Prof.Dr.</a:t>
            </a:r>
          </a:p>
          <a:p>
            <a:r>
              <a:rPr lang="tr-TR" dirty="0"/>
              <a:t>www.cengizsancak.com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56" y="2266849"/>
            <a:ext cx="9548687" cy="2324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1386" y="3526835"/>
            <a:ext cx="3812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Class Code: rz2tuce</a:t>
            </a:r>
          </a:p>
        </p:txBody>
      </p:sp>
    </p:spTree>
    <p:extLst>
      <p:ext uri="{BB962C8B-B14F-4D97-AF65-F5344CB8AC3E}">
        <p14:creationId xmlns:p14="http://schemas.microsoft.com/office/powerpoint/2010/main" val="573018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431"/>
            <a:ext cx="11155325" cy="1261658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Çözüm için izlenecek yollar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033" y="1414130"/>
            <a:ext cx="10069032" cy="4762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dirty="0" smtClean="0"/>
              <a:t>Sırasıyla aşağıdaki hesaplamalar yapılır.</a:t>
            </a:r>
          </a:p>
          <a:p>
            <a:r>
              <a:rPr lang="tr-TR" sz="3200" dirty="0" smtClean="0"/>
              <a:t>Düzeltme faktörü (DF)</a:t>
            </a:r>
          </a:p>
          <a:p>
            <a:r>
              <a:rPr lang="tr-TR" sz="3200" dirty="0" smtClean="0"/>
              <a:t>Genel Kareler Toplamı (GKT)</a:t>
            </a:r>
          </a:p>
          <a:p>
            <a:r>
              <a:rPr lang="tr-TR" sz="3200" dirty="0" smtClean="0"/>
              <a:t>İşlemler arası kareler toplamı (İKT)</a:t>
            </a:r>
          </a:p>
          <a:p>
            <a:r>
              <a:rPr lang="tr-TR" sz="3200" dirty="0" smtClean="0"/>
              <a:t>Hata kareler toplamı (HKT)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8296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431"/>
            <a:ext cx="11155325" cy="1261658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Varyans Analizi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01" y="1414131"/>
            <a:ext cx="10930269" cy="765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b="1" dirty="0" smtClean="0"/>
              <a:t>Düzeltme Faktörü (DF):</a:t>
            </a:r>
            <a:r>
              <a:rPr lang="tr-TR" sz="3200" dirty="0" smtClean="0"/>
              <a:t> ilk olarak hesaplanması gereken işlemdir.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2879" y="1963558"/>
                <a:ext cx="4844403" cy="768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tr-TR" sz="3200" dirty="0" smtClean="0"/>
                  <a:t>DF=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tr-TR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3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tr-TR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tr-TR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tr-TR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3200" i="1">
                                <a:latin typeface="Cambria Math" panose="02040503050406030204" pitchFamily="18" charset="0"/>
                              </a:rPr>
                              <m:t>(99.0)</m:t>
                            </m:r>
                          </m:e>
                          <m:sup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tr-TR" sz="3200" b="0" i="1" smtClean="0">
                        <a:latin typeface="Cambria Math" panose="02040503050406030204" pitchFamily="18" charset="0"/>
                      </a:rPr>
                      <m:t>=545.49</m:t>
                    </m:r>
                  </m:oMath>
                </a14:m>
                <a:endParaRPr lang="tr-TR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79" y="1963558"/>
                <a:ext cx="4844403" cy="768865"/>
              </a:xfrm>
              <a:prstGeom prst="rect">
                <a:avLst/>
              </a:prstGeom>
              <a:blipFill>
                <a:blip r:embed="rId2"/>
                <a:stretch>
                  <a:fillRect l="-5164" b="-190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25301" y="2941603"/>
            <a:ext cx="10930269" cy="765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2941603"/>
                <a:ext cx="8348439" cy="986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𝑑𝑒𝑛𝑒𝑚𝑒𝑑𝑒𝑛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𝑒𝑙𝑑𝑒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𝑒𝑑𝑖𝑙𝑒𝑛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𝑣𝑒𝑟𝑖𝑙𝑒𝑟𝑖𝑛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𝑔𝑒𝑛𝑒𝑙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𝑡𝑜𝑝𝑙𝑎𝑚𝚤𝑑𝚤𝑟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41603"/>
                <a:ext cx="8348439" cy="986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8981" y="3902013"/>
                <a:ext cx="119158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𝑖𝑠𝑒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𝑑𝑖𝑟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𝑡𝑒𝑘𝑟𝑎𝑟𝑙𝑎𝑚𝑎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𝑠𝑎𝑦𝚤𝑠𝚤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𝑚𝑎𝑛𝑡𝑎𝑟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ü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𝑠𝑎𝑦𝚤𝑠𝚤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𝑝𝑎𝑟𝑠𝑒𝑙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𝑠𝑎𝑦𝚤𝑠𝚤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𝑦𝑎𝑛𝑖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3=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𝑑𝑖𝑟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81" y="3902013"/>
                <a:ext cx="11915826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2879" y="4675963"/>
                <a:ext cx="9670148" cy="1043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𝐺𝐾𝑇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𝐷𝐹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6.56</m:t>
                                  </m:r>
                                </m:e>
                                <m:sup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+…+ </m:t>
                              </m:r>
                              <m:sSup>
                                <m:sSupPr>
                                  <m:ctrlP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3.23</m:t>
                                  </m:r>
                                </m:e>
                                <m:sup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−545.49=54.25</m:t>
                          </m:r>
                        </m:e>
                      </m:nary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79" y="4675963"/>
                <a:ext cx="9670148" cy="10433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3411" y="5707521"/>
                <a:ext cx="9599616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İ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𝐾𝑇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ş</m:t>
                                      </m:r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𝑙𝑒𝑚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𝐷𝐹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41.31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38.40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19.38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−545.49=47.28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11" y="5707521"/>
                <a:ext cx="9599616" cy="741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3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431"/>
            <a:ext cx="11155325" cy="1261658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Varyans Analizi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1320891"/>
                <a:ext cx="6763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𝐻𝐾𝑇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𝐺𝐾𝑇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−İ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𝐾𝑇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=54.25−47.28=6.97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20891"/>
                <a:ext cx="676345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38200" y="1781428"/>
            <a:ext cx="450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Varyans analiz çizeltesi oluşturulur.</a:t>
            </a:r>
            <a:endParaRPr lang="tr-TR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377476"/>
              </p:ext>
            </p:extLst>
          </p:nvPr>
        </p:nvGraphicFramePr>
        <p:xfrm>
          <a:off x="838200" y="2276705"/>
          <a:ext cx="81280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48585918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2391482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4448331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886744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6497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Varyasyon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Kaynağı</a:t>
                      </a:r>
                    </a:p>
                    <a:p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VK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Serbestlik Derecesi</a:t>
                      </a:r>
                    </a:p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(SD)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Kareler Toplamı</a:t>
                      </a:r>
                    </a:p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(KT)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Kareler Ortalaması</a:t>
                      </a:r>
                    </a:p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(KO)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tr-TR" baseline="-25000" dirty="0" smtClean="0">
                          <a:solidFill>
                            <a:schemeClr val="tx1"/>
                          </a:solidFill>
                        </a:rPr>
                        <a:t>Hesap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6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Genel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(ixr)-1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GKT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71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İşlem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(i-1)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İKT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İKT/(i-1)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F=İKO/HKO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49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Hata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İx(r-1)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HKT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HKT/(ix(r-1)=S</a:t>
                      </a:r>
                      <a:r>
                        <a:rPr lang="tr-TR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33555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151794"/>
              </p:ext>
            </p:extLst>
          </p:nvPr>
        </p:nvGraphicFramePr>
        <p:xfrm>
          <a:off x="800452" y="4572230"/>
          <a:ext cx="968657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091">
                  <a:extLst>
                    <a:ext uri="{9D8B030D-6E8A-4147-A177-3AD203B41FA5}">
                      <a16:colId xmlns:a16="http://schemas.microsoft.com/office/drawing/2014/main" val="3485859183"/>
                    </a:ext>
                  </a:extLst>
                </a:gridCol>
                <a:gridCol w="1819091">
                  <a:extLst>
                    <a:ext uri="{9D8B030D-6E8A-4147-A177-3AD203B41FA5}">
                      <a16:colId xmlns:a16="http://schemas.microsoft.com/office/drawing/2014/main" val="1123914823"/>
                    </a:ext>
                  </a:extLst>
                </a:gridCol>
                <a:gridCol w="1819091">
                  <a:extLst>
                    <a:ext uri="{9D8B030D-6E8A-4147-A177-3AD203B41FA5}">
                      <a16:colId xmlns:a16="http://schemas.microsoft.com/office/drawing/2014/main" val="2844483311"/>
                    </a:ext>
                  </a:extLst>
                </a:gridCol>
                <a:gridCol w="977846">
                  <a:extLst>
                    <a:ext uri="{9D8B030D-6E8A-4147-A177-3AD203B41FA5}">
                      <a16:colId xmlns:a16="http://schemas.microsoft.com/office/drawing/2014/main" val="188674446"/>
                    </a:ext>
                  </a:extLst>
                </a:gridCol>
                <a:gridCol w="984880">
                  <a:extLst>
                    <a:ext uri="{9D8B030D-6E8A-4147-A177-3AD203B41FA5}">
                      <a16:colId xmlns:a16="http://schemas.microsoft.com/office/drawing/2014/main" val="2466497742"/>
                    </a:ext>
                  </a:extLst>
                </a:gridCol>
                <a:gridCol w="2266575">
                  <a:extLst>
                    <a:ext uri="{9D8B030D-6E8A-4147-A177-3AD203B41FA5}">
                      <a16:colId xmlns:a16="http://schemas.microsoft.com/office/drawing/2014/main" val="862236392"/>
                    </a:ext>
                  </a:extLst>
                </a:gridCol>
              </a:tblGrid>
              <a:tr h="614133">
                <a:tc>
                  <a:txBody>
                    <a:bodyPr/>
                    <a:lstStyle/>
                    <a:p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VK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(SD)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(KT)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(KO)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tr-TR" baseline="-25000" dirty="0" smtClean="0">
                          <a:solidFill>
                            <a:schemeClr val="tx1"/>
                          </a:solidFill>
                        </a:rPr>
                        <a:t>cetvel</a:t>
                      </a:r>
                    </a:p>
                    <a:p>
                      <a:pPr algn="l"/>
                      <a:r>
                        <a:rPr lang="tr-TR" baseline="-25000" dirty="0" smtClean="0">
                          <a:solidFill>
                            <a:schemeClr val="tx1"/>
                          </a:solidFill>
                        </a:rPr>
                        <a:t>% 5                % 1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6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Genel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(3x6)-1=17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54.25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71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İşlem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3-1=2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47.28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23.64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51.39</a:t>
                      </a:r>
                      <a:r>
                        <a:rPr lang="tr-TR" baseline="30000" dirty="0" smtClean="0">
                          <a:solidFill>
                            <a:schemeClr val="tx1"/>
                          </a:solidFill>
                        </a:rPr>
                        <a:t>**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3.68         6.36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49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Hata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3x(6-1)=15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6.97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0.46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335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6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94" y="0"/>
            <a:ext cx="970409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8530" y="584791"/>
            <a:ext cx="435935" cy="148856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552243" y="2908891"/>
            <a:ext cx="333708" cy="148856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2328530" y="2908891"/>
            <a:ext cx="435935" cy="148856"/>
          </a:xfrm>
          <a:prstGeom prst="rect">
            <a:avLst/>
          </a:prstGeom>
          <a:solidFill>
            <a:schemeClr val="accent4">
              <a:lumMod val="60000"/>
              <a:lumOff val="4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10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50"/>
            <a:ext cx="11155325" cy="1261658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Varyans Analiz Tablosunun yorumlanması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42" y="1031358"/>
            <a:ext cx="11653283" cy="5145605"/>
          </a:xfrm>
        </p:spPr>
        <p:txBody>
          <a:bodyPr>
            <a:noAutofit/>
          </a:bodyPr>
          <a:lstStyle/>
          <a:p>
            <a:r>
              <a:rPr lang="tr-TR" sz="3200" dirty="0" smtClean="0"/>
              <a:t>F değeri (51.39) hem % 5 hem de % 1 değerinden büyük (F</a:t>
            </a:r>
            <a:r>
              <a:rPr lang="tr-TR" sz="3200" baseline="-25000" dirty="0" smtClean="0"/>
              <a:t>hesap </a:t>
            </a:r>
            <a:r>
              <a:rPr lang="tr-TR" sz="3200" dirty="0" smtClean="0"/>
              <a:t>&gt; F</a:t>
            </a:r>
            <a:r>
              <a:rPr lang="tr-TR" sz="3200" baseline="-25000" dirty="0" smtClean="0"/>
              <a:t>cetvel</a:t>
            </a:r>
            <a:r>
              <a:rPr lang="tr-TR" sz="3200" dirty="0" smtClean="0"/>
              <a:t>) olup H</a:t>
            </a:r>
            <a:r>
              <a:rPr lang="tr-TR" sz="3200" baseline="-25000" dirty="0" smtClean="0"/>
              <a:t>0</a:t>
            </a:r>
            <a:r>
              <a:rPr lang="tr-TR" sz="3200" dirty="0" smtClean="0"/>
              <a:t>hipotezi her iki olasılıkla da ret edilir. </a:t>
            </a:r>
          </a:p>
          <a:p>
            <a:r>
              <a:rPr lang="tr-TR" sz="3200" dirty="0" smtClean="0"/>
              <a:t>Mantar türlerinin şapka uzunlukları istatistiksel olarak çok önemli farklılıklar göstermektedir.</a:t>
            </a:r>
          </a:p>
          <a:p>
            <a:r>
              <a:rPr lang="tr-TR" sz="3200" dirty="0" smtClean="0"/>
              <a:t>F değerini çizelgede kontrol yaparken işlem (konu) serbestlik derecesinin (2) yatay, hata serbestlik derecesinin (15) ise düşey sütunun kesiştiği değer dikkate alınır. Örneğimizde % 5 lik F cetvelinde değer 3.68 olarak bulunmuştur.</a:t>
            </a:r>
          </a:p>
          <a:p>
            <a:r>
              <a:rPr lang="tr-TR" sz="3200" dirty="0" smtClean="0"/>
              <a:t>H</a:t>
            </a:r>
            <a:r>
              <a:rPr lang="tr-TR" sz="3200" baseline="-25000" dirty="0" smtClean="0"/>
              <a:t>0</a:t>
            </a:r>
            <a:r>
              <a:rPr lang="tr-TR" sz="3200" dirty="0" smtClean="0"/>
              <a:t> Reddedildiğine göre hangi mantar türünün şapka uzunluğu bakımından seçilebileceğini belirlemektir.</a:t>
            </a:r>
          </a:p>
          <a:p>
            <a:r>
              <a:rPr lang="tr-TR" sz="3200" dirty="0" smtClean="0"/>
              <a:t>Bunun için çoklu karşılaştırma testi yapılır.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3248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ŞANSA BAĞLI BLOKLAR (TESADÜF BLOKLARI) DENEME DESENİ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Üniform</a:t>
            </a:r>
            <a:r>
              <a:rPr lang="tr-TR" dirty="0"/>
              <a:t> olmayan deneme materyali ile çalışıldığında kullanılır.</a:t>
            </a:r>
          </a:p>
          <a:p>
            <a:r>
              <a:rPr lang="tr-TR" dirty="0"/>
              <a:t>Çalışmalar genellikle tarla koşullarında yürütülür.</a:t>
            </a:r>
          </a:p>
          <a:p>
            <a:r>
              <a:rPr lang="tr-TR" dirty="0"/>
              <a:t>Toprak yapısı farklılığından ileri gelecek hataları azaltmak için materyal, blok adı verilen ve </a:t>
            </a:r>
            <a:r>
              <a:rPr lang="tr-TR" dirty="0" err="1"/>
              <a:t>varyansı</a:t>
            </a:r>
            <a:r>
              <a:rPr lang="tr-TR" dirty="0"/>
              <a:t> hesaplanıp toplam </a:t>
            </a:r>
            <a:r>
              <a:rPr lang="tr-TR" dirty="0" err="1"/>
              <a:t>varyansdan</a:t>
            </a:r>
            <a:r>
              <a:rPr lang="tr-TR" dirty="0"/>
              <a:t> çıkarılarak işlemler daha hassas incelenmiş olur.</a:t>
            </a:r>
          </a:p>
          <a:p>
            <a:r>
              <a:rPr lang="tr-TR" dirty="0"/>
              <a:t>Bloklar ele alınan işlem sayısı kadar parsele bölünür ve her işlem bir blokta bir kez bulunacak şekilde kurayla şansa bağlı olarak dağıtılır.</a:t>
            </a:r>
          </a:p>
          <a:p>
            <a:r>
              <a:rPr lang="tr-TR" dirty="0"/>
              <a:t>Denemenin blok sayısı denemeden istenilen doğruluk ve hassasiyet derecesine göre göre değişir. Blok sayısı arttıkça denemenin hassasiyeti de artar.</a:t>
            </a:r>
          </a:p>
        </p:txBody>
      </p:sp>
    </p:spTree>
    <p:extLst>
      <p:ext uri="{BB962C8B-B14F-4D97-AF65-F5344CB8AC3E}">
        <p14:creationId xmlns:p14="http://schemas.microsoft.com/office/powerpoint/2010/main" val="40462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ŞANSA BAĞLI BLOKLAR (TESADÜF BLOKLARI) DENEME DESENİ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Yalnızca tarla değil, materyalin </a:t>
            </a:r>
            <a:r>
              <a:rPr lang="tr-TR" dirty="0" err="1"/>
              <a:t>üniform</a:t>
            </a:r>
            <a:r>
              <a:rPr lang="tr-TR" dirty="0"/>
              <a:t> olmadığı sera ve laboratuvar şartlarında da kullanılabilir. </a:t>
            </a:r>
          </a:p>
          <a:p>
            <a:r>
              <a:rPr lang="tr-TR" dirty="0"/>
              <a:t>Hayvan denemelerinde materyalin </a:t>
            </a:r>
            <a:r>
              <a:rPr lang="tr-TR" dirty="0" err="1"/>
              <a:t>üniform</a:t>
            </a:r>
            <a:r>
              <a:rPr lang="tr-TR" dirty="0"/>
              <a:t> olma ihtimali zayıftır. Aynı cins, yaş, ağırlıkta </a:t>
            </a:r>
            <a:r>
              <a:rPr lang="tr-TR" dirty="0" err="1"/>
              <a:t>vs</a:t>
            </a:r>
            <a:r>
              <a:rPr lang="tr-TR" dirty="0"/>
              <a:t> olan hayvan bulmak güçtür. Bu nedenle materyalde görülen farklılık kadar </a:t>
            </a:r>
            <a:r>
              <a:rPr lang="tr-TR" dirty="0" err="1"/>
              <a:t>bloklama</a:t>
            </a:r>
            <a:r>
              <a:rPr lang="tr-TR" dirty="0"/>
              <a:t> yapılır. </a:t>
            </a:r>
          </a:p>
          <a:p>
            <a:pPr lvl="1"/>
            <a:r>
              <a:rPr lang="tr-TR" dirty="0"/>
              <a:t>Örneğin: farklı yem </a:t>
            </a:r>
            <a:r>
              <a:rPr lang="tr-TR" dirty="0" err="1"/>
              <a:t>rasyonlarının</a:t>
            </a:r>
            <a:r>
              <a:rPr lang="tr-TR" dirty="0"/>
              <a:t> sığırlarda süt verimine etkisinin incelendiği bir çalışmada </a:t>
            </a:r>
            <a:r>
              <a:rPr lang="tr-TR" dirty="0" err="1"/>
              <a:t>kullanılcak</a:t>
            </a:r>
            <a:r>
              <a:rPr lang="tr-TR" dirty="0"/>
              <a:t> sığırlar aynı ırktan veya aynı yaşta değilse, </a:t>
            </a:r>
            <a:r>
              <a:rPr lang="tr-TR" dirty="0" err="1"/>
              <a:t>rasyondan</a:t>
            </a:r>
            <a:r>
              <a:rPr lang="tr-TR" dirty="0"/>
              <a:t> faydalanmaları farklı olup ırkların veya hayvan yaşlarının da süt verimine etkisi olacaktır. Halbuki denemede ortaya konmak istenen şey sadece </a:t>
            </a:r>
            <a:r>
              <a:rPr lang="tr-TR" dirty="0" err="1"/>
              <a:t>rasyonların</a:t>
            </a:r>
            <a:r>
              <a:rPr lang="tr-TR" dirty="0"/>
              <a:t> etkisidir. Bu durumda ırkların ya da yaşların etkisini de ayrı hesaplayabilmek için, ırk sayısı ya da yaş grubu kadar </a:t>
            </a:r>
            <a:r>
              <a:rPr lang="tr-TR" dirty="0" err="1"/>
              <a:t>bloklamaya</a:t>
            </a:r>
            <a:r>
              <a:rPr lang="tr-TR" dirty="0"/>
              <a:t> gidilebilir.</a:t>
            </a:r>
          </a:p>
        </p:txBody>
      </p:sp>
    </p:spTree>
    <p:extLst>
      <p:ext uri="{BB962C8B-B14F-4D97-AF65-F5344CB8AC3E}">
        <p14:creationId xmlns:p14="http://schemas.microsoft.com/office/powerpoint/2010/main" val="9638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ŞANSA BAĞLI BLOKLAR (TESADÜF BLOKLARI) DENEME DESENİ – </a:t>
            </a:r>
            <a:r>
              <a:rPr lang="en-US" b="1" dirty="0" err="1">
                <a:solidFill>
                  <a:srgbClr val="C00000"/>
                </a:solidFill>
              </a:rPr>
              <a:t>Üstün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Yönleri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Planlanması, </a:t>
            </a:r>
            <a:r>
              <a:rPr lang="tr-TR" dirty="0" err="1"/>
              <a:t>uygunlanması</a:t>
            </a:r>
            <a:r>
              <a:rPr lang="tr-TR" dirty="0"/>
              <a:t> ve analizi kolaydır.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Herhangi bir nedenle kaybolan parsel denemenin tamamını bozmaz, ancak eksik parsel hesaplanır ve ona göre </a:t>
            </a:r>
            <a:r>
              <a:rPr lang="tr-TR" dirty="0" err="1"/>
              <a:t>varyans</a:t>
            </a:r>
            <a:r>
              <a:rPr lang="tr-TR" dirty="0"/>
              <a:t> analizi yapılır.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Sonuçları şansa bağlı parseller deneme desenine göre daha hassas olan bir deneme desenidir.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Tekrarlama yani blok sayısı araştırıcının isteğine göre ayarlanabilir. Genellikle 3 tekrarlamadan az düzenlenmez.</a:t>
            </a:r>
          </a:p>
        </p:txBody>
      </p:sp>
    </p:spTree>
    <p:extLst>
      <p:ext uri="{BB962C8B-B14F-4D97-AF65-F5344CB8AC3E}">
        <p14:creationId xmlns:p14="http://schemas.microsoft.com/office/powerpoint/2010/main" val="1836895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ŞANSA BAĞLI BLOKLAR (TESADÜF BLOKLARI) DENEME DESENİ – </a:t>
            </a:r>
            <a:r>
              <a:rPr lang="en-US" b="1" dirty="0" err="1">
                <a:solidFill>
                  <a:srgbClr val="C00000"/>
                </a:solidFill>
              </a:rPr>
              <a:t>Zayıf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Yönleri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Konu sayısı sınırlıdır ve 30’u geçmez. Konu sayısının artması deneme alanının homojenliğini azaltıp </a:t>
            </a:r>
            <a:r>
              <a:rPr lang="tr-TR" dirty="0" err="1"/>
              <a:t>varyansını</a:t>
            </a:r>
            <a:r>
              <a:rPr lang="tr-TR" dirty="0"/>
              <a:t> yani deneme deseninin hatasını artırır.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Herhangi bir nedenle eksik parsel olursa o değer bulunmadan </a:t>
            </a:r>
            <a:r>
              <a:rPr lang="tr-TR" dirty="0" err="1"/>
              <a:t>varyans</a:t>
            </a:r>
            <a:r>
              <a:rPr lang="tr-TR" dirty="0"/>
              <a:t> analizine geçilemez.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Materyaldeki veya deneme ortamındaki farklılık ne kadar fazla ise o kadar sayıda blok oluşturmak gereklidir.</a:t>
            </a:r>
          </a:p>
        </p:txBody>
      </p:sp>
    </p:spTree>
    <p:extLst>
      <p:ext uri="{BB962C8B-B14F-4D97-AF65-F5344CB8AC3E}">
        <p14:creationId xmlns:p14="http://schemas.microsoft.com/office/powerpoint/2010/main" val="1726089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1420"/>
          </a:xfrm>
        </p:spPr>
        <p:txBody>
          <a:bodyPr>
            <a:noAutofit/>
          </a:bodyPr>
          <a:lstStyle/>
          <a:p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Örnek: </a:t>
            </a:r>
            <a:r>
              <a:rPr lang="tr-TR" sz="2400" dirty="0"/>
              <a:t>Samsun şartlarında yetiştirilebilecek uygun bakla çeşit adaylarını belirlemek üzere yapılan tarla çalışmasında 7 farklı  </a:t>
            </a:r>
            <a:r>
              <a:rPr lang="tr-TR" sz="2400" dirty="0" err="1"/>
              <a:t>introdüksiyon</a:t>
            </a:r>
            <a:r>
              <a:rPr lang="tr-TR" sz="2400" dirty="0"/>
              <a:t> materyali (hat) mevcut yerli çeşit Eresen-87 ile 3 tekrarlamalı olarak denemeye alınıyor. Denemede bakla sayıları aşağıdaki gibi tespit ediliyor. Bakla sayısı bakımından hatların yerli çeşitten farklı olup olmadığını belirleyiniz.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91329" y="3094907"/>
            <a:ext cx="93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I. Blok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91329" y="4085239"/>
            <a:ext cx="93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/>
              <a:t>II. </a:t>
            </a:r>
            <a:r>
              <a:rPr lang="tr-TR" dirty="0"/>
              <a:t>Blok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91329" y="5075571"/>
            <a:ext cx="93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III. Blok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4091" y="2503723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/>
              <a:t>Deneme Planı: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471" y="2980855"/>
            <a:ext cx="68834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7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8126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ŞANSA BAĞLI </a:t>
            </a:r>
            <a:r>
              <a:rPr lang="tr-TR" b="1" dirty="0" smtClean="0">
                <a:solidFill>
                  <a:srgbClr val="C00000"/>
                </a:solidFill>
              </a:rPr>
              <a:t>PARSELLER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(TESADÜF </a:t>
            </a:r>
            <a:r>
              <a:rPr lang="tr-TR" b="1" dirty="0" smtClean="0">
                <a:solidFill>
                  <a:srgbClr val="C00000"/>
                </a:solidFill>
              </a:rPr>
              <a:t>PARSELLERİ</a:t>
            </a:r>
            <a:r>
              <a:rPr lang="en-US" b="1" dirty="0" smtClean="0">
                <a:solidFill>
                  <a:srgbClr val="C00000"/>
                </a:solidFill>
              </a:rPr>
              <a:t>) </a:t>
            </a:r>
            <a:r>
              <a:rPr lang="en-US" b="1" dirty="0">
                <a:solidFill>
                  <a:srgbClr val="C00000"/>
                </a:solidFill>
              </a:rPr>
              <a:t>DENEME DESENİ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5" y="1825625"/>
            <a:ext cx="11419367" cy="4351338"/>
          </a:xfrm>
        </p:spPr>
        <p:txBody>
          <a:bodyPr>
            <a:normAutofit lnSpcReduction="10000"/>
          </a:bodyPr>
          <a:lstStyle/>
          <a:p>
            <a:r>
              <a:rPr lang="tr-TR" sz="3200" dirty="0" smtClean="0"/>
              <a:t>Materyalin homojen, deneme birimleri veya parsellerinin çok olduğu durumlarda kullanılan bir deneme desenir. </a:t>
            </a:r>
          </a:p>
          <a:p>
            <a:r>
              <a:rPr lang="tr-TR" sz="3200" dirty="0" smtClean="0"/>
              <a:t>10-30 arasında değişen sayılarda ünite ile yapılabilecek denemeler için uygundur.</a:t>
            </a:r>
          </a:p>
          <a:p>
            <a:r>
              <a:rPr lang="tr-TR" sz="3200" dirty="0" smtClean="0"/>
              <a:t>Üniform materyal bulma güçlüğünden dolayı bu tip çalışmalar daha çok laboratuvar ve sera denemelerinde kullanılır. </a:t>
            </a:r>
          </a:p>
          <a:p>
            <a:r>
              <a:rPr lang="tr-TR" sz="3200" dirty="0" smtClean="0"/>
              <a:t>Deneme materyali veya deneme alanı, etkileri incelenecek konu ile tekrarlama sayısı çarpımı kadar kısımlara ayrılır ki bunlara 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«parsel» </a:t>
            </a:r>
            <a:r>
              <a:rPr lang="tr-TR" sz="3200" dirty="0" smtClean="0"/>
              <a:t>denir.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6918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976"/>
            <a:ext cx="10515600" cy="1325563"/>
          </a:xfrm>
        </p:spPr>
        <p:txBody>
          <a:bodyPr/>
          <a:lstStyle/>
          <a:p>
            <a:r>
              <a:rPr lang="tr-TR" dirty="0"/>
              <a:t>Veri Çizelgesi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38200" y="1433384"/>
            <a:ext cx="7162868" cy="1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38200" y="2111533"/>
            <a:ext cx="7162868" cy="1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565451" y="1754756"/>
            <a:ext cx="3492844" cy="2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04103" y="4742180"/>
            <a:ext cx="7096965" cy="1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04103" y="4418036"/>
            <a:ext cx="7096965" cy="1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78244" y="1605760"/>
            <a:ext cx="136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Bakla Hatları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5733" y="139915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Bloklar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57519" y="17575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51129" y="17560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24175" y="17611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59475" y="2134288"/>
            <a:ext cx="11210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Ent1</a:t>
            </a:r>
          </a:p>
          <a:p>
            <a:r>
              <a:rPr lang="tr-TR" dirty="0"/>
              <a:t>Ent2</a:t>
            </a:r>
          </a:p>
          <a:p>
            <a:r>
              <a:rPr lang="tr-TR" dirty="0"/>
              <a:t>Ent3</a:t>
            </a:r>
          </a:p>
          <a:p>
            <a:r>
              <a:rPr lang="tr-TR" dirty="0"/>
              <a:t>Ent4</a:t>
            </a:r>
          </a:p>
          <a:p>
            <a:r>
              <a:rPr lang="tr-TR" dirty="0"/>
              <a:t>Ent5</a:t>
            </a:r>
          </a:p>
          <a:p>
            <a:r>
              <a:rPr lang="tr-TR" dirty="0"/>
              <a:t>Ent6</a:t>
            </a:r>
          </a:p>
          <a:p>
            <a:r>
              <a:rPr lang="tr-TR" dirty="0"/>
              <a:t>Ent7</a:t>
            </a:r>
          </a:p>
          <a:p>
            <a:r>
              <a:rPr lang="tr-TR" dirty="0"/>
              <a:t>Eresen-87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7555" y="1477405"/>
            <a:ext cx="8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Toplam</a:t>
            </a:r>
          </a:p>
          <a:p>
            <a:pPr algn="ctr"/>
            <a:r>
              <a:rPr lang="tr-TR" dirty="0"/>
              <a:t>(∑)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40713" y="1470017"/>
            <a:ext cx="1060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Ortalama</a:t>
            </a:r>
          </a:p>
          <a:p>
            <a:pPr algn="ctr"/>
            <a:r>
              <a:rPr lang="tr-TR" dirty="0"/>
              <a:t>(x̄)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59475" y="4374292"/>
            <a:ext cx="8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/>
              <a:t>Toplam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56191" y="2117605"/>
            <a:ext cx="4764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dirty="0"/>
              <a:t>5.7</a:t>
            </a:r>
          </a:p>
          <a:p>
            <a:pPr algn="r"/>
            <a:r>
              <a:rPr lang="tr-TR" dirty="0"/>
              <a:t>5.0</a:t>
            </a:r>
          </a:p>
          <a:p>
            <a:pPr algn="r"/>
            <a:r>
              <a:rPr lang="tr-TR" dirty="0"/>
              <a:t>5.3</a:t>
            </a:r>
          </a:p>
          <a:p>
            <a:pPr algn="r"/>
            <a:r>
              <a:rPr lang="tr-TR" dirty="0"/>
              <a:t>9.7</a:t>
            </a:r>
          </a:p>
          <a:p>
            <a:pPr algn="r"/>
            <a:r>
              <a:rPr lang="tr-TR" dirty="0"/>
              <a:t>6.7</a:t>
            </a:r>
          </a:p>
          <a:p>
            <a:pPr algn="r"/>
            <a:r>
              <a:rPr lang="tr-TR" dirty="0"/>
              <a:t>6.0</a:t>
            </a:r>
          </a:p>
          <a:p>
            <a:pPr algn="r"/>
            <a:r>
              <a:rPr lang="tr-TR" dirty="0"/>
              <a:t>2.7</a:t>
            </a:r>
          </a:p>
          <a:p>
            <a:pPr algn="r"/>
            <a:r>
              <a:rPr lang="tr-TR" dirty="0"/>
              <a:t>8.3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95733" y="2117605"/>
            <a:ext cx="5934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dirty="0"/>
              <a:t>13.3</a:t>
            </a:r>
          </a:p>
          <a:p>
            <a:pPr algn="r"/>
            <a:r>
              <a:rPr lang="tr-TR" dirty="0"/>
              <a:t>11.6</a:t>
            </a:r>
          </a:p>
          <a:p>
            <a:pPr algn="r"/>
            <a:r>
              <a:rPr lang="tr-TR" dirty="0"/>
              <a:t>6.7</a:t>
            </a:r>
          </a:p>
          <a:p>
            <a:pPr algn="r"/>
            <a:r>
              <a:rPr lang="tr-TR" dirty="0"/>
              <a:t>9.9</a:t>
            </a:r>
          </a:p>
          <a:p>
            <a:pPr algn="r"/>
            <a:r>
              <a:rPr lang="tr-TR" dirty="0"/>
              <a:t>12.7</a:t>
            </a:r>
          </a:p>
          <a:p>
            <a:pPr algn="r"/>
            <a:r>
              <a:rPr lang="tr-TR" dirty="0"/>
              <a:t>5.0</a:t>
            </a:r>
          </a:p>
          <a:p>
            <a:pPr algn="r"/>
            <a:r>
              <a:rPr lang="tr-TR" dirty="0"/>
              <a:t>5.0</a:t>
            </a:r>
          </a:p>
          <a:p>
            <a:pPr algn="r"/>
            <a:r>
              <a:rPr lang="tr-TR" dirty="0"/>
              <a:t>9.7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01452" y="2111533"/>
            <a:ext cx="5934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dirty="0"/>
              <a:t>16.3</a:t>
            </a:r>
          </a:p>
          <a:p>
            <a:pPr algn="r"/>
            <a:r>
              <a:rPr lang="tr-TR" dirty="0"/>
              <a:t>14.3</a:t>
            </a:r>
          </a:p>
          <a:p>
            <a:pPr algn="r"/>
            <a:r>
              <a:rPr lang="tr-TR" dirty="0"/>
              <a:t>10.3</a:t>
            </a:r>
          </a:p>
          <a:p>
            <a:pPr algn="r"/>
            <a:r>
              <a:rPr lang="tr-TR" dirty="0"/>
              <a:t>15.0</a:t>
            </a:r>
          </a:p>
          <a:p>
            <a:pPr algn="r"/>
            <a:r>
              <a:rPr lang="tr-TR" dirty="0"/>
              <a:t>15.7</a:t>
            </a:r>
          </a:p>
          <a:p>
            <a:pPr algn="r"/>
            <a:r>
              <a:rPr lang="tr-TR" dirty="0"/>
              <a:t>6.3</a:t>
            </a:r>
          </a:p>
          <a:p>
            <a:pPr algn="r"/>
            <a:r>
              <a:rPr lang="tr-TR" dirty="0"/>
              <a:t>4.7</a:t>
            </a:r>
          </a:p>
          <a:p>
            <a:pPr algn="r"/>
            <a:r>
              <a:rPr lang="tr-TR" dirty="0"/>
              <a:t>6.7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64917" y="437284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/>
              <a:t>49.4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95733" y="438074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73.9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1452" y="437354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92.3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81501" y="2128881"/>
            <a:ext cx="5934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dirty="0"/>
              <a:t>35.3</a:t>
            </a:r>
          </a:p>
          <a:p>
            <a:pPr algn="r"/>
            <a:r>
              <a:rPr lang="tr-TR" dirty="0"/>
              <a:t>30.9</a:t>
            </a:r>
          </a:p>
          <a:p>
            <a:pPr algn="r"/>
            <a:r>
              <a:rPr lang="tr-TR" dirty="0"/>
              <a:t>22.3</a:t>
            </a:r>
          </a:p>
          <a:p>
            <a:pPr algn="r"/>
            <a:r>
              <a:rPr lang="tr-TR" dirty="0"/>
              <a:t>34.6</a:t>
            </a:r>
          </a:p>
          <a:p>
            <a:pPr algn="r"/>
            <a:r>
              <a:rPr lang="tr-TR" dirty="0"/>
              <a:t>35.1</a:t>
            </a:r>
          </a:p>
          <a:p>
            <a:pPr algn="r"/>
            <a:r>
              <a:rPr lang="tr-TR" dirty="0"/>
              <a:t>20.3</a:t>
            </a:r>
          </a:p>
          <a:p>
            <a:pPr algn="r"/>
            <a:r>
              <a:rPr lang="tr-TR" dirty="0"/>
              <a:t>12.4</a:t>
            </a:r>
          </a:p>
          <a:p>
            <a:pPr algn="r"/>
            <a:r>
              <a:rPr lang="tr-TR" dirty="0"/>
              <a:t>24.7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78841" y="2118717"/>
            <a:ext cx="5934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11.8</a:t>
            </a:r>
          </a:p>
          <a:p>
            <a:r>
              <a:rPr lang="tr-TR" dirty="0"/>
              <a:t>10.3</a:t>
            </a:r>
          </a:p>
          <a:p>
            <a:r>
              <a:rPr lang="tr-TR" dirty="0"/>
              <a:t>7.4</a:t>
            </a:r>
          </a:p>
          <a:p>
            <a:r>
              <a:rPr lang="tr-TR" dirty="0"/>
              <a:t>11.5</a:t>
            </a:r>
          </a:p>
          <a:p>
            <a:r>
              <a:rPr lang="tr-TR" dirty="0"/>
              <a:t>11.7</a:t>
            </a:r>
          </a:p>
          <a:p>
            <a:r>
              <a:rPr lang="tr-TR" dirty="0"/>
              <a:t>6.8</a:t>
            </a:r>
          </a:p>
          <a:p>
            <a:r>
              <a:rPr lang="tr-TR" dirty="0"/>
              <a:t>4.1</a:t>
            </a:r>
          </a:p>
          <a:p>
            <a:r>
              <a:rPr lang="tr-TR" dirty="0"/>
              <a:t>8.2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64482" y="43649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/>
              <a:t>215.6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68627" y="5033319"/>
            <a:ext cx="6274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Çözüme başlarken ilk önce H</a:t>
            </a:r>
            <a:r>
              <a:rPr lang="tr-TR" baseline="-25000" dirty="0"/>
              <a:t>0</a:t>
            </a:r>
            <a:r>
              <a:rPr lang="tr-TR" dirty="0"/>
              <a:t> hipotezi kurulur.</a:t>
            </a:r>
          </a:p>
          <a:p>
            <a:r>
              <a:rPr lang="tr-TR" dirty="0"/>
              <a:t>H</a:t>
            </a:r>
            <a:r>
              <a:rPr lang="tr-TR" baseline="-25000" dirty="0"/>
              <a:t>0</a:t>
            </a:r>
            <a:r>
              <a:rPr lang="tr-TR" dirty="0"/>
              <a:t>: Bakla çeşit/hatların bitkide bakla sayıları birbirinden farksızdır.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7858" y="1431238"/>
            <a:ext cx="361406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tr-TR" dirty="0"/>
              <a:t>Denemenin </a:t>
            </a:r>
            <a:r>
              <a:rPr lang="tr-TR"/>
              <a:t>Analizinde İzlenecek Yol: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18088" y="2111532"/>
            <a:ext cx="3842716" cy="233107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Düzeltme Faktörü (DF)</a:t>
            </a:r>
          </a:p>
          <a:p>
            <a:pPr marL="342900" indent="-342900">
              <a:buAutoNum type="arabicPeriod"/>
            </a:pPr>
            <a:r>
              <a:rPr lang="tr-TR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Genel Kareler Toplamı (GKT)</a:t>
            </a:r>
          </a:p>
          <a:p>
            <a:pPr marL="342900" indent="-342900">
              <a:buAutoNum type="arabicPeriod"/>
            </a:pPr>
            <a:r>
              <a:rPr lang="tr-TR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İşlemler arası kareler toplamı (İKT)</a:t>
            </a:r>
          </a:p>
          <a:p>
            <a:pPr marL="342900" indent="-342900">
              <a:buAutoNum type="arabicPeriod"/>
            </a:pPr>
            <a:r>
              <a:rPr lang="tr-TR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Bloklar arası kareler toplamı (BKT)</a:t>
            </a:r>
          </a:p>
          <a:p>
            <a:pPr marL="342900" indent="-342900">
              <a:buAutoNum type="arabicPeriod"/>
            </a:pPr>
            <a:r>
              <a:rPr lang="tr-TR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Hata kareler toplamı (HKT)</a:t>
            </a:r>
          </a:p>
          <a:p>
            <a:pPr lvl="1"/>
            <a:r>
              <a:rPr lang="tr-TR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Genel kareler toplamından, </a:t>
            </a:r>
          </a:p>
          <a:p>
            <a:pPr lvl="1"/>
            <a:r>
              <a:rPr lang="tr-TR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İşlem ve blok kareler toplamı </a:t>
            </a:r>
          </a:p>
          <a:p>
            <a:pPr lvl="1"/>
            <a:r>
              <a:rPr lang="tr-TR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Çıkarılarak bulunur.</a:t>
            </a:r>
          </a:p>
        </p:txBody>
      </p:sp>
    </p:spTree>
    <p:extLst>
      <p:ext uri="{BB962C8B-B14F-4D97-AF65-F5344CB8AC3E}">
        <p14:creationId xmlns:p14="http://schemas.microsoft.com/office/powerpoint/2010/main" val="1180300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747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Deneme Analizi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6318" y="1869896"/>
                <a:ext cx="5657673" cy="764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800" b="1" i="1" smtClean="0">
                        <a:latin typeface="Cambria Math" panose="02040503050406030204" pitchFamily="18" charset="0"/>
                      </a:rPr>
                      <m:t>𝑫𝑭</m:t>
                    </m:r>
                    <m:r>
                      <a:rPr lang="tr-TR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tr-TR" sz="280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tr-T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(216.6)</m:t>
                            </m:r>
                          </m:e>
                          <m:sup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tr-TR" sz="2800" i="1">
                        <a:latin typeface="Cambria Math" panose="02040503050406030204" pitchFamily="18" charset="0"/>
                      </a:rPr>
                      <m:t>=1936.8</m:t>
                    </m:r>
                  </m:oMath>
                </a14:m>
                <a:r>
                  <a:rPr lang="en-US" sz="2800" dirty="0">
                    <a:effectLst/>
                  </a:rPr>
                  <a:t> </a:t>
                </a:r>
                <a:endParaRPr lang="tr-TR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18" y="1869896"/>
                <a:ext cx="5657673" cy="764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86319" y="3020602"/>
            <a:ext cx="635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i="1" dirty="0"/>
              <a:t>i: işlem sayısı =8    r: blok (tekrarlama) sayısı= 3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6318" y="3763955"/>
                <a:ext cx="9080691" cy="1043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1" i="1" smtClean="0">
                          <a:latin typeface="Cambria Math" panose="02040503050406030204" pitchFamily="18" charset="0"/>
                        </a:rPr>
                        <m:t>𝑮𝑲𝑻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𝐷𝐹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5.7</m:t>
                              </m:r>
                            </m:e>
                            <m: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+ …. +</m:t>
                          </m:r>
                          <m:sSup>
                            <m:sSup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6.7</m:t>
                              </m:r>
                            </m:e>
                            <m: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−1936.8=360.9</m:t>
                          </m:r>
                        </m:e>
                      </m:nary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18" y="3763955"/>
                <a:ext cx="9080691" cy="1043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6319" y="4958330"/>
                <a:ext cx="9137758" cy="6895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tr-TR" sz="2800" b="1" i="1" dirty="0"/>
                  <a:t>İ</a:t>
                </a:r>
                <a14:m>
                  <m:oMath xmlns:m="http://schemas.openxmlformats.org/officeDocument/2006/math">
                    <m:r>
                      <a:rPr lang="tr-TR" sz="2800" b="1" i="1" smtClean="0">
                        <a:latin typeface="Cambria Math" panose="02040503050406030204" pitchFamily="18" charset="0"/>
                      </a:rPr>
                      <m:t>𝑲𝑻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tr-T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tr-T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tr-TR" sz="2800" b="0" i="1" smtClean="0">
                                        <a:latin typeface="Cambria Math" panose="02040503050406030204" pitchFamily="18" charset="0"/>
                                      </a:rPr>
                                      <m:t>ş</m:t>
                                    </m:r>
                                    <m:r>
                                      <a:rPr lang="tr-TR" sz="2800" b="0" i="1" smtClean="0">
                                        <a:latin typeface="Cambria Math" panose="02040503050406030204" pitchFamily="18" charset="0"/>
                                      </a:rPr>
                                      <m:t>𝑙𝑒𝑚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num>
                      <m:den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𝐷𝐹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</a:rPr>
                                  <m:t>35.3</m:t>
                                </m:r>
                              </m:e>
                              <m:sup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+ …+</m:t>
                            </m:r>
                            <m:sSup>
                              <m:sSupPr>
                                <m:ctrlPr>
                                  <a:rPr lang="tr-T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800" i="1">
                                    <a:latin typeface="Cambria Math" panose="02040503050406030204" pitchFamily="18" charset="0"/>
                                  </a:rPr>
                                  <m:t>24.7</m:t>
                                </m:r>
                              </m:e>
                              <m:sup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 −1936.8=164.3 </m:t>
                    </m:r>
                  </m:oMath>
                </a14:m>
                <a:endParaRPr lang="tr-TR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19" y="4958330"/>
                <a:ext cx="9137758" cy="689548"/>
              </a:xfrm>
              <a:prstGeom prst="rect">
                <a:avLst/>
              </a:prstGeom>
              <a:blipFill>
                <a:blip r:embed="rId4"/>
                <a:stretch>
                  <a:fillRect l="-2402" b="-185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30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747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Deneme Analizi </a:t>
            </a:r>
            <a:r>
              <a:rPr lang="tr-T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-devam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361872"/>
            <a:ext cx="11224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Şansa bağlı bloklar deneme deseninde materyalin farklı olması nedeniyle</a:t>
            </a:r>
          </a:p>
          <a:p>
            <a:r>
              <a:rPr lang="tr-TR" sz="2800" dirty="0"/>
              <a:t> rakamların değişeceği kabul edilerek Bloklama yapılır ve bunların farklılığını </a:t>
            </a:r>
          </a:p>
          <a:p>
            <a:r>
              <a:rPr lang="tr-TR" sz="2800" dirty="0"/>
              <a:t>belirlemek için </a:t>
            </a:r>
            <a:r>
              <a:rPr lang="tr-TR" sz="2800" b="1" dirty="0"/>
              <a:t>Blok Kareler toplamı </a:t>
            </a:r>
            <a:r>
              <a:rPr lang="tr-TR" sz="2800" dirty="0"/>
              <a:t>bulunur.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6756" y="3093453"/>
                <a:ext cx="9565375" cy="6895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tr-TR" sz="2800" b="1" i="1" dirty="0"/>
                  <a:t>B</a:t>
                </a:r>
                <a14:m>
                  <m:oMath xmlns:m="http://schemas.openxmlformats.org/officeDocument/2006/math">
                    <m:r>
                      <a:rPr lang="tr-TR" sz="2800" b="1" i="1" smtClean="0">
                        <a:latin typeface="Cambria Math" panose="02040503050406030204" pitchFamily="18" charset="0"/>
                      </a:rPr>
                      <m:t>𝑲𝑻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tr-T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tr-T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800" b="0" i="1" smtClean="0">
                                        <a:latin typeface="Cambria Math" panose="02040503050406030204" pitchFamily="18" charset="0"/>
                                      </a:rPr>
                                      <m:t>𝑏𝑙𝑜𝑘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num>
                      <m:den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𝐷𝐹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</a:rPr>
                                  <m:t>49.4</m:t>
                                </m:r>
                              </m:e>
                              <m:sup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tr-TR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</a:rPr>
                                  <m:t>73.9</m:t>
                                </m:r>
                              </m:e>
                              <m:sup>
                                <m:r>
                                  <a:rPr lang="tr-TR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sSup>
                              <m:sSupPr>
                                <m:ctrlPr>
                                  <a:rPr lang="tr-T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</a:rPr>
                                  <m:t>92.3</m:t>
                                </m:r>
                              </m:e>
                              <m:sup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 −1936.8=115.8 </m:t>
                    </m:r>
                  </m:oMath>
                </a14:m>
                <a:endParaRPr lang="tr-TR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56" y="3093453"/>
                <a:ext cx="9565375" cy="689548"/>
              </a:xfrm>
              <a:prstGeom prst="rect">
                <a:avLst/>
              </a:prstGeom>
              <a:blipFill>
                <a:blip r:embed="rId2"/>
                <a:stretch>
                  <a:fillRect l="-2294" b="-175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00" y="4129587"/>
                <a:ext cx="95954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1" i="1" smtClean="0">
                          <a:latin typeface="Cambria Math" panose="02040503050406030204" pitchFamily="18" charset="0"/>
                        </a:rPr>
                        <m:t>𝑯𝑲𝑻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𝐺𝐾𝑇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−İ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𝐾𝑇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𝐵𝐾𝑇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=360.,9−164.3−115.8=80.8 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29587"/>
                <a:ext cx="959544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784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747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Deneme Analizi </a:t>
            </a:r>
            <a:r>
              <a:rPr lang="tr-T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-devam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361872"/>
            <a:ext cx="5212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Varyans analiz çizelgeli oluşturulur.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62764" y="2062264"/>
            <a:ext cx="86405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62765" y="2062264"/>
            <a:ext cx="864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VK		SD		KT		KO	F</a:t>
            </a:r>
            <a:r>
              <a:rPr lang="tr-TR" baseline="-25000" dirty="0"/>
              <a:t>hesap</a:t>
            </a:r>
            <a:r>
              <a:rPr lang="tr-TR" dirty="0"/>
              <a:t>	    F</a:t>
            </a:r>
            <a:r>
              <a:rPr lang="tr-TR" baseline="-25000" dirty="0"/>
              <a:t>cetvel</a:t>
            </a:r>
            <a:r>
              <a:rPr lang="tr-TR" dirty="0"/>
              <a:t>	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962765" y="2431596"/>
            <a:ext cx="86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2492" y="4085603"/>
            <a:ext cx="8640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62763" y="2497829"/>
            <a:ext cx="879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Genel (r</a:t>
            </a:r>
            <a:r>
              <a:rPr lang="tr-TR" baseline="-25000" dirty="0"/>
              <a:t>xi</a:t>
            </a:r>
            <a:r>
              <a:rPr lang="tr-TR" dirty="0"/>
              <a:t> -1)	23		360.9				% 5      % 1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2763" y="2898550"/>
            <a:ext cx="892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Blok (r-1)		2		115.8		57.90	10.03</a:t>
            </a:r>
            <a:r>
              <a:rPr lang="tr-TR" baseline="30000" dirty="0"/>
              <a:t>**</a:t>
            </a:r>
            <a:r>
              <a:rPr lang="tr-TR" dirty="0"/>
              <a:t>	3.74     6.51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2492" y="3299271"/>
            <a:ext cx="911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İşlem (i-1)	7		164.3		23.47	4.07</a:t>
            </a:r>
            <a:r>
              <a:rPr lang="tr-TR" baseline="30000" dirty="0"/>
              <a:t>*</a:t>
            </a:r>
            <a:r>
              <a:rPr lang="tr-TR" dirty="0"/>
              <a:t>	2.76     4.28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2492" y="3702564"/>
            <a:ext cx="911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Hata (i-1).(r-1)	14		80.8		5.77	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200" y="4368995"/>
            <a:ext cx="4672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Serbestlik dereceleri nasıl bulunur?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6444" y="4893438"/>
            <a:ext cx="88331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Genel</a:t>
            </a:r>
            <a:r>
              <a:rPr lang="tr-TR" sz="2400" dirty="0"/>
              <a:t> için r (blok=tekrarlama) x i (işlem=çeşit/hat) – 1 = (3x8) – 1 = 23</a:t>
            </a:r>
          </a:p>
          <a:p>
            <a:r>
              <a:rPr lang="tr-TR" sz="2400" b="1" dirty="0"/>
              <a:t>Blok</a:t>
            </a:r>
            <a:r>
              <a:rPr lang="tr-TR" sz="2400" dirty="0"/>
              <a:t> için 	r-1= 3-1=2</a:t>
            </a:r>
          </a:p>
          <a:p>
            <a:r>
              <a:rPr lang="tr-TR" sz="2400" b="1" dirty="0"/>
              <a:t>İşlem</a:t>
            </a:r>
            <a:r>
              <a:rPr lang="tr-TR" sz="2400" dirty="0"/>
              <a:t> için	i-1= 8-1=7</a:t>
            </a:r>
          </a:p>
          <a:p>
            <a:r>
              <a:rPr lang="tr-TR" sz="2400" b="1" dirty="0"/>
              <a:t>Hata</a:t>
            </a:r>
            <a:r>
              <a:rPr lang="tr-TR" sz="2400" dirty="0"/>
              <a:t> için	(r-1)x(i-1)=(3-1)x(8-1)=14</a:t>
            </a:r>
          </a:p>
        </p:txBody>
      </p:sp>
    </p:spTree>
    <p:extLst>
      <p:ext uri="{BB962C8B-B14F-4D97-AF65-F5344CB8AC3E}">
        <p14:creationId xmlns:p14="http://schemas.microsoft.com/office/powerpoint/2010/main" val="25042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8126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ŞANSA BAĞLI </a:t>
            </a:r>
            <a:r>
              <a:rPr lang="tr-TR" b="1" dirty="0" smtClean="0">
                <a:solidFill>
                  <a:srgbClr val="C00000"/>
                </a:solidFill>
              </a:rPr>
              <a:t>PARSELLER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(TESADÜF </a:t>
            </a:r>
            <a:r>
              <a:rPr lang="tr-TR" b="1" dirty="0" smtClean="0">
                <a:solidFill>
                  <a:srgbClr val="C00000"/>
                </a:solidFill>
              </a:rPr>
              <a:t>PARSELLERİ</a:t>
            </a:r>
            <a:r>
              <a:rPr lang="en-US" b="1" dirty="0" smtClean="0">
                <a:solidFill>
                  <a:srgbClr val="C00000"/>
                </a:solidFill>
              </a:rPr>
              <a:t>) </a:t>
            </a:r>
            <a:r>
              <a:rPr lang="en-US" b="1" dirty="0">
                <a:solidFill>
                  <a:srgbClr val="C00000"/>
                </a:solidFill>
              </a:rPr>
              <a:t>DENEME DESENİ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5" y="1825625"/>
            <a:ext cx="11419367" cy="4755928"/>
          </a:xfrm>
        </p:spPr>
        <p:txBody>
          <a:bodyPr>
            <a:normAutofit lnSpcReduction="10000"/>
          </a:bodyPr>
          <a:lstStyle/>
          <a:p>
            <a:r>
              <a:rPr lang="tr-TR" sz="3200" dirty="0" smtClean="0"/>
              <a:t>Tekrarlama sayısı kadar blok oluşturma zorunluluğu bulunmaz.</a:t>
            </a:r>
          </a:p>
          <a:p>
            <a:r>
              <a:rPr lang="tr-TR" sz="3200" dirty="0" smtClean="0"/>
              <a:t>Hatta konular eşit sayıda denenmese bile olur.</a:t>
            </a:r>
          </a:p>
          <a:p>
            <a:r>
              <a:rPr lang="tr-TR" sz="3200" dirty="0" smtClean="0"/>
              <a:t>Çalışmada incelenecek faktörlerin parsellere, saksılara, petri kutularına dağılımları tamamen şansa bırakılmıştır. </a:t>
            </a:r>
          </a:p>
          <a:p>
            <a:r>
              <a:rPr lang="tr-TR" sz="3200" dirty="0" smtClean="0"/>
              <a:t>4 konulu ve 5 tekrarlamalı bir deneme deseninde toplam 4x5=20 adet parsel oluşturulur. Konular her tekerrürde ele alınmak zorunda olmadığı gibi bir tekerrürde birden fazla da tekrarlanabilirler.</a:t>
            </a:r>
          </a:p>
          <a:p>
            <a:r>
              <a:rPr lang="tr-TR" sz="3200" dirty="0" smtClean="0"/>
              <a:t>Birlikte küçük kağıtlara 5’er tane A, B, C ve D harfleri yazıp katlayarak parsellere gelecek şekilde tombala şeklinde seçelim.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3343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8126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ŞANSA BAĞLI </a:t>
            </a:r>
            <a:r>
              <a:rPr lang="tr-TR" b="1" dirty="0" smtClean="0">
                <a:solidFill>
                  <a:srgbClr val="C00000"/>
                </a:solidFill>
              </a:rPr>
              <a:t>PARSELLER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(TESADÜF </a:t>
            </a:r>
            <a:r>
              <a:rPr lang="tr-TR" b="1" dirty="0" smtClean="0">
                <a:solidFill>
                  <a:srgbClr val="C00000"/>
                </a:solidFill>
              </a:rPr>
              <a:t>PARSELLERİ</a:t>
            </a:r>
            <a:r>
              <a:rPr lang="en-US" b="1" dirty="0" smtClean="0">
                <a:solidFill>
                  <a:srgbClr val="C00000"/>
                </a:solidFill>
              </a:rPr>
              <a:t>) </a:t>
            </a:r>
            <a:r>
              <a:rPr lang="en-US" b="1" dirty="0">
                <a:solidFill>
                  <a:srgbClr val="C00000"/>
                </a:solidFill>
              </a:rPr>
              <a:t>DENEME DESENİ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90314"/>
              </p:ext>
            </p:extLst>
          </p:nvPr>
        </p:nvGraphicFramePr>
        <p:xfrm>
          <a:off x="1043171" y="2247407"/>
          <a:ext cx="8128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66488874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07106723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87568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312218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174010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6721935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913535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235678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6732684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530714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1</a:t>
                      </a:r>
                    </a:p>
                    <a:p>
                      <a:r>
                        <a:rPr lang="tr-TR" sz="3200" dirty="0" smtClean="0"/>
                        <a:t>A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2</a:t>
                      </a:r>
                    </a:p>
                    <a:p>
                      <a:r>
                        <a:rPr lang="tr-TR" sz="3200" dirty="0" smtClean="0"/>
                        <a:t>A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3</a:t>
                      </a:r>
                    </a:p>
                    <a:p>
                      <a:r>
                        <a:rPr lang="tr-TR" sz="3200" dirty="0" smtClean="0"/>
                        <a:t>C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4</a:t>
                      </a:r>
                    </a:p>
                    <a:p>
                      <a:r>
                        <a:rPr lang="tr-TR" sz="3200" dirty="0" smtClean="0"/>
                        <a:t>C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5</a:t>
                      </a:r>
                    </a:p>
                    <a:p>
                      <a:r>
                        <a:rPr lang="tr-TR" sz="3200" dirty="0" smtClean="0"/>
                        <a:t>D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6</a:t>
                      </a:r>
                    </a:p>
                    <a:p>
                      <a:r>
                        <a:rPr lang="tr-TR" sz="3200" dirty="0" smtClean="0"/>
                        <a:t>C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7</a:t>
                      </a:r>
                    </a:p>
                    <a:p>
                      <a:r>
                        <a:rPr lang="tr-TR" sz="3200" dirty="0" smtClean="0"/>
                        <a:t>B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8</a:t>
                      </a:r>
                    </a:p>
                    <a:p>
                      <a:r>
                        <a:rPr lang="tr-TR" sz="3200" dirty="0" smtClean="0"/>
                        <a:t>A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9</a:t>
                      </a:r>
                    </a:p>
                    <a:p>
                      <a:r>
                        <a:rPr lang="tr-TR" sz="3200" dirty="0" smtClean="0"/>
                        <a:t>D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10</a:t>
                      </a:r>
                    </a:p>
                    <a:p>
                      <a:r>
                        <a:rPr lang="tr-TR" sz="3200" dirty="0" smtClean="0"/>
                        <a:t>C</a:t>
                      </a:r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6082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192789"/>
              </p:ext>
            </p:extLst>
          </p:nvPr>
        </p:nvGraphicFramePr>
        <p:xfrm>
          <a:off x="1043171" y="3623777"/>
          <a:ext cx="8128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66488874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07106723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87568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312218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1740102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6721935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913535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235678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6732684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530714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11</a:t>
                      </a:r>
                    </a:p>
                    <a:p>
                      <a:r>
                        <a:rPr lang="tr-TR" sz="3200" dirty="0" smtClean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12</a:t>
                      </a:r>
                    </a:p>
                    <a:p>
                      <a:r>
                        <a:rPr lang="tr-TR" sz="3200" dirty="0" smtClean="0"/>
                        <a:t>C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13</a:t>
                      </a:r>
                    </a:p>
                    <a:p>
                      <a:r>
                        <a:rPr lang="tr-TR" sz="3200" dirty="0" smtClean="0"/>
                        <a:t>C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14</a:t>
                      </a:r>
                    </a:p>
                    <a:p>
                      <a:r>
                        <a:rPr lang="tr-TR" sz="3200" dirty="0" smtClean="0"/>
                        <a:t>A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15</a:t>
                      </a:r>
                    </a:p>
                    <a:p>
                      <a:r>
                        <a:rPr lang="tr-TR" sz="3200" dirty="0" smtClean="0"/>
                        <a:t>D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16</a:t>
                      </a:r>
                    </a:p>
                    <a:p>
                      <a:r>
                        <a:rPr lang="tr-TR" sz="3200" dirty="0" smtClean="0"/>
                        <a:t>B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17</a:t>
                      </a:r>
                    </a:p>
                    <a:p>
                      <a:r>
                        <a:rPr lang="tr-TR" sz="3200" dirty="0" smtClean="0"/>
                        <a:t>B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18</a:t>
                      </a:r>
                    </a:p>
                    <a:p>
                      <a:r>
                        <a:rPr lang="tr-TR" sz="3200" dirty="0" smtClean="0"/>
                        <a:t>D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19</a:t>
                      </a:r>
                    </a:p>
                    <a:p>
                      <a:r>
                        <a:rPr lang="tr-TR" sz="3200" dirty="0" smtClean="0"/>
                        <a:t>D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20</a:t>
                      </a:r>
                    </a:p>
                    <a:p>
                      <a:r>
                        <a:rPr lang="tr-TR" sz="3200" dirty="0" smtClean="0"/>
                        <a:t>A</a:t>
                      </a:r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608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6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311"/>
            <a:ext cx="10698126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ŞANSA BAĞLI </a:t>
            </a:r>
            <a:r>
              <a:rPr lang="tr-TR" b="1" dirty="0" smtClean="0">
                <a:solidFill>
                  <a:srgbClr val="C00000"/>
                </a:solidFill>
              </a:rPr>
              <a:t>PARSELLER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(TESADÜF </a:t>
            </a:r>
            <a:r>
              <a:rPr lang="tr-TR" b="1" dirty="0" smtClean="0">
                <a:solidFill>
                  <a:srgbClr val="C00000"/>
                </a:solidFill>
              </a:rPr>
              <a:t>PARSELLERİ</a:t>
            </a:r>
            <a:r>
              <a:rPr lang="en-US" b="1" dirty="0" smtClean="0">
                <a:solidFill>
                  <a:srgbClr val="C00000"/>
                </a:solidFill>
              </a:rPr>
              <a:t>) </a:t>
            </a:r>
            <a:r>
              <a:rPr lang="en-US" b="1" dirty="0">
                <a:solidFill>
                  <a:srgbClr val="C00000"/>
                </a:solidFill>
              </a:rPr>
              <a:t>DENEME </a:t>
            </a:r>
            <a:r>
              <a:rPr lang="en-US" b="1" dirty="0" smtClean="0">
                <a:solidFill>
                  <a:srgbClr val="C00000"/>
                </a:solidFill>
              </a:rPr>
              <a:t>DESENİ</a:t>
            </a:r>
            <a:r>
              <a:rPr lang="tr-TR" b="1" dirty="0" smtClean="0">
                <a:solidFill>
                  <a:srgbClr val="C00000"/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ÜSTÜN YANLARI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5" y="1318437"/>
            <a:ext cx="11419367" cy="5263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/>
              <a:t>Uygulanması kolay ve daha az tekrarlama gerektirmesi nedeniyle ve az masraf gerektirdiğinden tercih edilen bir tesistir.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Konu ve tekrarlama sayısı ancak mevcut deneme materli sayısı kadardır.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Değişik konular farklı sayıda tekrarlanabilir.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İstatistik analizleri çok basittir.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Herhangi bir nedenle kaybolan parsel denemenin istatistik analizini zorlaştırmaz. Tekrarlama sayıları eşit olmayan durumlardaki gibi analiz yapılır.</a:t>
            </a:r>
          </a:p>
        </p:txBody>
      </p:sp>
    </p:spTree>
    <p:extLst>
      <p:ext uri="{BB962C8B-B14F-4D97-AF65-F5344CB8AC3E}">
        <p14:creationId xmlns:p14="http://schemas.microsoft.com/office/powerpoint/2010/main" val="10971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6390"/>
            <a:ext cx="10698126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ŞANSA BAĞLI </a:t>
            </a:r>
            <a:r>
              <a:rPr lang="tr-TR" b="1" dirty="0" smtClean="0">
                <a:solidFill>
                  <a:srgbClr val="C00000"/>
                </a:solidFill>
              </a:rPr>
              <a:t>PARSELLER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(TESADÜF </a:t>
            </a:r>
            <a:r>
              <a:rPr lang="tr-TR" b="1" dirty="0" smtClean="0">
                <a:solidFill>
                  <a:srgbClr val="C00000"/>
                </a:solidFill>
              </a:rPr>
              <a:t>PARSELLERİ</a:t>
            </a:r>
            <a:r>
              <a:rPr lang="en-US" b="1" dirty="0" smtClean="0">
                <a:solidFill>
                  <a:srgbClr val="C00000"/>
                </a:solidFill>
              </a:rPr>
              <a:t>) </a:t>
            </a:r>
            <a:r>
              <a:rPr lang="en-US" b="1" dirty="0">
                <a:solidFill>
                  <a:srgbClr val="C00000"/>
                </a:solidFill>
              </a:rPr>
              <a:t>DENEME </a:t>
            </a:r>
            <a:r>
              <a:rPr lang="en-US" b="1" dirty="0" smtClean="0">
                <a:solidFill>
                  <a:srgbClr val="C00000"/>
                </a:solidFill>
              </a:rPr>
              <a:t>DESENİ</a:t>
            </a:r>
            <a:r>
              <a:rPr lang="tr-TR" b="1" dirty="0" smtClean="0">
                <a:solidFill>
                  <a:srgbClr val="C00000"/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ÜSTÜN YANLARI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5" y="1935125"/>
            <a:ext cx="11419367" cy="3902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5. Herhangi bir parselden elde edilen verinin kaybolması ile denemenin doğruluk derecesindeki azalma, diğer deneme yöntemlerinden daha azdır</a:t>
            </a:r>
            <a:r>
              <a:rPr lang="tr-TR" sz="3200" dirty="0" smtClean="0"/>
              <a:t>.</a:t>
            </a:r>
          </a:p>
          <a:p>
            <a:pPr marL="0" indent="0">
              <a:buNone/>
            </a:pPr>
            <a:r>
              <a:rPr lang="tr-TR" sz="3200" dirty="0" smtClean="0"/>
              <a:t>6. Deneme hatasının serbestlik derecesi diğer deneme desenlerine oranla daha yüksektir. </a:t>
            </a:r>
          </a:p>
          <a:p>
            <a:pPr marL="0" indent="0">
              <a:buNone/>
            </a:pPr>
            <a:r>
              <a:rPr lang="tr-TR" sz="3200" dirty="0" smtClean="0"/>
              <a:t>7. Denemenin doğruluk derecesi ve hassaslığı serbest varyantın artırılması ile çoğaltılabilir.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6789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555" y="482083"/>
            <a:ext cx="10698126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ŞANSA BAĞLI </a:t>
            </a:r>
            <a:r>
              <a:rPr lang="tr-TR" b="1" dirty="0" smtClean="0">
                <a:solidFill>
                  <a:srgbClr val="C00000"/>
                </a:solidFill>
              </a:rPr>
              <a:t>PARSELLER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(TESADÜF </a:t>
            </a:r>
            <a:r>
              <a:rPr lang="tr-TR" b="1" dirty="0" smtClean="0">
                <a:solidFill>
                  <a:srgbClr val="C00000"/>
                </a:solidFill>
              </a:rPr>
              <a:t>PARSELLERİ</a:t>
            </a:r>
            <a:r>
              <a:rPr lang="en-US" b="1" dirty="0" smtClean="0">
                <a:solidFill>
                  <a:srgbClr val="C00000"/>
                </a:solidFill>
              </a:rPr>
              <a:t>) </a:t>
            </a:r>
            <a:r>
              <a:rPr lang="en-US" b="1" dirty="0">
                <a:solidFill>
                  <a:srgbClr val="C00000"/>
                </a:solidFill>
              </a:rPr>
              <a:t>DENEME </a:t>
            </a:r>
            <a:r>
              <a:rPr lang="en-US" b="1" dirty="0" smtClean="0">
                <a:solidFill>
                  <a:srgbClr val="C00000"/>
                </a:solidFill>
              </a:rPr>
              <a:t>DESENİ</a:t>
            </a:r>
            <a:r>
              <a:rPr lang="tr-TR" b="1" dirty="0" smtClean="0">
                <a:solidFill>
                  <a:srgbClr val="C00000"/>
                </a:solidFill>
              </a:rPr>
              <a:t> –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ZAYIF YÖNLERİ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5" y="2041451"/>
            <a:ext cx="11419367" cy="444440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Tesadüflüğün sınırlı olmaması konunun dışındanki varyasyonun tamamının deneme hatasında toplanıp, hatayı yükseltmesine neden olur.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Sınırlı materyal kullanılma zorunluluğu vardır.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Üniform materyal kullanma zorunluluğu vardır.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Zorunlu olmadıkça tarla denemelerinde kullanılmaz.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Konu sayısı 20’yi geçmemelidir.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3150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8" y="269430"/>
            <a:ext cx="11748977" cy="1814551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ÖRNEK: </a:t>
            </a:r>
            <a:r>
              <a:rPr lang="tr-TR" sz="3200" b="1" dirty="0" smtClean="0"/>
              <a:t>Plastik yüksek tünel koşullarında saman içerikli yetiştirme ortamında 3 farklı </a:t>
            </a:r>
            <a:r>
              <a:rPr lang="tr-TR" sz="3200" b="1" i="1" dirty="0" smtClean="0"/>
              <a:t>Pleurotus</a:t>
            </a:r>
            <a:r>
              <a:rPr lang="tr-TR" sz="3200" b="1" dirty="0" smtClean="0"/>
              <a:t> türü 6 tekrarlamalı olarak yetiştirilmiştir. Mantarlarda şapka uzunlukları (cm) tespit edilmiştir. Türler arasındaki şapka uzunluğu bakımından farklılık var mıdır?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05214491"/>
                  </p:ext>
                </p:extLst>
              </p:nvPr>
            </p:nvGraphicFramePr>
            <p:xfrm>
              <a:off x="436564" y="2709863"/>
              <a:ext cx="11068527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2723">
                      <a:extLst>
                        <a:ext uri="{9D8B030D-6E8A-4147-A177-3AD203B41FA5}">
                          <a16:colId xmlns:a16="http://schemas.microsoft.com/office/drawing/2014/main" val="478128453"/>
                        </a:ext>
                      </a:extLst>
                    </a:gridCol>
                    <a:gridCol w="1200725">
                      <a:extLst>
                        <a:ext uri="{9D8B030D-6E8A-4147-A177-3AD203B41FA5}">
                          <a16:colId xmlns:a16="http://schemas.microsoft.com/office/drawing/2014/main" val="1009082656"/>
                        </a:ext>
                      </a:extLst>
                    </a:gridCol>
                    <a:gridCol w="1200725">
                      <a:extLst>
                        <a:ext uri="{9D8B030D-6E8A-4147-A177-3AD203B41FA5}">
                          <a16:colId xmlns:a16="http://schemas.microsoft.com/office/drawing/2014/main" val="2633442901"/>
                        </a:ext>
                      </a:extLst>
                    </a:gridCol>
                    <a:gridCol w="1200725">
                      <a:extLst>
                        <a:ext uri="{9D8B030D-6E8A-4147-A177-3AD203B41FA5}">
                          <a16:colId xmlns:a16="http://schemas.microsoft.com/office/drawing/2014/main" val="1572215050"/>
                        </a:ext>
                      </a:extLst>
                    </a:gridCol>
                    <a:gridCol w="1200725">
                      <a:extLst>
                        <a:ext uri="{9D8B030D-6E8A-4147-A177-3AD203B41FA5}">
                          <a16:colId xmlns:a16="http://schemas.microsoft.com/office/drawing/2014/main" val="1571784455"/>
                        </a:ext>
                      </a:extLst>
                    </a:gridCol>
                    <a:gridCol w="1245570">
                      <a:extLst>
                        <a:ext uri="{9D8B030D-6E8A-4147-A177-3AD203B41FA5}">
                          <a16:colId xmlns:a16="http://schemas.microsoft.com/office/drawing/2014/main" val="338722545"/>
                        </a:ext>
                      </a:extLst>
                    </a:gridCol>
                    <a:gridCol w="1271334">
                      <a:extLst>
                        <a:ext uri="{9D8B030D-6E8A-4147-A177-3AD203B41FA5}">
                          <a16:colId xmlns:a16="http://schemas.microsoft.com/office/drawing/2014/main" val="1471424239"/>
                        </a:ext>
                      </a:extLst>
                    </a:gridCol>
                    <a:gridCol w="1100138">
                      <a:extLst>
                        <a:ext uri="{9D8B030D-6E8A-4147-A177-3AD203B41FA5}">
                          <a16:colId xmlns:a16="http://schemas.microsoft.com/office/drawing/2014/main" val="519417554"/>
                        </a:ext>
                      </a:extLst>
                    </a:gridCol>
                    <a:gridCol w="1185862">
                      <a:extLst>
                        <a:ext uri="{9D8B030D-6E8A-4147-A177-3AD203B41FA5}">
                          <a16:colId xmlns:a16="http://schemas.microsoft.com/office/drawing/2014/main" val="2738857834"/>
                        </a:ext>
                      </a:extLst>
                    </a:gridCol>
                  </a:tblGrid>
                  <a:tr h="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tr-TR" sz="2800" dirty="0" smtClean="0">
                              <a:solidFill>
                                <a:schemeClr val="tx1"/>
                              </a:solidFill>
                            </a:rPr>
                            <a:t>Türler</a:t>
                          </a:r>
                          <a:endParaRPr lang="tr-T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tr-TR" sz="2800" dirty="0" smtClean="0">
                              <a:solidFill>
                                <a:schemeClr val="tx1"/>
                              </a:solidFill>
                            </a:rPr>
                            <a:t>Tekrarlamalar</a:t>
                          </a:r>
                          <a:endParaRPr lang="tr-T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tr-TR" sz="2800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endParaRPr lang="tr-T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tr-TR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tr-T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940793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93345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P. ostreatus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6.56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6.82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8.22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7.36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6.16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6.19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41.31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6.88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03610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P.sajor-caju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5.25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7.50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6.78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6.31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5.66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6.90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38.40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6.40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2528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P. sapidus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3.65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3.18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2.82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3.19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3.31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3.23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19.38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3.23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8902692"/>
                      </a:ext>
                    </a:extLst>
                  </a:tr>
                  <a:tr h="370840">
                    <a:tc gridSpan="7">
                      <a:txBody>
                        <a:bodyPr/>
                        <a:lstStyle/>
                        <a:p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    99.09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75648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05214491"/>
                  </p:ext>
                </p:extLst>
              </p:nvPr>
            </p:nvGraphicFramePr>
            <p:xfrm>
              <a:off x="436564" y="2709863"/>
              <a:ext cx="11068527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2723">
                      <a:extLst>
                        <a:ext uri="{9D8B030D-6E8A-4147-A177-3AD203B41FA5}">
                          <a16:colId xmlns:a16="http://schemas.microsoft.com/office/drawing/2014/main" val="478128453"/>
                        </a:ext>
                      </a:extLst>
                    </a:gridCol>
                    <a:gridCol w="1200725">
                      <a:extLst>
                        <a:ext uri="{9D8B030D-6E8A-4147-A177-3AD203B41FA5}">
                          <a16:colId xmlns:a16="http://schemas.microsoft.com/office/drawing/2014/main" val="1009082656"/>
                        </a:ext>
                      </a:extLst>
                    </a:gridCol>
                    <a:gridCol w="1200725">
                      <a:extLst>
                        <a:ext uri="{9D8B030D-6E8A-4147-A177-3AD203B41FA5}">
                          <a16:colId xmlns:a16="http://schemas.microsoft.com/office/drawing/2014/main" val="2633442901"/>
                        </a:ext>
                      </a:extLst>
                    </a:gridCol>
                    <a:gridCol w="1200725">
                      <a:extLst>
                        <a:ext uri="{9D8B030D-6E8A-4147-A177-3AD203B41FA5}">
                          <a16:colId xmlns:a16="http://schemas.microsoft.com/office/drawing/2014/main" val="1572215050"/>
                        </a:ext>
                      </a:extLst>
                    </a:gridCol>
                    <a:gridCol w="1200725">
                      <a:extLst>
                        <a:ext uri="{9D8B030D-6E8A-4147-A177-3AD203B41FA5}">
                          <a16:colId xmlns:a16="http://schemas.microsoft.com/office/drawing/2014/main" val="1571784455"/>
                        </a:ext>
                      </a:extLst>
                    </a:gridCol>
                    <a:gridCol w="1245570">
                      <a:extLst>
                        <a:ext uri="{9D8B030D-6E8A-4147-A177-3AD203B41FA5}">
                          <a16:colId xmlns:a16="http://schemas.microsoft.com/office/drawing/2014/main" val="338722545"/>
                        </a:ext>
                      </a:extLst>
                    </a:gridCol>
                    <a:gridCol w="1271334">
                      <a:extLst>
                        <a:ext uri="{9D8B030D-6E8A-4147-A177-3AD203B41FA5}">
                          <a16:colId xmlns:a16="http://schemas.microsoft.com/office/drawing/2014/main" val="1471424239"/>
                        </a:ext>
                      </a:extLst>
                    </a:gridCol>
                    <a:gridCol w="1100138">
                      <a:extLst>
                        <a:ext uri="{9D8B030D-6E8A-4147-A177-3AD203B41FA5}">
                          <a16:colId xmlns:a16="http://schemas.microsoft.com/office/drawing/2014/main" val="519417554"/>
                        </a:ext>
                      </a:extLst>
                    </a:gridCol>
                    <a:gridCol w="1185862">
                      <a:extLst>
                        <a:ext uri="{9D8B030D-6E8A-4147-A177-3AD203B41FA5}">
                          <a16:colId xmlns:a16="http://schemas.microsoft.com/office/drawing/2014/main" val="2738857834"/>
                        </a:ext>
                      </a:extLst>
                    </a:gridCol>
                  </a:tblGrid>
                  <a:tr h="5181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tr-TR" sz="2800" dirty="0" smtClean="0">
                              <a:solidFill>
                                <a:schemeClr val="tx1"/>
                              </a:solidFill>
                            </a:rPr>
                            <a:t>Türler</a:t>
                          </a:r>
                          <a:endParaRPr lang="tr-T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tr-TR" sz="2800" dirty="0" smtClean="0">
                              <a:solidFill>
                                <a:schemeClr val="tx1"/>
                              </a:solidFill>
                            </a:rPr>
                            <a:t>Tekrarlamalar</a:t>
                          </a:r>
                          <a:endParaRPr lang="tr-T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tr-TR" sz="2800" dirty="0" smtClean="0">
                              <a:solidFill>
                                <a:schemeClr val="tx1"/>
                              </a:solidFill>
                            </a:rPr>
                            <a:t>∑</a:t>
                          </a:r>
                          <a:endParaRPr lang="tr-T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2308" t="-5625" r="-1026" b="-17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9407934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tr-T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40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tr-T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933455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P. ostreatus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6.56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6.82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8.22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7.36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6.16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6.19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41.31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6.88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036103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P.sajor-caju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5.25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7.50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6.78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6.31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5.66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6.90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38.40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6.40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252853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P. sapidus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3.65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3.18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2.82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3.19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3.31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3.23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19.38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3.23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8902692"/>
                      </a:ext>
                    </a:extLst>
                  </a:tr>
                  <a:tr h="396240">
                    <a:tc gridSpan="7">
                      <a:txBody>
                        <a:bodyPr/>
                        <a:lstStyle/>
                        <a:p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tr-TR" sz="2000" dirty="0" smtClean="0">
                              <a:solidFill>
                                <a:schemeClr val="tx1"/>
                              </a:solidFill>
                            </a:rPr>
                            <a:t>    99.09</a:t>
                          </a:r>
                          <a:endParaRPr lang="tr-TR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tr-T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75648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11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431"/>
            <a:ext cx="11155325" cy="1261658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Çözüm için izlenecek yollar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79" y="1414130"/>
            <a:ext cx="11706446" cy="4762833"/>
          </a:xfrm>
        </p:spPr>
        <p:txBody>
          <a:bodyPr>
            <a:noAutofit/>
          </a:bodyPr>
          <a:lstStyle/>
          <a:p>
            <a:r>
              <a:rPr lang="tr-TR" sz="3200" dirty="0" smtClean="0"/>
              <a:t>İlk olarak çalışmanın hangi deneme desenine göre kurulmuş olabileceğini araştırmak gerekir.</a:t>
            </a:r>
          </a:p>
          <a:p>
            <a:r>
              <a:rPr lang="tr-TR" sz="3200" dirty="0" smtClean="0"/>
              <a:t>Denemenin şansa bağlı parseller olup olmadığını anlamak için öncelikle materyal ve ortamının homojen olup olmadığına bakılır. </a:t>
            </a:r>
          </a:p>
          <a:p>
            <a:r>
              <a:rPr lang="tr-TR" sz="3200" dirty="0" smtClean="0"/>
              <a:t>Materyal ve deneme alan koşulları (plastik yüksek tünel ve yetiştirme ortamı samandır) homojen olduğuna göre deneme şansa bağlı parsellere göre planlanmış kabul edilir. </a:t>
            </a:r>
          </a:p>
          <a:p>
            <a:r>
              <a:rPr lang="tr-TR" sz="3200" dirty="0" smtClean="0"/>
              <a:t>H</a:t>
            </a:r>
            <a:r>
              <a:rPr lang="tr-TR" sz="3200" baseline="-25000" dirty="0" smtClean="0"/>
              <a:t>0</a:t>
            </a:r>
            <a:r>
              <a:rPr lang="tr-TR" sz="3200" dirty="0" smtClean="0"/>
              <a:t> hipotezi kurulur. Bu çalışma için </a:t>
            </a:r>
            <a:r>
              <a:rPr lang="tr-TR" sz="3200" b="1" i="1" dirty="0" smtClean="0"/>
              <a:t>«H</a:t>
            </a:r>
            <a:r>
              <a:rPr lang="tr-TR" sz="3200" b="1" i="1" baseline="-25000" dirty="0" smtClean="0"/>
              <a:t>0</a:t>
            </a:r>
            <a:r>
              <a:rPr lang="tr-TR" sz="3200" b="1" i="1" dirty="0" smtClean="0"/>
              <a:t>: Şapka uzunlukları bakımından Pleurotus türleri arasında farklılık yoktur.» </a:t>
            </a:r>
            <a:r>
              <a:rPr lang="tr-TR" sz="3200" dirty="0" smtClean="0"/>
              <a:t>Şeklindedir.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9812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1501</Words>
  <Application>Microsoft Office PowerPoint</Application>
  <PresentationFormat>Widescreen</PresentationFormat>
  <Paragraphs>302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Tarla Denemelerinin Planlanması ve Değerlendirilmesi</vt:lpstr>
      <vt:lpstr>ŞANSA BAĞLI PARSELLER (TESADÜF PARSELLERİ) DENEME DESENİ</vt:lpstr>
      <vt:lpstr>ŞANSA BAĞLI PARSELLER (TESADÜF PARSELLERİ) DENEME DESENİ</vt:lpstr>
      <vt:lpstr>ŞANSA BAĞLI PARSELLER (TESADÜF PARSELLERİ) DENEME DESENİ</vt:lpstr>
      <vt:lpstr>ŞANSA BAĞLI PARSELLER (TESADÜF PARSELLERİ) DENEME DESENİ – ÜSTÜN YANLARI</vt:lpstr>
      <vt:lpstr>ŞANSA BAĞLI PARSELLER (TESADÜF PARSELLERİ) DENEME DESENİ – ÜSTÜN YANLARI</vt:lpstr>
      <vt:lpstr>ŞANSA BAĞLI PARSELLER (TESADÜF PARSELLERİ) DENEME DESENİ – ZAYIF YÖNLERİ</vt:lpstr>
      <vt:lpstr>ÖRNEK: Plastik yüksek tünel koşullarında saman içerikli yetiştirme ortamında 3 farklı Pleurotus türü 6 tekrarlamalı olarak yetiştirilmiştir. Mantarlarda şapka uzunlukları (cm) tespit edilmiştir. Türler arasındaki şapka uzunluğu bakımından farklılık var mıdır?</vt:lpstr>
      <vt:lpstr>Çözüm için izlenecek yollar</vt:lpstr>
      <vt:lpstr>Çözüm için izlenecek yollar</vt:lpstr>
      <vt:lpstr>Varyans Analizi</vt:lpstr>
      <vt:lpstr>Varyans Analizi</vt:lpstr>
      <vt:lpstr>PowerPoint Presentation</vt:lpstr>
      <vt:lpstr>Varyans Analiz Tablosunun yorumlanması</vt:lpstr>
      <vt:lpstr>ŞANSA BAĞLI BLOKLAR (TESADÜF BLOKLARI) DENEME DESENİ</vt:lpstr>
      <vt:lpstr>ŞANSA BAĞLI BLOKLAR (TESADÜF BLOKLARI) DENEME DESENİ</vt:lpstr>
      <vt:lpstr>ŞANSA BAĞLI BLOKLAR (TESADÜF BLOKLARI) DENEME DESENİ – Üstün Yönleri</vt:lpstr>
      <vt:lpstr>ŞANSA BAĞLI BLOKLAR (TESADÜF BLOKLARI) DENEME DESENİ – Zayıf Yönleri</vt:lpstr>
      <vt:lpstr>Örnek: Samsun şartlarında yetiştirilebilecek uygun bakla çeşit adaylarını belirlemek üzere yapılan tarla çalışmasında 7 farklı  introdüksiyon materyali (hat) mevcut yerli çeşit Eresen-87 ile 3 tekrarlamalı olarak denemeye alınıyor. Denemede bakla sayıları aşağıdaki gibi tespit ediliyor. Bakla sayısı bakımından hatların yerli çeşitten farklı olup olmadığını belirleyiniz. </vt:lpstr>
      <vt:lpstr>Veri Çizelgesi</vt:lpstr>
      <vt:lpstr>Deneme Analizi</vt:lpstr>
      <vt:lpstr>Deneme Analizi -devam</vt:lpstr>
      <vt:lpstr>Deneme Analizi -devam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Tarla Denemelerinin Planlanması ve Değerlendirilmesi</dc:title>
  <dc:creator>Cengiz Sancak</dc:creator>
  <cp:lastModifiedBy>Cengiz.Sancak</cp:lastModifiedBy>
  <cp:revision>83</cp:revision>
  <dcterms:created xsi:type="dcterms:W3CDTF">2017-12-08T08:49:30Z</dcterms:created>
  <dcterms:modified xsi:type="dcterms:W3CDTF">2020-05-23T12:26:29Z</dcterms:modified>
</cp:coreProperties>
</file>