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handoutMasterIdLst>
    <p:handoutMasterId r:id="rId51"/>
  </p:handoutMasterIdLst>
  <p:sldIdLst>
    <p:sldId id="256" r:id="rId3"/>
    <p:sldId id="340" r:id="rId5"/>
    <p:sldId id="341" r:id="rId6"/>
    <p:sldId id="298" r:id="rId7"/>
    <p:sldId id="257" r:id="rId8"/>
    <p:sldId id="299" r:id="rId9"/>
    <p:sldId id="300" r:id="rId10"/>
    <p:sldId id="301" r:id="rId11"/>
    <p:sldId id="302" r:id="rId12"/>
    <p:sldId id="303" r:id="rId13"/>
    <p:sldId id="263" r:id="rId14"/>
    <p:sldId id="264" r:id="rId15"/>
    <p:sldId id="304" r:id="rId16"/>
    <p:sldId id="267" r:id="rId17"/>
    <p:sldId id="269" r:id="rId18"/>
    <p:sldId id="345" r:id="rId19"/>
    <p:sldId id="270" r:id="rId20"/>
    <p:sldId id="297" r:id="rId21"/>
    <p:sldId id="305" r:id="rId22"/>
    <p:sldId id="306" r:id="rId23"/>
    <p:sldId id="295" r:id="rId24"/>
    <p:sldId id="272" r:id="rId25"/>
    <p:sldId id="307" r:id="rId26"/>
    <p:sldId id="308" r:id="rId27"/>
    <p:sldId id="346"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30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87" d="100"/>
          <a:sy n="87" d="100"/>
        </p:scale>
        <p:origin x="666" y="90"/>
      </p:cViewPr>
      <p:guideLst/>
    </p:cSldViewPr>
  </p:slideViewPr>
  <p:outlineViewPr>
    <p:cViewPr>
      <p:scale>
        <a:sx n="33" d="100"/>
        <a:sy n="33" d="100"/>
      </p:scale>
      <p:origin x="0" y="-5876"/>
    </p:cViewPr>
  </p:outlineViewPr>
  <p:notesTextViewPr>
    <p:cViewPr>
      <p:scale>
        <a:sx n="1" d="1"/>
        <a:sy n="1" d="1"/>
      </p:scale>
      <p:origin x="0" y="0"/>
    </p:cViewPr>
  </p:notesTextViewPr>
  <p:notesViewPr>
    <p:cSldViewPr snapToGrid="0">
      <p:cViewPr varScale="1">
        <p:scale>
          <a:sx n="51" d="100"/>
          <a:sy n="51" d="100"/>
        </p:scale>
        <p:origin x="2692" y="5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40AC4D-719B-448C-A53E-86CC6B516231}" type="datetimeFigureOut">
              <a:rPr lang="tr-TR" smtClean="0"/>
            </a:fld>
            <a:endParaRPr lang="tr-TR"/>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5B0D4-42FD-4430-B5DB-4E3BD7219EF9}" type="slidenum">
              <a:rPr lang="tr-TR" smtClean="0"/>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4" name="Shape 4"/>
          <p:cNvSpPr txBox="1">
            <a:spLocks noGrp="1"/>
          </p:cNvSpPr>
          <p:nvPr>
            <p:ph type="dt" idx="10"/>
          </p:nvPr>
        </p:nvSpPr>
        <p:spPr>
          <a:xfrm>
            <a:off x="388620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lstStyle>
            <a:lvl1pPr marL="0" marR="0" lvl="0" indent="0" algn="l" rtl="0">
              <a:spcBef>
                <a:spcPts val="0"/>
              </a:spcBef>
              <a:buSzPct val="78000"/>
              <a:buChar char="●"/>
              <a:defRPr sz="1800" b="0" i="0" u="none" strike="noStrike" cap="none"/>
            </a:lvl1pPr>
            <a:lvl2pPr marL="0" marR="0" lvl="1" indent="0" algn="l" rtl="0">
              <a:spcBef>
                <a:spcPts val="0"/>
              </a:spcBef>
              <a:buSzPct val="78000"/>
              <a:buChar char="○"/>
              <a:defRPr sz="1800" b="0" i="0" u="none" strike="noStrike" cap="none"/>
            </a:lvl2pPr>
            <a:lvl3pPr marL="0" marR="0" lvl="2" indent="0" algn="l" rtl="0">
              <a:spcBef>
                <a:spcPts val="0"/>
              </a:spcBef>
              <a:buSzPct val="78000"/>
              <a:buChar char="■"/>
              <a:defRPr sz="1800" b="0" i="0" u="none" strike="noStrike" cap="none"/>
            </a:lvl3pPr>
            <a:lvl4pPr marL="0" marR="0" lvl="3" indent="0" algn="l" rtl="0">
              <a:spcBef>
                <a:spcPts val="0"/>
              </a:spcBef>
              <a:buSzPct val="78000"/>
              <a:buChar char="●"/>
              <a:defRPr sz="1800" b="0" i="0" u="none" strike="noStrike" cap="none"/>
            </a:lvl4pPr>
            <a:lvl5pPr marL="0" marR="0" lvl="4" indent="0" algn="l" rtl="0">
              <a:spcBef>
                <a:spcPts val="0"/>
              </a:spcBef>
              <a:buSzPct val="78000"/>
              <a:buChar char="○"/>
              <a:defRPr sz="1800" b="0" i="0" u="none" strike="noStrike" cap="none"/>
            </a:lvl5pPr>
            <a:lvl6pPr marL="0" marR="0" lvl="5" indent="0" algn="l" rtl="0">
              <a:spcBef>
                <a:spcPts val="0"/>
              </a:spcBef>
              <a:buSzPct val="78000"/>
              <a:buChar char="■"/>
              <a:defRPr sz="1800" b="0" i="0" u="none" strike="noStrike" cap="none"/>
            </a:lvl6pPr>
            <a:lvl7pPr marL="0" marR="0" lvl="6" indent="0" algn="l" rtl="0">
              <a:spcBef>
                <a:spcPts val="0"/>
              </a:spcBef>
              <a:buSzPct val="78000"/>
              <a:buChar char="●"/>
              <a:defRPr sz="1800" b="0" i="0" u="none" strike="noStrike" cap="none"/>
            </a:lvl7pPr>
            <a:lvl8pPr marL="0" marR="0" lvl="7" indent="0" algn="l" rtl="0">
              <a:spcBef>
                <a:spcPts val="0"/>
              </a:spcBef>
              <a:buSzPct val="78000"/>
              <a:buChar char="○"/>
              <a:defRPr sz="1800" b="0" i="0" u="none" strike="noStrike" cap="none"/>
            </a:lvl8pPr>
            <a:lvl9pPr marL="0" marR="0" lvl="8" indent="0" algn="l" rtl="0">
              <a:spcBef>
                <a:spcPts val="0"/>
              </a:spcBef>
              <a:buSzPct val="78000"/>
              <a:buChar char="■"/>
              <a:defRPr sz="1800" b="0" i="0" u="none" strike="noStrike" cap="none"/>
            </a:lvl9pPr>
          </a:lstStyle>
          <a:p/>
        </p:txBody>
      </p:sp>
      <p:sp>
        <p:nvSpPr>
          <p:cNvPr id="7" name="Shape 7"/>
          <p:cNvSpPr txBox="1">
            <a:spLocks noGrp="1"/>
          </p:cNvSpPr>
          <p:nvPr>
            <p:ph type="ftr" idx="11"/>
          </p:nvPr>
        </p:nvSpPr>
        <p:spPr>
          <a:xfrm>
            <a:off x="0" y="8686800"/>
            <a:ext cx="2971800"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8" name="Shape 8"/>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76200" algn="r" rtl="0">
              <a:lnSpc>
                <a:spcPct val="100000"/>
              </a:lnSpc>
              <a:spcBef>
                <a:spcPts val="0"/>
              </a:spcBef>
              <a:spcAft>
                <a:spcPts val="0"/>
              </a:spcAft>
              <a:buClr>
                <a:srgbClr val="000000"/>
              </a:buClr>
              <a:buSzPct val="100000"/>
              <a:buFont typeface="Times New Roman" panose="02020603050405020304"/>
              <a:buNone/>
            </a:pPr>
            <a:fld id="{00000000-1234-1234-1234-123412341234}" type="slidenum">
              <a:rPr lang="en-US" sz="1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fld>
            <a:endParaRPr lang="en-US" sz="1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525" name="Shape 5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0"/>
        <p:cNvGrpSpPr/>
        <p:nvPr/>
      </p:nvGrpSpPr>
      <p:grpSpPr>
        <a:xfrm>
          <a:off x="0" y="0"/>
          <a:ext cx="0" cy="0"/>
          <a:chOff x="0" y="0"/>
          <a:chExt cx="0" cy="0"/>
        </a:xfrm>
      </p:grpSpPr>
      <p:sp>
        <p:nvSpPr>
          <p:cNvPr id="551" name="Shape 551"/>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p>
        </p:txBody>
      </p:sp>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hasCustomPrompt="1"/>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tr-TR"/>
              <a:t>Asıl başlık stilini düzenlemek için tıklayın</a:t>
            </a:r>
            <a:endParaRPr lang="en-US" dirty="0"/>
          </a:p>
        </p:txBody>
      </p:sp>
      <p:sp>
        <p:nvSpPr>
          <p:cNvPr id="3" name="Subtitle 2"/>
          <p:cNvSpPr>
            <a:spLocks noGrp="1"/>
          </p:cNvSpPr>
          <p:nvPr>
            <p:ph type="subTitle" idx="1" hasCustomPrompt="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endParaRPr lang="tr-TR"/>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tr-TR"/>
          </a:p>
        </p:txBody>
      </p:sp>
      <p:sp>
        <p:nvSpPr>
          <p:cNvPr id="6" name="Slide Number Placeholder 5"/>
          <p:cNvSpPr>
            <a:spLocks noGrp="1"/>
          </p:cNvSpPr>
          <p:nvPr>
            <p:ph type="sldNum" sz="quarter" idx="12"/>
          </p:nvPr>
        </p:nvSpPr>
        <p:spPr>
          <a:xfrm>
            <a:off x="10469880"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88632" y="2349925"/>
            <a:ext cx="3501196" cy="2456441"/>
          </a:xfrm>
        </p:spPr>
        <p:txBody>
          <a:bodyPr/>
          <a:lstStyle>
            <a:lvl1pPr>
              <a:defRPr>
                <a:solidFill>
                  <a:srgbClr val="FFFEFF"/>
                </a:solidFill>
              </a:defRPr>
            </a:lvl1pPr>
          </a:lstStyle>
          <a:p>
            <a:r>
              <a:rPr lang="tr-TR"/>
              <a:t>Asıl başlık stilini düzenlemek için tıklayın</a:t>
            </a:r>
            <a:endParaRPr lang="en-US" dirty="0"/>
          </a:p>
        </p:txBody>
      </p:sp>
      <p:sp>
        <p:nvSpPr>
          <p:cNvPr id="3" name="Vertical Text Placeholder 2"/>
          <p:cNvSpPr>
            <a:spLocks noGrp="1"/>
          </p:cNvSpPr>
          <p:nvPr>
            <p:ph type="body" orient="vert" idx="1" hasCustomPrompt="1"/>
          </p:nvPr>
        </p:nvSpPr>
        <p:spPr>
          <a:xfrm>
            <a:off x="5109983" y="794719"/>
            <a:ext cx="6275035" cy="5257090"/>
          </a:xfrm>
        </p:spPr>
        <p:txBody>
          <a:bodyPr vert="eaVert"/>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hasCustomPrompt="1"/>
          </p:nvPr>
        </p:nvSpPr>
        <p:spPr>
          <a:xfrm>
            <a:off x="7807437" y="2349925"/>
            <a:ext cx="3501195" cy="2456442"/>
          </a:xfrm>
        </p:spPr>
        <p:txBody>
          <a:bodyPr vert="eaVert"/>
          <a:lstStyle>
            <a:lvl1pPr algn="l">
              <a:lnSpc>
                <a:spcPct val="80000"/>
              </a:lnSpc>
              <a:defRPr>
                <a:solidFill>
                  <a:srgbClr val="FFFEFF"/>
                </a:solidFill>
              </a:defRPr>
            </a:lvl1pPr>
          </a:lstStyle>
          <a:p>
            <a:r>
              <a:rPr lang="tr-TR"/>
              <a:t>Asıl başlık stilini düzenlemek için tıklayın</a:t>
            </a:r>
            <a:endParaRPr lang="en-US" dirty="0"/>
          </a:p>
        </p:txBody>
      </p:sp>
      <p:sp>
        <p:nvSpPr>
          <p:cNvPr id="3" name="Vertical Text Placeholder 2"/>
          <p:cNvSpPr>
            <a:spLocks noGrp="1"/>
          </p:cNvSpPr>
          <p:nvPr>
            <p:ph type="body" orient="vert" idx="1" hasCustomPrompt="1"/>
          </p:nvPr>
        </p:nvSpPr>
        <p:spPr>
          <a:xfrm>
            <a:off x="802747" y="798444"/>
            <a:ext cx="6268622" cy="5257303"/>
          </a:xfrm>
        </p:spPr>
        <p:txBody>
          <a:bodyPr vert="eaVert"/>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a:xfrm>
            <a:off x="804672" y="320040"/>
            <a:ext cx="3657600" cy="320040"/>
          </a:xfrm>
        </p:spPr>
        <p:txBody>
          <a:bodyPr/>
          <a:lstStyle/>
          <a:p>
            <a:endParaRPr lang="tr-TR"/>
          </a:p>
        </p:txBody>
      </p:sp>
      <p:sp>
        <p:nvSpPr>
          <p:cNvPr id="5" name="Footer Placeholder 4"/>
          <p:cNvSpPr>
            <a:spLocks noGrp="1"/>
          </p:cNvSpPr>
          <p:nvPr>
            <p:ph type="ftr" sz="quarter" idx="11"/>
          </p:nvPr>
        </p:nvSpPr>
        <p:spPr>
          <a:xfrm>
            <a:off x="804672" y="6227064"/>
            <a:ext cx="10588752" cy="320040"/>
          </a:xfrm>
        </p:spPr>
        <p:txBody>
          <a:bodyPr/>
          <a:lstStyle/>
          <a:p>
            <a:endParaRPr lang="tr-TR"/>
          </a:p>
        </p:txBody>
      </p:sp>
      <p:sp>
        <p:nvSpPr>
          <p:cNvPr id="6" name="Slide Number Placeholder 5"/>
          <p:cNvSpPr>
            <a:spLocks noGrp="1"/>
          </p:cNvSpPr>
          <p:nvPr>
            <p:ph type="sldNum" sz="quarter" idx="12"/>
          </p:nvPr>
        </p:nvSpPr>
        <p:spPr>
          <a:xfrm>
            <a:off x="10469880"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251200" y="228600"/>
            <a:ext cx="8534400" cy="12192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457200" marR="0" lvl="5"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914400" marR="0" lvl="6"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1371600" marR="0" lvl="7"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1828800" marR="0" lvl="8"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92" name="Shape 92"/>
          <p:cNvSpPr txBox="1">
            <a:spLocks noGrp="1"/>
          </p:cNvSpPr>
          <p:nvPr>
            <p:ph type="body" idx="1"/>
          </p:nvPr>
        </p:nvSpPr>
        <p:spPr>
          <a:xfrm>
            <a:off x="3251200" y="1600200"/>
            <a:ext cx="4165600" cy="21717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3" name="Shape 93"/>
          <p:cNvSpPr txBox="1">
            <a:spLocks noGrp="1"/>
          </p:cNvSpPr>
          <p:nvPr>
            <p:ph type="body" idx="2"/>
          </p:nvPr>
        </p:nvSpPr>
        <p:spPr>
          <a:xfrm>
            <a:off x="7620000" y="1600200"/>
            <a:ext cx="4165600" cy="21717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4" name="Shape 94"/>
          <p:cNvSpPr txBox="1">
            <a:spLocks noGrp="1"/>
          </p:cNvSpPr>
          <p:nvPr>
            <p:ph type="body" idx="3"/>
          </p:nvPr>
        </p:nvSpPr>
        <p:spPr>
          <a:xfrm>
            <a:off x="3251200" y="3924300"/>
            <a:ext cx="4165600" cy="21717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5" name="Shape 95"/>
          <p:cNvSpPr txBox="1">
            <a:spLocks noGrp="1"/>
          </p:cNvSpPr>
          <p:nvPr>
            <p:ph type="body" idx="4"/>
          </p:nvPr>
        </p:nvSpPr>
        <p:spPr>
          <a:xfrm>
            <a:off x="7620000" y="3924300"/>
            <a:ext cx="4165600" cy="21717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6" name="Shape 96"/>
          <p:cNvSpPr txBox="1">
            <a:spLocks noGrp="1"/>
          </p:cNvSpPr>
          <p:nvPr>
            <p:ph type="dt" idx="10"/>
          </p:nvPr>
        </p:nvSpPr>
        <p:spPr>
          <a:xfrm>
            <a:off x="609600" y="6245225"/>
            <a:ext cx="2844800" cy="47625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78000"/>
              <a:buNone/>
              <a:defRPr sz="1800" b="0" i="0" u="none">
                <a:solidFill>
                  <a:schemeClr val="dk1"/>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7" name="Shape 97"/>
          <p:cNvSpPr txBox="1">
            <a:spLocks noGrp="1"/>
          </p:cNvSpPr>
          <p:nvPr>
            <p:ph type="ftr" idx="11"/>
          </p:nvPr>
        </p:nvSpPr>
        <p:spPr>
          <a:xfrm>
            <a:off x="4165600" y="6245225"/>
            <a:ext cx="3860800" cy="47625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78000"/>
              <a:buNone/>
              <a:defRPr sz="1800" b="0" i="0" u="none">
                <a:solidFill>
                  <a:schemeClr val="dk1"/>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8" name="Shape 98"/>
          <p:cNvSpPr txBox="1">
            <a:spLocks noGrp="1"/>
          </p:cNvSpPr>
          <p:nvPr>
            <p:ph type="sldNum" idx="12"/>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457200" marR="0" lvl="5"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914400" marR="0" lvl="6"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1371600" marR="0" lvl="7"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1828800" marR="0" lvl="8"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107" name="Shape 107"/>
          <p:cNvSpPr txBox="1">
            <a:spLocks noGrp="1"/>
          </p:cNvSpPr>
          <p:nvPr>
            <p:ph type="body" idx="1"/>
          </p:nvPr>
        </p:nvSpPr>
        <p:spPr>
          <a:xfrm>
            <a:off x="609600" y="1600203"/>
            <a:ext cx="53848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8" name="Shape 108"/>
          <p:cNvSpPr txBox="1">
            <a:spLocks noGrp="1"/>
          </p:cNvSpPr>
          <p:nvPr>
            <p:ph type="body" idx="2"/>
          </p:nvPr>
        </p:nvSpPr>
        <p:spPr>
          <a:xfrm>
            <a:off x="6197600" y="1600200"/>
            <a:ext cx="5384800" cy="2185988"/>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9" name="Shape 109"/>
          <p:cNvSpPr txBox="1">
            <a:spLocks noGrp="1"/>
          </p:cNvSpPr>
          <p:nvPr>
            <p:ph type="body" idx="3"/>
          </p:nvPr>
        </p:nvSpPr>
        <p:spPr>
          <a:xfrm>
            <a:off x="6197600" y="3938591"/>
            <a:ext cx="5384800" cy="2187575"/>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742950" marR="0" lvl="1" indent="-107950" algn="l" rtl="0">
              <a:spcBef>
                <a:spcPts val="560"/>
              </a:spcBef>
              <a:spcAft>
                <a:spcPts val="0"/>
              </a:spcAft>
              <a:buClr>
                <a:schemeClr val="dk1"/>
              </a:buClr>
              <a:buSzPct val="1000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143000" marR="0" lvl="2" indent="-76200" algn="l" rtl="0">
              <a:spcBef>
                <a:spcPts val="480"/>
              </a:spcBef>
              <a:spcAft>
                <a:spcPts val="0"/>
              </a:spcAft>
              <a:buClr>
                <a:schemeClr val="dk1"/>
              </a:buClr>
              <a:buSzPct val="1000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600200" marR="0" lvl="3"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057400" marR="0" lvl="4"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514600" marR="0" lvl="5"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2971800" marR="0" lvl="6"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429000" marR="0" lvl="7"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3886200" marR="0" lvl="8" indent="-101600" algn="l" rtl="0">
              <a:spcBef>
                <a:spcPts val="400"/>
              </a:spcBef>
              <a:spcAft>
                <a:spcPts val="0"/>
              </a:spcAft>
              <a:buClr>
                <a:schemeClr val="dk1"/>
              </a:buClr>
              <a:buSzPct val="100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10" name="Shape 110"/>
          <p:cNvSpPr txBox="1">
            <a:spLocks noGrp="1"/>
          </p:cNvSpPr>
          <p:nvPr>
            <p:ph type="dt" idx="10"/>
          </p:nvPr>
        </p:nvSpPr>
        <p:spPr>
          <a:xfrm>
            <a:off x="609600" y="6245225"/>
            <a:ext cx="2844800" cy="47625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78000"/>
              <a:buNone/>
              <a:defRPr sz="1800" b="0" i="0" u="none">
                <a:solidFill>
                  <a:schemeClr val="dk1"/>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11" name="Shape 111"/>
          <p:cNvSpPr txBox="1">
            <a:spLocks noGrp="1"/>
          </p:cNvSpPr>
          <p:nvPr>
            <p:ph type="ftr" idx="11"/>
          </p:nvPr>
        </p:nvSpPr>
        <p:spPr>
          <a:xfrm>
            <a:off x="4165600" y="6245225"/>
            <a:ext cx="3860800" cy="47625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78000"/>
              <a:buNone/>
              <a:defRPr sz="1800" b="0" i="0" u="none">
                <a:solidFill>
                  <a:schemeClr val="dk1"/>
                </a:solidFill>
                <a:latin typeface="Arial" panose="020B0604020202020204"/>
                <a:ea typeface="Arial" panose="020B0604020202020204"/>
                <a:cs typeface="Arial" panose="020B0604020202020204"/>
                <a:sym typeface="Arial" panose="020B0604020202020204"/>
              </a:defRPr>
            </a:lvl1pPr>
            <a:lvl2pPr marL="457200" marR="0" lvl="1"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914400" marR="0" lvl="2"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371600" marR="0" lvl="3"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1828800" marR="0" lvl="4"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286000" marR="0" lvl="5"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4572000" marR="0" lvl="7"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6400800" marR="0" lvl="8" indent="0" algn="l" rtl="0">
              <a:lnSpc>
                <a:spcPct val="100000"/>
              </a:lnSpc>
              <a:spcBef>
                <a:spcPts val="0"/>
              </a:spcBef>
              <a:spcAft>
                <a:spcPts val="0"/>
              </a:spcAft>
              <a:buSzPct val="780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12" name="Shape 112"/>
          <p:cNvSpPr txBox="1">
            <a:spLocks noGrp="1"/>
          </p:cNvSpPr>
          <p:nvPr>
            <p:ph type="sldNum" idx="12"/>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88631" y="2349925"/>
            <a:ext cx="3498979" cy="2456442"/>
          </a:xfrm>
        </p:spPr>
        <p:txBody>
          <a:bodyPr/>
          <a:lstStyle>
            <a:lvl1pPr>
              <a:defRPr>
                <a:solidFill>
                  <a:srgbClr val="FFFEFF"/>
                </a:solidFill>
              </a:defRPr>
            </a:lvl1pPr>
          </a:lstStyle>
          <a:p>
            <a:r>
              <a:rPr lang="tr-TR"/>
              <a:t>Asıl başlık stilini düzenlemek için tıklayın</a:t>
            </a:r>
            <a:endParaRPr lang="en-US" dirty="0"/>
          </a:p>
        </p:txBody>
      </p:sp>
      <p:sp>
        <p:nvSpPr>
          <p:cNvPr id="3" name="Content Placeholder 2"/>
          <p:cNvSpPr>
            <a:spLocks noGrp="1"/>
          </p:cNvSpPr>
          <p:nvPr>
            <p:ph idx="1" hasCustomPrompt="1"/>
          </p:nvPr>
        </p:nvSpPr>
        <p:spPr>
          <a:xfrm>
            <a:off x="5118447" y="803186"/>
            <a:ext cx="6281873" cy="5248622"/>
          </a:xfrm>
        </p:spPr>
        <p:txBody>
          <a:bodyPr anchor="ct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trike="noStrike" cap="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3344216" y="2074730"/>
            <a:ext cx="5490224" cy="1689390"/>
          </a:xfrm>
        </p:spPr>
        <p:txBody>
          <a:bodyPr bIns="0" anchor="b">
            <a:normAutofit/>
          </a:bodyPr>
          <a:lstStyle>
            <a:lvl1pPr algn="ctr">
              <a:defRPr sz="4400">
                <a:solidFill>
                  <a:srgbClr val="FFFEFF"/>
                </a:solidFill>
              </a:defRPr>
            </a:lvl1pPr>
          </a:lstStyle>
          <a:p>
            <a:r>
              <a:rPr lang="tr-TR"/>
              <a:t>Asıl başlık stilini düzenlemek için tıklayın</a:t>
            </a:r>
            <a:endParaRPr lang="en-US" dirty="0"/>
          </a:p>
        </p:txBody>
      </p:sp>
      <p:sp>
        <p:nvSpPr>
          <p:cNvPr id="3" name="Text Placeholder 2"/>
          <p:cNvSpPr>
            <a:spLocks noGrp="1"/>
          </p:cNvSpPr>
          <p:nvPr>
            <p:ph type="body" idx="1" hasCustomPrompt="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endParaRPr lang="tr-TR"/>
          </a:p>
        </p:txBody>
      </p:sp>
      <p:sp>
        <p:nvSpPr>
          <p:cNvPr id="4" name="Date Placeholder 3"/>
          <p:cNvSpPr>
            <a:spLocks noGrp="1"/>
          </p:cNvSpPr>
          <p:nvPr>
            <p:ph type="dt" sz="half" idx="10"/>
          </p:nvPr>
        </p:nvSpPr>
        <p:spPr>
          <a:xfrm>
            <a:off x="804672" y="320040"/>
            <a:ext cx="3657600" cy="320040"/>
          </a:xfrm>
        </p:spPr>
        <p:txBody>
          <a:bodyPr/>
          <a:lstStyle/>
          <a:p>
            <a:endParaRPr lang="tr-TR"/>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tr-TR"/>
          </a:p>
        </p:txBody>
      </p:sp>
      <p:sp>
        <p:nvSpPr>
          <p:cNvPr id="6" name="Slide Number Placeholder 5"/>
          <p:cNvSpPr>
            <a:spLocks noGrp="1"/>
          </p:cNvSpPr>
          <p:nvPr>
            <p:ph type="sldNum" sz="quarter" idx="12"/>
          </p:nvPr>
        </p:nvSpPr>
        <p:spPr>
          <a:xfrm>
            <a:off x="10469880"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89000" y="2339669"/>
            <a:ext cx="3500828" cy="2470065"/>
          </a:xfrm>
        </p:spPr>
        <p:txBody>
          <a:bodyPr lIns="91440" tIns="91440" rIns="91440" bIns="91440"/>
          <a:lstStyle>
            <a:lvl1pPr>
              <a:defRPr>
                <a:solidFill>
                  <a:srgbClr val="FFFEFF"/>
                </a:solidFill>
              </a:defRPr>
            </a:lvl1pPr>
          </a:lstStyle>
          <a:p>
            <a:r>
              <a:rPr lang="tr-TR"/>
              <a:t>Asıl başlık stilini düzenlemek için tıklayın</a:t>
            </a:r>
            <a:endParaRPr lang="en-US" dirty="0"/>
          </a:p>
        </p:txBody>
      </p:sp>
      <p:sp>
        <p:nvSpPr>
          <p:cNvPr id="3" name="Content Placeholder 2"/>
          <p:cNvSpPr>
            <a:spLocks noGrp="1"/>
          </p:cNvSpPr>
          <p:nvPr>
            <p:ph sz="half" idx="1" hasCustomPrompt="1"/>
          </p:nvPr>
        </p:nvSpPr>
        <p:spPr>
          <a:xfrm>
            <a:off x="5120878" y="803187"/>
            <a:ext cx="6269591" cy="2382651"/>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Content Placeholder 3"/>
          <p:cNvSpPr>
            <a:spLocks noGrp="1"/>
          </p:cNvSpPr>
          <p:nvPr>
            <p:ph sz="half" idx="2" hasCustomPrompt="1"/>
          </p:nvPr>
        </p:nvSpPr>
        <p:spPr>
          <a:xfrm>
            <a:off x="5118447" y="3672162"/>
            <a:ext cx="6272022" cy="2383586"/>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5" name="Date Placeholder 4"/>
          <p:cNvSpPr>
            <a:spLocks noGrp="1"/>
          </p:cNvSpPr>
          <p:nvPr>
            <p:ph type="dt" sz="half" idx="10"/>
          </p:nvPr>
        </p:nvSpPr>
        <p:spPr>
          <a:xfrm>
            <a:off x="804672" y="320040"/>
            <a:ext cx="3657600" cy="320040"/>
          </a:xfrm>
        </p:spPr>
        <p:txBody>
          <a:bodyPr/>
          <a:lstStyle/>
          <a:p>
            <a:endParaRPr lang="tr-TR"/>
          </a:p>
        </p:txBody>
      </p:sp>
      <p:sp>
        <p:nvSpPr>
          <p:cNvPr id="6" name="Footer Placeholder 5"/>
          <p:cNvSpPr>
            <a:spLocks noGrp="1"/>
          </p:cNvSpPr>
          <p:nvPr>
            <p:ph type="ftr" sz="quarter" idx="11"/>
          </p:nvPr>
        </p:nvSpPr>
        <p:spPr>
          <a:xfrm>
            <a:off x="804672" y="6227064"/>
            <a:ext cx="10588752" cy="320040"/>
          </a:xfrm>
        </p:spPr>
        <p:txBody>
          <a:bodyPr/>
          <a:lstStyle/>
          <a:p>
            <a:endParaRPr lang="tr-TR"/>
          </a:p>
        </p:txBody>
      </p:sp>
      <p:sp>
        <p:nvSpPr>
          <p:cNvPr id="7" name="Slide Number Placeholder 6"/>
          <p:cNvSpPr>
            <a:spLocks noGrp="1"/>
          </p:cNvSpPr>
          <p:nvPr>
            <p:ph type="sldNum" sz="quarter" idx="12"/>
          </p:nvPr>
        </p:nvSpPr>
        <p:spPr>
          <a:xfrm>
            <a:off x="10469880"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89001" y="2363915"/>
            <a:ext cx="3500828" cy="2460497"/>
          </a:xfrm>
        </p:spPr>
        <p:txBody>
          <a:bodyPr lIns="91440" tIns="91440" rIns="91440" bIns="91440"/>
          <a:lstStyle>
            <a:lvl1pPr>
              <a:defRPr>
                <a:solidFill>
                  <a:srgbClr val="FFFEFF"/>
                </a:solidFill>
              </a:defRPr>
            </a:lvl1pPr>
          </a:lstStyle>
          <a:p>
            <a:r>
              <a:rPr lang="tr-TR"/>
              <a:t>Asıl başlık stilini düzenlemek için tıklayın</a:t>
            </a:r>
            <a:endParaRPr lang="en-US" dirty="0"/>
          </a:p>
        </p:txBody>
      </p:sp>
      <p:sp>
        <p:nvSpPr>
          <p:cNvPr id="3" name="Text Placeholder 2"/>
          <p:cNvSpPr>
            <a:spLocks noGrp="1"/>
          </p:cNvSpPr>
          <p:nvPr>
            <p:ph type="body" idx="1" hasCustomPrompt="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endParaRPr lang="tr-TR"/>
          </a:p>
        </p:txBody>
      </p:sp>
      <p:sp>
        <p:nvSpPr>
          <p:cNvPr id="4" name="Content Placeholder 3"/>
          <p:cNvSpPr>
            <a:spLocks noGrp="1"/>
          </p:cNvSpPr>
          <p:nvPr>
            <p:ph sz="half" idx="2" hasCustomPrompt="1"/>
          </p:nvPr>
        </p:nvSpPr>
        <p:spPr>
          <a:xfrm>
            <a:off x="5125305" y="1488985"/>
            <a:ext cx="6264350" cy="1696853"/>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5" name="Text Placeholder 4"/>
          <p:cNvSpPr>
            <a:spLocks noGrp="1"/>
          </p:cNvSpPr>
          <p:nvPr>
            <p:ph type="body" sz="quarter" idx="3" hasCustomPrompt="1"/>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endParaRPr lang="tr-TR"/>
          </a:p>
        </p:txBody>
      </p:sp>
      <p:sp>
        <p:nvSpPr>
          <p:cNvPr id="6" name="Content Placeholder 5"/>
          <p:cNvSpPr>
            <a:spLocks noGrp="1"/>
          </p:cNvSpPr>
          <p:nvPr>
            <p:ph sz="quarter" idx="4" hasCustomPrompt="1"/>
          </p:nvPr>
        </p:nvSpPr>
        <p:spPr>
          <a:xfrm>
            <a:off x="5118447" y="4351687"/>
            <a:ext cx="6265588" cy="1704060"/>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7" name="Date Placeholder 6"/>
          <p:cNvSpPr>
            <a:spLocks noGrp="1"/>
          </p:cNvSpPr>
          <p:nvPr>
            <p:ph type="dt" sz="half" idx="10"/>
          </p:nvPr>
        </p:nvSpPr>
        <p:spPr>
          <a:xfrm>
            <a:off x="804672" y="320040"/>
            <a:ext cx="3657600" cy="320040"/>
          </a:xfrm>
        </p:spPr>
        <p:txBody>
          <a:bodyPr/>
          <a:lstStyle/>
          <a:p>
            <a:endParaRPr lang="tr-TR"/>
          </a:p>
        </p:txBody>
      </p:sp>
      <p:sp>
        <p:nvSpPr>
          <p:cNvPr id="8" name="Footer Placeholder 7"/>
          <p:cNvSpPr>
            <a:spLocks noGrp="1"/>
          </p:cNvSpPr>
          <p:nvPr>
            <p:ph type="ftr" sz="quarter" idx="11"/>
          </p:nvPr>
        </p:nvSpPr>
        <p:spPr>
          <a:xfrm>
            <a:off x="804672" y="6227064"/>
            <a:ext cx="10588752" cy="320040"/>
          </a:xfrm>
        </p:spPr>
        <p:txBody>
          <a:bodyPr/>
          <a:lstStyle/>
          <a:p>
            <a:endParaRPr lang="tr-TR"/>
          </a:p>
        </p:txBody>
      </p:sp>
      <p:sp>
        <p:nvSpPr>
          <p:cNvPr id="9" name="Slide Number Placeholder 8"/>
          <p:cNvSpPr>
            <a:spLocks noGrp="1"/>
          </p:cNvSpPr>
          <p:nvPr>
            <p:ph type="sldNum" sz="quarter" idx="12"/>
          </p:nvPr>
        </p:nvSpPr>
        <p:spPr>
          <a:xfrm>
            <a:off x="10469880"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88632" y="2349925"/>
            <a:ext cx="3501196" cy="2456442"/>
          </a:xfrm>
        </p:spPr>
        <p:txBody>
          <a:bodyPr/>
          <a:lstStyle>
            <a:lvl1pPr>
              <a:defRPr>
                <a:solidFill>
                  <a:srgbClr val="FFFEFF"/>
                </a:solidFill>
              </a:defRPr>
            </a:lvl1p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endParaRPr lang="tr-TR"/>
          </a:p>
        </p:txBody>
      </p:sp>
      <p:sp>
        <p:nvSpPr>
          <p:cNvPr id="3" name="Footer Placeholder 2"/>
          <p:cNvSpPr>
            <a:spLocks noGrp="1"/>
          </p:cNvSpPr>
          <p:nvPr>
            <p:ph type="ftr" sz="quarter" idx="11"/>
          </p:nvPr>
        </p:nvSpPr>
        <p:spPr>
          <a:xfrm>
            <a:off x="804672" y="6227064"/>
            <a:ext cx="10588752" cy="320040"/>
          </a:xfrm>
        </p:spPr>
        <p:txBody>
          <a:bodyPr/>
          <a:lstStyle/>
          <a:p>
            <a:endParaRPr lang="tr-TR"/>
          </a:p>
        </p:txBody>
      </p:sp>
      <p:sp>
        <p:nvSpPr>
          <p:cNvPr id="4" name="Slide Number Placeholder 3"/>
          <p:cNvSpPr>
            <a:spLocks noGrp="1"/>
          </p:cNvSpPr>
          <p:nvPr>
            <p:ph type="sldNum" sz="quarter" idx="12"/>
          </p:nvPr>
        </p:nvSpPr>
        <p:spPr>
          <a:xfrm>
            <a:off x="10469880"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88631" y="2352026"/>
            <a:ext cx="3501197" cy="1223298"/>
          </a:xfrm>
        </p:spPr>
        <p:txBody>
          <a:bodyPr bIns="0" anchor="b">
            <a:noAutofit/>
          </a:bodyPr>
          <a:lstStyle>
            <a:lvl1pPr algn="ctr">
              <a:defRPr sz="3200">
                <a:solidFill>
                  <a:srgbClr val="FFFEFF"/>
                </a:solidFill>
              </a:defRPr>
            </a:lvl1pPr>
          </a:lstStyle>
          <a:p>
            <a:r>
              <a:rPr lang="tr-TR"/>
              <a:t>Asıl başlık stilini düzenlemek için tıklayın</a:t>
            </a:r>
            <a:endParaRPr lang="en-US" dirty="0"/>
          </a:p>
        </p:txBody>
      </p:sp>
      <p:sp>
        <p:nvSpPr>
          <p:cNvPr id="3" name="Content Placeholder 2"/>
          <p:cNvSpPr>
            <a:spLocks noGrp="1"/>
          </p:cNvSpPr>
          <p:nvPr>
            <p:ph idx="1" hasCustomPrompt="1"/>
          </p:nvPr>
        </p:nvSpPr>
        <p:spPr>
          <a:xfrm>
            <a:off x="5109983" y="802809"/>
            <a:ext cx="6275035" cy="5249940"/>
          </a:xfrm>
        </p:spPr>
        <p:txBody>
          <a:bodyPr anchor="ct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Text Placeholder 3"/>
          <p:cNvSpPr>
            <a:spLocks noGrp="1"/>
          </p:cNvSpPr>
          <p:nvPr>
            <p:ph type="body" sz="half" idx="2" hasCustomPrompt="1"/>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endParaRPr lang="tr-T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hasCustomPrompt="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2" name="Title 1"/>
          <p:cNvSpPr>
            <a:spLocks noGrp="1"/>
          </p:cNvSpPr>
          <p:nvPr>
            <p:ph type="title" hasCustomPrompt="1"/>
          </p:nvPr>
        </p:nvSpPr>
        <p:spPr>
          <a:xfrm>
            <a:off x="885443" y="2360255"/>
            <a:ext cx="5776646" cy="1178032"/>
          </a:xfrm>
        </p:spPr>
        <p:txBody>
          <a:bodyPr bIns="0" anchor="b">
            <a:normAutofit/>
          </a:bodyPr>
          <a:lstStyle>
            <a:lvl1pPr>
              <a:defRPr sz="3600">
                <a:solidFill>
                  <a:srgbClr val="FFFEFF"/>
                </a:solidFill>
              </a:defRPr>
            </a:lvl1pPr>
          </a:lstStyle>
          <a:p>
            <a:r>
              <a:rPr lang="tr-TR"/>
              <a:t>Asıl başlık stilini düzenlemek için tıklayın</a:t>
            </a:r>
            <a:endParaRPr lang="en-US" dirty="0"/>
          </a:p>
        </p:txBody>
      </p:sp>
      <p:sp>
        <p:nvSpPr>
          <p:cNvPr id="4" name="Text Placeholder 3"/>
          <p:cNvSpPr>
            <a:spLocks noGrp="1"/>
          </p:cNvSpPr>
          <p:nvPr>
            <p:ph type="body" sz="half" idx="2" hasCustomPrompt="1"/>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endParaRPr lang="tr-TR"/>
          </a:p>
        </p:txBody>
      </p:sp>
      <p:sp>
        <p:nvSpPr>
          <p:cNvPr id="5" name="Date Placeholder 4"/>
          <p:cNvSpPr>
            <a:spLocks noGrp="1"/>
          </p:cNvSpPr>
          <p:nvPr>
            <p:ph type="dt" sz="half" idx="10"/>
          </p:nvPr>
        </p:nvSpPr>
        <p:spPr>
          <a:xfrm>
            <a:off x="804672" y="320040"/>
            <a:ext cx="3657600" cy="320040"/>
          </a:xfrm>
        </p:spPr>
        <p:txBody>
          <a:bodyPr/>
          <a:lstStyle/>
          <a:p>
            <a:endParaRPr lang="tr-TR"/>
          </a:p>
        </p:txBody>
      </p:sp>
      <p:sp>
        <p:nvSpPr>
          <p:cNvPr id="6" name="Footer Placeholder 5"/>
          <p:cNvSpPr>
            <a:spLocks noGrp="1"/>
          </p:cNvSpPr>
          <p:nvPr>
            <p:ph type="ftr" sz="quarter" idx="11"/>
          </p:nvPr>
        </p:nvSpPr>
        <p:spPr>
          <a:xfrm>
            <a:off x="804672" y="6227064"/>
            <a:ext cx="5942203" cy="320040"/>
          </a:xfrm>
        </p:spPr>
        <p:txBody>
          <a:bodyPr/>
          <a:lstStyle/>
          <a:p>
            <a:endParaRPr lang="tr-TR"/>
          </a:p>
        </p:txBody>
      </p:sp>
      <p:sp>
        <p:nvSpPr>
          <p:cNvPr id="7" name="Slide Number Placeholder 6"/>
          <p:cNvSpPr>
            <a:spLocks noGrp="1"/>
          </p:cNvSpPr>
          <p:nvPr>
            <p:ph type="sldNum" sz="quarter" idx="12"/>
          </p:nvPr>
        </p:nvSpPr>
        <p:spPr>
          <a:xfrm>
            <a:off x="5828377" y="320040"/>
            <a:ext cx="914400" cy="320040"/>
          </a:xfrm>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6</a:t>
            </a:r>
            <a:endParaRPr lang="en-US" dirty="0"/>
          </a:p>
          <a:p>
            <a:pPr lvl="6"/>
            <a:r>
              <a:rPr lang="en-US" dirty="0"/>
              <a:t>7</a:t>
            </a:r>
            <a:endParaRPr lang="en-US" dirty="0"/>
          </a:p>
          <a:p>
            <a:pPr lvl="7"/>
            <a:r>
              <a:rPr lang="en-US" dirty="0"/>
              <a:t>8</a:t>
            </a:r>
            <a:endParaRPr lang="en-US" dirty="0"/>
          </a:p>
          <a:p>
            <a:pPr lvl="8"/>
            <a:r>
              <a:rPr lang="en-US" dirty="0"/>
              <a:t>9</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hyperlink" Target="http://faculty.washington.edu/chudler/glia.html"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2.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hyperlink" Target="https://www.ncbi.nlm.nih.gov/books/n/neurosci/A2251/def-item/A2658/"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93" name="Shape 193"/>
          <p:cNvSpPr txBox="1">
            <a:spLocks noGrp="1"/>
          </p:cNvSpPr>
          <p:nvPr>
            <p:ph idx="1"/>
          </p:nvPr>
        </p:nvSpPr>
        <p:spPr>
          <a:xfrm>
            <a:off x="2133600" y="2133600"/>
            <a:ext cx="7772400" cy="4191000"/>
          </a:xfrm>
          <a:prstGeom prst="rect">
            <a:avLst/>
          </a:prstGeom>
          <a:noFill/>
          <a:ln>
            <a:noFill/>
          </a:ln>
        </p:spPr>
        <p:txBody>
          <a:bodyPr wrap="square" lIns="91425" tIns="45700" rIns="91425" bIns="45700" anchor="t" anchorCtr="0">
            <a:noAutofit/>
          </a:bodyPr>
          <a:lstStyle/>
          <a:p>
            <a:pPr marL="342900" marR="0" lvl="0" indent="-723900" algn="ctr" rtl="0">
              <a:lnSpc>
                <a:spcPct val="100000"/>
              </a:lnSpc>
              <a:spcBef>
                <a:spcPts val="0"/>
              </a:spcBef>
              <a:spcAft>
                <a:spcPts val="0"/>
              </a:spcAft>
              <a:buClr>
                <a:srgbClr val="000000"/>
              </a:buClr>
              <a:buSzPct val="100000"/>
              <a:buFont typeface="Times New Roman" panose="02020603050405020304"/>
              <a:buNone/>
            </a:pPr>
            <a:r>
              <a:rPr lang="en-US" sz="6000" b="1" i="0" u="none" strike="noStrike" cap="none"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Nervous System</a:t>
            </a:r>
            <a:r>
              <a:rPr lang="en-US" sz="3200" b="1" i="0" u="sng"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lang="tr-TR" sz="3200" b="1" i="0" u="sng"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723900" algn="ctr" rtl="0">
              <a:lnSpc>
                <a:spcPct val="100000"/>
              </a:lnSpc>
              <a:spcBef>
                <a:spcPts val="0"/>
              </a:spcBef>
              <a:spcAft>
                <a:spcPts val="0"/>
              </a:spcAft>
              <a:buClr>
                <a:srgbClr val="000000"/>
              </a:buClr>
              <a:buSzPct val="100000"/>
              <a:buFont typeface="Times New Roman" panose="02020603050405020304"/>
              <a:buNone/>
            </a:pPr>
            <a:endParaRPr lang="tr-TR" sz="3200" b="1" u="sng"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723900" algn="ctr" rtl="0">
              <a:lnSpc>
                <a:spcPct val="100000"/>
              </a:lnSpc>
              <a:spcBef>
                <a:spcPts val="0"/>
              </a:spcBef>
              <a:spcAft>
                <a:spcPts val="0"/>
              </a:spcAft>
              <a:buClr>
                <a:srgbClr val="000000"/>
              </a:buClr>
              <a:buSzPct val="100000"/>
              <a:buFont typeface="Times New Roman" panose="02020603050405020304"/>
              <a:buNone/>
            </a:pPr>
            <a:endParaRPr lang="tr-TR" sz="3200" b="1" i="0" u="sng"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723900" algn="ctr" rtl="0">
              <a:lnSpc>
                <a:spcPct val="100000"/>
              </a:lnSpc>
              <a:spcBef>
                <a:spcPts val="0"/>
              </a:spcBef>
              <a:spcAft>
                <a:spcPts val="0"/>
              </a:spcAft>
              <a:buClr>
                <a:srgbClr val="000000"/>
              </a:buClr>
              <a:buSzPct val="100000"/>
              <a:buFont typeface="Times New Roman" panose="02020603050405020304"/>
              <a:buNone/>
            </a:pPr>
            <a:endParaRPr lang="tr-TR" sz="3200" b="1" u="sng"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723900" algn="ctr" rtl="0">
              <a:lnSpc>
                <a:spcPct val="100000"/>
              </a:lnSpc>
              <a:spcBef>
                <a:spcPts val="0"/>
              </a:spcBef>
              <a:spcAft>
                <a:spcPts val="0"/>
              </a:spcAft>
              <a:buClr>
                <a:srgbClr val="000000"/>
              </a:buClr>
              <a:buSzPct val="100000"/>
              <a:buFont typeface="Times New Roman" panose="02020603050405020304"/>
              <a:buNone/>
            </a:pPr>
            <a:endParaRPr lang="tr-TR" sz="3200" b="1" i="0" u="sng"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723900" algn="ctr" rtl="0">
              <a:lnSpc>
                <a:spcPct val="100000"/>
              </a:lnSpc>
              <a:spcBef>
                <a:spcPts val="0"/>
              </a:spcBef>
              <a:spcAft>
                <a:spcPts val="0"/>
              </a:spcAft>
              <a:buClr>
                <a:srgbClr val="000000"/>
              </a:buClr>
              <a:buSzPct val="100000"/>
              <a:buFont typeface="Times New Roman" panose="02020603050405020304"/>
              <a:buNone/>
            </a:pPr>
            <a:r>
              <a:rPr lang="tr-TR" sz="32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Doç</a:t>
            </a:r>
            <a:r>
              <a:rPr lang="tr-TR" sz="32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Dr. Yasemin SALGIRLI DEMİRBAŞ</a:t>
            </a:r>
            <a:endParaRPr lang="tr-TR" sz="32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723900" algn="ctr" rtl="0">
              <a:lnSpc>
                <a:spcPct val="100000"/>
              </a:lnSpc>
              <a:spcBef>
                <a:spcPts val="0"/>
              </a:spcBef>
              <a:spcAft>
                <a:spcPts val="0"/>
              </a:spcAft>
              <a:buClr>
                <a:srgbClr val="000000"/>
              </a:buClr>
              <a:buSzPct val="100000"/>
              <a:buFont typeface="Times New Roman" panose="02020603050405020304"/>
              <a:buNone/>
            </a:pPr>
            <a:r>
              <a:rPr lang="tr-TR" sz="3200" b="1" i="0"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Resident</a:t>
            </a:r>
            <a:r>
              <a:rPr lang="tr-TR" sz="3200" b="1" i="0"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ECAWBM</a:t>
            </a:r>
            <a:endParaRPr lang="en-US" sz="3200" b="1" i="0"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546100" algn="just" rtl="0">
              <a:lnSpc>
                <a:spcPct val="100000"/>
              </a:lnSpc>
              <a:spcBef>
                <a:spcPts val="640"/>
              </a:spcBef>
              <a:spcAft>
                <a:spcPts val="0"/>
              </a:spcAft>
              <a:buClr>
                <a:schemeClr val="dk1"/>
              </a:buClr>
              <a:buSzPct val="100000"/>
              <a:buFont typeface="Times New Roman" panose="02020603050405020304"/>
              <a:buNone/>
            </a:pPr>
            <a:r>
              <a:rPr lang="en-US" sz="32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lang="en-US" sz="32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l" rtl="0">
              <a:spcBef>
                <a:spcPts val="640"/>
              </a:spcBef>
              <a:spcAft>
                <a:spcPts val="0"/>
              </a:spcAft>
              <a:buClr>
                <a:schemeClr val="dk1"/>
              </a:buClr>
              <a:buSzPct val="100000"/>
              <a:buFont typeface="Arial" panose="020B0604020202020204"/>
              <a:buNone/>
            </a:pPr>
            <a:endParaRPr sz="3200" b="0" i="0" u="none" strike="noStrike" cap="none" dirty="0">
              <a:solidFill>
                <a:schemeClr val="dk1"/>
              </a:solidFill>
              <a:latin typeface="Courier New" panose="02070309020205020404"/>
              <a:ea typeface="Courier New" panose="02070309020205020404"/>
              <a:cs typeface="Courier New" panose="02070309020205020404"/>
              <a:sym typeface="Courier New" panose="02070309020205020404"/>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89000" y="112877"/>
            <a:ext cx="10488547" cy="1190912"/>
          </a:xfrm>
        </p:spPr>
        <p:txBody>
          <a:bodyPr>
            <a:normAutofit/>
          </a:bodyPr>
          <a:lstStyle/>
          <a:p>
            <a:r>
              <a:rPr lang="en-US" b="1" i="1" dirty="0">
                <a:solidFill>
                  <a:schemeClr val="dk2"/>
                </a:solidFill>
                <a:latin typeface="Arial" panose="020B0604020202020204"/>
                <a:ea typeface="Arial" panose="020B0604020202020204"/>
                <a:cs typeface="Arial" panose="020B0604020202020204"/>
                <a:sym typeface="Arial" panose="020B0604020202020204"/>
              </a:rPr>
              <a:t>Differences between axons and dendrites:</a:t>
            </a:r>
            <a:endParaRPr lang="tr-TR" dirty="0">
              <a:solidFill>
                <a:schemeClr val="tx2"/>
              </a:solidFill>
            </a:endParaRPr>
          </a:p>
        </p:txBody>
      </p:sp>
      <p:sp>
        <p:nvSpPr>
          <p:cNvPr id="34" name="Shape 238"/>
          <p:cNvSpPr txBox="1">
            <a:spLocks noGrp="1"/>
          </p:cNvSpPr>
          <p:nvPr>
            <p:ph idx="1"/>
          </p:nvPr>
        </p:nvSpPr>
        <p:spPr>
          <a:xfrm>
            <a:off x="7951788" y="2228850"/>
            <a:ext cx="3448532" cy="3822958"/>
          </a:xfrm>
          <a:prstGeom prst="rect">
            <a:avLst/>
          </a:prstGeom>
          <a:noFill/>
          <a:ln w="9525" cap="flat" cmpd="sng">
            <a:solidFill>
              <a:schemeClr val="lt2"/>
            </a:solidFill>
            <a:prstDash val="solid"/>
            <a:miter lim="800000"/>
            <a:headEnd type="none" w="med" len="med"/>
            <a:tailEnd type="none" w="med" len="med"/>
          </a:ln>
        </p:spPr>
        <p:txBody>
          <a:bodyPr wrap="square" lIns="91425" tIns="45700" rIns="91425" bIns="45700" anchor="t" anchorCtr="0">
            <a:noAutofit/>
          </a:bodyPr>
          <a:lstStyle/>
          <a:p>
            <a:pPr marL="342900" marR="0" lvl="0" indent="-457200" algn="ctr" rtl="0">
              <a:lnSpc>
                <a:spcPct val="100000"/>
              </a:lnSpc>
              <a:spcBef>
                <a:spcPts val="0"/>
              </a:spcBef>
              <a:spcAft>
                <a:spcPts val="0"/>
              </a:spcAft>
              <a:buClr>
                <a:schemeClr val="dk1"/>
              </a:buClr>
              <a:buSzPct val="100000"/>
              <a:buFont typeface="Arial" panose="020B0604020202020204"/>
              <a:buNone/>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 </a:t>
            </a:r>
            <a:r>
              <a:rPr lang="en-US" sz="1800" b="1" i="0" u="none" strike="noStrike" cap="none" dirty="0">
                <a:solidFill>
                  <a:schemeClr val="dk1"/>
                </a:solidFill>
                <a:latin typeface="Arial" panose="020B0604020202020204"/>
                <a:ea typeface="Arial" panose="020B0604020202020204"/>
                <a:cs typeface="Arial" panose="020B0604020202020204"/>
                <a:sym typeface="Arial" panose="020B0604020202020204"/>
              </a:rPr>
              <a:t>Dendrites</a:t>
            </a:r>
            <a:endParaRPr lang="en-US" sz="18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hlink"/>
              </a:buClr>
              <a:buSzPct val="70000"/>
              <a:buFont typeface="Noto Sans Symbols"/>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Bring information to the cell body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hlink"/>
              </a:buClr>
              <a:buSzPct val="70000"/>
              <a:buFont typeface="Noto Sans Symbols"/>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Rough Surface (dendritic spines)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hlink"/>
              </a:buClr>
              <a:buSzPct val="70000"/>
              <a:buFont typeface="Noto Sans Symbols"/>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Usually many dendrites per cell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hlink"/>
              </a:buClr>
              <a:buSzPct val="70000"/>
              <a:buFont typeface="Noto Sans Symbols"/>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Have ribosomes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hlink"/>
              </a:buClr>
              <a:buSzPct val="70000"/>
              <a:buFont typeface="Noto Sans Symbols"/>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No </a:t>
            </a:r>
            <a:r>
              <a:rPr lang="en-US" sz="1800" b="0" i="0" u="sng" strike="noStrike" cap="none" dirty="0">
                <a:solidFill>
                  <a:schemeClr val="hlink"/>
                </a:solidFill>
                <a:latin typeface="Arial" panose="020B0604020202020204"/>
                <a:ea typeface="Arial" panose="020B0604020202020204"/>
                <a:cs typeface="Arial" panose="020B0604020202020204"/>
                <a:sym typeface="Arial" panose="020B0604020202020204"/>
                <a:hlinkClick r:id="rId1"/>
              </a:rPr>
              <a:t>myelin insulation</a:t>
            </a: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hlink"/>
              </a:buClr>
              <a:buSzPct val="70000"/>
              <a:buFont typeface="Noto Sans Symbols"/>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Branch near the cell body</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4" name="Slayt Numarası Yer Tutucusu 3"/>
          <p:cNvSpPr>
            <a:spLocks noGrp="1"/>
          </p:cNvSpPr>
          <p:nvPr>
            <p:ph type="sldNum" sz="quarter" idx="12"/>
          </p:nvPr>
        </p:nvSpPr>
        <p:spPr/>
        <p:txBody>
          <a:bodyPr>
            <a:normAutofit/>
          </a:bodyPr>
          <a:lstStyle/>
          <a:p>
            <a:pPr marL="0" marR="0" lvl="0" indent="-88900" rtl="0">
              <a:spcBef>
                <a:spcPts val="0"/>
              </a:spcBef>
              <a:spcAft>
                <a:spcPts val="600"/>
              </a:spcAft>
              <a:buClr>
                <a:schemeClr val="dk1"/>
              </a:buClr>
              <a:buSzPct val="100000"/>
              <a:buFont typeface="Arial" panose="020B0604020202020204"/>
              <a:buNone/>
            </a:pPr>
            <a:fld id="{00000000-1234-1234-1234-123412341234}" type="slidenum">
              <a:rPr lang="en-US" b="0" i="0" u="none" strike="noStrike" cap="none" smtClean="0">
                <a:latin typeface="Arial" panose="020B0604020202020204"/>
                <a:ea typeface="Arial" panose="020B0604020202020204"/>
                <a:cs typeface="Arial" panose="020B0604020202020204"/>
                <a:sym typeface="Arial" panose="020B0604020202020204"/>
              </a:rPr>
            </a:fld>
            <a:endParaRPr lang="en-US" b="0" i="0" u="none" strike="noStrike" cap="none">
              <a:latin typeface="Arial" panose="020B0604020202020204"/>
              <a:ea typeface="Arial" panose="020B0604020202020204"/>
              <a:cs typeface="Arial" panose="020B0604020202020204"/>
              <a:sym typeface="Arial" panose="020B0604020202020204"/>
            </a:endParaRPr>
          </a:p>
        </p:txBody>
      </p:sp>
      <p:sp>
        <p:nvSpPr>
          <p:cNvPr id="31" name="Shape 237"/>
          <p:cNvSpPr txBox="1"/>
          <p:nvPr/>
        </p:nvSpPr>
        <p:spPr>
          <a:xfrm>
            <a:off x="874711" y="1799192"/>
            <a:ext cx="3365500" cy="3581400"/>
          </a:xfrm>
          <a:prstGeom prst="rect">
            <a:avLst/>
          </a:prstGeom>
          <a:noFill/>
          <a:ln w="9525" cap="flat" cmpd="sng">
            <a:solidFill>
              <a:schemeClr val="lt2"/>
            </a:solidFill>
            <a:prstDash val="solid"/>
            <a:miter lim="800000"/>
            <a:headEnd type="none" w="med" len="med"/>
            <a:tailEnd type="none" w="med" len="med"/>
          </a:ln>
        </p:spPr>
        <p:txBody>
          <a:bodyPr wrap="square" lIns="91425" tIns="45700" rIns="91425" bIns="45700" anchor="t" anchorCtr="0">
            <a:noAutofit/>
          </a:bodyPr>
          <a:lstStyle/>
          <a:p>
            <a:pPr marL="342900" marR="0" lvl="0" indent="-457200" algn="ctr" rtl="0">
              <a:lnSpc>
                <a:spcPct val="100000"/>
              </a:lnSpc>
              <a:spcBef>
                <a:spcPts val="0"/>
              </a:spcBef>
              <a:spcAft>
                <a:spcPts val="0"/>
              </a:spcAft>
              <a:buClr>
                <a:schemeClr val="dk1"/>
              </a:buClr>
              <a:buSzPct val="100000"/>
              <a:buFont typeface="Arial" panose="020B0604020202020204"/>
              <a:buNone/>
            </a:pPr>
            <a:r>
              <a:rPr lang="en-US" sz="1800" b="1" i="0" u="none" strike="noStrike" cap="none" dirty="0">
                <a:solidFill>
                  <a:schemeClr val="dk1"/>
                </a:solidFill>
                <a:latin typeface="Arial" panose="020B0604020202020204"/>
                <a:ea typeface="Arial" panose="020B0604020202020204"/>
                <a:cs typeface="Arial" panose="020B0604020202020204"/>
                <a:sym typeface="Arial" panose="020B0604020202020204"/>
              </a:rPr>
              <a:t>Axons</a:t>
            </a:r>
            <a:endParaRPr lang="en-US" sz="18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Take information away from the cell body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Smooth Surface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Generally only 1 axon per cell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No ribosomes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Can have myelin </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rPr>
              <a:t>Branch further from the cell body</a:t>
            </a:r>
            <a:endParaRPr lang="en-US" sz="18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pic>
        <p:nvPicPr>
          <p:cNvPr id="5" name="Resim 4"/>
          <p:cNvPicPr>
            <a:picLocks noChangeAspect="1"/>
          </p:cNvPicPr>
          <p:nvPr/>
        </p:nvPicPr>
        <p:blipFill>
          <a:blip r:embed="rId2"/>
          <a:stretch>
            <a:fillRect/>
          </a:stretch>
        </p:blipFill>
        <p:spPr>
          <a:xfrm>
            <a:off x="4580842" y="2588964"/>
            <a:ext cx="3307537" cy="18337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1"/>
          <a:srcRect/>
          <a:stretch>
            <a:fillRect/>
          </a:stretch>
        </p:blipFill>
        <p:spPr>
          <a:xfrm>
            <a:off x="5275007" y="3458667"/>
            <a:ext cx="5948930" cy="2248735"/>
          </a:xfrm>
          <a:prstGeom prst="rect">
            <a:avLst/>
          </a:prstGeom>
          <a:noFill/>
          <a:ln w="9525">
            <a:noFill/>
          </a:ln>
        </p:spPr>
      </p:pic>
      <p:sp>
        <p:nvSpPr>
          <p:cNvPr id="246" name="Shape 246"/>
          <p:cNvSpPr txBox="1"/>
          <p:nvPr/>
        </p:nvSpPr>
        <p:spPr>
          <a:xfrm>
            <a:off x="1524000" y="2540000"/>
            <a:ext cx="184150" cy="3683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44" name="Shape 244"/>
          <p:cNvSpPr txBox="1">
            <a:spLocks noGrp="1"/>
          </p:cNvSpPr>
          <p:nvPr>
            <p:ph type="title"/>
          </p:nvPr>
        </p:nvSpPr>
        <p:spPr>
          <a:xfrm>
            <a:off x="888631" y="2358391"/>
            <a:ext cx="3498979" cy="2453676"/>
          </a:xfrm>
          <a:prstGeom prst="rect">
            <a:avLst/>
          </a:prstGeom>
        </p:spPr>
        <p:txBody>
          <a:bodyPr lIns="91425" tIns="45700" rIns="91425" bIns="45700" anchorCtr="0">
            <a:normAutofit/>
          </a:bodyPr>
          <a:lstStyle/>
          <a:p>
            <a:pPr marL="0" marR="0" lvl="0" indent="-279400" rtl="0">
              <a:spcBef>
                <a:spcPts val="0"/>
              </a:spcBef>
              <a:spcAft>
                <a:spcPts val="0"/>
              </a:spcAft>
              <a:buClr>
                <a:schemeClr val="dk2"/>
              </a:buClr>
              <a:buSzPct val="100000"/>
              <a:buFont typeface="Algerian" panose="04020705040A02060702"/>
              <a:buNone/>
            </a:pPr>
            <a:r>
              <a:rPr lang="en-US" b="1" i="0" u="none" strike="noStrike" cap="none">
                <a:ea typeface="Algerian" panose="04020705040A02060702"/>
                <a:cs typeface="Algerian" panose="04020705040A02060702"/>
                <a:sym typeface="Algerian" panose="04020705040A02060702"/>
              </a:rPr>
              <a:t>Types of neurons</a:t>
            </a:r>
            <a:endParaRPr lang="en-US" b="1" i="0" u="none" strike="noStrike" cap="none">
              <a:ea typeface="Algerian" panose="04020705040A02060702"/>
              <a:cs typeface="Algerian" panose="04020705040A02060702"/>
              <a:sym typeface="Algerian" panose="04020705040A02060702"/>
            </a:endParaRPr>
          </a:p>
        </p:txBody>
      </p:sp>
      <p:sp>
        <p:nvSpPr>
          <p:cNvPr id="245" name="Shape 245"/>
          <p:cNvSpPr txBox="1">
            <a:spLocks noGrp="1"/>
          </p:cNvSpPr>
          <p:nvPr>
            <p:ph idx="1"/>
          </p:nvPr>
        </p:nvSpPr>
        <p:spPr>
          <a:xfrm>
            <a:off x="5118447" y="797595"/>
            <a:ext cx="6281873" cy="1812876"/>
          </a:xfrm>
          <a:prstGeom prst="rect">
            <a:avLst/>
          </a:prstGeom>
        </p:spPr>
        <p:txBody>
          <a:bodyPr lIns="91425" tIns="45700" rIns="91425" bIns="45700" anchorCtr="0">
            <a:normAutofit fontScale="92500" lnSpcReduction="20000"/>
          </a:bodyPr>
          <a:lstStyle/>
          <a:p>
            <a:pPr marL="82550" indent="-285750">
              <a:spcBef>
                <a:spcPts val="0"/>
              </a:spcBef>
              <a:spcAft>
                <a:spcPts val="600"/>
              </a:spcAft>
              <a:buClr>
                <a:schemeClr val="dk1"/>
              </a:buClr>
              <a:buSzPct val="160000"/>
            </a:pPr>
            <a:r>
              <a:rPr lang="en-US" b="1" i="0" u="none" dirty="0">
                <a:latin typeface="Arial" panose="020B0604020202020204"/>
                <a:ea typeface="Arial" panose="020B0604020202020204"/>
                <a:cs typeface="Arial" panose="020B0604020202020204"/>
                <a:sym typeface="Arial" panose="020B0604020202020204"/>
              </a:rPr>
              <a:t>Neurons come in many different shapes and sizes.</a:t>
            </a:r>
            <a:endParaRPr lang="tr-TR" b="1" i="0" u="none" dirty="0">
              <a:latin typeface="Arial" panose="020B0604020202020204"/>
              <a:ea typeface="Arial" panose="020B0604020202020204"/>
              <a:cs typeface="Arial" panose="020B0604020202020204"/>
              <a:sym typeface="Arial" panose="020B0604020202020204"/>
            </a:endParaRPr>
          </a:p>
          <a:p>
            <a:pPr marL="82550" indent="-285750">
              <a:spcBef>
                <a:spcPts val="0"/>
              </a:spcBef>
              <a:spcAft>
                <a:spcPts val="600"/>
              </a:spcAft>
              <a:buClr>
                <a:schemeClr val="dk1"/>
              </a:buClr>
              <a:buSzPct val="160000"/>
            </a:pPr>
            <a:r>
              <a:rPr lang="en-US" b="1" i="0" u="none" dirty="0">
                <a:latin typeface="Arial" panose="020B0604020202020204"/>
                <a:ea typeface="Arial" panose="020B0604020202020204"/>
                <a:cs typeface="Arial" panose="020B0604020202020204"/>
                <a:sym typeface="Arial" panose="020B0604020202020204"/>
              </a:rPr>
              <a:t>Some of the smallest neurons have cell bodies that are only 4 microns wide. </a:t>
            </a:r>
            <a:endParaRPr lang="tr-TR" b="1" i="0" u="none" dirty="0">
              <a:latin typeface="Arial" panose="020B0604020202020204"/>
              <a:ea typeface="Arial" panose="020B0604020202020204"/>
              <a:cs typeface="Arial" panose="020B0604020202020204"/>
              <a:sym typeface="Arial" panose="020B0604020202020204"/>
            </a:endParaRPr>
          </a:p>
          <a:p>
            <a:pPr marL="82550" indent="-285750">
              <a:spcBef>
                <a:spcPts val="0"/>
              </a:spcBef>
              <a:spcAft>
                <a:spcPts val="600"/>
              </a:spcAft>
              <a:buClr>
                <a:schemeClr val="dk1"/>
              </a:buClr>
              <a:buSzPct val="160000"/>
            </a:pPr>
            <a:r>
              <a:rPr lang="en-US" b="1" i="0" u="none" dirty="0">
                <a:latin typeface="Arial" panose="020B0604020202020204"/>
                <a:ea typeface="Arial" panose="020B0604020202020204"/>
                <a:cs typeface="Arial" panose="020B0604020202020204"/>
                <a:sym typeface="Arial" panose="020B0604020202020204"/>
              </a:rPr>
              <a:t>Some of the biggest neurons have cell bodies that are 100 microns wide. (Remember that 1 micron is equal to one</a:t>
            </a:r>
            <a:r>
              <a:rPr lang="tr-TR" b="1" dirty="0">
                <a:latin typeface="Arial" panose="020B0604020202020204"/>
                <a:ea typeface="Arial" panose="020B0604020202020204"/>
              </a:rPr>
              <a:t> </a:t>
            </a:r>
            <a:r>
              <a:rPr lang="en-US" b="1" i="0" u="none" dirty="0">
                <a:latin typeface="Arial" panose="020B0604020202020204"/>
                <a:ea typeface="Arial" panose="020B0604020202020204"/>
                <a:cs typeface="Arial" panose="020B0604020202020204"/>
                <a:sym typeface="Arial" panose="020B0604020202020204"/>
              </a:rPr>
              <a:t>thousandth of a millimeter!!).</a:t>
            </a:r>
            <a:r>
              <a:rPr lang="en-US" b="0" i="0" u="none" dirty="0">
                <a:latin typeface="Arial" panose="020B0604020202020204"/>
                <a:ea typeface="Arial" panose="020B0604020202020204"/>
                <a:cs typeface="Arial" panose="020B0604020202020204"/>
                <a:sym typeface="Arial" panose="020B0604020202020204"/>
              </a:rPr>
              <a:t> </a:t>
            </a:r>
            <a:endParaRPr lang="en-US" b="0" i="0" u="none" dirty="0">
              <a:latin typeface="Arial" panose="020B0604020202020204"/>
              <a:ea typeface="Arial" panose="020B0604020202020204"/>
              <a:cs typeface="Arial" panose="020B0604020202020204"/>
              <a:sym typeface="Arial" panose="020B0604020202020204"/>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4" name="Shape 254"/>
          <p:cNvSpPr txBox="1">
            <a:spLocks noGrp="1"/>
          </p:cNvSpPr>
          <p:nvPr>
            <p:ph type="title"/>
          </p:nvPr>
        </p:nvSpPr>
        <p:spPr>
          <a:xfrm>
            <a:off x="699135" y="1042035"/>
            <a:ext cx="11064875" cy="1219200"/>
          </a:xfrm>
          <a:prstGeom prst="rect">
            <a:avLst/>
          </a:prstGeom>
          <a:noFill/>
          <a:ln>
            <a:noFill/>
          </a:ln>
        </p:spPr>
        <p:txBody>
          <a:bodyPr wrap="square" lIns="91425" tIns="45700" rIns="91425" bIns="45700" anchor="ctr" anchorCtr="0">
            <a:noAutofit/>
          </a:bodyPr>
          <a:lstStyle/>
          <a:p>
            <a:pPr marL="0" marR="0" lvl="0" indent="-279400" algn="ctr" rtl="0">
              <a:lnSpc>
                <a:spcPct val="100000"/>
              </a:lnSpc>
              <a:spcBef>
                <a:spcPts val="0"/>
              </a:spcBef>
              <a:spcAft>
                <a:spcPts val="0"/>
              </a:spcAft>
              <a:buClr>
                <a:schemeClr val="dk2"/>
              </a:buClr>
              <a:buSzPct val="244000"/>
              <a:buFont typeface="Arial" panose="020B0604020202020204"/>
              <a:buNone/>
            </a:pPr>
            <a:r>
              <a:rPr lang="en-US" sz="2000" b="1" i="0" u="none" strike="noStrike" cap="none" dirty="0">
                <a:solidFill>
                  <a:schemeClr val="dk2"/>
                </a:solidFill>
                <a:latin typeface="Arial" panose="020B0604020202020204"/>
                <a:ea typeface="Arial" panose="020B0604020202020204"/>
                <a:cs typeface="Arial" panose="020B0604020202020204"/>
                <a:sym typeface="Arial" panose="020B0604020202020204"/>
              </a:rPr>
              <a:t>One way to classify neurons is by the number of extensions that extend from the neuron's cell body</a:t>
            </a:r>
            <a:endParaRPr lang="en-US" sz="2000" b="0" i="0" u="none" strike="noStrike" cap="none" dirty="0">
              <a:solidFill>
                <a:schemeClr val="dk2"/>
              </a:solidFill>
              <a:latin typeface="Arial" panose="020B0604020202020204"/>
              <a:ea typeface="Arial" panose="020B0604020202020204"/>
              <a:cs typeface="Arial" panose="020B0604020202020204"/>
              <a:sym typeface="Arial" panose="020B0604020202020204"/>
            </a:endParaRPr>
          </a:p>
        </p:txBody>
      </p:sp>
      <p:sp>
        <p:nvSpPr>
          <p:cNvPr id="255" name="Shape 255"/>
          <p:cNvSpPr txBox="1">
            <a:spLocks noGrp="1"/>
          </p:cNvSpPr>
          <p:nvPr>
            <p:ph type="body" idx="1"/>
          </p:nvPr>
        </p:nvSpPr>
        <p:spPr>
          <a:xfrm>
            <a:off x="229870" y="2029442"/>
            <a:ext cx="4165600" cy="21717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hlink"/>
              </a:buClr>
              <a:buSzPct val="100000"/>
              <a:buFont typeface="Arial" panose="020B0604020202020204"/>
              <a:buChar char="•"/>
            </a:pPr>
            <a:r>
              <a:rPr lang="en-US" sz="2000" b="1" i="0" u="none" strike="noStrike" cap="none" dirty="0">
                <a:solidFill>
                  <a:schemeClr val="hlink"/>
                </a:solidFill>
                <a:latin typeface="Arial" panose="020B0604020202020204"/>
                <a:ea typeface="Arial" panose="020B0604020202020204"/>
                <a:cs typeface="Arial" panose="020B0604020202020204"/>
                <a:sym typeface="Arial" panose="020B0604020202020204"/>
              </a:rPr>
              <a:t>Bipolar neurons</a:t>
            </a: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 have two processes extending from the cell body </a:t>
            </a:r>
            <a:endParaRPr lang="tr-TR" sz="16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0"/>
              </a:spcBef>
              <a:spcAft>
                <a:spcPts val="0"/>
              </a:spcAft>
              <a:buClr>
                <a:schemeClr val="hlink"/>
              </a:buClr>
              <a:buSzPct val="100000"/>
              <a:buFont typeface="Arial" panose="020B0604020202020204"/>
              <a:buChar char="•"/>
            </a:pP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(examples: retinal cells, olfactory epithelium cells).</a:t>
            </a:r>
            <a:endPar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256" name="Shape 256"/>
          <p:cNvSpPr txBox="1">
            <a:spLocks noGrp="1"/>
          </p:cNvSpPr>
          <p:nvPr>
            <p:ph type="body" idx="2"/>
          </p:nvPr>
        </p:nvSpPr>
        <p:spPr>
          <a:xfrm>
            <a:off x="8639022" y="1950550"/>
            <a:ext cx="3124200" cy="2948307"/>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hlink"/>
              </a:buClr>
              <a:buSzPct val="100000"/>
              <a:buFont typeface="Arial" panose="020B0604020202020204"/>
              <a:buChar char="•"/>
            </a:pPr>
            <a:r>
              <a:rPr lang="en-US" sz="1600" b="1" i="0" u="none" strike="noStrike" cap="none" dirty="0" err="1">
                <a:solidFill>
                  <a:schemeClr val="hlink"/>
                </a:solidFill>
                <a:latin typeface="Arial" panose="020B0604020202020204"/>
                <a:ea typeface="Arial" panose="020B0604020202020204"/>
                <a:cs typeface="Arial" panose="020B0604020202020204"/>
                <a:sym typeface="Arial" panose="020B0604020202020204"/>
              </a:rPr>
              <a:t>Pseudounipolar</a:t>
            </a:r>
            <a:r>
              <a:rPr lang="en-US" sz="1600" b="1" i="0" u="none" strike="noStrike" cap="none" dirty="0">
                <a:solidFill>
                  <a:schemeClr val="hlink"/>
                </a:solidFill>
                <a:latin typeface="Arial" panose="020B0604020202020204"/>
                <a:ea typeface="Arial" panose="020B0604020202020204"/>
                <a:cs typeface="Arial" panose="020B0604020202020204"/>
                <a:sym typeface="Arial" panose="020B0604020202020204"/>
              </a:rPr>
              <a:t> cells</a:t>
            </a: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 </a:t>
            </a:r>
            <a:r>
              <a:rPr lang="tr-TR" alt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T</a:t>
            </a: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hese cells have 2 axons rather than an axon and dendrite. </a:t>
            </a:r>
            <a:endPar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0"/>
              </a:spcBef>
              <a:spcAft>
                <a:spcPts val="0"/>
              </a:spcAft>
              <a:buClr>
                <a:schemeClr val="hlink"/>
              </a:buClr>
              <a:buSzPct val="100000"/>
              <a:buFont typeface="Arial" panose="020B0604020202020204"/>
              <a:buChar char="•"/>
            </a:pP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One axon extends centrally toward the spinal cord, the other axon extends toward the skin or muscle.</a:t>
            </a:r>
            <a:r>
              <a:rPr lang="en-US" sz="1600" b="0" i="0" u="none" strike="noStrike" cap="none" dirty="0">
                <a:solidFill>
                  <a:schemeClr val="dk1"/>
                </a:solidFill>
                <a:latin typeface="Arial" panose="020B0604020202020204"/>
                <a:ea typeface="Arial" panose="020B0604020202020204"/>
                <a:cs typeface="Arial" panose="020B0604020202020204"/>
                <a:sym typeface="Arial" panose="020B0604020202020204"/>
              </a:rPr>
              <a:t> </a:t>
            </a:r>
            <a:endParaRPr lang="tr-TR" sz="16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lvl="0" indent="-342900">
              <a:lnSpc>
                <a:spcPct val="100000"/>
              </a:lnSpc>
              <a:spcBef>
                <a:spcPts val="0"/>
              </a:spcBef>
              <a:buClr>
                <a:schemeClr val="hlink"/>
              </a:buClr>
            </a:pPr>
            <a:r>
              <a:rPr lang="en-US" sz="1600" b="1" dirty="0"/>
              <a:t>(example: dorsal root ganglion cells).</a:t>
            </a:r>
            <a:endParaRPr lang="en-US" sz="16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257" name="Shape 257"/>
          <p:cNvSpPr txBox="1">
            <a:spLocks noGrp="1"/>
          </p:cNvSpPr>
          <p:nvPr>
            <p:ph type="body" idx="3"/>
          </p:nvPr>
        </p:nvSpPr>
        <p:spPr>
          <a:xfrm>
            <a:off x="4043680" y="1950720"/>
            <a:ext cx="4104640" cy="3462655"/>
          </a:xfrm>
          <a:prstGeom prst="rect">
            <a:avLst/>
          </a:prstGeom>
          <a:noFill/>
          <a:ln>
            <a:noFill/>
          </a:ln>
        </p:spPr>
        <p:txBody>
          <a:bodyPr wrap="square" lIns="91425" tIns="45700" rIns="91425" bIns="45700" anchor="t" anchorCtr="0">
            <a:noAutofit/>
          </a:bodyPr>
          <a:lstStyle/>
          <a:p>
            <a:pPr marR="0" lvl="0" indent="-342900" algn="l" rtl="0">
              <a:lnSpc>
                <a:spcPct val="100000"/>
              </a:lnSpc>
              <a:spcBef>
                <a:spcPts val="0"/>
              </a:spcBef>
              <a:spcAft>
                <a:spcPts val="0"/>
              </a:spcAft>
              <a:buClr>
                <a:schemeClr val="hlink"/>
              </a:buClr>
              <a:buSzPct val="100000"/>
            </a:pPr>
            <a:r>
              <a:rPr lang="en-US" sz="2000" b="1" i="0" u="none" strike="noStrike" cap="none" dirty="0">
                <a:solidFill>
                  <a:schemeClr val="hlink"/>
                </a:solidFill>
                <a:latin typeface="Arial" panose="020B0604020202020204"/>
                <a:ea typeface="Arial" panose="020B0604020202020204"/>
                <a:cs typeface="Arial" panose="020B0604020202020204"/>
                <a:sym typeface="Arial" panose="020B0604020202020204"/>
              </a:rPr>
              <a:t>Multipolar neurons</a:t>
            </a:r>
            <a:r>
              <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rPr>
              <a:t> </a:t>
            </a: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possesses a single axon and many dendrites (and dendritic branches), allowing for the integration of a great deal of information from other neurons.</a:t>
            </a:r>
            <a:endPar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R="0" lvl="0" indent="-342900" algn="l" rtl="0">
              <a:lnSpc>
                <a:spcPct val="100000"/>
              </a:lnSpc>
              <a:spcBef>
                <a:spcPts val="0"/>
              </a:spcBef>
              <a:spcAft>
                <a:spcPts val="0"/>
              </a:spcAft>
              <a:buClr>
                <a:schemeClr val="hlink"/>
              </a:buClr>
              <a:buSzPct val="100000"/>
            </a:pP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These processes are projections from the neuron cell body. </a:t>
            </a:r>
            <a:endPar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R="0" lvl="0" indent="-342900" algn="l" rtl="0">
              <a:lnSpc>
                <a:spcPct val="100000"/>
              </a:lnSpc>
              <a:spcBef>
                <a:spcPts val="0"/>
              </a:spcBef>
              <a:spcAft>
                <a:spcPts val="0"/>
              </a:spcAft>
              <a:buClr>
                <a:schemeClr val="hlink"/>
              </a:buClr>
              <a:buSzPct val="100000"/>
            </a:pP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Multipolar neurons constitute the majority of neurons in the central nervous system.</a:t>
            </a:r>
            <a:endPar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0"/>
              </a:spcBef>
              <a:spcAft>
                <a:spcPts val="0"/>
              </a:spcAft>
              <a:buClr>
                <a:schemeClr val="hlink"/>
              </a:buClr>
              <a:buSzPct val="100000"/>
              <a:buFont typeface="Arial" panose="020B0604020202020204"/>
              <a:buChar char="•"/>
            </a:pP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(examples: spinal motor neurons, </a:t>
            </a:r>
            <a:r>
              <a:rPr lang="tr-TR" alt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interneurons</a:t>
            </a:r>
            <a:r>
              <a:rPr lang="en-US" sz="1600" b="1" i="0" u="none" strike="noStrike" cap="none" dirty="0">
                <a:solidFill>
                  <a:schemeClr val="dk1"/>
                </a:solidFill>
                <a:latin typeface="Arial" panose="020B0604020202020204"/>
                <a:ea typeface="Arial" panose="020B0604020202020204"/>
                <a:cs typeface="Arial" panose="020B0604020202020204"/>
                <a:sym typeface="Arial" panose="020B0604020202020204"/>
              </a:rPr>
              <a:t>).</a:t>
            </a:r>
            <a:r>
              <a:rPr lang="en-US" sz="1600" b="0" i="0" u="none" strike="noStrike" cap="none" dirty="0">
                <a:solidFill>
                  <a:schemeClr val="dk1"/>
                </a:solidFill>
                <a:latin typeface="Arial" panose="020B0604020202020204"/>
                <a:ea typeface="Arial" panose="020B0604020202020204"/>
                <a:cs typeface="Arial" panose="020B0604020202020204"/>
                <a:sym typeface="Arial" panose="020B0604020202020204"/>
              </a:rPr>
              <a:t> </a:t>
            </a:r>
            <a:endParaRPr lang="en-US" sz="16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11" name="Shape 244"/>
          <p:cNvSpPr txBox="1"/>
          <p:nvPr/>
        </p:nvSpPr>
        <p:spPr>
          <a:xfrm>
            <a:off x="2238375" y="228600"/>
            <a:ext cx="6400800" cy="1039812"/>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457200" marR="0" lvl="5"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914400" marR="0" lvl="6"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1371600" marR="0" lvl="7"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1828800" marR="0" lvl="8" indent="0" algn="ctr" rtl="0">
              <a:spcBef>
                <a:spcPts val="0"/>
              </a:spcBef>
              <a:spcAft>
                <a:spcPts val="0"/>
              </a:spcAft>
              <a:buSzPct val="320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indent="-279400">
              <a:buClr>
                <a:schemeClr val="dk2"/>
              </a:buClr>
              <a:buSzPct val="100000"/>
              <a:buFont typeface="Algerian" panose="04020705040A02060702"/>
              <a:buNone/>
            </a:pPr>
            <a:r>
              <a:rPr lang="en-US" b="1" dirty="0">
                <a:ea typeface="Algerian" panose="04020705040A02060702"/>
                <a:cs typeface="Algerian" panose="04020705040A02060702"/>
                <a:sym typeface="Algerian" panose="04020705040A02060702"/>
              </a:rPr>
              <a:t>Types of neurons</a:t>
            </a:r>
            <a:endParaRPr lang="en-US" b="1" dirty="0">
              <a:ea typeface="Algerian" panose="04020705040A02060702"/>
              <a:cs typeface="Algerian" panose="04020705040A02060702"/>
              <a:sym typeface="Algerian" panose="04020705040A02060702"/>
            </a:endParaRPr>
          </a:p>
        </p:txBody>
      </p:sp>
      <p:pic>
        <p:nvPicPr>
          <p:cNvPr id="103" name="Picture 102"/>
          <p:cNvPicPr/>
          <p:nvPr/>
        </p:nvPicPr>
        <p:blipFill>
          <a:blip r:embed="rId1"/>
          <a:stretch>
            <a:fillRect/>
          </a:stretch>
        </p:blipFill>
        <p:spPr>
          <a:xfrm>
            <a:off x="699135" y="4643120"/>
            <a:ext cx="3078480" cy="1916430"/>
          </a:xfrm>
          <a:prstGeom prst="rect">
            <a:avLst/>
          </a:prstGeom>
          <a:noFill/>
          <a:ln w="9525">
            <a:noFill/>
          </a:ln>
        </p:spPr>
      </p:pic>
      <p:pic>
        <p:nvPicPr>
          <p:cNvPr id="105" name="Picture 104"/>
          <p:cNvPicPr/>
          <p:nvPr/>
        </p:nvPicPr>
        <p:blipFill>
          <a:blip r:embed="rId2"/>
          <a:stretch>
            <a:fillRect/>
          </a:stretch>
        </p:blipFill>
        <p:spPr>
          <a:xfrm>
            <a:off x="4705350" y="5032375"/>
            <a:ext cx="3006090" cy="1825625"/>
          </a:xfrm>
          <a:prstGeom prst="rect">
            <a:avLst/>
          </a:prstGeom>
          <a:noFill/>
          <a:ln w="9525">
            <a:noFill/>
          </a:ln>
        </p:spPr>
      </p:pic>
      <p:pic>
        <p:nvPicPr>
          <p:cNvPr id="106" name="Picture 105"/>
          <p:cNvPicPr/>
          <p:nvPr/>
        </p:nvPicPr>
        <p:blipFill>
          <a:blip r:embed="rId3"/>
          <a:stretch>
            <a:fillRect/>
          </a:stretch>
        </p:blipFill>
        <p:spPr>
          <a:xfrm>
            <a:off x="8148320" y="5129530"/>
            <a:ext cx="3724910" cy="1430020"/>
          </a:xfrm>
          <a:prstGeom prst="rect">
            <a:avLst/>
          </a:prstGeom>
          <a:noFill/>
          <a:ln w="9525">
            <a:noFill/>
          </a:ln>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242"/>
        <p:cNvGrpSpPr/>
        <p:nvPr/>
      </p:nvGrpSpPr>
      <p:grpSpPr>
        <a:xfrm>
          <a:off x="0" y="0"/>
          <a:ext cx="0" cy="0"/>
          <a:chOff x="0" y="0"/>
          <a:chExt cx="0" cy="0"/>
        </a:xfrm>
      </p:grpSpPr>
      <p:pic>
        <p:nvPicPr>
          <p:cNvPr id="2" name="Resim 1"/>
          <p:cNvPicPr>
            <a:picLocks noChangeAspect="1"/>
          </p:cNvPicPr>
          <p:nvPr/>
        </p:nvPicPr>
        <p:blipFill rotWithShape="1">
          <a:blip r:embed="rId1"/>
          <a:srcRect l="1150" r="2" b="2"/>
          <a:stretch>
            <a:fillRect/>
          </a:stretch>
        </p:blipFill>
        <p:spPr>
          <a:xfrm>
            <a:off x="160349" y="1696598"/>
            <a:ext cx="5964493" cy="4314238"/>
          </a:xfrm>
          <a:prstGeom prst="rect">
            <a:avLst/>
          </a:prstGeom>
          <a:ln w="12700">
            <a:noFill/>
          </a:ln>
        </p:spPr>
      </p:pic>
      <p:sp>
        <p:nvSpPr>
          <p:cNvPr id="246" name="Shape 246"/>
          <p:cNvSpPr txBox="1"/>
          <p:nvPr/>
        </p:nvSpPr>
        <p:spPr>
          <a:xfrm>
            <a:off x="1524000" y="2540000"/>
            <a:ext cx="184150" cy="3683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44" name="Shape 244"/>
          <p:cNvSpPr txBox="1">
            <a:spLocks noGrp="1"/>
          </p:cNvSpPr>
          <p:nvPr>
            <p:ph type="title"/>
          </p:nvPr>
        </p:nvSpPr>
        <p:spPr>
          <a:xfrm>
            <a:off x="880568" y="232063"/>
            <a:ext cx="10488547" cy="1190912"/>
          </a:xfrm>
          <a:prstGeom prst="rect">
            <a:avLst/>
          </a:prstGeom>
        </p:spPr>
        <p:txBody>
          <a:bodyPr lIns="91425" tIns="45700" rIns="91425" bIns="45700" anchorCtr="0">
            <a:normAutofit/>
          </a:bodyPr>
          <a:lstStyle/>
          <a:p>
            <a:pPr marL="0" marR="0" lvl="0" indent="-279400" rtl="0">
              <a:spcBef>
                <a:spcPts val="0"/>
              </a:spcBef>
              <a:spcAft>
                <a:spcPts val="0"/>
              </a:spcAft>
              <a:buClr>
                <a:schemeClr val="dk2"/>
              </a:buClr>
              <a:buSzPct val="100000"/>
              <a:buFont typeface="Algerian" panose="04020705040A02060702"/>
              <a:buNone/>
            </a:pPr>
            <a:r>
              <a:rPr lang="en-US" b="1" i="0" u="none" strike="noStrike" cap="none" dirty="0">
                <a:solidFill>
                  <a:schemeClr val="tx2"/>
                </a:solidFill>
                <a:ea typeface="Algerian" panose="04020705040A02060702"/>
                <a:cs typeface="Algerian" panose="04020705040A02060702"/>
                <a:sym typeface="Algerian" panose="04020705040A02060702"/>
              </a:rPr>
              <a:t>Types of neurons</a:t>
            </a:r>
            <a:endParaRPr lang="en-US" b="1" i="0" u="none" strike="noStrike" cap="none" dirty="0">
              <a:solidFill>
                <a:schemeClr val="tx2"/>
              </a:solidFill>
              <a:ea typeface="Algerian" panose="04020705040A02060702"/>
              <a:cs typeface="Algerian" panose="04020705040A02060702"/>
              <a:sym typeface="Algerian" panose="04020705040A02060702"/>
            </a:endParaRPr>
          </a:p>
        </p:txBody>
      </p:sp>
      <p:sp>
        <p:nvSpPr>
          <p:cNvPr id="245" name="Shape 245"/>
          <p:cNvSpPr txBox="1">
            <a:spLocks noGrp="1"/>
          </p:cNvSpPr>
          <p:nvPr>
            <p:ph idx="1"/>
          </p:nvPr>
        </p:nvSpPr>
        <p:spPr>
          <a:xfrm>
            <a:off x="6295654" y="1844676"/>
            <a:ext cx="5113977" cy="4589938"/>
          </a:xfrm>
          <a:prstGeom prst="rect">
            <a:avLst/>
          </a:prstGeom>
        </p:spPr>
        <p:txBody>
          <a:bodyPr lIns="91425" tIns="45700" rIns="91425" bIns="45700" anchorCtr="0">
            <a:normAutofit fontScale="92500"/>
          </a:bodyPr>
          <a:lstStyle/>
          <a:p>
            <a:pPr marL="0" lvl="0" indent="-203200">
              <a:lnSpc>
                <a:spcPct val="110000"/>
              </a:lnSpc>
              <a:spcBef>
                <a:spcPts val="0"/>
              </a:spcBef>
              <a:spcAft>
                <a:spcPts val="600"/>
              </a:spcAft>
              <a:buClr>
                <a:srgbClr val="F6FE0D"/>
              </a:buClr>
              <a:buSzPct val="160000"/>
              <a:buNone/>
            </a:pPr>
            <a:r>
              <a:rPr lang="en-US" sz="1500" b="1" i="0" u="none" dirty="0">
                <a:latin typeface="Arial" panose="020B0604020202020204"/>
                <a:ea typeface="Arial" panose="020B0604020202020204"/>
                <a:cs typeface="Arial" panose="020B0604020202020204"/>
                <a:sym typeface="Arial" panose="020B0604020202020204"/>
              </a:rPr>
              <a:t>      </a:t>
            </a:r>
            <a:r>
              <a:rPr lang="en-US" sz="2000" dirty="0">
                <a:latin typeface="Arial" panose="020B0604020202020204"/>
                <a:ea typeface="Arial" panose="020B0604020202020204"/>
                <a:cs typeface="Arial" panose="020B0604020202020204"/>
                <a:sym typeface="Arial" panose="020B0604020202020204"/>
              </a:rPr>
              <a:t>Neurons can also be classified by the direction that they send information:</a:t>
            </a:r>
            <a:endParaRPr lang="tr-TR" sz="2000" dirty="0">
              <a:latin typeface="Arial" panose="020B0604020202020204"/>
              <a:ea typeface="Arial" panose="020B0604020202020204"/>
              <a:cs typeface="Arial" panose="020B0604020202020204"/>
              <a:sym typeface="Arial" panose="020B0604020202020204"/>
            </a:endParaRPr>
          </a:p>
          <a:p>
            <a:pPr marL="342900" lvl="0" indent="-342900">
              <a:lnSpc>
                <a:spcPct val="110000"/>
              </a:lnSpc>
              <a:spcBef>
                <a:spcPts val="0"/>
              </a:spcBef>
              <a:buClr>
                <a:srgbClr val="F6FE0D"/>
              </a:buClr>
              <a:buSzPct val="100000"/>
              <a:buFont typeface="Arial" panose="020B0604020202020204"/>
              <a:buChar char="•"/>
            </a:pPr>
            <a:r>
              <a:rPr lang="en-US" sz="2000" b="1" dirty="0">
                <a:latin typeface="Arial" panose="020B0604020202020204"/>
                <a:ea typeface="Arial" panose="020B0604020202020204"/>
                <a:cs typeface="Arial" panose="020B0604020202020204"/>
                <a:sym typeface="Arial" panose="020B0604020202020204"/>
              </a:rPr>
              <a:t>Sensory (or afferent) neurons: </a:t>
            </a:r>
            <a:r>
              <a:rPr lang="en-US" sz="2000" dirty="0">
                <a:latin typeface="Arial" panose="020B0604020202020204"/>
                <a:ea typeface="Arial" panose="020B0604020202020204"/>
                <a:cs typeface="Arial" panose="020B0604020202020204"/>
                <a:sym typeface="Arial" panose="020B0604020202020204"/>
              </a:rPr>
              <a:t>send information </a:t>
            </a:r>
            <a:r>
              <a:rPr lang="en-US" sz="2000" b="1" dirty="0">
                <a:latin typeface="Arial" panose="020B0604020202020204"/>
                <a:ea typeface="Arial" panose="020B0604020202020204"/>
                <a:cs typeface="Arial" panose="020B0604020202020204"/>
                <a:sym typeface="Arial" panose="020B0604020202020204"/>
              </a:rPr>
              <a:t>from</a:t>
            </a:r>
            <a:r>
              <a:rPr lang="en-US" sz="2000" dirty="0">
                <a:latin typeface="Arial" panose="020B0604020202020204"/>
                <a:ea typeface="Arial" panose="020B0604020202020204"/>
                <a:cs typeface="Arial" panose="020B0604020202020204"/>
                <a:sym typeface="Arial" panose="020B0604020202020204"/>
              </a:rPr>
              <a:t> sensory receptors (e.g., in skin, eyes, nose, tongue, ears) TOWARD the central nervous system. </a:t>
            </a:r>
            <a:endParaRPr lang="en-US" sz="2000" dirty="0">
              <a:latin typeface="Arial" panose="020B0604020202020204"/>
              <a:ea typeface="Arial" panose="020B0604020202020204"/>
              <a:cs typeface="Arial" panose="020B0604020202020204"/>
              <a:sym typeface="Arial" panose="020B0604020202020204"/>
            </a:endParaRPr>
          </a:p>
          <a:p>
            <a:pPr marL="342900" lvl="0" indent="-342900">
              <a:lnSpc>
                <a:spcPct val="110000"/>
              </a:lnSpc>
              <a:spcBef>
                <a:spcPts val="360"/>
              </a:spcBef>
              <a:buClr>
                <a:srgbClr val="F6FE0D"/>
              </a:buClr>
              <a:buSzPct val="100000"/>
              <a:buFont typeface="Arial" panose="020B0604020202020204"/>
              <a:buChar char="•"/>
            </a:pPr>
            <a:r>
              <a:rPr lang="en-US" sz="2000" b="1" dirty="0">
                <a:latin typeface="Arial" panose="020B0604020202020204"/>
                <a:ea typeface="Arial" panose="020B0604020202020204"/>
                <a:cs typeface="Arial" panose="020B0604020202020204"/>
                <a:sym typeface="Arial" panose="020B0604020202020204"/>
              </a:rPr>
              <a:t>Motor (or efferent) neurons: </a:t>
            </a:r>
            <a:r>
              <a:rPr lang="en-US" sz="2000" dirty="0">
                <a:latin typeface="Arial" panose="020B0604020202020204"/>
                <a:ea typeface="Arial" panose="020B0604020202020204"/>
                <a:cs typeface="Arial" panose="020B0604020202020204"/>
                <a:sym typeface="Arial" panose="020B0604020202020204"/>
              </a:rPr>
              <a:t>send information </a:t>
            </a:r>
            <a:r>
              <a:rPr lang="en-US" sz="2000" b="1" dirty="0">
                <a:latin typeface="Arial" panose="020B0604020202020204"/>
                <a:ea typeface="Arial" panose="020B0604020202020204"/>
                <a:cs typeface="Arial" panose="020B0604020202020204"/>
                <a:sym typeface="Arial" panose="020B0604020202020204"/>
              </a:rPr>
              <a:t>AWAY</a:t>
            </a:r>
            <a:r>
              <a:rPr lang="en-US" sz="2000" dirty="0">
                <a:latin typeface="Arial" panose="020B0604020202020204"/>
                <a:ea typeface="Arial" panose="020B0604020202020204"/>
                <a:cs typeface="Arial" panose="020B0604020202020204"/>
                <a:sym typeface="Arial" panose="020B0604020202020204"/>
              </a:rPr>
              <a:t> from the central nervous system to muscles or glands. </a:t>
            </a:r>
            <a:endParaRPr lang="en-US" sz="2000" dirty="0">
              <a:latin typeface="Arial" panose="020B0604020202020204"/>
              <a:ea typeface="Arial" panose="020B0604020202020204"/>
              <a:cs typeface="Arial" panose="020B0604020202020204"/>
              <a:sym typeface="Arial" panose="020B0604020202020204"/>
            </a:endParaRPr>
          </a:p>
          <a:p>
            <a:pPr marL="342900" lvl="0" indent="-342900">
              <a:lnSpc>
                <a:spcPct val="110000"/>
              </a:lnSpc>
              <a:spcBef>
                <a:spcPts val="640"/>
              </a:spcBef>
              <a:buClr>
                <a:srgbClr val="F6FE0D"/>
              </a:buClr>
              <a:buSzPct val="178000"/>
              <a:buFont typeface="Arial" panose="020B0604020202020204"/>
              <a:buChar char="•"/>
            </a:pPr>
            <a:r>
              <a:rPr lang="en-US" sz="2000" b="1" dirty="0">
                <a:latin typeface="Arial" panose="020B0604020202020204"/>
                <a:ea typeface="Arial" panose="020B0604020202020204"/>
                <a:cs typeface="Arial" panose="020B0604020202020204"/>
                <a:sym typeface="Arial" panose="020B0604020202020204"/>
              </a:rPr>
              <a:t>Interneurons: </a:t>
            </a:r>
            <a:r>
              <a:rPr lang="en-US" sz="2000" dirty="0">
                <a:latin typeface="Arial" panose="020B0604020202020204"/>
                <a:ea typeface="Arial" panose="020B0604020202020204"/>
                <a:cs typeface="Arial" panose="020B0604020202020204"/>
                <a:sym typeface="Arial" panose="020B0604020202020204"/>
              </a:rPr>
              <a:t>send information between sensory neurons and motor neurons. </a:t>
            </a:r>
            <a:endParaRPr lang="tr-TR" sz="2000" dirty="0">
              <a:latin typeface="Arial" panose="020B0604020202020204"/>
              <a:ea typeface="Arial" panose="020B0604020202020204"/>
              <a:cs typeface="Arial" panose="020B0604020202020204"/>
              <a:sym typeface="Arial" panose="020B0604020202020204"/>
            </a:endParaRPr>
          </a:p>
          <a:p>
            <a:pPr marL="342900" lvl="0" indent="-342900">
              <a:lnSpc>
                <a:spcPct val="110000"/>
              </a:lnSpc>
              <a:spcBef>
                <a:spcPts val="640"/>
              </a:spcBef>
              <a:buClr>
                <a:srgbClr val="F6FE0D"/>
              </a:buClr>
              <a:buSzPct val="178000"/>
              <a:buFont typeface="Arial" panose="020B0604020202020204"/>
              <a:buChar char="•"/>
            </a:pPr>
            <a:r>
              <a:rPr lang="en-US" sz="2000" dirty="0">
                <a:latin typeface="Arial" panose="020B0604020202020204"/>
                <a:ea typeface="Arial" panose="020B0604020202020204"/>
                <a:cs typeface="Arial" panose="020B0604020202020204"/>
                <a:sym typeface="Arial" panose="020B0604020202020204"/>
              </a:rPr>
              <a:t>Most interneurons are</a:t>
            </a:r>
            <a:r>
              <a:rPr lang="tr-TR" sz="2000" dirty="0">
                <a:latin typeface="Arial" panose="020B0604020202020204"/>
                <a:ea typeface="Arial" panose="020B0604020202020204"/>
                <a:cs typeface="Arial" panose="020B0604020202020204"/>
                <a:sym typeface="Arial" panose="020B0604020202020204"/>
              </a:rPr>
              <a:t> </a:t>
            </a:r>
            <a:r>
              <a:rPr lang="en-US" sz="2000" dirty="0">
                <a:latin typeface="Arial" panose="020B0604020202020204"/>
                <a:ea typeface="Arial" panose="020B0604020202020204"/>
                <a:cs typeface="Arial" panose="020B0604020202020204"/>
                <a:sym typeface="Arial" panose="020B0604020202020204"/>
              </a:rPr>
              <a:t>located in the central nervous system. </a:t>
            </a:r>
            <a:endParaRPr lang="en-US" sz="2000" dirty="0">
              <a:latin typeface="Arial" panose="020B0604020202020204"/>
              <a:ea typeface="Arial" panose="020B0604020202020204"/>
              <a:cs typeface="Arial" panose="020B0604020202020204"/>
              <a:sym typeface="Arial" panose="020B0604020202020204"/>
            </a:endParaRPr>
          </a:p>
          <a:p>
            <a:pPr marL="0" lvl="0" indent="-203200">
              <a:lnSpc>
                <a:spcPct val="110000"/>
              </a:lnSpc>
              <a:spcBef>
                <a:spcPts val="0"/>
              </a:spcBef>
              <a:spcAft>
                <a:spcPts val="600"/>
              </a:spcAft>
              <a:buClr>
                <a:srgbClr val="F6FE0D"/>
              </a:buClr>
              <a:buSzPct val="160000"/>
              <a:buNone/>
            </a:pPr>
            <a:endParaRPr lang="en-US" sz="1500" i="0" u="none" dirty="0">
              <a:latin typeface="Arial" panose="020B0604020202020204"/>
              <a:ea typeface="Arial" panose="020B0604020202020204"/>
              <a:cs typeface="Arial" panose="020B0604020202020204"/>
              <a:sym typeface="Arial" panose="020B0604020202020204"/>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279400" algn="ctr" rtl="0">
              <a:lnSpc>
                <a:spcPct val="100000"/>
              </a:lnSpc>
              <a:spcBef>
                <a:spcPts val="0"/>
              </a:spcBef>
              <a:spcAft>
                <a:spcPts val="0"/>
              </a:spcAft>
              <a:buClr>
                <a:schemeClr val="dk2"/>
              </a:buClr>
              <a:buSzPct val="100000"/>
              <a:buFont typeface="Arial" panose="020B0604020202020204"/>
              <a:buNone/>
            </a:pPr>
            <a:r>
              <a:rPr lang="en-US" sz="4400" b="1" i="0" u="none" strike="noStrike" cap="none">
                <a:solidFill>
                  <a:schemeClr val="dk2"/>
                </a:solidFill>
                <a:latin typeface="Arial" panose="020B0604020202020204"/>
                <a:ea typeface="Arial" panose="020B0604020202020204"/>
                <a:cs typeface="Arial" panose="020B0604020202020204"/>
                <a:sym typeface="Arial" panose="020B0604020202020204"/>
              </a:rPr>
              <a:t>Functional Classes of Neurons</a:t>
            </a:r>
            <a:endParaRPr lang="en-US" sz="44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282" name="Shape 282"/>
          <p:cNvSpPr txBox="1">
            <a:spLocks noGrp="1"/>
          </p:cNvSpPr>
          <p:nvPr>
            <p:ph idx="1"/>
          </p:nvPr>
        </p:nvSpPr>
        <p:spPr>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panose="020B0604020202020204"/>
              <a:buChar char="•"/>
            </a:pPr>
            <a:r>
              <a:rPr lang="en-US" sz="1800" b="0" i="0" u="none">
                <a:solidFill>
                  <a:schemeClr val="dk1"/>
                </a:solidFill>
                <a:latin typeface="Arial" panose="020B0604020202020204"/>
                <a:ea typeface="Arial" panose="020B0604020202020204"/>
                <a:cs typeface="Arial" panose="020B0604020202020204"/>
                <a:sym typeface="Arial" panose="020B0604020202020204"/>
              </a:rPr>
              <a:t>At their peripheral ends (the ends farthest from the central nervous system), afferent neurons have </a:t>
            </a:r>
            <a:r>
              <a:rPr lang="en-US" sz="1800" b="1" i="0" u="none">
                <a:solidFill>
                  <a:schemeClr val="dk1"/>
                </a:solidFill>
                <a:latin typeface="Arial" panose="020B0604020202020204"/>
                <a:ea typeface="Arial" panose="020B0604020202020204"/>
                <a:cs typeface="Arial" panose="020B0604020202020204"/>
                <a:sym typeface="Arial" panose="020B0604020202020204"/>
              </a:rPr>
              <a:t>sensory receptors, </a:t>
            </a:r>
            <a:r>
              <a:rPr lang="en-US" sz="1800" b="0" i="0" u="none">
                <a:solidFill>
                  <a:schemeClr val="dk1"/>
                </a:solidFill>
                <a:latin typeface="Arial" panose="020B0604020202020204"/>
                <a:ea typeface="Arial" panose="020B0604020202020204"/>
                <a:cs typeface="Arial" panose="020B0604020202020204"/>
                <a:sym typeface="Arial" panose="020B0604020202020204"/>
              </a:rPr>
              <a:t>which respond to various physical or chemical changes in their environment by causing electric signals to be generated in the neuron. </a:t>
            </a:r>
            <a:endParaRPr lang="en-US" sz="1800" b="0"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360"/>
              </a:spcBef>
              <a:spcAft>
                <a:spcPts val="0"/>
              </a:spcAft>
              <a:buClr>
                <a:schemeClr val="dk1"/>
              </a:buClr>
              <a:buSzPct val="100000"/>
              <a:buFont typeface="Arial" panose="020B0604020202020204"/>
              <a:buChar char="•"/>
            </a:pPr>
            <a:r>
              <a:rPr lang="en-US" sz="1800" b="0" i="0" u="none">
                <a:solidFill>
                  <a:schemeClr val="dk1"/>
                </a:solidFill>
                <a:latin typeface="Arial" panose="020B0604020202020204"/>
                <a:ea typeface="Arial" panose="020B0604020202020204"/>
                <a:cs typeface="Arial" panose="020B0604020202020204"/>
                <a:sym typeface="Arial" panose="020B0604020202020204"/>
              </a:rPr>
              <a:t>The receptor region may be a specialized portion of the plasma membrane or a separate cell closely associated with the neuron ending.</a:t>
            </a:r>
            <a:endParaRPr lang="en-US"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3" name="Shape 283"/>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2" name="Resim 1"/>
          <p:cNvPicPr>
            <a:picLocks noChangeAspect="1"/>
          </p:cNvPicPr>
          <p:nvPr/>
        </p:nvPicPr>
        <p:blipFill>
          <a:blip r:embed="rId1"/>
          <a:stretch>
            <a:fillRect/>
          </a:stretch>
        </p:blipFill>
        <p:spPr>
          <a:xfrm>
            <a:off x="5230814" y="3287173"/>
            <a:ext cx="6351586" cy="31961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p:nvPr/>
        </p:nvSpPr>
        <p:spPr>
          <a:xfrm>
            <a:off x="7035800" y="673100"/>
            <a:ext cx="2921000" cy="4940300"/>
          </a:xfrm>
          <a:prstGeom prst="rect">
            <a:avLst/>
          </a:prstGeom>
          <a:solidFill>
            <a:schemeClr val="accent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296" name="Shape 296"/>
          <p:cNvCxnSpPr/>
          <p:nvPr/>
        </p:nvCxnSpPr>
        <p:spPr>
          <a:xfrm>
            <a:off x="3911600" y="1409700"/>
            <a:ext cx="3517900" cy="0"/>
          </a:xfrm>
          <a:prstGeom prst="straightConnector1">
            <a:avLst/>
          </a:prstGeom>
          <a:noFill/>
          <a:ln w="38100" cap="flat" cmpd="sng">
            <a:solidFill>
              <a:schemeClr val="dk1"/>
            </a:solidFill>
            <a:prstDash val="solid"/>
            <a:miter lim="800000"/>
            <a:headEnd type="none" w="med" len="med"/>
            <a:tailEnd type="triangle" w="lg" len="lg"/>
          </a:ln>
        </p:spPr>
      </p:cxnSp>
      <p:cxnSp>
        <p:nvCxnSpPr>
          <p:cNvPr id="297" name="Shape 297"/>
          <p:cNvCxnSpPr/>
          <p:nvPr/>
        </p:nvCxnSpPr>
        <p:spPr>
          <a:xfrm rot="10800000">
            <a:off x="3708400" y="5130800"/>
            <a:ext cx="3886200" cy="0"/>
          </a:xfrm>
          <a:prstGeom prst="straightConnector1">
            <a:avLst/>
          </a:prstGeom>
          <a:noFill/>
          <a:ln w="38100" cap="flat" cmpd="sng">
            <a:solidFill>
              <a:schemeClr val="dk1"/>
            </a:solidFill>
            <a:prstDash val="solid"/>
            <a:miter lim="800000"/>
            <a:headEnd type="none" w="med" len="med"/>
            <a:tailEnd type="triangle" w="lg" len="lg"/>
          </a:ln>
        </p:spPr>
      </p:cxnSp>
      <p:sp>
        <p:nvSpPr>
          <p:cNvPr id="298" name="Shape 298"/>
          <p:cNvSpPr txBox="1"/>
          <p:nvPr/>
        </p:nvSpPr>
        <p:spPr>
          <a:xfrm>
            <a:off x="2298700" y="990600"/>
            <a:ext cx="1041400" cy="850900"/>
          </a:xfrm>
          <a:prstGeom prst="rect">
            <a:avLst/>
          </a:prstGeom>
          <a:solidFill>
            <a:schemeClr val="accent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99" name="Shape 299"/>
          <p:cNvSpPr txBox="1"/>
          <p:nvPr/>
        </p:nvSpPr>
        <p:spPr>
          <a:xfrm>
            <a:off x="2349500" y="4584700"/>
            <a:ext cx="1041400" cy="850900"/>
          </a:xfrm>
          <a:prstGeom prst="rect">
            <a:avLst/>
          </a:prstGeom>
          <a:solidFill>
            <a:schemeClr val="accent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300" name="Shape 300"/>
          <p:cNvCxnSpPr/>
          <p:nvPr/>
        </p:nvCxnSpPr>
        <p:spPr>
          <a:xfrm>
            <a:off x="8305800" y="2133600"/>
            <a:ext cx="0" cy="2590800"/>
          </a:xfrm>
          <a:prstGeom prst="straightConnector1">
            <a:avLst/>
          </a:prstGeom>
          <a:noFill/>
          <a:ln w="38100" cap="flat" cmpd="sng">
            <a:solidFill>
              <a:schemeClr val="dk1"/>
            </a:solidFill>
            <a:prstDash val="solid"/>
            <a:miter lim="800000"/>
            <a:headEnd type="none" w="med" len="med"/>
            <a:tailEnd type="triangle" w="lg" len="lg"/>
          </a:ln>
        </p:spPr>
      </p:cxnSp>
      <p:sp>
        <p:nvSpPr>
          <p:cNvPr id="301" name="Shape 301"/>
          <p:cNvSpPr txBox="1"/>
          <p:nvPr/>
        </p:nvSpPr>
        <p:spPr>
          <a:xfrm>
            <a:off x="4340225" y="777875"/>
            <a:ext cx="2292350" cy="45720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Sensory Pathway</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2" name="Shape 302"/>
          <p:cNvSpPr txBox="1"/>
          <p:nvPr/>
        </p:nvSpPr>
        <p:spPr>
          <a:xfrm>
            <a:off x="4492625" y="5257800"/>
            <a:ext cx="2071687" cy="45720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Motor Pathway</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3" name="Shape 303"/>
          <p:cNvSpPr txBox="1"/>
          <p:nvPr/>
        </p:nvSpPr>
        <p:spPr>
          <a:xfrm>
            <a:off x="8258175" y="2581275"/>
            <a:ext cx="1738312" cy="83026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Interneuron</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(Integration)</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4" name="Shape 304"/>
          <p:cNvSpPr txBox="1"/>
          <p:nvPr/>
        </p:nvSpPr>
        <p:spPr>
          <a:xfrm>
            <a:off x="8067675" y="0"/>
            <a:ext cx="801687" cy="46196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FF0000"/>
              </a:buClr>
              <a:buSzPct val="100000"/>
              <a:buFont typeface="Times New Roman" panose="02020603050405020304"/>
              <a:buNone/>
            </a:pPr>
            <a:r>
              <a:rPr lang="en-US" sz="2400" b="1" i="0" u="none">
                <a:solidFill>
                  <a:srgbClr val="FF0000"/>
                </a:solidFill>
                <a:latin typeface="Times New Roman" panose="02020603050405020304"/>
                <a:ea typeface="Times New Roman" panose="02020603050405020304"/>
                <a:cs typeface="Times New Roman" panose="02020603050405020304"/>
                <a:sym typeface="Times New Roman" panose="02020603050405020304"/>
              </a:rPr>
              <a:t>CNS</a:t>
            </a:r>
            <a:endParaRPr lang="en-US" sz="2400" b="1" i="0" u="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5" name="Shape 305"/>
          <p:cNvSpPr txBox="1"/>
          <p:nvPr/>
        </p:nvSpPr>
        <p:spPr>
          <a:xfrm>
            <a:off x="4860925" y="0"/>
            <a:ext cx="766762" cy="46196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FF0000"/>
              </a:buClr>
              <a:buSzPct val="100000"/>
              <a:buFont typeface="Times New Roman" panose="02020603050405020304"/>
              <a:buNone/>
            </a:pPr>
            <a:r>
              <a:rPr lang="en-US" sz="2400" b="1" i="0" u="none">
                <a:solidFill>
                  <a:srgbClr val="FF0000"/>
                </a:solidFill>
                <a:latin typeface="Times New Roman" panose="02020603050405020304"/>
                <a:ea typeface="Times New Roman" panose="02020603050405020304"/>
                <a:cs typeface="Times New Roman" panose="02020603050405020304"/>
                <a:sym typeface="Times New Roman" panose="02020603050405020304"/>
              </a:rPr>
              <a:t>PNS</a:t>
            </a:r>
            <a:endParaRPr lang="en-US" sz="2400" b="1" i="0" u="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6" name="Shape 306"/>
          <p:cNvSpPr txBox="1"/>
          <p:nvPr/>
        </p:nvSpPr>
        <p:spPr>
          <a:xfrm>
            <a:off x="2143125" y="1895475"/>
            <a:ext cx="1401762" cy="45720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Receptors</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7" name="Shape 307"/>
          <p:cNvSpPr txBox="1"/>
          <p:nvPr/>
        </p:nvSpPr>
        <p:spPr>
          <a:xfrm>
            <a:off x="2282825" y="5502275"/>
            <a:ext cx="1185862" cy="83026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Effector</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152400" algn="l" rtl="0">
              <a:lnSpc>
                <a:spcPct val="100000"/>
              </a:lnSpc>
              <a:spcBef>
                <a:spcPts val="0"/>
              </a:spcBef>
              <a:spcAft>
                <a:spcPts val="0"/>
              </a:spcAft>
              <a:buClr>
                <a:schemeClr val="dk1"/>
              </a:buClr>
              <a:buSzPct val="100000"/>
              <a:buFont typeface="Times New Roman" panose="02020603050405020304"/>
              <a:buNone/>
            </a:pPr>
            <a:r>
              <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Tissue</a:t>
            </a:r>
            <a:endParaRPr lang="en-US" sz="24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8" name="Shape 308"/>
          <p:cNvSpPr/>
          <p:nvPr/>
        </p:nvSpPr>
        <p:spPr>
          <a:xfrm>
            <a:off x="3267075" y="1457325"/>
            <a:ext cx="4438650" cy="400050"/>
          </a:xfrm>
          <a:custGeom>
            <a:avLst/>
            <a:gdLst/>
            <a:ahLst/>
            <a:cxnLst/>
            <a:rect l="0" t="0" r="0" b="0"/>
            <a:pathLst>
              <a:path w="120000" h="120000" extrusionOk="0">
                <a:moveTo>
                  <a:pt x="0" y="62857"/>
                </a:moveTo>
                <a:cubicBezTo>
                  <a:pt x="472" y="68095"/>
                  <a:pt x="772" y="75238"/>
                  <a:pt x="1287" y="80000"/>
                </a:cubicBezTo>
                <a:cubicBezTo>
                  <a:pt x="2403" y="90952"/>
                  <a:pt x="3905" y="99523"/>
                  <a:pt x="5150" y="108571"/>
                </a:cubicBezTo>
                <a:cubicBezTo>
                  <a:pt x="5150" y="108571"/>
                  <a:pt x="7081" y="115714"/>
                  <a:pt x="7467" y="117142"/>
                </a:cubicBezTo>
                <a:cubicBezTo>
                  <a:pt x="7725" y="118095"/>
                  <a:pt x="8240" y="120000"/>
                  <a:pt x="8240" y="120000"/>
                </a:cubicBezTo>
                <a:cubicBezTo>
                  <a:pt x="9871" y="115714"/>
                  <a:pt x="11502" y="113809"/>
                  <a:pt x="13133" y="111428"/>
                </a:cubicBezTo>
                <a:cubicBezTo>
                  <a:pt x="20772" y="116190"/>
                  <a:pt x="22017" y="116666"/>
                  <a:pt x="31931" y="114285"/>
                </a:cubicBezTo>
                <a:cubicBezTo>
                  <a:pt x="34077" y="113333"/>
                  <a:pt x="36223" y="113333"/>
                  <a:pt x="38369" y="111428"/>
                </a:cubicBezTo>
                <a:cubicBezTo>
                  <a:pt x="41373" y="109047"/>
                  <a:pt x="44635" y="96190"/>
                  <a:pt x="47639" y="91428"/>
                </a:cubicBezTo>
                <a:cubicBezTo>
                  <a:pt x="48154" y="89523"/>
                  <a:pt x="48669" y="87619"/>
                  <a:pt x="49184" y="85714"/>
                </a:cubicBezTo>
                <a:cubicBezTo>
                  <a:pt x="49484" y="84761"/>
                  <a:pt x="49484" y="80000"/>
                  <a:pt x="49699" y="77142"/>
                </a:cubicBezTo>
                <a:cubicBezTo>
                  <a:pt x="50643" y="64761"/>
                  <a:pt x="51545" y="51904"/>
                  <a:pt x="52789" y="42857"/>
                </a:cubicBezTo>
                <a:cubicBezTo>
                  <a:pt x="52961" y="40000"/>
                  <a:pt x="53175" y="37619"/>
                  <a:pt x="53304" y="34285"/>
                </a:cubicBezTo>
                <a:cubicBezTo>
                  <a:pt x="53433" y="30476"/>
                  <a:pt x="53304" y="25238"/>
                  <a:pt x="53562" y="22857"/>
                </a:cubicBezTo>
                <a:cubicBezTo>
                  <a:pt x="54163" y="17142"/>
                  <a:pt x="55107" y="17142"/>
                  <a:pt x="55879" y="14285"/>
                </a:cubicBezTo>
                <a:cubicBezTo>
                  <a:pt x="56394" y="12380"/>
                  <a:pt x="56909" y="10476"/>
                  <a:pt x="57424" y="8571"/>
                </a:cubicBezTo>
                <a:cubicBezTo>
                  <a:pt x="57682" y="7619"/>
                  <a:pt x="58197" y="5714"/>
                  <a:pt x="58197" y="5714"/>
                </a:cubicBezTo>
                <a:cubicBezTo>
                  <a:pt x="60815" y="7619"/>
                  <a:pt x="62060" y="0"/>
                  <a:pt x="62832" y="25714"/>
                </a:cubicBezTo>
                <a:cubicBezTo>
                  <a:pt x="62532" y="39047"/>
                  <a:pt x="62575" y="43809"/>
                  <a:pt x="61545" y="51428"/>
                </a:cubicBezTo>
                <a:cubicBezTo>
                  <a:pt x="60472" y="69047"/>
                  <a:pt x="59270" y="84761"/>
                  <a:pt x="57424" y="91428"/>
                </a:cubicBezTo>
                <a:cubicBezTo>
                  <a:pt x="53175" y="88571"/>
                  <a:pt x="53476" y="96190"/>
                  <a:pt x="50987" y="68571"/>
                </a:cubicBezTo>
                <a:cubicBezTo>
                  <a:pt x="50772" y="66190"/>
                  <a:pt x="51287" y="74761"/>
                  <a:pt x="51502" y="77142"/>
                </a:cubicBezTo>
                <a:cubicBezTo>
                  <a:pt x="51716" y="79523"/>
                  <a:pt x="51974" y="81428"/>
                  <a:pt x="52274" y="82857"/>
                </a:cubicBezTo>
                <a:cubicBezTo>
                  <a:pt x="53948" y="90952"/>
                  <a:pt x="55622" y="92380"/>
                  <a:pt x="57424" y="94285"/>
                </a:cubicBezTo>
                <a:cubicBezTo>
                  <a:pt x="71673" y="88095"/>
                  <a:pt x="82532" y="87142"/>
                  <a:pt x="98626" y="85714"/>
                </a:cubicBezTo>
                <a:cubicBezTo>
                  <a:pt x="104163" y="83809"/>
                  <a:pt x="107553" y="86190"/>
                  <a:pt x="112274" y="68571"/>
                </a:cubicBezTo>
                <a:cubicBezTo>
                  <a:pt x="114635" y="60000"/>
                  <a:pt x="117424" y="37142"/>
                  <a:pt x="119999" y="37142"/>
                </a:cubicBezTo>
              </a:path>
            </a:pathLst>
          </a:custGeom>
          <a:noFill/>
          <a:ln w="952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09" name="Shape 309"/>
          <p:cNvSpPr/>
          <p:nvPr/>
        </p:nvSpPr>
        <p:spPr>
          <a:xfrm>
            <a:off x="5295900" y="1543050"/>
            <a:ext cx="88900" cy="133350"/>
          </a:xfrm>
          <a:prstGeom prst="ellipse">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grpSp>
        <p:nvGrpSpPr>
          <p:cNvPr id="310" name="Shape 310"/>
          <p:cNvGrpSpPr/>
          <p:nvPr/>
        </p:nvGrpSpPr>
        <p:grpSpPr>
          <a:xfrm>
            <a:off x="7639050" y="2381250"/>
            <a:ext cx="419100" cy="1895475"/>
            <a:chOff x="5791200" y="2124075"/>
            <a:chExt cx="419100" cy="1895475"/>
          </a:xfrm>
        </p:grpSpPr>
        <p:sp>
          <p:nvSpPr>
            <p:cNvPr id="311" name="Shape 311"/>
            <p:cNvSpPr/>
            <p:nvPr/>
          </p:nvSpPr>
          <p:spPr>
            <a:xfrm>
              <a:off x="5791200" y="2124075"/>
              <a:ext cx="419100" cy="542925"/>
            </a:xfrm>
            <a:custGeom>
              <a:avLst/>
              <a:gdLst/>
              <a:ahLst/>
              <a:cxnLst/>
              <a:rect l="0" t="0" r="0" b="0"/>
              <a:pathLst>
                <a:path w="120000" h="120000" extrusionOk="0">
                  <a:moveTo>
                    <a:pt x="73636" y="35789"/>
                  </a:moveTo>
                  <a:cubicBezTo>
                    <a:pt x="89090" y="39649"/>
                    <a:pt x="88636" y="43157"/>
                    <a:pt x="100909" y="33684"/>
                  </a:cubicBezTo>
                  <a:cubicBezTo>
                    <a:pt x="101818" y="31578"/>
                    <a:pt x="102272" y="29473"/>
                    <a:pt x="103636" y="27368"/>
                  </a:cubicBezTo>
                  <a:cubicBezTo>
                    <a:pt x="105000" y="25263"/>
                    <a:pt x="107272" y="18947"/>
                    <a:pt x="109090" y="21052"/>
                  </a:cubicBezTo>
                  <a:cubicBezTo>
                    <a:pt x="117272" y="31578"/>
                    <a:pt x="109090" y="46315"/>
                    <a:pt x="120000" y="58947"/>
                  </a:cubicBezTo>
                  <a:cubicBezTo>
                    <a:pt x="119090" y="61052"/>
                    <a:pt x="119090" y="63508"/>
                    <a:pt x="117272" y="65263"/>
                  </a:cubicBezTo>
                  <a:cubicBezTo>
                    <a:pt x="115000" y="67368"/>
                    <a:pt x="110000" y="67017"/>
                    <a:pt x="109090" y="69473"/>
                  </a:cubicBezTo>
                  <a:cubicBezTo>
                    <a:pt x="107727" y="73684"/>
                    <a:pt x="112272" y="83508"/>
                    <a:pt x="114545" y="88421"/>
                  </a:cubicBezTo>
                  <a:cubicBezTo>
                    <a:pt x="98636" y="100701"/>
                    <a:pt x="96818" y="114736"/>
                    <a:pt x="76363" y="120000"/>
                  </a:cubicBezTo>
                  <a:cubicBezTo>
                    <a:pt x="64090" y="118245"/>
                    <a:pt x="55454" y="114736"/>
                    <a:pt x="43636" y="117894"/>
                  </a:cubicBezTo>
                  <a:cubicBezTo>
                    <a:pt x="30454" y="114385"/>
                    <a:pt x="25909" y="106315"/>
                    <a:pt x="13636" y="103157"/>
                  </a:cubicBezTo>
                  <a:cubicBezTo>
                    <a:pt x="909" y="88771"/>
                    <a:pt x="5000" y="95438"/>
                    <a:pt x="0" y="84210"/>
                  </a:cubicBezTo>
                  <a:cubicBezTo>
                    <a:pt x="4545" y="65964"/>
                    <a:pt x="7727" y="72982"/>
                    <a:pt x="27272" y="77894"/>
                  </a:cubicBezTo>
                  <a:cubicBezTo>
                    <a:pt x="37272" y="66666"/>
                    <a:pt x="29090" y="55087"/>
                    <a:pt x="16363" y="48421"/>
                  </a:cubicBezTo>
                  <a:cubicBezTo>
                    <a:pt x="12272" y="39298"/>
                    <a:pt x="15909" y="36491"/>
                    <a:pt x="27272" y="33684"/>
                  </a:cubicBezTo>
                  <a:cubicBezTo>
                    <a:pt x="42272" y="24912"/>
                    <a:pt x="35909" y="31228"/>
                    <a:pt x="40909" y="18947"/>
                  </a:cubicBezTo>
                  <a:cubicBezTo>
                    <a:pt x="42727" y="14736"/>
                    <a:pt x="44545" y="10526"/>
                    <a:pt x="46363" y="6315"/>
                  </a:cubicBezTo>
                  <a:cubicBezTo>
                    <a:pt x="47272" y="4210"/>
                    <a:pt x="49090" y="0"/>
                    <a:pt x="49090" y="0"/>
                  </a:cubicBezTo>
                  <a:cubicBezTo>
                    <a:pt x="52727" y="8421"/>
                    <a:pt x="55909" y="11929"/>
                    <a:pt x="65454" y="16842"/>
                  </a:cubicBezTo>
                  <a:cubicBezTo>
                    <a:pt x="68181" y="23508"/>
                    <a:pt x="72272" y="29824"/>
                    <a:pt x="76363" y="35789"/>
                  </a:cubicBezTo>
                  <a:cubicBezTo>
                    <a:pt x="77727" y="37894"/>
                    <a:pt x="85000" y="42105"/>
                    <a:pt x="81818" y="42105"/>
                  </a:cubicBezTo>
                  <a:cubicBezTo>
                    <a:pt x="78181" y="42105"/>
                    <a:pt x="76363" y="37894"/>
                    <a:pt x="73636" y="35789"/>
                  </a:cubicBezTo>
                  <a:close/>
                </a:path>
              </a:pathLst>
            </a:custGeom>
            <a:noFill/>
            <a:ln w="952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12" name="Shape 312"/>
            <p:cNvSpPr/>
            <p:nvPr/>
          </p:nvSpPr>
          <p:spPr>
            <a:xfrm>
              <a:off x="5962650" y="2428875"/>
              <a:ext cx="88900" cy="133350"/>
            </a:xfrm>
            <a:prstGeom prst="ellipse">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313" name="Shape 313"/>
            <p:cNvCxnSpPr/>
            <p:nvPr/>
          </p:nvCxnSpPr>
          <p:spPr>
            <a:xfrm>
              <a:off x="5991225" y="2657475"/>
              <a:ext cx="0" cy="1228725"/>
            </a:xfrm>
            <a:prstGeom prst="straightConnector1">
              <a:avLst/>
            </a:prstGeom>
            <a:noFill/>
            <a:ln w="9525" cap="flat" cmpd="sng">
              <a:solidFill>
                <a:schemeClr val="dk1"/>
              </a:solidFill>
              <a:prstDash val="solid"/>
              <a:miter lim="800000"/>
              <a:headEnd type="none" w="med" len="med"/>
              <a:tailEnd type="none" w="med" len="med"/>
            </a:ln>
          </p:spPr>
        </p:cxnSp>
        <p:cxnSp>
          <p:nvCxnSpPr>
            <p:cNvPr id="314" name="Shape 314"/>
            <p:cNvCxnSpPr/>
            <p:nvPr/>
          </p:nvCxnSpPr>
          <p:spPr>
            <a:xfrm flipH="1">
              <a:off x="5919787" y="3876675"/>
              <a:ext cx="76200" cy="114300"/>
            </a:xfrm>
            <a:prstGeom prst="straightConnector1">
              <a:avLst/>
            </a:prstGeom>
            <a:noFill/>
            <a:ln w="9525" cap="flat" cmpd="sng">
              <a:solidFill>
                <a:schemeClr val="dk1"/>
              </a:solidFill>
              <a:prstDash val="solid"/>
              <a:miter lim="800000"/>
              <a:headEnd type="none" w="med" len="med"/>
              <a:tailEnd type="none" w="med" len="med"/>
            </a:ln>
          </p:spPr>
        </p:cxnSp>
        <p:cxnSp>
          <p:nvCxnSpPr>
            <p:cNvPr id="315" name="Shape 315"/>
            <p:cNvCxnSpPr/>
            <p:nvPr/>
          </p:nvCxnSpPr>
          <p:spPr>
            <a:xfrm>
              <a:off x="5991225" y="3876675"/>
              <a:ext cx="76200" cy="142875"/>
            </a:xfrm>
            <a:prstGeom prst="straightConnector1">
              <a:avLst/>
            </a:prstGeom>
            <a:noFill/>
            <a:ln w="9525" cap="flat" cmpd="sng">
              <a:solidFill>
                <a:schemeClr val="dk1"/>
              </a:solidFill>
              <a:prstDash val="solid"/>
              <a:miter lim="800000"/>
              <a:headEnd type="none" w="med" len="med"/>
              <a:tailEnd type="none" w="med" len="med"/>
            </a:ln>
          </p:spPr>
        </p:cxnSp>
      </p:grpSp>
      <p:grpSp>
        <p:nvGrpSpPr>
          <p:cNvPr id="316" name="Shape 316"/>
          <p:cNvGrpSpPr/>
          <p:nvPr/>
        </p:nvGrpSpPr>
        <p:grpSpPr>
          <a:xfrm>
            <a:off x="2981325" y="4629150"/>
            <a:ext cx="5095875" cy="419100"/>
            <a:chOff x="1457325" y="4133850"/>
            <a:chExt cx="5095875" cy="419100"/>
          </a:xfrm>
        </p:grpSpPr>
        <p:sp>
          <p:nvSpPr>
            <p:cNvPr id="317" name="Shape 317"/>
            <p:cNvSpPr/>
            <p:nvPr/>
          </p:nvSpPr>
          <p:spPr>
            <a:xfrm rot="5400000">
              <a:off x="6072187" y="4071937"/>
              <a:ext cx="419100" cy="542925"/>
            </a:xfrm>
            <a:custGeom>
              <a:avLst/>
              <a:gdLst/>
              <a:ahLst/>
              <a:cxnLst/>
              <a:rect l="0" t="0" r="0" b="0"/>
              <a:pathLst>
                <a:path w="120000" h="120000" extrusionOk="0">
                  <a:moveTo>
                    <a:pt x="73636" y="35789"/>
                  </a:moveTo>
                  <a:cubicBezTo>
                    <a:pt x="89090" y="39649"/>
                    <a:pt x="88636" y="43157"/>
                    <a:pt x="100909" y="33684"/>
                  </a:cubicBezTo>
                  <a:cubicBezTo>
                    <a:pt x="101818" y="31578"/>
                    <a:pt x="102272" y="29473"/>
                    <a:pt x="103636" y="27368"/>
                  </a:cubicBezTo>
                  <a:cubicBezTo>
                    <a:pt x="105000" y="25263"/>
                    <a:pt x="107272" y="18947"/>
                    <a:pt x="109090" y="21052"/>
                  </a:cubicBezTo>
                  <a:cubicBezTo>
                    <a:pt x="117272" y="31578"/>
                    <a:pt x="109090" y="46315"/>
                    <a:pt x="120000" y="58947"/>
                  </a:cubicBezTo>
                  <a:cubicBezTo>
                    <a:pt x="119090" y="61052"/>
                    <a:pt x="119090" y="63508"/>
                    <a:pt x="117272" y="65263"/>
                  </a:cubicBezTo>
                  <a:cubicBezTo>
                    <a:pt x="115000" y="67368"/>
                    <a:pt x="110000" y="67017"/>
                    <a:pt x="109090" y="69473"/>
                  </a:cubicBezTo>
                  <a:cubicBezTo>
                    <a:pt x="107727" y="73684"/>
                    <a:pt x="112272" y="83508"/>
                    <a:pt x="114545" y="88421"/>
                  </a:cubicBezTo>
                  <a:cubicBezTo>
                    <a:pt x="98636" y="100701"/>
                    <a:pt x="96818" y="114736"/>
                    <a:pt x="76363" y="120000"/>
                  </a:cubicBezTo>
                  <a:cubicBezTo>
                    <a:pt x="64090" y="118245"/>
                    <a:pt x="55454" y="114736"/>
                    <a:pt x="43636" y="117894"/>
                  </a:cubicBezTo>
                  <a:cubicBezTo>
                    <a:pt x="30454" y="114385"/>
                    <a:pt x="25909" y="106315"/>
                    <a:pt x="13636" y="103157"/>
                  </a:cubicBezTo>
                  <a:cubicBezTo>
                    <a:pt x="909" y="88771"/>
                    <a:pt x="5000" y="95438"/>
                    <a:pt x="0" y="84210"/>
                  </a:cubicBezTo>
                  <a:cubicBezTo>
                    <a:pt x="4545" y="65964"/>
                    <a:pt x="7727" y="72982"/>
                    <a:pt x="27272" y="77894"/>
                  </a:cubicBezTo>
                  <a:cubicBezTo>
                    <a:pt x="37272" y="66666"/>
                    <a:pt x="29090" y="55087"/>
                    <a:pt x="16363" y="48421"/>
                  </a:cubicBezTo>
                  <a:cubicBezTo>
                    <a:pt x="12272" y="39298"/>
                    <a:pt x="15909" y="36491"/>
                    <a:pt x="27272" y="33684"/>
                  </a:cubicBezTo>
                  <a:cubicBezTo>
                    <a:pt x="42272" y="24912"/>
                    <a:pt x="35909" y="31228"/>
                    <a:pt x="40909" y="18947"/>
                  </a:cubicBezTo>
                  <a:cubicBezTo>
                    <a:pt x="42727" y="14736"/>
                    <a:pt x="44545" y="10526"/>
                    <a:pt x="46363" y="6315"/>
                  </a:cubicBezTo>
                  <a:cubicBezTo>
                    <a:pt x="47272" y="4210"/>
                    <a:pt x="49090" y="0"/>
                    <a:pt x="49090" y="0"/>
                  </a:cubicBezTo>
                  <a:cubicBezTo>
                    <a:pt x="52727" y="8421"/>
                    <a:pt x="55909" y="11929"/>
                    <a:pt x="65454" y="16842"/>
                  </a:cubicBezTo>
                  <a:cubicBezTo>
                    <a:pt x="68181" y="23508"/>
                    <a:pt x="72272" y="29824"/>
                    <a:pt x="76363" y="35789"/>
                  </a:cubicBezTo>
                  <a:cubicBezTo>
                    <a:pt x="77727" y="37894"/>
                    <a:pt x="85000" y="42105"/>
                    <a:pt x="81818" y="42105"/>
                  </a:cubicBezTo>
                  <a:cubicBezTo>
                    <a:pt x="78181" y="42105"/>
                    <a:pt x="76363" y="37894"/>
                    <a:pt x="73636" y="35789"/>
                  </a:cubicBezTo>
                  <a:close/>
                </a:path>
              </a:pathLst>
            </a:custGeom>
            <a:noFill/>
            <a:ln w="952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18" name="Shape 318"/>
            <p:cNvSpPr/>
            <p:nvPr/>
          </p:nvSpPr>
          <p:spPr>
            <a:xfrm rot="5400000">
              <a:off x="6137275" y="4283075"/>
              <a:ext cx="88900" cy="133350"/>
            </a:xfrm>
            <a:prstGeom prst="ellipse">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319" name="Shape 319"/>
            <p:cNvCxnSpPr/>
            <p:nvPr/>
          </p:nvCxnSpPr>
          <p:spPr>
            <a:xfrm rot="5400000" flipH="1">
              <a:off x="1504950" y="4238625"/>
              <a:ext cx="76200" cy="114300"/>
            </a:xfrm>
            <a:prstGeom prst="straightConnector1">
              <a:avLst/>
            </a:prstGeom>
            <a:noFill/>
            <a:ln w="9525" cap="flat" cmpd="sng">
              <a:solidFill>
                <a:schemeClr val="dk1"/>
              </a:solidFill>
              <a:prstDash val="solid"/>
              <a:miter lim="800000"/>
              <a:headEnd type="none" w="med" len="med"/>
              <a:tailEnd type="none" w="med" len="med"/>
            </a:ln>
          </p:spPr>
        </p:cxnSp>
        <p:cxnSp>
          <p:nvCxnSpPr>
            <p:cNvPr id="320" name="Shape 320"/>
            <p:cNvCxnSpPr/>
            <p:nvPr/>
          </p:nvCxnSpPr>
          <p:spPr>
            <a:xfrm rot="5400000">
              <a:off x="1490662" y="4295775"/>
              <a:ext cx="76200" cy="142875"/>
            </a:xfrm>
            <a:prstGeom prst="straightConnector1">
              <a:avLst/>
            </a:prstGeom>
            <a:noFill/>
            <a:ln w="9525" cap="flat" cmpd="sng">
              <a:solidFill>
                <a:schemeClr val="dk1"/>
              </a:solidFill>
              <a:prstDash val="solid"/>
              <a:miter lim="800000"/>
              <a:headEnd type="none" w="med" len="med"/>
              <a:tailEnd type="none" w="med" len="med"/>
            </a:ln>
          </p:spPr>
        </p:cxnSp>
        <p:cxnSp>
          <p:nvCxnSpPr>
            <p:cNvPr id="321" name="Shape 321"/>
            <p:cNvCxnSpPr/>
            <p:nvPr/>
          </p:nvCxnSpPr>
          <p:spPr>
            <a:xfrm rot="10800000">
              <a:off x="1595437" y="4333875"/>
              <a:ext cx="4424362" cy="0"/>
            </a:xfrm>
            <a:prstGeom prst="straightConnector1">
              <a:avLst/>
            </a:prstGeom>
            <a:noFill/>
            <a:ln w="9525" cap="flat" cmpd="sng">
              <a:solidFill>
                <a:schemeClr val="dk1"/>
              </a:solidFill>
              <a:prstDash val="solid"/>
              <a:miter lim="800000"/>
              <a:headEnd type="none" w="med" len="med"/>
              <a:tailEnd type="none" w="med" len="med"/>
            </a:ln>
          </p:spPr>
        </p:cxnSp>
      </p:grpSp>
      <p:cxnSp>
        <p:nvCxnSpPr>
          <p:cNvPr id="322" name="Shape 322"/>
          <p:cNvCxnSpPr/>
          <p:nvPr/>
        </p:nvCxnSpPr>
        <p:spPr>
          <a:xfrm rot="5400000" flipH="1">
            <a:off x="3171825" y="1581150"/>
            <a:ext cx="76200" cy="114300"/>
          </a:xfrm>
          <a:prstGeom prst="straightConnector1">
            <a:avLst/>
          </a:prstGeom>
          <a:noFill/>
          <a:ln w="9525" cap="flat" cmpd="sng">
            <a:solidFill>
              <a:schemeClr val="dk1"/>
            </a:solidFill>
            <a:prstDash val="solid"/>
            <a:miter lim="800000"/>
            <a:headEnd type="none" w="med" len="med"/>
            <a:tailEnd type="none" w="med" len="med"/>
          </a:ln>
        </p:spPr>
      </p:cxnSp>
      <p:cxnSp>
        <p:nvCxnSpPr>
          <p:cNvPr id="323" name="Shape 323"/>
          <p:cNvCxnSpPr/>
          <p:nvPr/>
        </p:nvCxnSpPr>
        <p:spPr>
          <a:xfrm rot="5400000">
            <a:off x="3157537" y="1638300"/>
            <a:ext cx="76200" cy="142875"/>
          </a:xfrm>
          <a:prstGeom prst="straightConnector1">
            <a:avLst/>
          </a:prstGeom>
          <a:noFill/>
          <a:ln w="9525" cap="flat" cmpd="sng">
            <a:solidFill>
              <a:schemeClr val="dk1"/>
            </a:solidFill>
            <a:prstDash val="solid"/>
            <a:miter lim="800000"/>
            <a:headEnd type="none" w="med" len="med"/>
            <a:tailEnd type="none" w="med" len="med"/>
          </a:ln>
        </p:spPr>
      </p:cxnSp>
      <p:grpSp>
        <p:nvGrpSpPr>
          <p:cNvPr id="324" name="Shape 324"/>
          <p:cNvGrpSpPr/>
          <p:nvPr/>
        </p:nvGrpSpPr>
        <p:grpSpPr>
          <a:xfrm rot="4620000">
            <a:off x="7762875" y="1847850"/>
            <a:ext cx="133350" cy="200025"/>
            <a:chOff x="3914775" y="2581275"/>
            <a:chExt cx="133350" cy="200025"/>
          </a:xfrm>
        </p:grpSpPr>
        <p:cxnSp>
          <p:nvCxnSpPr>
            <p:cNvPr id="325" name="Shape 325"/>
            <p:cNvCxnSpPr/>
            <p:nvPr/>
          </p:nvCxnSpPr>
          <p:spPr>
            <a:xfrm rot="10800000" flipH="1">
              <a:off x="3914775" y="2581275"/>
              <a:ext cx="133350" cy="85725"/>
            </a:xfrm>
            <a:prstGeom prst="straightConnector1">
              <a:avLst/>
            </a:prstGeom>
            <a:noFill/>
            <a:ln w="9525" cap="flat" cmpd="sng">
              <a:solidFill>
                <a:schemeClr val="dk1"/>
              </a:solidFill>
              <a:prstDash val="solid"/>
              <a:miter lim="800000"/>
              <a:headEnd type="none" w="med" len="med"/>
              <a:tailEnd type="none" w="med" len="med"/>
            </a:ln>
          </p:spPr>
        </p:cxnSp>
        <p:cxnSp>
          <p:nvCxnSpPr>
            <p:cNvPr id="326" name="Shape 326"/>
            <p:cNvCxnSpPr/>
            <p:nvPr/>
          </p:nvCxnSpPr>
          <p:spPr>
            <a:xfrm>
              <a:off x="3914775" y="2667000"/>
              <a:ext cx="133350" cy="114300"/>
            </a:xfrm>
            <a:prstGeom prst="straightConnector1">
              <a:avLst/>
            </a:prstGeom>
            <a:noFill/>
            <a:ln w="9525" cap="flat" cmpd="sng">
              <a:solidFill>
                <a:schemeClr val="dk1"/>
              </a:solidFill>
              <a:prstDash val="solid"/>
              <a:miter lim="800000"/>
              <a:headEnd type="none" w="med" len="med"/>
              <a:tailEnd type="none" w="med" len="med"/>
            </a:ln>
          </p:spPr>
        </p:cxnSp>
      </p:grpSp>
      <p:sp>
        <p:nvSpPr>
          <p:cNvPr id="327" name="Shape 327"/>
          <p:cNvSpPr/>
          <p:nvPr/>
        </p:nvSpPr>
        <p:spPr>
          <a:xfrm>
            <a:off x="7705725" y="1581150"/>
            <a:ext cx="171450" cy="290512"/>
          </a:xfrm>
          <a:custGeom>
            <a:avLst/>
            <a:gdLst/>
            <a:ahLst/>
            <a:cxnLst/>
            <a:rect l="0" t="0" r="0" b="0"/>
            <a:pathLst>
              <a:path w="120000" h="120000" extrusionOk="0">
                <a:moveTo>
                  <a:pt x="0" y="0"/>
                </a:moveTo>
                <a:cubicBezTo>
                  <a:pt x="24444" y="4590"/>
                  <a:pt x="48888" y="7213"/>
                  <a:pt x="73333" y="11803"/>
                </a:cubicBezTo>
                <a:cubicBezTo>
                  <a:pt x="85555" y="19016"/>
                  <a:pt x="97777" y="26229"/>
                  <a:pt x="110000" y="33442"/>
                </a:cubicBezTo>
                <a:cubicBezTo>
                  <a:pt x="116666" y="45901"/>
                  <a:pt x="120000" y="53114"/>
                  <a:pt x="106666" y="64918"/>
                </a:cubicBezTo>
                <a:cubicBezTo>
                  <a:pt x="98888" y="83934"/>
                  <a:pt x="90000" y="100327"/>
                  <a:pt x="90000" y="120000"/>
                </a:cubicBezTo>
              </a:path>
            </a:pathLst>
          </a:custGeom>
          <a:noFill/>
          <a:ln w="952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28" name="Shape 328"/>
          <p:cNvSpPr txBox="1"/>
          <p:nvPr/>
        </p:nvSpPr>
        <p:spPr>
          <a:xfrm>
            <a:off x="4318000" y="1917700"/>
            <a:ext cx="1978025" cy="336550"/>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CC3300"/>
              </a:buClr>
              <a:buSzPct val="100000"/>
              <a:buFont typeface="Arial" panose="020B0604020202020204"/>
              <a:buNone/>
            </a:pPr>
            <a:r>
              <a:rPr lang="en-US" sz="1600" b="1" i="0" u="none">
                <a:solidFill>
                  <a:srgbClr val="CC3300"/>
                </a:solidFill>
                <a:latin typeface="Arial" panose="020B0604020202020204"/>
                <a:ea typeface="Arial" panose="020B0604020202020204"/>
                <a:cs typeface="Arial" panose="020B0604020202020204"/>
                <a:sym typeface="Arial" panose="020B0604020202020204"/>
              </a:rPr>
              <a:t>1. Sensory Neuron</a:t>
            </a:r>
            <a:endParaRPr lang="en-US" sz="1600" b="1" i="0" u="none">
              <a:solidFill>
                <a:srgbClr val="CC3300"/>
              </a:solidFill>
              <a:latin typeface="Arial" panose="020B0604020202020204"/>
              <a:ea typeface="Arial" panose="020B0604020202020204"/>
              <a:cs typeface="Arial" panose="020B0604020202020204"/>
              <a:sym typeface="Arial" panose="020B0604020202020204"/>
            </a:endParaRPr>
          </a:p>
        </p:txBody>
      </p:sp>
      <p:sp>
        <p:nvSpPr>
          <p:cNvPr id="329" name="Shape 329"/>
          <p:cNvSpPr txBox="1"/>
          <p:nvPr/>
        </p:nvSpPr>
        <p:spPr>
          <a:xfrm>
            <a:off x="4403725" y="4308475"/>
            <a:ext cx="1743075" cy="336550"/>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CC3300"/>
              </a:buClr>
              <a:buSzPct val="100000"/>
              <a:buFont typeface="Arial" panose="020B0604020202020204"/>
              <a:buNone/>
            </a:pPr>
            <a:r>
              <a:rPr lang="en-US" sz="1600" b="1" i="0" u="none">
                <a:solidFill>
                  <a:srgbClr val="CC3300"/>
                </a:solidFill>
                <a:latin typeface="Arial" panose="020B0604020202020204"/>
                <a:ea typeface="Arial" panose="020B0604020202020204"/>
                <a:cs typeface="Arial" panose="020B0604020202020204"/>
                <a:sym typeface="Arial" panose="020B0604020202020204"/>
              </a:rPr>
              <a:t>3. Motor Neuron</a:t>
            </a:r>
            <a:endParaRPr lang="en-US" sz="1600" b="1" i="0" u="none">
              <a:solidFill>
                <a:srgbClr val="CC3300"/>
              </a:solidFill>
              <a:latin typeface="Arial" panose="020B0604020202020204"/>
              <a:ea typeface="Arial" panose="020B0604020202020204"/>
              <a:cs typeface="Arial" panose="020B0604020202020204"/>
              <a:sym typeface="Arial" panose="020B0604020202020204"/>
            </a:endParaRPr>
          </a:p>
        </p:txBody>
      </p:sp>
      <p:sp>
        <p:nvSpPr>
          <p:cNvPr id="330" name="Shape 330"/>
          <p:cNvSpPr txBox="1"/>
          <p:nvPr/>
        </p:nvSpPr>
        <p:spPr>
          <a:xfrm rot="-5400000">
            <a:off x="6594475" y="3144837"/>
            <a:ext cx="1539875" cy="336550"/>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CC3300"/>
              </a:buClr>
              <a:buSzPct val="100000"/>
              <a:buFont typeface="Arial" panose="020B0604020202020204"/>
              <a:buNone/>
            </a:pPr>
            <a:r>
              <a:rPr lang="en-US" sz="1600" b="1" i="0" u="none">
                <a:solidFill>
                  <a:srgbClr val="CC3300"/>
                </a:solidFill>
                <a:latin typeface="Arial" panose="020B0604020202020204"/>
                <a:ea typeface="Arial" panose="020B0604020202020204"/>
                <a:cs typeface="Arial" panose="020B0604020202020204"/>
                <a:sym typeface="Arial" panose="020B0604020202020204"/>
              </a:rPr>
              <a:t>2. Interneuron</a:t>
            </a:r>
            <a:endParaRPr lang="en-US" sz="1600" b="1" i="0" u="none">
              <a:solidFill>
                <a:srgbClr val="CC33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tr-TR" altLang="en-US"/>
              <a:t>SUPPORTING CELLS</a:t>
            </a:r>
            <a:endParaRPr lang="tr-TR" altLang="en-US"/>
          </a:p>
        </p:txBody>
      </p:sp>
      <p:sp>
        <p:nvSpPr>
          <p:cNvPr id="3" name="Content Placeholder 2"/>
          <p:cNvSpPr>
            <a:spLocks noGrp="1"/>
          </p:cNvSpPr>
          <p:nvPr>
            <p:ph sz="half" idx="1"/>
          </p:nvPr>
        </p:nvSpPr>
        <p:spPr>
          <a:xfrm>
            <a:off x="5313680" y="2694940"/>
            <a:ext cx="6269355" cy="3300095"/>
          </a:xfrm>
        </p:spPr>
        <p:txBody>
          <a:bodyPr>
            <a:normAutofit fontScale="90000"/>
          </a:bodyPr>
          <a:p>
            <a:r>
              <a:rPr lang="tr-TR" altLang="en-US"/>
              <a:t>Neurons constitute only about half the volume of the nervous system.</a:t>
            </a:r>
            <a:endParaRPr lang="tr-TR" altLang="en-US"/>
          </a:p>
          <a:p>
            <a:r>
              <a:rPr lang="tr-TR" altLang="en-US"/>
              <a:t>The rest of NS contains a variety of supporting cells.</a:t>
            </a:r>
            <a:endParaRPr lang="tr-TR" altLang="en-US"/>
          </a:p>
          <a:p>
            <a:r>
              <a:rPr lang="tr-TR" altLang="en-US" b="1"/>
              <a:t>WHY?</a:t>
            </a:r>
            <a:endParaRPr lang="tr-TR" altLang="en-US" b="1"/>
          </a:p>
          <a:p>
            <a:r>
              <a:rPr lang="tr-TR" altLang="en-US"/>
              <a:t>Neurons have a high rate of metabolism but have no means of storing nutirents.</a:t>
            </a:r>
            <a:endParaRPr lang="tr-TR" altLang="en-US"/>
          </a:p>
          <a:p>
            <a:r>
              <a:rPr lang="tr-TR" altLang="en-US"/>
              <a:t>They must constantly be supplied with nutrients and oxygen.</a:t>
            </a:r>
            <a:endParaRPr lang="tr-TR" altLang="en-US"/>
          </a:p>
          <a:p>
            <a:r>
              <a:rPr lang="tr-TR" altLang="en-US"/>
              <a:t>These cells support and protect neurons.</a:t>
            </a:r>
            <a:endParaRPr lang="tr-TR" altLang="en-US"/>
          </a:p>
        </p:txBody>
      </p:sp>
      <p:sp>
        <p:nvSpPr>
          <p:cNvPr id="4" name="Slide Number Placeholder 3"/>
          <p:cNvSpPr>
            <a:spLocks noGrp="1"/>
          </p:cNvSpPr>
          <p:nvPr>
            <p:ph type="sldNum" sz="quarter" idx="12"/>
          </p:nvPr>
        </p:nvSpPr>
        <p:spPr/>
        <p:txBody>
          <a:bodyPr/>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trike="noStrike" cap="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pic>
        <p:nvPicPr>
          <p:cNvPr id="107" name="Content Placeholder 106"/>
          <p:cNvPicPr/>
          <p:nvPr>
            <p:ph sz="half" idx="2"/>
          </p:nvPr>
        </p:nvPicPr>
        <p:blipFill>
          <a:blip r:embed="rId1"/>
          <a:srcRect t="10469"/>
          <a:stretch>
            <a:fillRect/>
          </a:stretch>
        </p:blipFill>
        <p:spPr>
          <a:xfrm>
            <a:off x="5203825" y="320040"/>
            <a:ext cx="5266055" cy="212344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4"/>
        <p:cNvGrpSpPr/>
        <p:nvPr/>
      </p:nvGrpSpPr>
      <p:grpSpPr>
        <a:xfrm>
          <a:off x="0" y="0"/>
          <a:ext cx="0" cy="0"/>
          <a:chOff x="0" y="0"/>
          <a:chExt cx="0" cy="0"/>
        </a:xfrm>
      </p:grpSpPr>
      <p:pic>
        <p:nvPicPr>
          <p:cNvPr id="335" name="Shape 335"/>
          <p:cNvPicPr preferRelativeResize="0"/>
          <p:nvPr/>
        </p:nvPicPr>
        <p:blipFill rotWithShape="1">
          <a:blip r:embed="rId1"/>
          <a:srcRect t="10108" b="16641"/>
          <a:stretch>
            <a:fillRect/>
          </a:stretch>
        </p:blipFill>
        <p:spPr>
          <a:xfrm>
            <a:off x="2115789" y="0"/>
            <a:ext cx="9011246" cy="578586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pic>
        <p:nvPicPr>
          <p:cNvPr id="2" name="Resim 1"/>
          <p:cNvPicPr>
            <a:picLocks noChangeAspect="1"/>
          </p:cNvPicPr>
          <p:nvPr/>
        </p:nvPicPr>
        <p:blipFill rotWithShape="1">
          <a:blip r:embed="rId1"/>
          <a:srcRect t="7106" r="-2" b="6094"/>
          <a:stretch>
            <a:fillRect/>
          </a:stretch>
        </p:blipFill>
        <p:spPr>
          <a:xfrm>
            <a:off x="696582" y="1696597"/>
            <a:ext cx="5794289" cy="4191126"/>
          </a:xfrm>
          <a:prstGeom prst="rect">
            <a:avLst/>
          </a:prstGeom>
          <a:ln w="12700">
            <a:noFill/>
          </a:ln>
        </p:spPr>
      </p:pic>
      <p:sp>
        <p:nvSpPr>
          <p:cNvPr id="198" name="Shape 198"/>
          <p:cNvSpPr txBox="1">
            <a:spLocks noGrp="1"/>
          </p:cNvSpPr>
          <p:nvPr>
            <p:ph type="title"/>
          </p:nvPr>
        </p:nvSpPr>
        <p:spPr>
          <a:xfrm>
            <a:off x="921084" y="322186"/>
            <a:ext cx="10488547" cy="1190912"/>
          </a:xfrm>
          <a:prstGeom prst="rect">
            <a:avLst/>
          </a:prstGeom>
        </p:spPr>
        <p:txBody>
          <a:bodyPr lIns="91425" tIns="45700" rIns="91425" bIns="45700" anchorCtr="0">
            <a:normAutofit/>
          </a:bodyPr>
          <a:lstStyle/>
          <a:p>
            <a:pPr marL="0" marR="0" lvl="0" indent="-228600" rtl="0">
              <a:spcBef>
                <a:spcPts val="0"/>
              </a:spcBef>
              <a:spcAft>
                <a:spcPts val="0"/>
              </a:spcAft>
              <a:buClr>
                <a:schemeClr val="dk1"/>
              </a:buClr>
              <a:buSzPct val="100000"/>
              <a:buFont typeface="Arial" panose="020B0604020202020204"/>
              <a:buNone/>
            </a:pPr>
            <a:r>
              <a:rPr lang="tr-TR" b="1" dirty="0">
                <a:solidFill>
                  <a:schemeClr val="tx2"/>
                </a:solidFill>
                <a:latin typeface="Arial" panose="020B0604020202020204"/>
                <a:ea typeface="Arial" panose="020B0604020202020204"/>
                <a:cs typeface="Arial" panose="020B0604020202020204"/>
                <a:sym typeface="Arial" panose="020B0604020202020204"/>
              </a:rPr>
              <a:t>DONT UNDERESTIMATE</a:t>
            </a:r>
            <a:br>
              <a:rPr lang="tr-TR" b="1" dirty="0">
                <a:solidFill>
                  <a:schemeClr val="tx2"/>
                </a:solidFill>
                <a:latin typeface="Arial" panose="020B0604020202020204"/>
                <a:ea typeface="Arial" panose="020B0604020202020204"/>
                <a:cs typeface="Arial" panose="020B0604020202020204"/>
                <a:sym typeface="Arial" panose="020B0604020202020204"/>
              </a:rPr>
            </a:br>
            <a:r>
              <a:rPr lang="tr-TR" b="1" i="0" u="none" strike="noStrike" cap="none" dirty="0">
                <a:solidFill>
                  <a:schemeClr val="tx2"/>
                </a:solidFill>
                <a:latin typeface="Arial" panose="020B0604020202020204"/>
                <a:ea typeface="Arial" panose="020B0604020202020204"/>
                <a:cs typeface="Arial" panose="020B0604020202020204"/>
                <a:sym typeface="Arial" panose="020B0604020202020204"/>
              </a:rPr>
              <a:t>GLIAL CELLS-NERVE GLUE</a:t>
            </a:r>
            <a:endParaRPr lang="en-US" b="1" i="0" u="none" strike="noStrike" cap="none" dirty="0">
              <a:solidFill>
                <a:schemeClr val="tx2"/>
              </a:solidFill>
              <a:latin typeface="Arial" panose="020B0604020202020204"/>
              <a:ea typeface="Arial" panose="020B0604020202020204"/>
              <a:cs typeface="Arial" panose="020B0604020202020204"/>
              <a:sym typeface="Arial" panose="020B0604020202020204"/>
            </a:endParaRPr>
          </a:p>
        </p:txBody>
      </p:sp>
      <p:sp>
        <p:nvSpPr>
          <p:cNvPr id="199" name="Shape 199"/>
          <p:cNvSpPr txBox="1">
            <a:spLocks noGrp="1"/>
          </p:cNvSpPr>
          <p:nvPr>
            <p:ph idx="1"/>
          </p:nvPr>
        </p:nvSpPr>
        <p:spPr>
          <a:xfrm>
            <a:off x="6645108" y="1696597"/>
            <a:ext cx="5028928" cy="4205764"/>
          </a:xfrm>
          <a:prstGeom prst="rect">
            <a:avLst/>
          </a:prstGeom>
        </p:spPr>
        <p:txBody>
          <a:bodyPr lIns="91425" tIns="45700" rIns="91425" bIns="45700" anchorCtr="0">
            <a:normAutofit fontScale="92500" lnSpcReduction="10000"/>
          </a:bodyPr>
          <a:lstStyle/>
          <a:p>
            <a:pPr lvl="0" indent="-342900">
              <a:spcBef>
                <a:spcPts val="0"/>
              </a:spcBef>
              <a:spcAft>
                <a:spcPts val="600"/>
              </a:spcAft>
              <a:buClr>
                <a:srgbClr val="FFA91F"/>
              </a:buClr>
            </a:pPr>
            <a:r>
              <a:rPr lang="en-US" dirty="0"/>
              <a:t>Ten or twenty years ago, glial cells were considered minor players in the nervous system, even though they outnumber neurons 10-fold. </a:t>
            </a:r>
            <a:endParaRPr lang="tr-TR" dirty="0"/>
          </a:p>
          <a:p>
            <a:pPr lvl="0" indent="-342900">
              <a:spcBef>
                <a:spcPts val="0"/>
              </a:spcBef>
              <a:spcAft>
                <a:spcPts val="600"/>
              </a:spcAft>
              <a:buClr>
                <a:srgbClr val="FFA91F"/>
              </a:buClr>
            </a:pPr>
            <a:r>
              <a:rPr lang="en-US" dirty="0"/>
              <a:t>Glia were thought to function as passive support cells, bringing nutrients to and removing wastes from the neurons, whereas the </a:t>
            </a:r>
            <a:r>
              <a:rPr lang="tr-TR" dirty="0" err="1"/>
              <a:t>neurons</a:t>
            </a:r>
            <a:r>
              <a:rPr lang="tr-TR" dirty="0"/>
              <a:t> </a:t>
            </a:r>
            <a:r>
              <a:rPr lang="en-US" dirty="0"/>
              <a:t>carried out the critical nervous system functions of information processing, plasticity, learning, and memory. </a:t>
            </a:r>
            <a:endParaRPr lang="tr-TR" dirty="0"/>
          </a:p>
          <a:p>
            <a:pPr lvl="0" indent="-342900">
              <a:spcBef>
                <a:spcPts val="0"/>
              </a:spcBef>
              <a:spcAft>
                <a:spcPts val="600"/>
              </a:spcAft>
              <a:buClr>
                <a:srgbClr val="FFA91F"/>
              </a:buClr>
            </a:pPr>
            <a:r>
              <a:rPr lang="en-US" dirty="0"/>
              <a:t>Recent studies</a:t>
            </a:r>
            <a:r>
              <a:rPr lang="tr-TR" dirty="0"/>
              <a:t> </a:t>
            </a:r>
            <a:r>
              <a:rPr lang="en-US" dirty="0"/>
              <a:t>are changing this view and demonstrating that glial cells play a key role in these essential brain functions</a:t>
            </a:r>
            <a:r>
              <a:rPr lang="tr-TR" dirty="0"/>
              <a:t>.</a:t>
            </a:r>
            <a:endParaRPr lang="en-US" b="0" i="0" u="none" strike="noStrike" cap="none" dirty="0">
              <a:latin typeface="Arial" panose="020B0604020202020204"/>
              <a:ea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1"/>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1"/>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1"/>
                                        <p:tgtEl>
                                          <p:spTgt spid="1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015046" y="365870"/>
            <a:ext cx="10488547" cy="1190912"/>
          </a:xfrm>
          <a:prstGeom prst="rect">
            <a:avLst/>
          </a:prstGeom>
        </p:spPr>
        <p:txBody>
          <a:bodyPr lIns="91425" tIns="45700" rIns="91425" bIns="45700" anchorCtr="0">
            <a:normAutofit/>
          </a:bodyPr>
          <a:lstStyle/>
          <a:p>
            <a:pPr marL="0" marR="0" lvl="0" indent="-228600" rtl="0">
              <a:spcBef>
                <a:spcPts val="0"/>
              </a:spcBef>
              <a:spcAft>
                <a:spcPts val="0"/>
              </a:spcAft>
              <a:buClr>
                <a:schemeClr val="dk1"/>
              </a:buClr>
              <a:buSzPct val="100000"/>
              <a:buFont typeface="Arial" panose="020B0604020202020204"/>
              <a:buNone/>
            </a:pPr>
            <a:r>
              <a:rPr lang="tr-TR" b="1" dirty="0">
                <a:solidFill>
                  <a:schemeClr val="tx2"/>
                </a:solidFill>
                <a:latin typeface="Arial" panose="020B0604020202020204"/>
                <a:ea typeface="Arial" panose="020B0604020202020204"/>
                <a:cs typeface="Arial" panose="020B0604020202020204"/>
                <a:sym typeface="Arial" panose="020B0604020202020204"/>
              </a:rPr>
              <a:t>NEUROGLIAL CELLS</a:t>
            </a:r>
            <a:endParaRPr lang="en-US" b="1" i="0" u="none" strike="noStrike" cap="none" dirty="0">
              <a:solidFill>
                <a:schemeClr val="tx2"/>
              </a:solidFill>
              <a:latin typeface="Arial" panose="020B0604020202020204"/>
              <a:ea typeface="Arial" panose="020B0604020202020204"/>
              <a:cs typeface="Arial" panose="020B0604020202020204"/>
              <a:sym typeface="Arial" panose="020B0604020202020204"/>
            </a:endParaRPr>
          </a:p>
        </p:txBody>
      </p:sp>
      <p:sp>
        <p:nvSpPr>
          <p:cNvPr id="199" name="Shape 199"/>
          <p:cNvSpPr txBox="1">
            <a:spLocks noGrp="1"/>
          </p:cNvSpPr>
          <p:nvPr>
            <p:ph idx="1"/>
          </p:nvPr>
        </p:nvSpPr>
        <p:spPr>
          <a:xfrm>
            <a:off x="6380702" y="1701800"/>
            <a:ext cx="5595397" cy="4732814"/>
          </a:xfrm>
          <a:prstGeom prst="rect">
            <a:avLst/>
          </a:prstGeom>
        </p:spPr>
        <p:txBody>
          <a:bodyPr lIns="91425" tIns="45700" rIns="91425" bIns="45700" anchorCtr="0">
            <a:normAutofit fontScale="92500" lnSpcReduction="10000"/>
          </a:bodyPr>
          <a:lstStyle/>
          <a:p>
            <a:pPr lvl="0" indent="-342900">
              <a:spcBef>
                <a:spcPts val="0"/>
              </a:spcBef>
              <a:spcAft>
                <a:spcPts val="600"/>
              </a:spcAft>
              <a:buClr>
                <a:srgbClr val="FFA91F"/>
              </a:buClr>
            </a:pPr>
            <a:r>
              <a:rPr lang="en-US" dirty="0"/>
              <a:t>Neuroglial cells—usually referred to simply as </a:t>
            </a:r>
            <a:r>
              <a:rPr lang="en-US" b="1" dirty="0"/>
              <a:t>glial cells</a:t>
            </a:r>
            <a:r>
              <a:rPr lang="en-US" dirty="0"/>
              <a:t> or glia—are quite different from </a:t>
            </a:r>
            <a:r>
              <a:rPr lang="en-US" dirty="0">
                <a:hlinkClick r:id="rId1"/>
              </a:rPr>
              <a:t>nerve</a:t>
            </a:r>
            <a:r>
              <a:rPr lang="en-US" dirty="0"/>
              <a:t> cells. </a:t>
            </a:r>
            <a:endParaRPr lang="tr-TR" dirty="0"/>
          </a:p>
          <a:p>
            <a:pPr lvl="0" indent="-342900">
              <a:spcBef>
                <a:spcPts val="0"/>
              </a:spcBef>
              <a:spcAft>
                <a:spcPts val="600"/>
              </a:spcAft>
              <a:buClr>
                <a:srgbClr val="FFA91F"/>
              </a:buClr>
            </a:pPr>
            <a:r>
              <a:rPr lang="en-US" dirty="0"/>
              <a:t>The major distinction is that glia do not participate directly in synaptic interactions and electrical signaling, although their supportive functions help define synaptic contacts and maintain the signaling abilities of neurons. </a:t>
            </a:r>
            <a:endParaRPr lang="tr-TR" dirty="0"/>
          </a:p>
          <a:p>
            <a:pPr lvl="0" indent="-342900">
              <a:spcBef>
                <a:spcPts val="0"/>
              </a:spcBef>
              <a:spcAft>
                <a:spcPts val="600"/>
              </a:spcAft>
              <a:buClr>
                <a:srgbClr val="FFA91F"/>
              </a:buClr>
            </a:pPr>
            <a:r>
              <a:rPr lang="en-US" dirty="0"/>
              <a:t>Glia are more numerous than nerve cells in the brain, outnumbering them by a ratio of perhaps 3 to </a:t>
            </a:r>
            <a:r>
              <a:rPr lang="tr-TR" dirty="0"/>
              <a:t>1.</a:t>
            </a:r>
            <a:endParaRPr lang="tr-TR" dirty="0"/>
          </a:p>
          <a:p>
            <a:pPr lvl="0" indent="-342900">
              <a:spcBef>
                <a:spcPts val="0"/>
              </a:spcBef>
              <a:spcAft>
                <a:spcPts val="600"/>
              </a:spcAft>
              <a:buClr>
                <a:srgbClr val="FFA91F"/>
              </a:buClr>
            </a:pPr>
            <a:r>
              <a:rPr lang="en-US" dirty="0"/>
              <a:t>Although glial cells also have complex processes extending from their cell bodies, they are generally smaller than neurons, and they lack axons and dendrites</a:t>
            </a:r>
            <a:endParaRPr lang="en-US" b="0" i="0" u="none" strike="noStrike" cap="none" dirty="0">
              <a:latin typeface="Arial" panose="020B0604020202020204"/>
              <a:ea typeface="Arial" panose="020B0604020202020204"/>
              <a:sym typeface="Arial" panose="020B0604020202020204"/>
            </a:endParaRPr>
          </a:p>
        </p:txBody>
      </p:sp>
      <p:pic>
        <p:nvPicPr>
          <p:cNvPr id="4" name="Resim 3"/>
          <p:cNvPicPr>
            <a:picLocks noChangeAspect="1"/>
          </p:cNvPicPr>
          <p:nvPr/>
        </p:nvPicPr>
        <p:blipFill>
          <a:blip r:embed="rId2"/>
          <a:stretch>
            <a:fillRect/>
          </a:stretch>
        </p:blipFill>
        <p:spPr>
          <a:xfrm>
            <a:off x="673005" y="1701800"/>
            <a:ext cx="4833894" cy="3905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1"/>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1"/>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1"/>
                                        <p:tgtEl>
                                          <p:spTgt spid="1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xEl>
                                              <p:pRg st="3" end="3"/>
                                            </p:txEl>
                                          </p:spTgt>
                                        </p:tgtEl>
                                        <p:attrNameLst>
                                          <p:attrName>style.visibility</p:attrName>
                                        </p:attrNameLst>
                                      </p:cBhvr>
                                      <p:to>
                                        <p:strVal val="visible"/>
                                      </p:to>
                                    </p:set>
                                    <p:animEffect transition="in" filter="fade">
                                      <p:cBhvr>
                                        <p:cTn id="22" dur="1"/>
                                        <p:tgtEl>
                                          <p:spTgt spid="1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tr-TR" altLang="en-US"/>
              <a:t>Case Story: </a:t>
            </a:r>
            <a:endParaRPr lang="tr-TR" altLang="en-US"/>
          </a:p>
        </p:txBody>
      </p:sp>
      <p:sp>
        <p:nvSpPr>
          <p:cNvPr id="4" name="Slide Number Placeholder 3"/>
          <p:cNvSpPr>
            <a:spLocks noGrp="1"/>
          </p:cNvSpPr>
          <p:nvPr>
            <p:ph type="sldNum" sz="quarter" idx="12"/>
          </p:nvPr>
        </p:nvSpPr>
        <p:spPr/>
        <p:txBody>
          <a:bodyPr/>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trike="noStrike" cap="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pic>
        <p:nvPicPr>
          <p:cNvPr id="5" name="Content Placeholder 4"/>
          <p:cNvPicPr>
            <a:picLocks noChangeAspect="1"/>
          </p:cNvPicPr>
          <p:nvPr>
            <p:ph idx="1"/>
          </p:nvPr>
        </p:nvPicPr>
        <p:blipFill>
          <a:blip r:embed="rId1"/>
          <a:srcRect l="28670" t="25198" r="24292" b="26312"/>
          <a:stretch>
            <a:fillRect/>
          </a:stretch>
        </p:blipFill>
        <p:spPr>
          <a:xfrm>
            <a:off x="3827780" y="1003300"/>
            <a:ext cx="8364220" cy="4851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pic>
        <p:nvPicPr>
          <p:cNvPr id="2" name="Resim 1"/>
          <p:cNvPicPr>
            <a:picLocks noChangeAspect="1"/>
          </p:cNvPicPr>
          <p:nvPr/>
        </p:nvPicPr>
        <p:blipFill rotWithShape="1">
          <a:blip r:embed="rId1"/>
          <a:srcRect t="7106" r="-2" b="6094"/>
          <a:stretch>
            <a:fillRect/>
          </a:stretch>
        </p:blipFill>
        <p:spPr>
          <a:xfrm>
            <a:off x="695632" y="1611816"/>
            <a:ext cx="4930199" cy="3566112"/>
          </a:xfrm>
          <a:prstGeom prst="rect">
            <a:avLst/>
          </a:prstGeom>
          <a:ln w="12700">
            <a:noFill/>
          </a:ln>
        </p:spPr>
      </p:pic>
      <p:sp>
        <p:nvSpPr>
          <p:cNvPr id="198" name="Shape 198"/>
          <p:cNvSpPr txBox="1">
            <a:spLocks noGrp="1"/>
          </p:cNvSpPr>
          <p:nvPr>
            <p:ph type="title"/>
          </p:nvPr>
        </p:nvSpPr>
        <p:spPr>
          <a:xfrm>
            <a:off x="882843" y="145532"/>
            <a:ext cx="10488547" cy="1190912"/>
          </a:xfrm>
          <a:prstGeom prst="rect">
            <a:avLst/>
          </a:prstGeom>
        </p:spPr>
        <p:txBody>
          <a:bodyPr lIns="91425" tIns="45700" rIns="91425" bIns="45700" anchorCtr="0">
            <a:normAutofit/>
          </a:bodyPr>
          <a:lstStyle/>
          <a:p>
            <a:pPr marL="0" marR="0" lvl="0" indent="-228600" rtl="0">
              <a:spcBef>
                <a:spcPts val="0"/>
              </a:spcBef>
              <a:spcAft>
                <a:spcPts val="0"/>
              </a:spcAft>
              <a:buClr>
                <a:schemeClr val="dk1"/>
              </a:buClr>
              <a:buSzPct val="100000"/>
              <a:buFont typeface="Arial" panose="020B0604020202020204"/>
              <a:buNone/>
            </a:pPr>
            <a:r>
              <a:rPr lang="tr-TR" b="1" i="0" u="none" strike="noStrike" cap="none" dirty="0">
                <a:solidFill>
                  <a:schemeClr val="tx2"/>
                </a:solidFill>
                <a:latin typeface="Arial" panose="020B0604020202020204"/>
                <a:ea typeface="Arial" panose="020B0604020202020204"/>
                <a:cs typeface="Arial" panose="020B0604020202020204"/>
                <a:sym typeface="Arial" panose="020B0604020202020204"/>
              </a:rPr>
              <a:t>	</a:t>
            </a:r>
            <a:r>
              <a:rPr lang="tr-TR" b="1" dirty="0">
                <a:solidFill>
                  <a:schemeClr val="tx2"/>
                </a:solidFill>
                <a:latin typeface="Arial" panose="020B0604020202020204"/>
                <a:ea typeface="Arial" panose="020B0604020202020204"/>
                <a:cs typeface="Arial" panose="020B0604020202020204"/>
                <a:sym typeface="Arial" panose="020B0604020202020204"/>
              </a:rPr>
              <a:t>NEUROGLIAL CELLS IN DISEASES</a:t>
            </a:r>
            <a:endParaRPr lang="en-US" b="1" i="0" u="none" strike="noStrike" cap="none" dirty="0">
              <a:solidFill>
                <a:schemeClr val="tx2"/>
              </a:solidFill>
              <a:latin typeface="Arial" panose="020B0604020202020204"/>
              <a:ea typeface="Arial" panose="020B0604020202020204"/>
              <a:cs typeface="Arial" panose="020B0604020202020204"/>
              <a:sym typeface="Arial" panose="020B0604020202020204"/>
            </a:endParaRPr>
          </a:p>
        </p:txBody>
      </p:sp>
      <p:sp>
        <p:nvSpPr>
          <p:cNvPr id="199" name="Shape 199"/>
          <p:cNvSpPr txBox="1">
            <a:spLocks noGrp="1"/>
          </p:cNvSpPr>
          <p:nvPr>
            <p:ph idx="1"/>
          </p:nvPr>
        </p:nvSpPr>
        <p:spPr>
          <a:xfrm>
            <a:off x="6369685" y="1250108"/>
            <a:ext cx="5595397" cy="4732814"/>
          </a:xfrm>
          <a:prstGeom prst="rect">
            <a:avLst/>
          </a:prstGeom>
        </p:spPr>
        <p:txBody>
          <a:bodyPr lIns="91425" tIns="45700" rIns="91425" bIns="45700" anchorCtr="0">
            <a:normAutofit/>
          </a:bodyPr>
          <a:lstStyle/>
          <a:p>
            <a:pPr>
              <a:spcBef>
                <a:spcPts val="0"/>
              </a:spcBef>
              <a:spcAft>
                <a:spcPts val="600"/>
              </a:spcAft>
              <a:buClr>
                <a:srgbClr val="FFA91F"/>
              </a:buClr>
            </a:pPr>
            <a:r>
              <a:rPr lang="tr-TR" dirty="0"/>
              <a:t>O</a:t>
            </a:r>
            <a:r>
              <a:rPr lang="en-US" dirty="0" err="1"/>
              <a:t>verwhelming</a:t>
            </a:r>
            <a:r>
              <a:rPr lang="en-US" dirty="0"/>
              <a:t> evidence implicates glial cells in most</a:t>
            </a:r>
            <a:r>
              <a:rPr lang="tr-TR" dirty="0"/>
              <a:t> </a:t>
            </a:r>
            <a:r>
              <a:rPr lang="en-US" dirty="0"/>
              <a:t>neurological diseases.</a:t>
            </a:r>
            <a:endParaRPr lang="tr-TR" dirty="0"/>
          </a:p>
          <a:p>
            <a:pPr>
              <a:spcBef>
                <a:spcPts val="0"/>
              </a:spcBef>
              <a:spcAft>
                <a:spcPts val="600"/>
              </a:spcAft>
              <a:buClr>
                <a:srgbClr val="FFA91F"/>
              </a:buClr>
            </a:pPr>
            <a:r>
              <a:rPr lang="en-US" dirty="0"/>
              <a:t>For example, in multiple sclerosis (MS) macrophages destroy myelin in grey and white matter. </a:t>
            </a:r>
            <a:endParaRPr lang="tr-TR" dirty="0"/>
          </a:p>
          <a:p>
            <a:pPr>
              <a:spcBef>
                <a:spcPts val="0"/>
              </a:spcBef>
              <a:spcAft>
                <a:spcPts val="600"/>
              </a:spcAft>
              <a:buClr>
                <a:srgbClr val="FFA91F"/>
              </a:buClr>
            </a:pPr>
            <a:r>
              <a:rPr lang="en-US" dirty="0"/>
              <a:t>Cytological changes in oligodendrocytes – such as apoptosis, gross swelling with abnormal nuclei and deposition of activated complement – appear to precede or accompany the destruction of myelin by macrophages. </a:t>
            </a:r>
            <a:endParaRPr lang="tr-TR" dirty="0"/>
          </a:p>
          <a:p>
            <a:pPr>
              <a:spcBef>
                <a:spcPts val="0"/>
              </a:spcBef>
              <a:spcAft>
                <a:spcPts val="600"/>
              </a:spcAft>
              <a:buClr>
                <a:srgbClr val="FFA91F"/>
              </a:buClr>
            </a:pPr>
            <a:r>
              <a:rPr lang="en-US" dirty="0"/>
              <a:t>In turn, macrophage activity in MS seems to represent a reaction to dead myelin following loss of oligodendrocytes.</a:t>
            </a:r>
            <a:endParaRPr lang="en-US" b="0" i="0" u="none" strike="noStrike" cap="none" dirty="0">
              <a:latin typeface="Arial" panose="020B0604020202020204"/>
              <a:ea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1"/>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1"/>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1"/>
                                        <p:tgtEl>
                                          <p:spTgt spid="1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xEl>
                                              <p:pRg st="3" end="3"/>
                                            </p:txEl>
                                          </p:spTgt>
                                        </p:tgtEl>
                                        <p:attrNameLst>
                                          <p:attrName>style.visibility</p:attrName>
                                        </p:attrNameLst>
                                      </p:cBhvr>
                                      <p:to>
                                        <p:strVal val="visible"/>
                                      </p:to>
                                    </p:set>
                                    <p:animEffect transition="in" filter="fade">
                                      <p:cBhvr>
                                        <p:cTn id="22" dur="1"/>
                                        <p:tgtEl>
                                          <p:spTgt spid="1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p:nvPr/>
        </p:nvSpPr>
        <p:spPr>
          <a:xfrm>
            <a:off x="1788160" y="316865"/>
            <a:ext cx="6724015" cy="579120"/>
          </a:xfrm>
          <a:prstGeom prst="rect">
            <a:avLst/>
          </a:prstGeom>
          <a:noFill/>
          <a:ln>
            <a:noFill/>
          </a:ln>
        </p:spPr>
        <p:txBody>
          <a:bodyPr wrap="square" lIns="91425" tIns="45700" rIns="91425" bIns="45700" anchor="t" anchorCtr="0">
            <a:noAutofit/>
          </a:bodyPr>
          <a:lstStyle/>
          <a:p>
            <a:pPr marL="0" marR="0" lvl="0" indent="-203200" algn="l" rtl="0">
              <a:lnSpc>
                <a:spcPct val="100000"/>
              </a:lnSpc>
              <a:spcBef>
                <a:spcPts val="0"/>
              </a:spcBef>
              <a:spcAft>
                <a:spcPts val="0"/>
              </a:spcAft>
              <a:buClr>
                <a:srgbClr val="C20000"/>
              </a:buClr>
              <a:buSzPct val="100000"/>
              <a:buFont typeface="Arial" panose="020B0604020202020204"/>
              <a:buNone/>
            </a:pPr>
            <a:r>
              <a:rPr lang="en-US" sz="3200" b="1" i="0" u="none">
                <a:solidFill>
                  <a:srgbClr val="C20000"/>
                </a:solidFill>
                <a:latin typeface="Arial" panose="020B0604020202020204"/>
                <a:ea typeface="Arial" panose="020B0604020202020204"/>
                <a:cs typeface="Arial" panose="020B0604020202020204"/>
                <a:sym typeface="Arial" panose="020B0604020202020204"/>
              </a:rPr>
              <a:t>2 Glial Cells of the PNS</a:t>
            </a:r>
            <a:endParaRPr lang="en-US" sz="3200" b="1" i="0" u="none">
              <a:solidFill>
                <a:srgbClr val="C20000"/>
              </a:solidFill>
              <a:latin typeface="Arial" panose="020B0604020202020204"/>
              <a:ea typeface="Arial" panose="020B0604020202020204"/>
              <a:cs typeface="Arial" panose="020B0604020202020204"/>
              <a:sym typeface="Arial" panose="020B0604020202020204"/>
            </a:endParaRPr>
          </a:p>
        </p:txBody>
      </p:sp>
      <p:sp>
        <p:nvSpPr>
          <p:cNvPr id="342" name="Shape 342"/>
          <p:cNvSpPr txBox="1"/>
          <p:nvPr/>
        </p:nvSpPr>
        <p:spPr>
          <a:xfrm>
            <a:off x="1787842" y="1165860"/>
            <a:ext cx="8616950" cy="831850"/>
          </a:xfrm>
          <a:prstGeom prst="rect">
            <a:avLst/>
          </a:prstGeom>
          <a:noFill/>
          <a:ln>
            <a:noFill/>
          </a:ln>
        </p:spPr>
        <p:txBody>
          <a:bodyPr wrap="square" lIns="91425" tIns="45700" rIns="91425" bIns="45700" anchor="ctr" anchorCtr="0">
            <a:noAutofit/>
          </a:bodyPr>
          <a:lstStyle/>
          <a:p>
            <a:pPr marL="0" marR="0" lvl="0" indent="-152400" algn="l" rtl="0">
              <a:lnSpc>
                <a:spcPct val="100000"/>
              </a:lnSpc>
              <a:spcBef>
                <a:spcPts val="0"/>
              </a:spcBef>
              <a:spcAft>
                <a:spcPts val="0"/>
              </a:spcAft>
              <a:buClr>
                <a:schemeClr val="dk1"/>
              </a:buClr>
              <a:buSzPct val="100000"/>
              <a:buFont typeface="Arial" panose="020B0604020202020204"/>
              <a:buNone/>
            </a:pPr>
            <a:r>
              <a:rPr lang="en-US" sz="2400" b="1" i="0" u="none">
                <a:solidFill>
                  <a:schemeClr val="dk1"/>
                </a:solidFill>
                <a:latin typeface="Arial" panose="020B0604020202020204"/>
                <a:ea typeface="Arial" panose="020B0604020202020204"/>
                <a:cs typeface="Arial" panose="020B0604020202020204"/>
                <a:sym typeface="Arial" panose="020B0604020202020204"/>
              </a:rPr>
              <a:t>1. Schwann</a:t>
            </a:r>
            <a:r>
              <a:rPr lang="en-US" sz="2400" b="0" i="0" u="none">
                <a:solidFill>
                  <a:schemeClr val="dk1"/>
                </a:solidFill>
                <a:latin typeface="Arial" panose="020B0604020202020204"/>
                <a:ea typeface="Arial" panose="020B0604020202020204"/>
                <a:cs typeface="Arial" panose="020B0604020202020204"/>
                <a:sym typeface="Arial" panose="020B0604020202020204"/>
              </a:rPr>
              <a:t> </a:t>
            </a:r>
            <a:r>
              <a:rPr lang="en-US" sz="2400" b="1" i="0" u="none">
                <a:solidFill>
                  <a:schemeClr val="dk1"/>
                </a:solidFill>
                <a:latin typeface="Arial" panose="020B0604020202020204"/>
                <a:ea typeface="Arial" panose="020B0604020202020204"/>
                <a:cs typeface="Arial" panose="020B0604020202020204"/>
                <a:sym typeface="Arial" panose="020B0604020202020204"/>
              </a:rPr>
              <a:t>cells</a:t>
            </a:r>
            <a:r>
              <a:rPr lang="en-US" sz="2400" b="0" i="0" u="none">
                <a:solidFill>
                  <a:schemeClr val="dk1"/>
                </a:solidFill>
                <a:latin typeface="Arial" panose="020B0604020202020204"/>
                <a:ea typeface="Arial" panose="020B0604020202020204"/>
                <a:cs typeface="Arial" panose="020B0604020202020204"/>
                <a:sym typeface="Arial" panose="020B0604020202020204"/>
              </a:rPr>
              <a:t> – create the myelin sheath for axons in the </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152400" algn="l" rtl="0">
              <a:lnSpc>
                <a:spcPct val="100000"/>
              </a:lnSpc>
              <a:spcBef>
                <a:spcPts val="0"/>
              </a:spcBef>
              <a:spcAft>
                <a:spcPts val="0"/>
              </a:spcAft>
              <a:buClr>
                <a:schemeClr val="dk1"/>
              </a:buClr>
              <a:buSzPct val="1000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PNS. Many Schwann cells help to myelinate axon.</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343" name="Shape 343"/>
          <p:cNvSpPr txBox="1"/>
          <p:nvPr/>
        </p:nvSpPr>
        <p:spPr>
          <a:xfrm>
            <a:off x="1754187" y="2095500"/>
            <a:ext cx="8447087" cy="83026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chemeClr val="dk1"/>
              </a:buClr>
              <a:buSzPct val="100000"/>
              <a:buFont typeface="Arial" panose="020B0604020202020204"/>
              <a:buNone/>
            </a:pPr>
            <a:r>
              <a:rPr lang="en-US" sz="2400" b="1" i="0" u="none">
                <a:solidFill>
                  <a:schemeClr val="dk1"/>
                </a:solidFill>
                <a:latin typeface="Arial" panose="020B0604020202020204"/>
                <a:ea typeface="Arial" panose="020B0604020202020204"/>
                <a:cs typeface="Arial" panose="020B0604020202020204"/>
                <a:sym typeface="Arial" panose="020B0604020202020204"/>
              </a:rPr>
              <a:t>2. Satellite</a:t>
            </a:r>
            <a:r>
              <a:rPr lang="en-US" sz="2400" b="0" i="0" u="none">
                <a:solidFill>
                  <a:schemeClr val="dk1"/>
                </a:solidFill>
                <a:latin typeface="Arial" panose="020B0604020202020204"/>
                <a:ea typeface="Arial" panose="020B0604020202020204"/>
                <a:cs typeface="Arial" panose="020B0604020202020204"/>
                <a:sym typeface="Arial" panose="020B0604020202020204"/>
              </a:rPr>
              <a:t> </a:t>
            </a:r>
            <a:r>
              <a:rPr lang="en-US" sz="2400" b="1" i="0" u="none">
                <a:solidFill>
                  <a:schemeClr val="dk1"/>
                </a:solidFill>
                <a:latin typeface="Arial" panose="020B0604020202020204"/>
                <a:ea typeface="Arial" panose="020B0604020202020204"/>
                <a:cs typeface="Arial" panose="020B0604020202020204"/>
                <a:sym typeface="Arial" panose="020B0604020202020204"/>
              </a:rPr>
              <a:t>cells</a:t>
            </a:r>
            <a:r>
              <a:rPr lang="en-US" sz="2400" b="0" i="0" u="none">
                <a:solidFill>
                  <a:schemeClr val="dk1"/>
                </a:solidFill>
                <a:latin typeface="Arial" panose="020B0604020202020204"/>
                <a:ea typeface="Arial" panose="020B0604020202020204"/>
                <a:cs typeface="Arial" panose="020B0604020202020204"/>
                <a:sym typeface="Arial" panose="020B0604020202020204"/>
              </a:rPr>
              <a:t> - small cells that surround neurons ganglia in PNS. </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a:p>
            <a:pPr marL="0" marR="0" lvl="0" indent="-152400" algn="l" rtl="0">
              <a:lnSpc>
                <a:spcPct val="100000"/>
              </a:lnSpc>
              <a:spcBef>
                <a:spcPts val="0"/>
              </a:spcBef>
              <a:spcAft>
                <a:spcPts val="0"/>
              </a:spcAft>
              <a:buClr>
                <a:schemeClr val="dk1"/>
              </a:buClr>
              <a:buSzPct val="100000"/>
              <a:buFont typeface="Arial" panose="020B0604020202020204"/>
              <a:buNone/>
            </a:pPr>
            <a:r>
              <a:rPr lang="en-US" sz="2400" b="0" i="0" u="none">
                <a:solidFill>
                  <a:schemeClr val="dk1"/>
                </a:solidFill>
                <a:latin typeface="Arial" panose="020B0604020202020204"/>
                <a:ea typeface="Arial" panose="020B0604020202020204"/>
                <a:cs typeface="Arial" panose="020B0604020202020204"/>
                <a:sym typeface="Arial" panose="020B0604020202020204"/>
              </a:rPr>
              <a:t>Act to protect and repair ganglia. </a:t>
            </a:r>
            <a:endParaRPr lang="en-US" sz="24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2" name="Resim 1"/>
          <p:cNvPicPr>
            <a:picLocks noChangeAspect="1"/>
          </p:cNvPicPr>
          <p:nvPr/>
        </p:nvPicPr>
        <p:blipFill>
          <a:blip r:embed="rId1"/>
          <a:stretch>
            <a:fillRect/>
          </a:stretch>
        </p:blipFill>
        <p:spPr>
          <a:xfrm>
            <a:off x="4171315" y="3648710"/>
            <a:ext cx="4340860" cy="2747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p:nvPr/>
        </p:nvSpPr>
        <p:spPr>
          <a:xfrm>
            <a:off x="1421447" y="3527427"/>
            <a:ext cx="8996362" cy="830262"/>
          </a:xfrm>
          <a:prstGeom prst="rect">
            <a:avLst/>
          </a:prstGeom>
          <a:noFill/>
          <a:ln>
            <a:noFill/>
          </a:ln>
        </p:spPr>
        <p:txBody>
          <a:bodyPr wrap="square" lIns="91425" tIns="45700" rIns="91425" bIns="45700" anchor="ctr" anchorCtr="0">
            <a:noAutofit/>
          </a:bodyPr>
          <a:lstStyle/>
          <a:p>
            <a:pPr marL="0" marR="0" lvl="0" indent="-152400" algn="l" rtl="0">
              <a:lnSpc>
                <a:spcPct val="100000"/>
              </a:lnSpc>
              <a:spcBef>
                <a:spcPts val="0"/>
              </a:spcBef>
              <a:spcAft>
                <a:spcPts val="0"/>
              </a:spcAft>
              <a:buClr>
                <a:schemeClr val="dk1"/>
              </a:buClr>
              <a:buSzPct val="100000"/>
              <a:buFont typeface="Arial" panose="020B0604020202020204"/>
              <a:buNone/>
            </a:pPr>
            <a:r>
              <a:rPr lang="en-US" sz="2400" b="1" i="0" u="none" dirty="0">
                <a:solidFill>
                  <a:schemeClr val="dk1"/>
                </a:solidFill>
                <a:latin typeface="Arial" panose="020B0604020202020204"/>
                <a:ea typeface="Arial" panose="020B0604020202020204"/>
                <a:cs typeface="Arial" panose="020B0604020202020204"/>
                <a:sym typeface="Arial" panose="020B0604020202020204"/>
              </a:rPr>
              <a:t>5. Microglia</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 </a:t>
            </a:r>
            <a:r>
              <a:rPr lang="en-US" sz="2400" b="1" i="0" u="none" dirty="0">
                <a:solidFill>
                  <a:schemeClr val="dk1"/>
                </a:solidFill>
                <a:latin typeface="Arial" panose="020B0604020202020204"/>
                <a:ea typeface="Arial" panose="020B0604020202020204"/>
                <a:cs typeface="Arial" panose="020B0604020202020204"/>
                <a:sym typeface="Arial" panose="020B0604020202020204"/>
              </a:rPr>
              <a:t>phagocytic (like macrophages), acting as defense cells in CNS.</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Cells multiply if CNS is damaged or infected.</a:t>
            </a:r>
            <a:endParaRPr lang="tr-TR" sz="2400" b="0" i="0" u="none" dirty="0">
              <a:solidFill>
                <a:schemeClr val="dk1"/>
              </a:solidFill>
              <a:latin typeface="Arial" panose="020B0604020202020204"/>
              <a:ea typeface="Arial" panose="020B0604020202020204"/>
              <a:cs typeface="Arial" panose="020B0604020202020204"/>
              <a:sym typeface="Arial" panose="020B0604020202020204"/>
            </a:endParaRPr>
          </a:p>
          <a:p>
            <a:pPr lvl="0" indent="-152400">
              <a:buClr>
                <a:schemeClr val="dk1"/>
              </a:buClr>
              <a:buSzPct val="100000"/>
            </a:pPr>
            <a:r>
              <a:rPr lang="en-US" sz="2400" dirty="0">
                <a:latin typeface="Arial" panose="020B0604020202020204" pitchFamily="34" charset="0"/>
                <a:cs typeface="Arial" panose="020B0604020202020204" pitchFamily="34" charset="0"/>
              </a:rPr>
              <a:t>Microglia derive from monocyte</a:t>
            </a:r>
            <a:r>
              <a:rPr lang="tr-TR" sz="2400"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and are central to the brain’s immunity and </a:t>
            </a:r>
            <a:r>
              <a:rPr lang="en-US" sz="2400" dirty="0" err="1">
                <a:latin typeface="Arial" panose="020B0604020202020204" pitchFamily="34" charset="0"/>
                <a:cs typeface="Arial" panose="020B0604020202020204" pitchFamily="34" charset="0"/>
              </a:rPr>
              <a:t>defences</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0" indent="-152400">
              <a:buClr>
                <a:schemeClr val="dk1"/>
              </a:buClr>
              <a:buSzPct val="100000"/>
            </a:pPr>
            <a:r>
              <a:rPr lang="en-US" sz="2400" dirty="0">
                <a:latin typeface="Arial" panose="020B0604020202020204" pitchFamily="34" charset="0"/>
                <a:cs typeface="Arial" panose="020B0604020202020204" pitchFamily="34" charset="0"/>
              </a:rPr>
              <a:t>Microglia also prune synapses and actively promote apoptosis, both of which are important in the CNS’ development</a:t>
            </a:r>
            <a:r>
              <a:rPr lang="en-US" sz="2400" b="0" i="0" u="none" dirty="0">
                <a:solidFill>
                  <a:schemeClr val="dk1"/>
                </a:solidFill>
                <a:latin typeface="Arial" panose="020B0604020202020204" pitchFamily="34" charset="0"/>
                <a:ea typeface="Arial" panose="020B0604020202020204"/>
                <a:cs typeface="Arial" panose="020B0604020202020204" pitchFamily="34" charset="0"/>
                <a:sym typeface="Arial" panose="020B0604020202020204"/>
              </a:rPr>
              <a:t> </a:t>
            </a:r>
            <a:endParaRPr lang="en-US" sz="2400" b="0" i="0" u="none" dirty="0">
              <a:solidFill>
                <a:schemeClr val="dk1"/>
              </a:solidFill>
              <a:latin typeface="Arial" panose="020B0604020202020204" pitchFamily="34" charset="0"/>
              <a:ea typeface="Arial" panose="020B0604020202020204"/>
              <a:cs typeface="Arial" panose="020B0604020202020204" pitchFamily="34" charset="0"/>
              <a:sym typeface="Arial" panose="020B0604020202020204"/>
            </a:endParaRPr>
          </a:p>
        </p:txBody>
      </p:sp>
      <p:sp>
        <p:nvSpPr>
          <p:cNvPr id="349" name="Shape 349"/>
          <p:cNvSpPr txBox="1"/>
          <p:nvPr/>
        </p:nvSpPr>
        <p:spPr>
          <a:xfrm>
            <a:off x="1420970" y="2025651"/>
            <a:ext cx="8578850" cy="831850"/>
          </a:xfrm>
          <a:prstGeom prst="rect">
            <a:avLst/>
          </a:prstGeom>
          <a:noFill/>
          <a:ln>
            <a:noFill/>
          </a:ln>
        </p:spPr>
        <p:txBody>
          <a:bodyPr wrap="square" lIns="91425" tIns="45700" rIns="91425" bIns="45700" anchor="ctr" anchorCtr="0">
            <a:noAutofit/>
          </a:bodyPr>
          <a:lstStyle/>
          <a:p>
            <a:pPr marL="0" marR="0" lvl="0" indent="-152400" algn="just" rtl="0">
              <a:lnSpc>
                <a:spcPct val="100000"/>
              </a:lnSpc>
              <a:spcBef>
                <a:spcPts val="0"/>
              </a:spcBef>
              <a:spcAft>
                <a:spcPts val="0"/>
              </a:spcAft>
              <a:buClr>
                <a:schemeClr val="dk1"/>
              </a:buClr>
              <a:buSzPct val="100000"/>
              <a:buFont typeface="Arial" panose="020B0604020202020204"/>
              <a:buNone/>
            </a:pPr>
            <a:r>
              <a:rPr lang="en-US" sz="2400" b="1" i="0" u="none" dirty="0">
                <a:solidFill>
                  <a:schemeClr val="dk1"/>
                </a:solidFill>
                <a:latin typeface="Arial" panose="020B0604020202020204"/>
                <a:ea typeface="Arial" panose="020B0604020202020204"/>
                <a:cs typeface="Arial" panose="020B0604020202020204"/>
                <a:sym typeface="Arial" panose="020B0604020202020204"/>
              </a:rPr>
              <a:t>4. Astrocytes</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 h</a:t>
            </a:r>
            <a:r>
              <a:rPr lang="en-US" sz="2400" b="1" i="0" u="none" dirty="0">
                <a:solidFill>
                  <a:schemeClr val="dk1"/>
                </a:solidFill>
                <a:latin typeface="Arial" panose="020B0604020202020204"/>
                <a:ea typeface="Arial" panose="020B0604020202020204"/>
                <a:cs typeface="Arial" panose="020B0604020202020204"/>
                <a:sym typeface="Arial" panose="020B0604020202020204"/>
              </a:rPr>
              <a:t>elp create the restrictive blood-brain barrier</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(BBB), to protect delicate nervous tissue. </a:t>
            </a:r>
            <a:endParaRPr lang="tr-TR" sz="2400" b="0" i="0" u="none" dirty="0">
              <a:solidFill>
                <a:schemeClr val="dk1"/>
              </a:solidFill>
              <a:latin typeface="Arial" panose="020B0604020202020204"/>
              <a:ea typeface="Arial" panose="020B0604020202020204"/>
              <a:cs typeface="Arial" panose="020B0604020202020204"/>
              <a:sym typeface="Arial" panose="020B0604020202020204"/>
            </a:endParaRPr>
          </a:p>
          <a:p>
            <a:pPr marL="0" marR="0" lvl="0" indent="-152400" algn="just" rtl="0">
              <a:lnSpc>
                <a:spcPct val="100000"/>
              </a:lnSpc>
              <a:spcBef>
                <a:spcPts val="0"/>
              </a:spcBef>
              <a:spcAft>
                <a:spcPts val="0"/>
              </a:spcAft>
              <a:buClr>
                <a:schemeClr val="dk1"/>
              </a:buClr>
              <a:buSzPct val="100000"/>
              <a:buFont typeface="Arial" panose="020B0604020202020204"/>
              <a:buNone/>
            </a:pPr>
            <a:endParaRPr lang="en-US" sz="2400" b="0" i="0" u="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50" name="Shape 350"/>
          <p:cNvSpPr txBox="1"/>
          <p:nvPr/>
        </p:nvSpPr>
        <p:spPr>
          <a:xfrm>
            <a:off x="1421130" y="1045210"/>
            <a:ext cx="9371330" cy="831850"/>
          </a:xfrm>
          <a:prstGeom prst="rect">
            <a:avLst/>
          </a:prstGeom>
          <a:noFill/>
          <a:ln>
            <a:noFill/>
          </a:ln>
        </p:spPr>
        <p:txBody>
          <a:bodyPr wrap="square" lIns="91425" tIns="45700" rIns="91425" bIns="45700" anchor="ctr" anchorCtr="0">
            <a:noAutofit/>
          </a:bodyPr>
          <a:lstStyle/>
          <a:p>
            <a:pPr marL="0" marR="0" lvl="0" indent="-152400" algn="just" rtl="0">
              <a:lnSpc>
                <a:spcPct val="100000"/>
              </a:lnSpc>
              <a:spcBef>
                <a:spcPts val="0"/>
              </a:spcBef>
              <a:spcAft>
                <a:spcPts val="0"/>
              </a:spcAft>
              <a:buClr>
                <a:schemeClr val="dk1"/>
              </a:buClr>
              <a:buSzPct val="100000"/>
              <a:buFont typeface="Arial" panose="020B0604020202020204"/>
              <a:buNone/>
            </a:pPr>
            <a:r>
              <a:rPr lang="en-US" sz="2400" b="1" i="0" u="none" dirty="0">
                <a:solidFill>
                  <a:schemeClr val="dk1"/>
                </a:solidFill>
                <a:latin typeface="Arial" panose="020B0604020202020204"/>
                <a:ea typeface="Arial" panose="020B0604020202020204"/>
                <a:cs typeface="Arial" panose="020B0604020202020204"/>
                <a:sym typeface="Arial" panose="020B0604020202020204"/>
              </a:rPr>
              <a:t>3. Oligodendrocytes</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 </a:t>
            </a:r>
            <a:r>
              <a:rPr lang="en-US" sz="2400" b="1" i="0" u="none" dirty="0">
                <a:solidFill>
                  <a:schemeClr val="dk1"/>
                </a:solidFill>
                <a:latin typeface="Arial" panose="020B0604020202020204"/>
                <a:ea typeface="Arial" panose="020B0604020202020204"/>
                <a:cs typeface="Arial" panose="020B0604020202020204"/>
                <a:sym typeface="Arial" panose="020B0604020202020204"/>
              </a:rPr>
              <a:t>create the myelin sheaths of axons</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in </a:t>
            </a:r>
            <a:endParaRPr lang="en-US" sz="2400" b="0" i="0" u="none" dirty="0">
              <a:solidFill>
                <a:schemeClr val="dk1"/>
              </a:solidFill>
              <a:latin typeface="Arial" panose="020B0604020202020204"/>
              <a:ea typeface="Arial" panose="020B0604020202020204"/>
              <a:cs typeface="Arial" panose="020B0604020202020204"/>
              <a:sym typeface="Arial" panose="020B0604020202020204"/>
            </a:endParaRPr>
          </a:p>
          <a:p>
            <a:pPr marL="0" marR="0" lvl="0" indent="-152400" algn="just" rtl="0">
              <a:lnSpc>
                <a:spcPct val="100000"/>
              </a:lnSpc>
              <a:spcBef>
                <a:spcPts val="0"/>
              </a:spcBef>
              <a:spcAft>
                <a:spcPts val="0"/>
              </a:spcAft>
              <a:buClr>
                <a:schemeClr val="dk1"/>
              </a:buClr>
              <a:buSzPct val="100000"/>
              <a:buFont typeface="Arial" panose="020B0604020202020204"/>
              <a:buNone/>
            </a:pPr>
            <a:r>
              <a:rPr lang="en-US" sz="2400" b="0" i="0" u="none" dirty="0">
                <a:solidFill>
                  <a:schemeClr val="dk1"/>
                </a:solidFill>
                <a:latin typeface="Arial" panose="020B0604020202020204"/>
                <a:ea typeface="Arial" panose="020B0604020202020204"/>
                <a:cs typeface="Arial" panose="020B0604020202020204"/>
                <a:sym typeface="Arial" panose="020B0604020202020204"/>
              </a:rPr>
              <a:t>CNS, providing insulation, allowing signals to propagate faster.</a:t>
            </a:r>
            <a:endParaRPr lang="en-US" sz="2400" b="0" i="0" u="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51" name="Shape 351"/>
          <p:cNvSpPr txBox="1"/>
          <p:nvPr/>
        </p:nvSpPr>
        <p:spPr>
          <a:xfrm>
            <a:off x="1640205" y="155575"/>
            <a:ext cx="9326245" cy="579120"/>
          </a:xfrm>
          <a:prstGeom prst="rect">
            <a:avLst/>
          </a:prstGeom>
          <a:noFill/>
          <a:ln>
            <a:noFill/>
          </a:ln>
        </p:spPr>
        <p:txBody>
          <a:bodyPr wrap="square" lIns="91425" tIns="45700" rIns="91425" bIns="45700" anchor="t" anchorCtr="0">
            <a:noAutofit/>
          </a:bodyPr>
          <a:lstStyle/>
          <a:p>
            <a:pPr marL="0" marR="0" lvl="0" indent="-203200" algn="l" rtl="0">
              <a:lnSpc>
                <a:spcPct val="100000"/>
              </a:lnSpc>
              <a:spcBef>
                <a:spcPts val="0"/>
              </a:spcBef>
              <a:spcAft>
                <a:spcPts val="0"/>
              </a:spcAft>
              <a:buClr>
                <a:srgbClr val="C20000"/>
              </a:buClr>
              <a:buSzPct val="100000"/>
              <a:buFont typeface="Arial" panose="020B0604020202020204"/>
              <a:buNone/>
            </a:pPr>
            <a:r>
              <a:rPr lang="en-US" sz="3200" b="1" i="0" u="none">
                <a:solidFill>
                  <a:srgbClr val="C20000"/>
                </a:solidFill>
                <a:latin typeface="Arial" panose="020B0604020202020204"/>
                <a:ea typeface="Arial" panose="020B0604020202020204"/>
                <a:cs typeface="Arial" panose="020B0604020202020204"/>
                <a:sym typeface="Arial" panose="020B0604020202020204"/>
              </a:rPr>
              <a:t>4 Glial Cells of the CNS</a:t>
            </a:r>
            <a:endParaRPr lang="en-US" sz="3200" b="1" i="0" u="none">
              <a:solidFill>
                <a:srgbClr val="C20000"/>
              </a:solidFill>
              <a:latin typeface="Arial" panose="020B0604020202020204"/>
              <a:ea typeface="Arial" panose="020B0604020202020204"/>
              <a:cs typeface="Arial" panose="020B0604020202020204"/>
              <a:sym typeface="Arial" panose="020B0604020202020204"/>
            </a:endParaRPr>
          </a:p>
        </p:txBody>
      </p:sp>
      <p:sp>
        <p:nvSpPr>
          <p:cNvPr id="352" name="Shape 352"/>
          <p:cNvSpPr txBox="1"/>
          <p:nvPr/>
        </p:nvSpPr>
        <p:spPr>
          <a:xfrm>
            <a:off x="1421287" y="5138104"/>
            <a:ext cx="8810625" cy="1200150"/>
          </a:xfrm>
          <a:prstGeom prst="rect">
            <a:avLst/>
          </a:prstGeom>
          <a:noFill/>
          <a:ln>
            <a:noFill/>
          </a:ln>
        </p:spPr>
        <p:txBody>
          <a:bodyPr wrap="square" lIns="91425" tIns="45700" rIns="91425" bIns="45700" anchor="ctr" anchorCtr="0">
            <a:noAutofit/>
          </a:bodyPr>
          <a:lstStyle/>
          <a:p>
            <a:pPr marL="0" marR="0" lvl="0" indent="-152400" algn="l" rtl="0">
              <a:lnSpc>
                <a:spcPct val="100000"/>
              </a:lnSpc>
              <a:spcBef>
                <a:spcPts val="0"/>
              </a:spcBef>
              <a:spcAft>
                <a:spcPts val="0"/>
              </a:spcAft>
              <a:buClr>
                <a:schemeClr val="dk1"/>
              </a:buClr>
              <a:buSzPct val="100000"/>
              <a:buFont typeface="Arial" panose="020B0604020202020204"/>
              <a:buNone/>
            </a:pPr>
            <a:r>
              <a:rPr lang="en-US" sz="2400" b="1" i="0" u="none" dirty="0">
                <a:solidFill>
                  <a:schemeClr val="dk1"/>
                </a:solidFill>
                <a:latin typeface="Arial" panose="020B0604020202020204"/>
                <a:ea typeface="Arial" panose="020B0604020202020204"/>
                <a:cs typeface="Arial" panose="020B0604020202020204"/>
                <a:sym typeface="Arial" panose="020B0604020202020204"/>
              </a:rPr>
              <a:t>6. Ependymal</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a:t>
            </a:r>
            <a:r>
              <a:rPr lang="en-US" sz="2400" b="1" i="0" u="none" dirty="0">
                <a:solidFill>
                  <a:schemeClr val="dk1"/>
                </a:solidFill>
                <a:latin typeface="Arial" panose="020B0604020202020204"/>
                <a:ea typeface="Arial" panose="020B0604020202020204"/>
                <a:cs typeface="Arial" panose="020B0604020202020204"/>
                <a:sym typeface="Arial" panose="020B0604020202020204"/>
              </a:rPr>
              <a:t>cells</a:t>
            </a:r>
            <a:r>
              <a:rPr lang="en-US" sz="2400" b="0" i="0" u="none" dirty="0">
                <a:solidFill>
                  <a:schemeClr val="dk1"/>
                </a:solidFill>
                <a:latin typeface="Arial" panose="020B0604020202020204"/>
                <a:ea typeface="Arial" panose="020B0604020202020204"/>
                <a:cs typeface="Arial" panose="020B0604020202020204"/>
                <a:sym typeface="Arial" panose="020B0604020202020204"/>
              </a:rPr>
              <a:t> - line fluid cavities of the CNS (e.g. ventricles and central canal). </a:t>
            </a:r>
            <a:endParaRPr lang="en-US" sz="2400" b="0" i="0" u="none" dirty="0">
              <a:solidFill>
                <a:schemeClr val="dk1"/>
              </a:solidFill>
              <a:latin typeface="Arial" panose="020B0604020202020204"/>
              <a:ea typeface="Arial" panose="020B0604020202020204"/>
              <a:cs typeface="Arial" panose="020B0604020202020204"/>
              <a:sym typeface="Arial" panose="020B0604020202020204"/>
            </a:endParaRPr>
          </a:p>
          <a:p>
            <a:pPr marL="0" marR="0" lvl="0" indent="-152400" algn="l" rtl="0">
              <a:lnSpc>
                <a:spcPct val="100000"/>
              </a:lnSpc>
              <a:spcBef>
                <a:spcPts val="0"/>
              </a:spcBef>
              <a:spcAft>
                <a:spcPts val="0"/>
              </a:spcAft>
              <a:buClr>
                <a:schemeClr val="dk1"/>
              </a:buClr>
              <a:buSzPct val="100000"/>
              <a:buFont typeface="Arial" panose="020B0604020202020204"/>
              <a:buNone/>
            </a:pPr>
            <a:r>
              <a:rPr lang="en-US" sz="2400" b="0" i="0" u="none" dirty="0">
                <a:solidFill>
                  <a:schemeClr val="dk1"/>
                </a:solidFill>
                <a:latin typeface="Arial" panose="020B0604020202020204"/>
                <a:ea typeface="Arial" panose="020B0604020202020204"/>
                <a:cs typeface="Arial" panose="020B0604020202020204"/>
                <a:sym typeface="Arial" panose="020B0604020202020204"/>
              </a:rPr>
              <a:t>They help create and secrete cerebrospinal fluid (CSF).</a:t>
            </a:r>
            <a:endParaRPr lang="en-US" sz="2400" b="0" i="0" u="none" dirty="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pic>
        <p:nvPicPr>
          <p:cNvPr id="3" name="Resim 2"/>
          <p:cNvPicPr>
            <a:picLocks noChangeAspect="1"/>
          </p:cNvPicPr>
          <p:nvPr/>
        </p:nvPicPr>
        <p:blipFill rotWithShape="1">
          <a:blip r:embed="rId1"/>
          <a:srcRect l="6702" r="13458" b="1"/>
          <a:stretch>
            <a:fillRect/>
          </a:stretch>
        </p:blipFill>
        <p:spPr>
          <a:xfrm>
            <a:off x="783768" y="1701800"/>
            <a:ext cx="4805794" cy="3476128"/>
          </a:xfrm>
          <a:prstGeom prst="rect">
            <a:avLst/>
          </a:prstGeom>
          <a:ln w="12700">
            <a:noFill/>
          </a:ln>
        </p:spPr>
      </p:pic>
      <p:sp>
        <p:nvSpPr>
          <p:cNvPr id="198" name="Shape 198"/>
          <p:cNvSpPr txBox="1">
            <a:spLocks noGrp="1"/>
          </p:cNvSpPr>
          <p:nvPr>
            <p:ph type="title"/>
          </p:nvPr>
        </p:nvSpPr>
        <p:spPr>
          <a:xfrm>
            <a:off x="904877" y="795527"/>
            <a:ext cx="10488547" cy="1190912"/>
          </a:xfrm>
          <a:prstGeom prst="rect">
            <a:avLst/>
          </a:prstGeom>
        </p:spPr>
        <p:txBody>
          <a:bodyPr lIns="91425" tIns="45700" rIns="91425" bIns="45700" anchorCtr="0">
            <a:normAutofit/>
          </a:bodyPr>
          <a:lstStyle/>
          <a:p>
            <a:pPr marL="0" marR="0" lvl="0" indent="-228600" rtl="0">
              <a:spcBef>
                <a:spcPts val="0"/>
              </a:spcBef>
              <a:spcAft>
                <a:spcPts val="0"/>
              </a:spcAft>
              <a:buClr>
                <a:schemeClr val="dk1"/>
              </a:buClr>
              <a:buSzPct val="100000"/>
              <a:buFont typeface="Arial" panose="020B0604020202020204"/>
              <a:buNone/>
            </a:pPr>
            <a:r>
              <a:rPr lang="tr-TR" b="1" i="0" u="none" strike="noStrike" cap="none" dirty="0">
                <a:solidFill>
                  <a:schemeClr val="tx2"/>
                </a:solidFill>
                <a:latin typeface="Arial" panose="020B0604020202020204"/>
                <a:ea typeface="Arial" panose="020B0604020202020204"/>
                <a:cs typeface="Arial" panose="020B0604020202020204"/>
                <a:sym typeface="Arial" panose="020B0604020202020204"/>
              </a:rPr>
              <a:t>	</a:t>
            </a:r>
            <a:r>
              <a:rPr lang="tr-TR" b="1" dirty="0">
                <a:solidFill>
                  <a:schemeClr val="tx2"/>
                </a:solidFill>
                <a:latin typeface="Arial" panose="020B0604020202020204"/>
                <a:ea typeface="Arial" panose="020B0604020202020204"/>
                <a:cs typeface="Arial" panose="020B0604020202020204"/>
                <a:sym typeface="Arial" panose="020B0604020202020204"/>
              </a:rPr>
              <a:t>ASTROCYTES</a:t>
            </a:r>
            <a:endParaRPr lang="en-US" b="1" i="0" u="none" strike="noStrike" cap="none" dirty="0">
              <a:solidFill>
                <a:schemeClr val="tx2"/>
              </a:solidFill>
              <a:latin typeface="Arial" panose="020B0604020202020204"/>
              <a:ea typeface="Arial" panose="020B0604020202020204"/>
              <a:cs typeface="Arial" panose="020B0604020202020204"/>
              <a:sym typeface="Arial" panose="020B0604020202020204"/>
            </a:endParaRPr>
          </a:p>
        </p:txBody>
      </p:sp>
      <p:sp>
        <p:nvSpPr>
          <p:cNvPr id="199" name="Shape 199"/>
          <p:cNvSpPr txBox="1">
            <a:spLocks noGrp="1"/>
          </p:cNvSpPr>
          <p:nvPr>
            <p:ph idx="1"/>
          </p:nvPr>
        </p:nvSpPr>
        <p:spPr>
          <a:xfrm>
            <a:off x="6380703" y="1701800"/>
            <a:ext cx="5028928" cy="4921726"/>
          </a:xfrm>
          <a:prstGeom prst="rect">
            <a:avLst/>
          </a:prstGeom>
        </p:spPr>
        <p:txBody>
          <a:bodyPr lIns="91425" tIns="45700" rIns="91425" bIns="45700" anchorCtr="0">
            <a:noAutofit/>
          </a:bodyPr>
          <a:lstStyle/>
          <a:p>
            <a:pPr>
              <a:lnSpc>
                <a:spcPct val="110000"/>
              </a:lnSpc>
              <a:spcBef>
                <a:spcPts val="0"/>
              </a:spcBef>
              <a:spcAft>
                <a:spcPts val="600"/>
              </a:spcAft>
              <a:buClr>
                <a:srgbClr val="F07559"/>
              </a:buClr>
            </a:pPr>
            <a:r>
              <a:rPr lang="tr-TR" dirty="0" err="1"/>
              <a:t>Astrocytes</a:t>
            </a:r>
            <a:r>
              <a:rPr lang="tr-TR" dirty="0"/>
              <a:t> </a:t>
            </a:r>
            <a:r>
              <a:rPr lang="tr-TR" dirty="0" err="1"/>
              <a:t>also</a:t>
            </a:r>
            <a:r>
              <a:rPr lang="tr-TR" dirty="0"/>
              <a:t> </a:t>
            </a:r>
            <a:r>
              <a:rPr lang="tr-TR" dirty="0" err="1"/>
              <a:t>contribute</a:t>
            </a:r>
            <a:r>
              <a:rPr lang="tr-TR" dirty="0"/>
              <a:t> </a:t>
            </a:r>
            <a:r>
              <a:rPr lang="tr-TR" dirty="0" err="1"/>
              <a:t>to</a:t>
            </a:r>
            <a:r>
              <a:rPr lang="tr-TR" dirty="0"/>
              <a:t> </a:t>
            </a:r>
            <a:r>
              <a:rPr lang="tr-TR" dirty="0" err="1"/>
              <a:t>information</a:t>
            </a:r>
            <a:r>
              <a:rPr lang="tr-TR" dirty="0"/>
              <a:t> </a:t>
            </a:r>
            <a:r>
              <a:rPr lang="tr-TR" dirty="0" err="1"/>
              <a:t>processing</a:t>
            </a:r>
            <a:r>
              <a:rPr lang="tr-TR" dirty="0"/>
              <a:t> in </a:t>
            </a:r>
            <a:r>
              <a:rPr lang="tr-TR" dirty="0" err="1"/>
              <a:t>the</a:t>
            </a:r>
            <a:r>
              <a:rPr lang="tr-TR" dirty="0"/>
              <a:t> CNS.</a:t>
            </a:r>
            <a:endParaRPr lang="tr-TR" dirty="0"/>
          </a:p>
          <a:p>
            <a:pPr>
              <a:lnSpc>
                <a:spcPct val="110000"/>
              </a:lnSpc>
              <a:spcBef>
                <a:spcPts val="0"/>
              </a:spcBef>
              <a:spcAft>
                <a:spcPts val="600"/>
              </a:spcAft>
              <a:buClr>
                <a:srgbClr val="F07559"/>
              </a:buClr>
            </a:pPr>
            <a:r>
              <a:rPr lang="tr-TR" dirty="0" err="1"/>
              <a:t>Some</a:t>
            </a:r>
            <a:r>
              <a:rPr lang="tr-TR" dirty="0"/>
              <a:t> </a:t>
            </a:r>
            <a:r>
              <a:rPr lang="tr-TR" dirty="0" err="1"/>
              <a:t>processes</a:t>
            </a:r>
            <a:r>
              <a:rPr lang="tr-TR" dirty="0"/>
              <a:t> form </a:t>
            </a:r>
            <a:r>
              <a:rPr lang="tr-TR" dirty="0" err="1"/>
              <a:t>cuffs</a:t>
            </a:r>
            <a:r>
              <a:rPr lang="tr-TR" dirty="0"/>
              <a:t> </a:t>
            </a:r>
            <a:r>
              <a:rPr lang="tr-TR" dirty="0" err="1"/>
              <a:t>or</a:t>
            </a:r>
            <a:r>
              <a:rPr lang="tr-TR" dirty="0"/>
              <a:t> </a:t>
            </a:r>
            <a:r>
              <a:rPr lang="tr-TR" dirty="0" err="1"/>
              <a:t>veils</a:t>
            </a:r>
            <a:r>
              <a:rPr lang="tr-TR" dirty="0"/>
              <a:t> </a:t>
            </a:r>
            <a:r>
              <a:rPr lang="tr-TR" dirty="0" err="1"/>
              <a:t>around</a:t>
            </a:r>
            <a:r>
              <a:rPr lang="tr-TR" dirty="0"/>
              <a:t> </a:t>
            </a:r>
            <a:r>
              <a:rPr lang="tr-TR" dirty="0" err="1"/>
              <a:t>synapses</a:t>
            </a:r>
            <a:r>
              <a:rPr lang="tr-TR" dirty="0"/>
              <a:t>. </a:t>
            </a:r>
            <a:endParaRPr lang="tr-TR" dirty="0"/>
          </a:p>
          <a:p>
            <a:pPr>
              <a:lnSpc>
                <a:spcPct val="110000"/>
              </a:lnSpc>
              <a:spcBef>
                <a:spcPts val="0"/>
              </a:spcBef>
              <a:spcAft>
                <a:spcPts val="600"/>
              </a:spcAft>
              <a:buClr>
                <a:srgbClr val="F07559"/>
              </a:buClr>
            </a:pPr>
            <a:r>
              <a:rPr lang="tr-TR" dirty="0" err="1"/>
              <a:t>Signals</a:t>
            </a:r>
            <a:r>
              <a:rPr lang="tr-TR" dirty="0"/>
              <a:t> </a:t>
            </a:r>
            <a:r>
              <a:rPr lang="tr-TR" dirty="0" err="1"/>
              <a:t>between</a:t>
            </a:r>
            <a:r>
              <a:rPr lang="tr-TR" dirty="0"/>
              <a:t> </a:t>
            </a:r>
            <a:r>
              <a:rPr lang="tr-TR" dirty="0" err="1"/>
              <a:t>nerve</a:t>
            </a:r>
            <a:r>
              <a:rPr lang="tr-TR" dirty="0"/>
              <a:t> </a:t>
            </a:r>
            <a:r>
              <a:rPr lang="tr-TR" dirty="0" err="1"/>
              <a:t>terminals</a:t>
            </a:r>
            <a:r>
              <a:rPr lang="tr-TR" dirty="0"/>
              <a:t> </a:t>
            </a:r>
            <a:r>
              <a:rPr lang="tr-TR" dirty="0" err="1"/>
              <a:t>and</a:t>
            </a:r>
            <a:r>
              <a:rPr lang="tr-TR" dirty="0"/>
              <a:t> </a:t>
            </a:r>
            <a:r>
              <a:rPr lang="tr-TR" dirty="0" err="1"/>
              <a:t>these</a:t>
            </a:r>
            <a:r>
              <a:rPr lang="tr-TR" dirty="0"/>
              <a:t> </a:t>
            </a:r>
            <a:r>
              <a:rPr lang="tr-TR" dirty="0" err="1"/>
              <a:t>glial</a:t>
            </a:r>
            <a:r>
              <a:rPr lang="tr-TR" dirty="0"/>
              <a:t> </a:t>
            </a:r>
            <a:r>
              <a:rPr lang="tr-TR" dirty="0" err="1"/>
              <a:t>processes</a:t>
            </a:r>
            <a:r>
              <a:rPr lang="tr-TR" dirty="0"/>
              <a:t> can </a:t>
            </a:r>
            <a:r>
              <a:rPr lang="tr-TR" dirty="0" err="1"/>
              <a:t>modulate</a:t>
            </a:r>
            <a:r>
              <a:rPr lang="tr-TR" dirty="0"/>
              <a:t> </a:t>
            </a:r>
            <a:r>
              <a:rPr lang="tr-TR" dirty="0" err="1"/>
              <a:t>transmission</a:t>
            </a:r>
            <a:r>
              <a:rPr lang="tr-TR" dirty="0"/>
              <a:t>. </a:t>
            </a:r>
            <a:endParaRPr lang="tr-TR" dirty="0"/>
          </a:p>
          <a:p>
            <a:pPr>
              <a:lnSpc>
                <a:spcPct val="110000"/>
              </a:lnSpc>
              <a:spcBef>
                <a:spcPts val="0"/>
              </a:spcBef>
              <a:spcAft>
                <a:spcPts val="600"/>
              </a:spcAft>
              <a:buClr>
                <a:srgbClr val="F07559"/>
              </a:buClr>
            </a:pPr>
            <a:r>
              <a:rPr lang="tr-TR" dirty="0" err="1"/>
              <a:t>Astrocytes</a:t>
            </a:r>
            <a:r>
              <a:rPr lang="tr-TR" dirty="0"/>
              <a:t> </a:t>
            </a:r>
            <a:r>
              <a:rPr lang="tr-TR" dirty="0" err="1"/>
              <a:t>also</a:t>
            </a:r>
            <a:r>
              <a:rPr lang="tr-TR" dirty="0"/>
              <a:t> </a:t>
            </a:r>
            <a:r>
              <a:rPr lang="tr-TR" dirty="0" err="1"/>
              <a:t>release</a:t>
            </a:r>
            <a:r>
              <a:rPr lang="tr-TR" dirty="0"/>
              <a:t> </a:t>
            </a:r>
            <a:r>
              <a:rPr lang="tr-TR" dirty="0" err="1"/>
              <a:t>several</a:t>
            </a:r>
            <a:r>
              <a:rPr lang="tr-TR" dirty="0"/>
              <a:t> </a:t>
            </a:r>
            <a:r>
              <a:rPr lang="tr-TR" dirty="0" err="1"/>
              <a:t>transmitters</a:t>
            </a:r>
            <a:r>
              <a:rPr lang="tr-TR" dirty="0"/>
              <a:t> </a:t>
            </a:r>
            <a:r>
              <a:rPr lang="tr-TR" dirty="0" err="1"/>
              <a:t>including</a:t>
            </a:r>
            <a:r>
              <a:rPr lang="tr-TR" dirty="0"/>
              <a:t> </a:t>
            </a:r>
            <a:r>
              <a:rPr lang="tr-TR" dirty="0" err="1"/>
              <a:t>glutamate</a:t>
            </a:r>
            <a:r>
              <a:rPr lang="tr-TR" dirty="0"/>
              <a:t>, ATP, GABA </a:t>
            </a:r>
            <a:r>
              <a:rPr lang="tr-TR" dirty="0" err="1"/>
              <a:t>and</a:t>
            </a:r>
            <a:r>
              <a:rPr lang="tr-TR" dirty="0"/>
              <a:t> D-serine.</a:t>
            </a:r>
            <a:endParaRPr lang="tr-TR" dirty="0"/>
          </a:p>
          <a:p>
            <a:pPr>
              <a:lnSpc>
                <a:spcPct val="110000"/>
              </a:lnSpc>
              <a:spcBef>
                <a:spcPts val="0"/>
              </a:spcBef>
              <a:spcAft>
                <a:spcPts val="600"/>
              </a:spcAft>
              <a:buClr>
                <a:srgbClr val="F07559"/>
              </a:buClr>
            </a:pPr>
            <a:r>
              <a:rPr lang="tr-TR" dirty="0" err="1"/>
              <a:t>In</a:t>
            </a:r>
            <a:r>
              <a:rPr lang="tr-TR" dirty="0"/>
              <a:t> </a:t>
            </a:r>
            <a:r>
              <a:rPr lang="tr-TR" dirty="0" err="1"/>
              <a:t>other</a:t>
            </a:r>
            <a:r>
              <a:rPr lang="tr-TR" dirty="0"/>
              <a:t> </a:t>
            </a:r>
            <a:r>
              <a:rPr lang="tr-TR" dirty="0" err="1"/>
              <a:t>words</a:t>
            </a:r>
            <a:r>
              <a:rPr lang="tr-TR" dirty="0"/>
              <a:t>, </a:t>
            </a:r>
            <a:r>
              <a:rPr lang="tr-TR" dirty="0" err="1"/>
              <a:t>astrocytes</a:t>
            </a:r>
            <a:r>
              <a:rPr lang="tr-TR" dirty="0"/>
              <a:t> </a:t>
            </a:r>
            <a:r>
              <a:rPr lang="tr-TR" b="1" dirty="0" err="1"/>
              <a:t>fine-tune</a:t>
            </a:r>
            <a:r>
              <a:rPr lang="tr-TR" dirty="0"/>
              <a:t> </a:t>
            </a:r>
            <a:r>
              <a:rPr lang="tr-TR" dirty="0" err="1"/>
              <a:t>levels</a:t>
            </a:r>
            <a:r>
              <a:rPr lang="tr-TR" dirty="0"/>
              <a:t> of </a:t>
            </a:r>
            <a:r>
              <a:rPr lang="tr-TR" b="1" dirty="0" err="1"/>
              <a:t>neurotransmitters</a:t>
            </a:r>
            <a:r>
              <a:rPr lang="tr-TR" dirty="0"/>
              <a:t> in </a:t>
            </a:r>
            <a:r>
              <a:rPr lang="tr-TR" dirty="0" err="1"/>
              <a:t>the</a:t>
            </a:r>
            <a:r>
              <a:rPr lang="tr-TR" dirty="0"/>
              <a:t> CNS</a:t>
            </a:r>
            <a:endParaRPr lang="en-US" b="0" i="0" u="none" strike="noStrike" cap="none" dirty="0">
              <a:latin typeface="Arial" panose="020B0604020202020204"/>
              <a:ea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1"/>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1"/>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1"/>
                                        <p:tgtEl>
                                          <p:spTgt spid="1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xEl>
                                              <p:pRg st="3" end="3"/>
                                            </p:txEl>
                                          </p:spTgt>
                                        </p:tgtEl>
                                        <p:attrNameLst>
                                          <p:attrName>style.visibility</p:attrName>
                                        </p:attrNameLst>
                                      </p:cBhvr>
                                      <p:to>
                                        <p:strVal val="visible"/>
                                      </p:to>
                                    </p:set>
                                    <p:animEffect transition="in" filter="fade">
                                      <p:cBhvr>
                                        <p:cTn id="22" dur="1"/>
                                        <p:tgtEl>
                                          <p:spTgt spid="1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
                                            <p:txEl>
                                              <p:pRg st="4" end="4"/>
                                            </p:txEl>
                                          </p:spTgt>
                                        </p:tgtEl>
                                        <p:attrNameLst>
                                          <p:attrName>style.visibility</p:attrName>
                                        </p:attrNameLst>
                                      </p:cBhvr>
                                      <p:to>
                                        <p:strVal val="visible"/>
                                      </p:to>
                                    </p:set>
                                    <p:animEffect transition="in" filter="fade">
                                      <p:cBhvr>
                                        <p:cTn id="27" dur="1"/>
                                        <p:tgtEl>
                                          <p:spTgt spid="1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2" name="Resim 1"/>
          <p:cNvPicPr>
            <a:picLocks noChangeAspect="1"/>
          </p:cNvPicPr>
          <p:nvPr/>
        </p:nvPicPr>
        <p:blipFill>
          <a:blip r:embed="rId1"/>
          <a:stretch>
            <a:fillRect/>
          </a:stretch>
        </p:blipFill>
        <p:spPr>
          <a:xfrm>
            <a:off x="2067342" y="701411"/>
            <a:ext cx="7591425" cy="57054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sz="quarter" idx="12"/>
          </p:nvPr>
        </p:nvSpPr>
        <p:spPr/>
        <p:txBody>
          <a:bodyPr/>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1"/>
          <a:srcRect l="46727" t="14315" r="24092" b="17275"/>
          <a:stretch>
            <a:fillRect/>
          </a:stretch>
        </p:blipFill>
        <p:spPr>
          <a:xfrm>
            <a:off x="743585" y="503555"/>
            <a:ext cx="4308475" cy="5681345"/>
          </a:xfrm>
          <a:prstGeom prst="rect">
            <a:avLst/>
          </a:prstGeom>
        </p:spPr>
      </p:pic>
      <p:pic>
        <p:nvPicPr>
          <p:cNvPr id="108" name="Picture 107"/>
          <p:cNvPicPr/>
          <p:nvPr/>
        </p:nvPicPr>
        <p:blipFill>
          <a:blip r:embed="rId2"/>
          <a:stretch>
            <a:fillRect/>
          </a:stretch>
        </p:blipFill>
        <p:spPr>
          <a:xfrm>
            <a:off x="5448300" y="1123315"/>
            <a:ext cx="6583680" cy="41148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2209800" y="533400"/>
            <a:ext cx="7772400" cy="762000"/>
          </a:xfrm>
          <a:prstGeom prst="rect">
            <a:avLst/>
          </a:prstGeom>
          <a:noFill/>
          <a:ln>
            <a:noFill/>
          </a:ln>
        </p:spPr>
        <p:txBody>
          <a:bodyPr wrap="square" lIns="91425" tIns="45700" rIns="91425" bIns="45700" anchor="ctr" anchorCtr="0">
            <a:noAutofit/>
          </a:bodyPr>
          <a:lstStyle/>
          <a:p>
            <a:pPr marL="0" marR="0" lvl="0" indent="-279400" algn="ctr" rtl="0">
              <a:lnSpc>
                <a:spcPct val="100000"/>
              </a:lnSpc>
              <a:spcBef>
                <a:spcPts val="0"/>
              </a:spcBef>
              <a:spcAft>
                <a:spcPts val="0"/>
              </a:spcAft>
              <a:buClr>
                <a:srgbClr val="C20000"/>
              </a:buClr>
              <a:buSzPct val="100000"/>
              <a:buFont typeface="Arial" panose="020B0604020202020204"/>
              <a:buNone/>
            </a:pPr>
            <a:r>
              <a:rPr lang="en-US" sz="4400" b="1" i="0" u="none" strike="noStrike" cap="none">
                <a:solidFill>
                  <a:srgbClr val="C20000"/>
                </a:solidFill>
                <a:latin typeface="Arial" panose="020B0604020202020204"/>
                <a:ea typeface="Arial" panose="020B0604020202020204"/>
                <a:cs typeface="Arial" panose="020B0604020202020204"/>
                <a:sym typeface="Arial" panose="020B0604020202020204"/>
              </a:rPr>
              <a:t>Graded Potentials</a:t>
            </a:r>
            <a:endParaRPr lang="en-US" sz="4400" b="1" i="0" u="none" strike="noStrike" cap="none">
              <a:solidFill>
                <a:srgbClr val="C20000"/>
              </a:solidFill>
              <a:latin typeface="Arial" panose="020B0604020202020204"/>
              <a:ea typeface="Arial" panose="020B0604020202020204"/>
              <a:cs typeface="Arial" panose="020B0604020202020204"/>
              <a:sym typeface="Arial" panose="020B0604020202020204"/>
            </a:endParaRPr>
          </a:p>
        </p:txBody>
      </p:sp>
      <p:sp>
        <p:nvSpPr>
          <p:cNvPr id="366" name="Shape 366"/>
          <p:cNvSpPr txBox="1"/>
          <p:nvPr/>
        </p:nvSpPr>
        <p:spPr>
          <a:xfrm>
            <a:off x="2209800" y="3276600"/>
            <a:ext cx="7772400" cy="762000"/>
          </a:xfrm>
          <a:prstGeom prst="rect">
            <a:avLst/>
          </a:prstGeom>
          <a:noFill/>
          <a:ln>
            <a:noFill/>
          </a:ln>
        </p:spPr>
        <p:txBody>
          <a:bodyPr wrap="square" lIns="91425" tIns="45700" rIns="91425" bIns="45700" anchor="ctr" anchorCtr="0">
            <a:noAutofit/>
          </a:bodyPr>
          <a:lstStyle/>
          <a:p>
            <a:pPr marL="0" marR="0" lvl="0" indent="-279400" algn="ctr" rtl="0">
              <a:lnSpc>
                <a:spcPct val="100000"/>
              </a:lnSpc>
              <a:spcBef>
                <a:spcPts val="0"/>
              </a:spcBef>
              <a:spcAft>
                <a:spcPts val="0"/>
              </a:spcAft>
              <a:buClr>
                <a:srgbClr val="C20000"/>
              </a:buClr>
              <a:buSzPct val="100000"/>
              <a:buFont typeface="Times New Roman" panose="02020603050405020304"/>
              <a:buNone/>
            </a:pPr>
            <a:r>
              <a:rPr lang="en-US" sz="4400" b="1" i="0" u="none">
                <a:solidFill>
                  <a:srgbClr val="C20000"/>
                </a:solidFill>
                <a:latin typeface="Times New Roman" panose="02020603050405020304"/>
                <a:ea typeface="Times New Roman" panose="02020603050405020304"/>
                <a:cs typeface="Times New Roman" panose="02020603050405020304"/>
                <a:sym typeface="Times New Roman" panose="02020603050405020304"/>
              </a:rPr>
              <a:t>Action Potentials</a:t>
            </a:r>
            <a:endParaRPr lang="en-US" sz="4400" b="1" i="0" u="none">
              <a:solidFill>
                <a:srgbClr val="C2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67" name="Shape 367"/>
          <p:cNvSpPr txBox="1"/>
          <p:nvPr/>
        </p:nvSpPr>
        <p:spPr>
          <a:xfrm>
            <a:off x="1819275" y="1406525"/>
            <a:ext cx="8686800" cy="1066800"/>
          </a:xfrm>
          <a:prstGeom prst="rect">
            <a:avLst/>
          </a:prstGeom>
          <a:noFill/>
          <a:ln>
            <a:noFill/>
          </a:ln>
        </p:spPr>
        <p:txBody>
          <a:bodyPr wrap="square" lIns="91425" tIns="45700" rIns="91425" bIns="45700" anchor="t" anchorCtr="0">
            <a:noAutofit/>
          </a:bodyPr>
          <a:lstStyle/>
          <a:p>
            <a:pPr marL="0" marR="0" lvl="0" indent="-203200" algn="l" rtl="0">
              <a:lnSpc>
                <a:spcPct val="100000"/>
              </a:lnSpc>
              <a:spcBef>
                <a:spcPts val="0"/>
              </a:spcBef>
              <a:spcAft>
                <a:spcPts val="0"/>
              </a:spcAft>
              <a:buClr>
                <a:schemeClr val="dk1"/>
              </a:buClr>
              <a:buSzPct val="100000"/>
              <a:buFont typeface="Times New Roman" panose="02020603050405020304"/>
              <a:buNone/>
            </a:pPr>
            <a:r>
              <a:rPr lang="en-US" sz="32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Localized change in membrane potential that varies </a:t>
            </a:r>
            <a:endParaRPr lang="en-US" sz="32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203200" algn="l" rtl="0">
              <a:lnSpc>
                <a:spcPct val="100000"/>
              </a:lnSpc>
              <a:spcBef>
                <a:spcPts val="0"/>
              </a:spcBef>
              <a:spcAft>
                <a:spcPts val="0"/>
              </a:spcAft>
              <a:buClr>
                <a:schemeClr val="dk1"/>
              </a:buClr>
              <a:buSzPct val="100000"/>
              <a:buFont typeface="Times New Roman" panose="02020603050405020304"/>
              <a:buNone/>
            </a:pPr>
            <a:r>
              <a:rPr lang="en-US" sz="32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in magnitude and is decremental.</a:t>
            </a:r>
            <a:endParaRPr lang="en-US" sz="32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68" name="Shape 368"/>
          <p:cNvSpPr txBox="1"/>
          <p:nvPr/>
        </p:nvSpPr>
        <p:spPr>
          <a:xfrm>
            <a:off x="1657350" y="4168775"/>
            <a:ext cx="9028112" cy="1570037"/>
          </a:xfrm>
          <a:prstGeom prst="rect">
            <a:avLst/>
          </a:prstGeom>
          <a:noFill/>
          <a:ln>
            <a:noFill/>
          </a:ln>
        </p:spPr>
        <p:txBody>
          <a:bodyPr wrap="square" lIns="91425" tIns="45700" rIns="91425" bIns="45700" anchor="t" anchorCtr="0">
            <a:noAutofit/>
          </a:bodyPr>
          <a:lstStyle/>
          <a:p>
            <a:pPr marL="0" marR="0" lvl="0" indent="-203200" algn="l" rtl="0">
              <a:lnSpc>
                <a:spcPct val="100000"/>
              </a:lnSpc>
              <a:spcBef>
                <a:spcPts val="0"/>
              </a:spcBef>
              <a:spcAft>
                <a:spcPts val="0"/>
              </a:spcAft>
              <a:buClr>
                <a:schemeClr val="dk1"/>
              </a:buClr>
              <a:buSzPct val="100000"/>
              <a:buFont typeface="Times New Roman" panose="02020603050405020304"/>
              <a:buNone/>
            </a:pPr>
            <a:r>
              <a:rPr lang="en-US" sz="32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Rapid reversal in membrane potential (due to changes in ion permeability), with constant magnitude and is non-decremental.</a:t>
            </a:r>
            <a:endParaRPr lang="en-US" sz="32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133350" algn="ctr" rtl="0">
              <a:lnSpc>
                <a:spcPct val="100000"/>
              </a:lnSpc>
              <a:spcBef>
                <a:spcPts val="0"/>
              </a:spcBef>
              <a:spcAft>
                <a:spcPts val="0"/>
              </a:spcAft>
              <a:buClr>
                <a:schemeClr val="dk2"/>
              </a:buClr>
              <a:buSzPct val="100000"/>
              <a:buFont typeface="Arial" panose="020B0604020202020204"/>
              <a:buNone/>
            </a:pPr>
            <a:r>
              <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rPr>
              <a:t>ACTION POTENTIAL</a:t>
            </a:r>
            <a:endPar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375" name="Shape 375"/>
          <p:cNvSpPr txBox="1">
            <a:spLocks noGrp="1"/>
          </p:cNvSpPr>
          <p:nvPr>
            <p:ph type="body" idx="1"/>
          </p:nvPr>
        </p:nvSpPr>
        <p:spPr>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Are rapid, large alterations in the membrane potential during which time the membrane potential may change 100 mV, from -70 to +30 mV, and then repolarize to its resting membrane potential. </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400"/>
              </a:spcBef>
              <a:spcAft>
                <a:spcPts val="0"/>
              </a:spcAft>
              <a:buClr>
                <a:schemeClr val="dk1"/>
              </a:buClr>
              <a:buSzPct val="100000"/>
              <a:buFont typeface="Arial" panose="020B0604020202020204"/>
              <a:buNone/>
            </a:pPr>
            <a:endParaRPr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400"/>
              </a:spcBef>
              <a:spcAft>
                <a:spcPts val="0"/>
              </a:spcAft>
              <a:buClr>
                <a:schemeClr val="dk1"/>
              </a:buClr>
              <a:buSzPct val="100000"/>
              <a:buFont typeface="Noto Sans Symbols"/>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Nerve and muscle cells as well as some endocrine, immune, and reproductive cells have plasma membranes capable of producing action potentials.</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400"/>
              </a:spcBef>
              <a:spcAft>
                <a:spcPts val="0"/>
              </a:spcAft>
              <a:buClr>
                <a:schemeClr val="dk1"/>
              </a:buClr>
              <a:buSzPct val="100000"/>
              <a:buFont typeface="Arial" panose="020B0604020202020204"/>
              <a:buNone/>
            </a:pPr>
            <a:endParaRPr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400"/>
              </a:spcBef>
              <a:spcAft>
                <a:spcPts val="0"/>
              </a:spcAft>
              <a:buClr>
                <a:schemeClr val="dk1"/>
              </a:buClr>
              <a:buSzPct val="100000"/>
              <a:buFont typeface="Noto Sans Symbols"/>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These membranes are called excitable membranes, and their ability to generate action potentials is known as excitability</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400"/>
              </a:spcBef>
              <a:spcAft>
                <a:spcPts val="0"/>
              </a:spcAft>
              <a:buClr>
                <a:schemeClr val="dk1"/>
              </a:buClr>
              <a:buSzPct val="100000"/>
              <a:buFont typeface="Arial" panose="020B0604020202020204"/>
              <a:buNone/>
            </a:pPr>
            <a:endParaRPr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74" name="Shape 374"/>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376" name="Shape 376"/>
          <p:cNvPicPr preferRelativeResize="0"/>
          <p:nvPr/>
        </p:nvPicPr>
        <p:blipFill rotWithShape="1">
          <a:blip r:embed="rId1"/>
          <a:srcRect/>
          <a:stretch>
            <a:fillRect/>
          </a:stretch>
        </p:blipFill>
        <p:spPr>
          <a:xfrm>
            <a:off x="6319339" y="1894902"/>
            <a:ext cx="4510241" cy="35337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133350" algn="ctr" rtl="0">
              <a:lnSpc>
                <a:spcPct val="100000"/>
              </a:lnSpc>
              <a:spcBef>
                <a:spcPts val="0"/>
              </a:spcBef>
              <a:spcAft>
                <a:spcPts val="0"/>
              </a:spcAft>
              <a:buClr>
                <a:schemeClr val="dk2"/>
              </a:buClr>
              <a:buSzPct val="100000"/>
              <a:buFont typeface="Arial" panose="020B0604020202020204"/>
              <a:buNone/>
            </a:pPr>
            <a:r>
              <a:rPr lang="en-US" sz="3200" b="1" i="0" u="none" strike="noStrike" cap="none" dirty="0">
                <a:solidFill>
                  <a:schemeClr val="dk2"/>
                </a:solidFill>
                <a:latin typeface="Arial" panose="020B0604020202020204"/>
                <a:ea typeface="Arial" panose="020B0604020202020204"/>
                <a:cs typeface="Arial" panose="020B0604020202020204"/>
                <a:sym typeface="Arial" panose="020B0604020202020204"/>
              </a:rPr>
              <a:t>ACTION POTENTIAL</a:t>
            </a:r>
            <a:endParaRPr lang="en-US" sz="3200" b="1" i="0" u="none" strike="noStrike" cap="none" dirty="0">
              <a:solidFill>
                <a:schemeClr val="dk2"/>
              </a:solidFill>
              <a:latin typeface="Arial" panose="020B0604020202020204"/>
              <a:ea typeface="Arial" panose="020B0604020202020204"/>
              <a:cs typeface="Arial" panose="020B0604020202020204"/>
              <a:sym typeface="Arial" panose="020B0604020202020204"/>
            </a:endParaRPr>
          </a:p>
        </p:txBody>
      </p:sp>
      <p:sp>
        <p:nvSpPr>
          <p:cNvPr id="383" name="Shape 383"/>
          <p:cNvSpPr txBox="1">
            <a:spLocks noGrp="1"/>
          </p:cNvSpPr>
          <p:nvPr>
            <p:ph type="body" idx="1"/>
          </p:nvPr>
        </p:nvSpPr>
        <p:spPr>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panose="020B0604020202020204"/>
              <a:buChar char="•"/>
            </a:pPr>
            <a:r>
              <a:rPr lang="tr-TR" sz="2500" i="0" dirty="0"/>
              <a:t>T</a:t>
            </a:r>
            <a:r>
              <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rPr>
              <a:t>he action potential results from a transient change in membrane ion permeability, which allows selected ions to move down their concentration gradients.</a:t>
            </a:r>
            <a:endPar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500"/>
              </a:spcBef>
              <a:spcAft>
                <a:spcPts val="0"/>
              </a:spcAft>
              <a:buClr>
                <a:schemeClr val="dk1"/>
              </a:buClr>
              <a:buSzPct val="100000"/>
              <a:buFont typeface="Arial" panose="020B0604020202020204"/>
              <a:buChar char="•"/>
            </a:pPr>
            <a:r>
              <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rPr>
              <a:t>In the resting state, the open channels in the plasma membrane are predominantly those that are permeable to potassium ions.</a:t>
            </a:r>
            <a:endPar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500"/>
              </a:spcBef>
              <a:spcAft>
                <a:spcPts val="0"/>
              </a:spcAft>
              <a:buClr>
                <a:schemeClr val="dk1"/>
              </a:buClr>
              <a:buSzPct val="100000"/>
              <a:buFont typeface="Arial" panose="020B0604020202020204"/>
              <a:buChar char="•"/>
            </a:pPr>
            <a:r>
              <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rPr>
              <a:t>Very few sodium-ion channels are open, </a:t>
            </a:r>
            <a:endPar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500"/>
              </a:spcBef>
              <a:spcAft>
                <a:spcPts val="0"/>
              </a:spcAft>
              <a:buClr>
                <a:schemeClr val="dk1"/>
              </a:buClr>
              <a:buSzPct val="100000"/>
              <a:buFont typeface="Arial" panose="020B0604020202020204"/>
              <a:buChar char="•"/>
            </a:pPr>
            <a:r>
              <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rPr>
              <a:t>the resting potential is close to the potassium equilibrium potential.</a:t>
            </a:r>
            <a:endParaRPr lang="en-US" sz="25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500"/>
              </a:spcBef>
              <a:spcAft>
                <a:spcPts val="0"/>
              </a:spcAft>
              <a:buClr>
                <a:schemeClr val="dk1"/>
              </a:buClr>
              <a:buSzPct val="100000"/>
              <a:buFont typeface="Arial" panose="020B0604020202020204"/>
              <a:buNone/>
            </a:pPr>
            <a:endParaRPr sz="25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82" name="Shape 382"/>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384" name="Shape 384"/>
          <p:cNvPicPr preferRelativeResize="0"/>
          <p:nvPr/>
        </p:nvPicPr>
        <p:blipFill rotWithShape="1">
          <a:blip r:embed="rId1"/>
          <a:srcRect/>
          <a:stretch>
            <a:fillRect/>
          </a:stretch>
        </p:blipFill>
        <p:spPr>
          <a:xfrm>
            <a:off x="6329362" y="2146300"/>
            <a:ext cx="4516438" cy="3238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133350" algn="ctr" rtl="0">
              <a:lnSpc>
                <a:spcPct val="100000"/>
              </a:lnSpc>
              <a:spcBef>
                <a:spcPts val="0"/>
              </a:spcBef>
              <a:spcAft>
                <a:spcPts val="0"/>
              </a:spcAft>
              <a:buClr>
                <a:schemeClr val="dk2"/>
              </a:buClr>
              <a:buSzPct val="100000"/>
              <a:buFont typeface="Arial" panose="020B0604020202020204"/>
              <a:buNone/>
            </a:pPr>
            <a:r>
              <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rPr>
              <a:t>ACTION POTENTIAL</a:t>
            </a:r>
            <a:endPar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391" name="Shape 391"/>
          <p:cNvSpPr txBox="1">
            <a:spLocks noGrp="1"/>
          </p:cNvSpPr>
          <p:nvPr>
            <p:ph type="body" idx="1"/>
          </p:nvPr>
        </p:nvSpPr>
        <p:spPr>
          <a:xfrm>
            <a:off x="609600" y="1392237"/>
            <a:ext cx="5545137" cy="4073525"/>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During an action potential, the membrane permeabilities to sodium and potassium ions are markedly altered.</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The </a:t>
            </a:r>
            <a:r>
              <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rPr>
              <a:t>depolarizing phase </a:t>
            </a: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of the action potential is due to the opening of voltage-gated sodium channels, which increases the membrane permeability to sodium ions several hundredfold.</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This allows more sodium ions to move into the cell.</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During this period more positive charge enters the cell in the form of sodium ions than leaves in the form of potassium ions, and the membrane depolarizes.</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It may even overshoot, becoming positive on the inside and negative on the outside of the membrane.</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In this phase, the membrane potential approaches but does not quite reach the sodium equilibrium potential (60 mV).</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260"/>
              </a:spcBef>
              <a:spcAft>
                <a:spcPts val="0"/>
              </a:spcAft>
              <a:buClr>
                <a:schemeClr val="dk1"/>
              </a:buClr>
              <a:buSzPct val="100000"/>
              <a:buFont typeface="Arial" panose="020B0604020202020204"/>
              <a:buNone/>
            </a:pPr>
            <a:endParaRPr sz="13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90" name="Shape 390"/>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392" name="Shape 392"/>
          <p:cNvPicPr preferRelativeResize="0"/>
          <p:nvPr/>
        </p:nvPicPr>
        <p:blipFill rotWithShape="1">
          <a:blip r:embed="rId1"/>
          <a:srcRect/>
          <a:stretch>
            <a:fillRect/>
          </a:stretch>
        </p:blipFill>
        <p:spPr>
          <a:xfrm>
            <a:off x="6627812" y="2270125"/>
            <a:ext cx="4535488" cy="343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tr-TR" altLang="en-US"/>
              <a:t>INTRODUCTION</a:t>
            </a:r>
            <a:endParaRPr lang="tr-TR" altLang="en-US"/>
          </a:p>
        </p:txBody>
      </p:sp>
      <p:sp>
        <p:nvSpPr>
          <p:cNvPr id="3" name="Content Placeholder 2"/>
          <p:cNvSpPr>
            <a:spLocks noGrp="1"/>
          </p:cNvSpPr>
          <p:nvPr>
            <p:ph sz="half" idx="1"/>
          </p:nvPr>
        </p:nvSpPr>
        <p:spPr/>
        <p:txBody>
          <a:bodyPr/>
          <a:p>
            <a:r>
              <a:rPr lang="tr-TR" altLang="en-US"/>
              <a:t>All we are capable of doing is made possible by integrated activity of the cells of the nervous sytem.</a:t>
            </a:r>
            <a:endParaRPr lang="tr-TR" altLang="en-US"/>
          </a:p>
          <a:p>
            <a:r>
              <a:rPr lang="tr-TR" altLang="en-US"/>
              <a:t>To understand the function of the NS, we need to understand its parts.</a:t>
            </a:r>
            <a:endParaRPr lang="tr-TR" altLang="en-US"/>
          </a:p>
          <a:p>
            <a:r>
              <a:rPr lang="tr-TR" altLang="en-US"/>
              <a:t>In Kathryn’s situations: The cells of the nervous system are not functioning properly (Myasthenia gravis)</a:t>
            </a:r>
            <a:endParaRPr lang="tr-TR" altLang="en-US"/>
          </a:p>
          <a:p>
            <a:endParaRPr lang="tr-TR" altLang="en-US"/>
          </a:p>
        </p:txBody>
      </p:sp>
      <p:sp>
        <p:nvSpPr>
          <p:cNvPr id="4" name="Slide Number Placeholder 3"/>
          <p:cNvSpPr>
            <a:spLocks noGrp="1"/>
          </p:cNvSpPr>
          <p:nvPr>
            <p:ph type="sldNum" sz="quarter" idx="12"/>
          </p:nvPr>
        </p:nvSpPr>
        <p:spPr/>
        <p:txBody>
          <a:bodyPr/>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trike="noStrike" cap="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pic>
        <p:nvPicPr>
          <p:cNvPr id="100" name="Content Placeholder 99"/>
          <p:cNvPicPr/>
          <p:nvPr>
            <p:ph sz="half" idx="2"/>
          </p:nvPr>
        </p:nvPicPr>
        <p:blipFill>
          <a:blip r:embed="rId1"/>
          <a:stretch>
            <a:fillRect/>
          </a:stretch>
        </p:blipFill>
        <p:spPr>
          <a:xfrm>
            <a:off x="4546600" y="3646805"/>
            <a:ext cx="3653155" cy="2755900"/>
          </a:xfrm>
          <a:prstGeom prst="rect">
            <a:avLst/>
          </a:prstGeom>
          <a:noFill/>
          <a:ln w="9525">
            <a:noFill/>
          </a:ln>
        </p:spPr>
      </p:pic>
      <p:pic>
        <p:nvPicPr>
          <p:cNvPr id="101" name="Picture 100"/>
          <p:cNvPicPr/>
          <p:nvPr/>
        </p:nvPicPr>
        <p:blipFill>
          <a:blip r:embed="rId2"/>
          <a:stretch>
            <a:fillRect/>
          </a:stretch>
        </p:blipFill>
        <p:spPr>
          <a:xfrm>
            <a:off x="8356600" y="3646805"/>
            <a:ext cx="3477895" cy="2756535"/>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133350" algn="ctr" rtl="0">
              <a:lnSpc>
                <a:spcPct val="100000"/>
              </a:lnSpc>
              <a:spcBef>
                <a:spcPts val="0"/>
              </a:spcBef>
              <a:spcAft>
                <a:spcPts val="0"/>
              </a:spcAft>
              <a:buClr>
                <a:schemeClr val="dk2"/>
              </a:buClr>
              <a:buSzPct val="100000"/>
              <a:buFont typeface="Arial" panose="020B0604020202020204"/>
              <a:buNone/>
            </a:pPr>
            <a:r>
              <a:rPr lang="en-US" sz="2800" b="1" i="0" u="none" strike="noStrike" cap="none" dirty="0">
                <a:solidFill>
                  <a:schemeClr val="dk2"/>
                </a:solidFill>
                <a:latin typeface="Arial" panose="020B0604020202020204"/>
                <a:ea typeface="Arial" panose="020B0604020202020204"/>
                <a:cs typeface="Arial" panose="020B0604020202020204"/>
                <a:sym typeface="Arial" panose="020B0604020202020204"/>
              </a:rPr>
              <a:t>ACTION POTENTIAL</a:t>
            </a:r>
            <a:endParaRPr lang="en-US" sz="2800" b="1" i="0" u="none" strike="noStrike" cap="none" dirty="0">
              <a:solidFill>
                <a:schemeClr val="dk2"/>
              </a:solidFill>
              <a:latin typeface="Arial" panose="020B0604020202020204"/>
              <a:ea typeface="Arial" panose="020B0604020202020204"/>
              <a:cs typeface="Arial" panose="020B0604020202020204"/>
              <a:sym typeface="Arial" panose="020B0604020202020204"/>
            </a:endParaRPr>
          </a:p>
        </p:txBody>
      </p:sp>
      <p:sp>
        <p:nvSpPr>
          <p:cNvPr id="399" name="Shape 399"/>
          <p:cNvSpPr txBox="1">
            <a:spLocks noGrp="1"/>
          </p:cNvSpPr>
          <p:nvPr>
            <p:ph type="body" idx="1"/>
          </p:nvPr>
        </p:nvSpPr>
        <p:spPr>
          <a:xfrm>
            <a:off x="609600" y="1339535"/>
            <a:ext cx="6299200" cy="4781865"/>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Action potentials in </a:t>
            </a:r>
            <a:r>
              <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rPr>
              <a:t>nerve cells </a:t>
            </a: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last only about 1 </a:t>
            </a:r>
            <a:r>
              <a:rPr lang="en-US" sz="2000" b="0" i="0" u="none" strike="noStrike" cap="none" dirty="0" err="1">
                <a:solidFill>
                  <a:schemeClr val="dk1"/>
                </a:solidFill>
                <a:latin typeface="Arial" panose="020B0604020202020204"/>
                <a:ea typeface="Arial" panose="020B0604020202020204"/>
                <a:cs typeface="Arial" panose="020B0604020202020204"/>
                <a:sym typeface="Arial" panose="020B0604020202020204"/>
              </a:rPr>
              <a:t>ms</a:t>
            </a: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 and typically show an overshoot. </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They may last much longer in certain types of </a:t>
            </a:r>
            <a:r>
              <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rPr>
              <a:t>muscle cells</a:t>
            </a:r>
            <a:endPar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The membrane potential returns so rapidly to its resting level because:</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(1) the sodium channels that opened during the depolarization phase undergo inactivation near the peak of the action potential, which causes them to close; and </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(2) voltage-gated potassium channels</a:t>
            </a:r>
            <a:r>
              <a:rPr lang="tr-TR"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 </a:t>
            </a: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which open more slowly than sodium channels, open in response to the depolarization.</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26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Closure of the sodium channels alone would restore the membrane potential to its resting level since potassium flux out would then exceed sodium flux in.</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260"/>
              </a:spcBef>
              <a:spcAft>
                <a:spcPts val="0"/>
              </a:spcAft>
              <a:buClr>
                <a:schemeClr val="dk1"/>
              </a:buClr>
              <a:buSzPct val="100000"/>
              <a:buFont typeface="Arial" panose="020B0604020202020204"/>
              <a:buNone/>
            </a:pPr>
            <a:endParaRPr sz="13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98" name="Shape 398"/>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00" name="Shape 400"/>
          <p:cNvPicPr preferRelativeResize="0"/>
          <p:nvPr/>
        </p:nvPicPr>
        <p:blipFill rotWithShape="1">
          <a:blip r:embed="rId1"/>
          <a:srcRect/>
          <a:stretch>
            <a:fillRect/>
          </a:stretch>
        </p:blipFill>
        <p:spPr>
          <a:xfrm>
            <a:off x="7243456" y="1939925"/>
            <a:ext cx="3996043" cy="3533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133350" algn="ctr" rtl="0">
              <a:lnSpc>
                <a:spcPct val="100000"/>
              </a:lnSpc>
              <a:spcBef>
                <a:spcPts val="0"/>
              </a:spcBef>
              <a:spcAft>
                <a:spcPts val="0"/>
              </a:spcAft>
              <a:buClr>
                <a:schemeClr val="dk2"/>
              </a:buClr>
              <a:buSzPct val="100000"/>
              <a:buFont typeface="Arial" panose="020B0604020202020204"/>
              <a:buNone/>
            </a:pPr>
            <a:r>
              <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rPr>
              <a:t>ACTION POTENTIAL</a:t>
            </a:r>
            <a:endPar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407" name="Shape 407"/>
          <p:cNvSpPr txBox="1">
            <a:spLocks noGrp="1"/>
          </p:cNvSpPr>
          <p:nvPr>
            <p:ph type="body" idx="1"/>
          </p:nvPr>
        </p:nvSpPr>
        <p:spPr>
          <a:xfrm>
            <a:off x="609600" y="1868889"/>
            <a:ext cx="6843712" cy="4200525"/>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panose="020B0604020202020204"/>
              <a:buChar char="•"/>
            </a:pPr>
            <a:r>
              <a:rPr lang="tr-TR" sz="2000" dirty="0"/>
              <a:t>T</a:t>
            </a: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he process is speeded up by the simultaneous increase in potassium permeability. </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Potassium diffusion out of the cell is then much greater than the sodium diffusion in, rapidly returning the membrane potential to its resting level. </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In fact, after the sodium channels have closed, some of the voltage-gated potassium channels are still open</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in nerve cells there is generally a small hyperpolarization of the membrane potential beyond the resting level</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cellular accumulation of sodium and loss of potassium are prevented by the continuous action of the membrane </a:t>
            </a:r>
            <a:r>
              <a:rPr lang="en-US" sz="2000" b="0" i="0" u="none" strike="noStrike" cap="none" dirty="0" err="1">
                <a:solidFill>
                  <a:schemeClr val="dk1"/>
                </a:solidFill>
                <a:latin typeface="Arial" panose="020B0604020202020204"/>
                <a:ea typeface="Arial" panose="020B0604020202020204"/>
                <a:cs typeface="Arial" panose="020B0604020202020204"/>
                <a:sym typeface="Arial" panose="020B0604020202020204"/>
              </a:rPr>
              <a:t>Na,K</a:t>
            </a: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-ATPase pumps.</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406" name="Shape 406"/>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08" name="Shape 408"/>
          <p:cNvPicPr preferRelativeResize="0"/>
          <p:nvPr/>
        </p:nvPicPr>
        <p:blipFill rotWithShape="1">
          <a:blip r:embed="rId1"/>
          <a:srcRect/>
          <a:stretch>
            <a:fillRect/>
          </a:stretch>
        </p:blipFill>
        <p:spPr>
          <a:xfrm>
            <a:off x="7453312" y="989414"/>
            <a:ext cx="4446588" cy="508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133350" algn="ctr" rtl="0">
              <a:lnSpc>
                <a:spcPct val="100000"/>
              </a:lnSpc>
              <a:spcBef>
                <a:spcPts val="0"/>
              </a:spcBef>
              <a:spcAft>
                <a:spcPts val="0"/>
              </a:spcAft>
              <a:buClr>
                <a:schemeClr val="dk2"/>
              </a:buClr>
              <a:buSzPct val="100000"/>
              <a:buFont typeface="Arial" panose="020B0604020202020204"/>
              <a:buNone/>
            </a:pPr>
            <a:r>
              <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rPr>
              <a:t>Mechanism of Ion-channel Changes</a:t>
            </a:r>
            <a:endParaRPr lang="en-US" sz="21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415" name="Shape 415"/>
          <p:cNvSpPr txBox="1">
            <a:spLocks noGrp="1"/>
          </p:cNvSpPr>
          <p:nvPr>
            <p:ph type="body" idx="1"/>
          </p:nvPr>
        </p:nvSpPr>
        <p:spPr>
          <a:xfrm>
            <a:off x="609600" y="1417638"/>
            <a:ext cx="5545137" cy="4332287"/>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The potassium channels that open during an action potential are also voltage-gated.</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 In fact, their opening is triggered by the same depolarization that opens the sodium channels, but the potassium channel opening is slightly delayed.</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rPr>
              <a:t>What about the inactivation of the voltage-gated sodium channels that opened during the rising phase of the action potential?</a:t>
            </a:r>
            <a:endParaRPr lang="en-US" sz="20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80000"/>
              </a:lnSpc>
              <a:spcBef>
                <a:spcPts val="300"/>
              </a:spcBef>
              <a:spcAft>
                <a:spcPts val="0"/>
              </a:spcAft>
              <a:buClr>
                <a:schemeClr val="dk1"/>
              </a:buClr>
              <a:buSzPct val="100000"/>
              <a:buFont typeface="Arial" panose="020B0604020202020204"/>
              <a:buChar char="•"/>
            </a:pPr>
            <a:r>
              <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rPr>
              <a:t>This is the result of a voltage induced change in the conformation of the proteins that constitute the channel, which closes the channel after its brief opening.</a:t>
            </a:r>
            <a:endParaRPr lang="en-US" sz="20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300"/>
              </a:spcBef>
              <a:spcAft>
                <a:spcPts val="0"/>
              </a:spcAft>
              <a:buClr>
                <a:schemeClr val="dk1"/>
              </a:buClr>
              <a:buSzPct val="100000"/>
              <a:buFont typeface="Arial" panose="020B0604020202020204"/>
              <a:buNone/>
            </a:pPr>
            <a:endParaRPr sz="15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414" name="Shape 414"/>
          <p:cNvSpPr txBox="1"/>
          <p:nvPr/>
        </p:nvSpPr>
        <p:spPr>
          <a:xfrm>
            <a:off x="8737600" y="6245225"/>
            <a:ext cx="2844800" cy="476250"/>
          </a:xfrm>
          <a:prstGeom prst="rect">
            <a:avLst/>
          </a:prstGeom>
          <a:noFill/>
          <a:ln>
            <a:noFill/>
          </a:ln>
        </p:spPr>
        <p:txBody>
          <a:bodyPr wrap="square" lIns="91425" tIns="45700" rIns="91425" bIns="45700" anchor="t"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16" name="Shape 416"/>
          <p:cNvPicPr preferRelativeResize="0"/>
          <p:nvPr/>
        </p:nvPicPr>
        <p:blipFill rotWithShape="1">
          <a:blip r:embed="rId1"/>
          <a:srcRect/>
          <a:stretch>
            <a:fillRect/>
          </a:stretch>
        </p:blipFill>
        <p:spPr>
          <a:xfrm>
            <a:off x="6880224" y="2222000"/>
            <a:ext cx="4448175" cy="2769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p:nvPr/>
        </p:nvSpPr>
        <p:spPr>
          <a:xfrm>
            <a:off x="1524000" y="857250"/>
            <a:ext cx="9144000" cy="5143500"/>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22" name="Shape 422"/>
          <p:cNvPicPr preferRelativeResize="0"/>
          <p:nvPr/>
        </p:nvPicPr>
        <p:blipFill rotWithShape="1">
          <a:blip r:embed="rId1"/>
          <a:srcRect/>
          <a:stretch>
            <a:fillRect/>
          </a:stretch>
        </p:blipFill>
        <p:spPr>
          <a:xfrm>
            <a:off x="8642350" y="711201"/>
            <a:ext cx="3232150" cy="2665972"/>
          </a:xfrm>
          <a:prstGeom prst="rect">
            <a:avLst/>
          </a:prstGeom>
          <a:noFill/>
          <a:ln>
            <a:noFill/>
          </a:ln>
        </p:spPr>
      </p:pic>
      <p:grpSp>
        <p:nvGrpSpPr>
          <p:cNvPr id="423" name="Shape 423"/>
          <p:cNvGrpSpPr/>
          <p:nvPr/>
        </p:nvGrpSpPr>
        <p:grpSpPr>
          <a:xfrm>
            <a:off x="8429625" y="3057525"/>
            <a:ext cx="2236787" cy="2406650"/>
            <a:chOff x="0" y="0"/>
            <a:chExt cx="2147483647" cy="2147483647"/>
          </a:xfrm>
        </p:grpSpPr>
        <p:cxnSp>
          <p:nvCxnSpPr>
            <p:cNvPr id="424" name="Shape 424"/>
            <p:cNvCxnSpPr/>
            <p:nvPr/>
          </p:nvCxnSpPr>
          <p:spPr>
            <a:xfrm flipH="1">
              <a:off x="1490089733" y="0"/>
              <a:ext cx="657393188" cy="610885046"/>
            </a:xfrm>
            <a:prstGeom prst="straightConnector1">
              <a:avLst/>
            </a:prstGeom>
            <a:noFill/>
            <a:ln w="9525" cap="flat" cmpd="sng">
              <a:solidFill>
                <a:schemeClr val="dk1"/>
              </a:solidFill>
              <a:prstDash val="solid"/>
              <a:miter lim="800000"/>
              <a:headEnd type="none" w="med" len="med"/>
              <a:tailEnd type="none" w="med" len="med"/>
            </a:ln>
          </p:spPr>
        </p:cxnSp>
        <p:cxnSp>
          <p:nvCxnSpPr>
            <p:cNvPr id="425" name="Shape 425"/>
            <p:cNvCxnSpPr/>
            <p:nvPr/>
          </p:nvCxnSpPr>
          <p:spPr>
            <a:xfrm flipH="1">
              <a:off x="0" y="151923546"/>
              <a:ext cx="2147011200" cy="1995560100"/>
            </a:xfrm>
            <a:prstGeom prst="straightConnector1">
              <a:avLst/>
            </a:prstGeom>
            <a:noFill/>
            <a:ln w="9525" cap="flat" cmpd="sng">
              <a:solidFill>
                <a:schemeClr val="dk1"/>
              </a:solidFill>
              <a:prstDash val="solid"/>
              <a:miter lim="800000"/>
              <a:headEnd type="none" w="med" len="med"/>
              <a:tailEnd type="none" w="med" len="med"/>
            </a:ln>
          </p:spPr>
        </p:cxnSp>
        <p:cxnSp>
          <p:nvCxnSpPr>
            <p:cNvPr id="426" name="Shape 426"/>
            <p:cNvCxnSpPr/>
            <p:nvPr/>
          </p:nvCxnSpPr>
          <p:spPr>
            <a:xfrm flipH="1">
              <a:off x="781631207" y="215315436"/>
              <a:ext cx="1365851713" cy="1269224778"/>
            </a:xfrm>
            <a:prstGeom prst="straightConnector1">
              <a:avLst/>
            </a:prstGeom>
            <a:noFill/>
            <a:ln w="9525" cap="flat" cmpd="sng">
              <a:solidFill>
                <a:schemeClr val="dk1"/>
              </a:solidFill>
              <a:prstDash val="solid"/>
              <a:miter lim="800000"/>
              <a:headEnd type="none" w="med" len="med"/>
              <a:tailEnd type="none" w="med" len="med"/>
            </a:ln>
          </p:spPr>
        </p:cxnSp>
        <p:cxnSp>
          <p:nvCxnSpPr>
            <p:cNvPr id="427" name="Shape 427"/>
            <p:cNvCxnSpPr/>
            <p:nvPr/>
          </p:nvCxnSpPr>
          <p:spPr>
            <a:xfrm flipH="1">
              <a:off x="890242738" y="112262049"/>
              <a:ext cx="1257239456" cy="1168295602"/>
            </a:xfrm>
            <a:prstGeom prst="straightConnector1">
              <a:avLst/>
            </a:prstGeom>
            <a:noFill/>
            <a:ln w="28575" cap="flat" cmpd="sng">
              <a:solidFill>
                <a:schemeClr val="dk1"/>
              </a:solidFill>
              <a:prstDash val="solid"/>
              <a:miter lim="800000"/>
              <a:headEnd type="none" w="med" len="med"/>
              <a:tailEnd type="none" w="med" len="med"/>
            </a:ln>
          </p:spPr>
        </p:cxnSp>
        <p:cxnSp>
          <p:nvCxnSpPr>
            <p:cNvPr id="428" name="Shape 428"/>
            <p:cNvCxnSpPr/>
            <p:nvPr/>
          </p:nvCxnSpPr>
          <p:spPr>
            <a:xfrm flipH="1">
              <a:off x="1232850437" y="481626394"/>
              <a:ext cx="914633209" cy="849926799"/>
            </a:xfrm>
            <a:prstGeom prst="straightConnector1">
              <a:avLst/>
            </a:prstGeom>
            <a:noFill/>
            <a:ln w="28575" cap="flat" cmpd="sng">
              <a:solidFill>
                <a:schemeClr val="dk1"/>
              </a:solidFill>
              <a:prstDash val="solid"/>
              <a:miter lim="800000"/>
              <a:headEnd type="none" w="med" len="med"/>
              <a:tailEnd type="none" w="med" len="med"/>
            </a:ln>
          </p:spPr>
        </p:cxnSp>
      </p:grpSp>
      <p:sp>
        <p:nvSpPr>
          <p:cNvPr id="429" name="Shape 429"/>
          <p:cNvSpPr txBox="1">
            <a:spLocks noGrp="1"/>
          </p:cNvSpPr>
          <p:nvPr>
            <p:ph type="title"/>
          </p:nvPr>
        </p:nvSpPr>
        <p:spPr>
          <a:xfrm>
            <a:off x="2028825" y="5292725"/>
            <a:ext cx="6400800" cy="11303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spcAft>
                <a:spcPts val="0"/>
              </a:spcAft>
              <a:buClr>
                <a:schemeClr val="dk1"/>
              </a:buClr>
              <a:buSzPct val="100000"/>
              <a:buFont typeface="Calibri" panose="020F0502020204030204"/>
              <a:buNone/>
            </a:pPr>
            <a:r>
              <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Threshold </a:t>
            </a:r>
            <a:r>
              <a:rPr lang="en-US" sz="44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potentıal</a:t>
            </a:r>
            <a:endPar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0" name="Shape 430"/>
          <p:cNvSpPr txBox="1">
            <a:spLocks noGrp="1"/>
          </p:cNvSpPr>
          <p:nvPr>
            <p:ph idx="1"/>
          </p:nvPr>
        </p:nvSpPr>
        <p:spPr>
          <a:xfrm>
            <a:off x="2036762" y="1371600"/>
            <a:ext cx="5876925" cy="3178175"/>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Action potentials occur only when the </a:t>
            </a:r>
            <a:r>
              <a:rPr lang="en-US" sz="2000" b="0" i="1" u="none" strike="noStrike" cap="none" dirty="0">
                <a:solidFill>
                  <a:schemeClr val="dk1"/>
                </a:solidFill>
                <a:latin typeface="Calibri" panose="020F0502020204030204"/>
                <a:ea typeface="Calibri" panose="020F0502020204030204"/>
                <a:cs typeface="Calibri" panose="020F0502020204030204"/>
                <a:sym typeface="Calibri" panose="020F0502020204030204"/>
              </a:rPr>
              <a:t>net </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movement of positive charge through ion channels is inward. </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membrane potential at which this occurs is called the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threshold potential, </a:t>
            </a:r>
            <a:endPar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Stimuli that are just strong enough to depolarize the membrane to this level are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threshold stimuli</a:t>
            </a:r>
            <a:endPar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threshold of most excitable membranes is about 15 mV less negative than the resting membrane potential. </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Thus, if the resting potential of a neuron is 70 mV, the threshold potential may be 55 mV.</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1" name="Shape 431"/>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rotWithShape="1">
          <a:blip r:embed="rId1"/>
          <a:srcRect/>
          <a:stretch>
            <a:fillRect/>
          </a:stretch>
        </p:blipFill>
        <p:spPr>
          <a:xfrm>
            <a:off x="6242050" y="4432300"/>
            <a:ext cx="3054350" cy="2146684"/>
          </a:xfrm>
          <a:prstGeom prst="rect">
            <a:avLst/>
          </a:prstGeom>
          <a:noFill/>
          <a:ln>
            <a:noFill/>
          </a:ln>
        </p:spPr>
      </p:pic>
      <p:sp>
        <p:nvSpPr>
          <p:cNvPr id="437" name="Shape 437"/>
          <p:cNvSpPr txBox="1">
            <a:spLocks noGrp="1"/>
          </p:cNvSpPr>
          <p:nvPr>
            <p:ph type="title"/>
          </p:nvPr>
        </p:nvSpPr>
        <p:spPr>
          <a:xfrm>
            <a:off x="1223962" y="2779708"/>
            <a:ext cx="3652838" cy="1785117"/>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spcAft>
                <a:spcPts val="0"/>
              </a:spcAft>
              <a:buClr>
                <a:schemeClr val="dk1"/>
              </a:buClr>
              <a:buSzPct val="100000"/>
              <a:buFont typeface="Calibri" panose="020F0502020204030204"/>
              <a:buNone/>
            </a:pPr>
            <a:r>
              <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Threshold </a:t>
            </a:r>
            <a:r>
              <a:rPr lang="en-US" sz="44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potentıal</a:t>
            </a:r>
            <a:endPar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8" name="Shape 438"/>
          <p:cNvSpPr txBox="1">
            <a:spLocks noGrp="1"/>
          </p:cNvSpPr>
          <p:nvPr>
            <p:ph idx="1"/>
          </p:nvPr>
        </p:nvSpPr>
        <p:spPr>
          <a:xfrm>
            <a:off x="4768850" y="1408112"/>
            <a:ext cx="4945062" cy="3156713"/>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panose="020B0604020202020204"/>
              <a:buChar char="•"/>
            </a:pP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At depolarizations less than threshold</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outward potassium movement still exceeds sodium entry, and the positive-feedback cycle cannot get started despite the increase in sodium entry.</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In such cases, the membrane will return to its resting level as soon as the stimulus is removed, and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no action potential is generated</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These weak depolarizations are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subthreshold potentials</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and the stimuli that cause them are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subthreshold stimuli</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9" name="Shape 439"/>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898650" y="857250"/>
            <a:ext cx="8769350" cy="11303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spcAft>
                <a:spcPts val="0"/>
              </a:spcAft>
              <a:buClr>
                <a:schemeClr val="dk1"/>
              </a:buClr>
              <a:buSzPct val="100000"/>
              <a:buFont typeface="Calibri" panose="020F0502020204030204"/>
              <a:buNone/>
            </a:pPr>
            <a:r>
              <a:rPr lang="en-US" sz="4400" b="1" i="0" u="none" strike="noStrike" cap="none">
                <a:solidFill>
                  <a:schemeClr val="dk1"/>
                </a:solidFill>
                <a:latin typeface="Calibri" panose="020F0502020204030204"/>
                <a:ea typeface="Calibri" panose="020F0502020204030204"/>
                <a:cs typeface="Calibri" panose="020F0502020204030204"/>
                <a:sym typeface="Calibri" panose="020F0502020204030204"/>
              </a:rPr>
              <a:t>All – or-none</a:t>
            </a:r>
            <a:endParaRPr lang="en-US" sz="44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5" name="Shape 445"/>
          <p:cNvSpPr txBox="1">
            <a:spLocks noGrp="1"/>
          </p:cNvSpPr>
          <p:nvPr>
            <p:ph idx="1"/>
          </p:nvPr>
        </p:nvSpPr>
        <p:spPr>
          <a:xfrm>
            <a:off x="7061199" y="1617172"/>
            <a:ext cx="4515643" cy="4739178"/>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Stimuli of more than threshold magnitude also elicit action potentials, </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action potentials resulting from such stimuli have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exactly the same amplitud</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e as those caused by threshold stimuli.</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This is because once threshold is reached, membrane events are no longer dependent upon stimulus strength. </a:t>
            </a:r>
            <a:endPar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Rather, the depolarization generates an action potential because the positive-feedback cycle is operating. </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Action potentials either occur maximally or they do not occur at all. </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Another way of saying this is that action potentials are </a:t>
            </a: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all-or-none</a:t>
            </a: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t>
            </a:r>
            <a:endPar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6" name="Shape 446"/>
          <p:cNvSpPr txBox="1"/>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635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000" b="0" i="0" u="none">
                <a:solidFill>
                  <a:schemeClr val="dk1"/>
                </a:solidFill>
                <a:latin typeface="Arial" panose="020B0604020202020204"/>
                <a:ea typeface="Arial" panose="020B0604020202020204"/>
                <a:cs typeface="Arial" panose="020B0604020202020204"/>
                <a:sym typeface="Arial" panose="020B0604020202020204"/>
              </a:rPr>
            </a:fld>
            <a:endParaRPr lang="en-US" sz="10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47" name="Shape 447"/>
          <p:cNvPicPr preferRelativeResize="0"/>
          <p:nvPr/>
        </p:nvPicPr>
        <p:blipFill rotWithShape="1">
          <a:blip r:embed="rId1"/>
          <a:srcRect/>
          <a:stretch>
            <a:fillRect/>
          </a:stretch>
        </p:blipFill>
        <p:spPr>
          <a:xfrm>
            <a:off x="615156" y="1617172"/>
            <a:ext cx="6446043" cy="42798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Shape 452"/>
          <p:cNvPicPr preferRelativeResize="0"/>
          <p:nvPr/>
        </p:nvPicPr>
        <p:blipFill rotWithShape="1">
          <a:blip r:embed="rId1"/>
          <a:srcRect/>
          <a:stretch>
            <a:fillRect/>
          </a:stretch>
        </p:blipFill>
        <p:spPr>
          <a:xfrm>
            <a:off x="5848350" y="3822854"/>
            <a:ext cx="3846493" cy="2137148"/>
          </a:xfrm>
          <a:prstGeom prst="rect">
            <a:avLst/>
          </a:prstGeom>
          <a:noFill/>
          <a:ln>
            <a:noFill/>
          </a:ln>
        </p:spPr>
      </p:pic>
      <p:sp>
        <p:nvSpPr>
          <p:cNvPr id="453" name="Shape 453"/>
          <p:cNvSpPr txBox="1">
            <a:spLocks noGrp="1"/>
          </p:cNvSpPr>
          <p:nvPr>
            <p:ph type="title"/>
          </p:nvPr>
        </p:nvSpPr>
        <p:spPr>
          <a:xfrm>
            <a:off x="1084262" y="2959099"/>
            <a:ext cx="6400800" cy="11303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spcAft>
                <a:spcPts val="0"/>
              </a:spcAft>
              <a:buClr>
                <a:schemeClr val="dk1"/>
              </a:buClr>
              <a:buSzPct val="100000"/>
              <a:buFont typeface="Calibri" panose="020F0502020204030204"/>
              <a:buNone/>
            </a:pPr>
            <a:r>
              <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All – or-none</a:t>
            </a:r>
            <a:endPar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4" name="Shape 454"/>
          <p:cNvSpPr txBox="1">
            <a:spLocks noGrp="1"/>
          </p:cNvSpPr>
          <p:nvPr>
            <p:ph idx="1"/>
          </p:nvPr>
        </p:nvSpPr>
        <p:spPr>
          <a:xfrm>
            <a:off x="4768850" y="1408112"/>
            <a:ext cx="6851650" cy="3217336"/>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panose="020B0604020202020204"/>
              <a:buChar char="•"/>
            </a:pPr>
            <a:r>
              <a:rPr lang="en-US" sz="20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a:t>
            </a: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he firing of a gun is a mechanical analogy that shows the principle of all-or-none behavior.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magnitude of the explosion and the velocity at which the bullet leaves the gun do not depend on how hard the trigger is squeezed.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Either the trigger is pulled hard enough to fire the gun, or it is not; the gun cannot be fired halfway</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5" name="Shape 455"/>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p:nvPr/>
        </p:nvSpPr>
        <p:spPr>
          <a:xfrm>
            <a:off x="1524000" y="857250"/>
            <a:ext cx="9144000" cy="5143500"/>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grpSp>
        <p:nvGrpSpPr>
          <p:cNvPr id="461" name="Shape 461"/>
          <p:cNvGrpSpPr/>
          <p:nvPr/>
        </p:nvGrpSpPr>
        <p:grpSpPr>
          <a:xfrm>
            <a:off x="8429625" y="3079750"/>
            <a:ext cx="2236787" cy="2406650"/>
            <a:chOff x="0" y="0"/>
            <a:chExt cx="2147483647" cy="2147483647"/>
          </a:xfrm>
        </p:grpSpPr>
        <p:cxnSp>
          <p:nvCxnSpPr>
            <p:cNvPr id="462" name="Shape 462"/>
            <p:cNvCxnSpPr/>
            <p:nvPr/>
          </p:nvCxnSpPr>
          <p:spPr>
            <a:xfrm flipH="1">
              <a:off x="1490089733" y="0"/>
              <a:ext cx="657393188" cy="610885046"/>
            </a:xfrm>
            <a:prstGeom prst="straightConnector1">
              <a:avLst/>
            </a:prstGeom>
            <a:noFill/>
            <a:ln w="9525" cap="flat" cmpd="sng">
              <a:solidFill>
                <a:schemeClr val="dk1"/>
              </a:solidFill>
              <a:prstDash val="solid"/>
              <a:miter lim="800000"/>
              <a:headEnd type="none" w="med" len="med"/>
              <a:tailEnd type="none" w="med" len="med"/>
            </a:ln>
          </p:spPr>
        </p:cxnSp>
        <p:cxnSp>
          <p:nvCxnSpPr>
            <p:cNvPr id="463" name="Shape 463"/>
            <p:cNvCxnSpPr/>
            <p:nvPr/>
          </p:nvCxnSpPr>
          <p:spPr>
            <a:xfrm flipH="1">
              <a:off x="0" y="151923546"/>
              <a:ext cx="2147011200" cy="1995560100"/>
            </a:xfrm>
            <a:prstGeom prst="straightConnector1">
              <a:avLst/>
            </a:prstGeom>
            <a:noFill/>
            <a:ln w="9525" cap="flat" cmpd="sng">
              <a:solidFill>
                <a:schemeClr val="dk1"/>
              </a:solidFill>
              <a:prstDash val="solid"/>
              <a:miter lim="800000"/>
              <a:headEnd type="none" w="med" len="med"/>
              <a:tailEnd type="none" w="med" len="med"/>
            </a:ln>
          </p:spPr>
        </p:cxnSp>
        <p:cxnSp>
          <p:nvCxnSpPr>
            <p:cNvPr id="464" name="Shape 464"/>
            <p:cNvCxnSpPr/>
            <p:nvPr/>
          </p:nvCxnSpPr>
          <p:spPr>
            <a:xfrm flipH="1">
              <a:off x="781631207" y="215315436"/>
              <a:ext cx="1365851713" cy="1269224778"/>
            </a:xfrm>
            <a:prstGeom prst="straightConnector1">
              <a:avLst/>
            </a:prstGeom>
            <a:noFill/>
            <a:ln w="9525" cap="flat" cmpd="sng">
              <a:solidFill>
                <a:schemeClr val="dk1"/>
              </a:solidFill>
              <a:prstDash val="solid"/>
              <a:miter lim="800000"/>
              <a:headEnd type="none" w="med" len="med"/>
              <a:tailEnd type="none" w="med" len="med"/>
            </a:ln>
          </p:spPr>
        </p:cxnSp>
        <p:cxnSp>
          <p:nvCxnSpPr>
            <p:cNvPr id="465" name="Shape 465"/>
            <p:cNvCxnSpPr/>
            <p:nvPr/>
          </p:nvCxnSpPr>
          <p:spPr>
            <a:xfrm flipH="1">
              <a:off x="890242738" y="112262049"/>
              <a:ext cx="1257239456" cy="1168295602"/>
            </a:xfrm>
            <a:prstGeom prst="straightConnector1">
              <a:avLst/>
            </a:prstGeom>
            <a:noFill/>
            <a:ln w="28575" cap="flat" cmpd="sng">
              <a:solidFill>
                <a:schemeClr val="dk1"/>
              </a:solidFill>
              <a:prstDash val="solid"/>
              <a:miter lim="800000"/>
              <a:headEnd type="none" w="med" len="med"/>
              <a:tailEnd type="none" w="med" len="med"/>
            </a:ln>
          </p:spPr>
        </p:cxnSp>
        <p:cxnSp>
          <p:nvCxnSpPr>
            <p:cNvPr id="466" name="Shape 466"/>
            <p:cNvCxnSpPr/>
            <p:nvPr/>
          </p:nvCxnSpPr>
          <p:spPr>
            <a:xfrm flipH="1">
              <a:off x="1232850437" y="481626394"/>
              <a:ext cx="914633209" cy="849926799"/>
            </a:xfrm>
            <a:prstGeom prst="straightConnector1">
              <a:avLst/>
            </a:prstGeom>
            <a:noFill/>
            <a:ln w="28575" cap="flat" cmpd="sng">
              <a:solidFill>
                <a:schemeClr val="dk1"/>
              </a:solidFill>
              <a:prstDash val="solid"/>
              <a:miter lim="800000"/>
              <a:headEnd type="none" w="med" len="med"/>
              <a:tailEnd type="none" w="med" len="med"/>
            </a:ln>
          </p:spPr>
        </p:cxnSp>
      </p:grpSp>
      <p:grpSp>
        <p:nvGrpSpPr>
          <p:cNvPr id="467" name="Shape 467"/>
          <p:cNvGrpSpPr/>
          <p:nvPr/>
        </p:nvGrpSpPr>
        <p:grpSpPr>
          <a:xfrm>
            <a:off x="2000250" y="1322387"/>
            <a:ext cx="3833559" cy="3949192"/>
            <a:chOff x="2000250" y="1322387"/>
            <a:chExt cx="3833559" cy="3949192"/>
          </a:xfrm>
        </p:grpSpPr>
        <p:pic>
          <p:nvPicPr>
            <p:cNvPr id="468" name="Shape 468"/>
            <p:cNvPicPr preferRelativeResize="0"/>
            <p:nvPr/>
          </p:nvPicPr>
          <p:blipFill rotWithShape="1">
            <a:blip r:embed="rId1"/>
            <a:srcRect/>
            <a:stretch>
              <a:fillRect/>
            </a:stretch>
          </p:blipFill>
          <p:spPr>
            <a:xfrm>
              <a:off x="2000250" y="1322387"/>
              <a:ext cx="3833559" cy="3949192"/>
            </a:xfrm>
            <a:prstGeom prst="rect">
              <a:avLst/>
            </a:prstGeom>
            <a:noFill/>
            <a:ln>
              <a:noFill/>
            </a:ln>
          </p:spPr>
        </p:pic>
        <p:sp>
          <p:nvSpPr>
            <p:cNvPr id="469" name="Shape 469"/>
            <p:cNvSpPr txBox="1"/>
            <p:nvPr/>
          </p:nvSpPr>
          <p:spPr>
            <a:xfrm>
              <a:off x="2220912" y="1544637"/>
              <a:ext cx="3409950" cy="3522662"/>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grpSp>
      <p:pic>
        <p:nvPicPr>
          <p:cNvPr id="470" name="Shape 470"/>
          <p:cNvPicPr preferRelativeResize="0"/>
          <p:nvPr/>
        </p:nvPicPr>
        <p:blipFill rotWithShape="1">
          <a:blip r:embed="rId2"/>
          <a:srcRect/>
          <a:stretch>
            <a:fillRect/>
          </a:stretch>
        </p:blipFill>
        <p:spPr>
          <a:xfrm>
            <a:off x="2366962" y="2268537"/>
            <a:ext cx="3113665" cy="2070943"/>
          </a:xfrm>
          <a:prstGeom prst="rect">
            <a:avLst/>
          </a:prstGeom>
          <a:noFill/>
          <a:ln>
            <a:noFill/>
          </a:ln>
        </p:spPr>
      </p:pic>
      <p:sp>
        <p:nvSpPr>
          <p:cNvPr id="472" name="Shape 472"/>
          <p:cNvSpPr txBox="1">
            <a:spLocks noGrp="1"/>
          </p:cNvSpPr>
          <p:nvPr>
            <p:ph idx="1"/>
          </p:nvPr>
        </p:nvSpPr>
        <p:spPr>
          <a:xfrm>
            <a:off x="6096000" y="1371599"/>
            <a:ext cx="5816600" cy="3371851"/>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panose="020B0604020202020204"/>
              <a:buChar char="•"/>
            </a:pP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How does one distinguish between a loud noise and a whisper, a light touch and a pinch? </a:t>
            </a:r>
            <a:endPar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342900" algn="l" rtl="0">
              <a:lnSpc>
                <a:spcPct val="90000"/>
              </a:lnSpc>
              <a:spcBef>
                <a:spcPts val="1000"/>
              </a:spcBef>
              <a:spcAft>
                <a:spcPts val="0"/>
              </a:spcAft>
              <a:buClr>
                <a:schemeClr val="dk1"/>
              </a:buClr>
              <a:buSzPct val="100000"/>
              <a:buFont typeface="Arial" panose="020B0604020202020204"/>
              <a:buNone/>
            </a:pPr>
            <a:endParaRPr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This information depends upon the number and pattern of action potentials transmitted per unit of time and not upon their magnitude.</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3" name="Shape 473"/>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p:cNvPicPr preferRelativeResize="0"/>
          <p:nvPr/>
        </p:nvPicPr>
        <p:blipFill rotWithShape="1">
          <a:blip r:embed="rId1"/>
          <a:srcRect/>
          <a:stretch>
            <a:fillRect/>
          </a:stretch>
        </p:blipFill>
        <p:spPr>
          <a:xfrm>
            <a:off x="101600" y="152400"/>
            <a:ext cx="4667250" cy="3276600"/>
          </a:xfrm>
          <a:prstGeom prst="rect">
            <a:avLst/>
          </a:prstGeom>
          <a:noFill/>
          <a:ln>
            <a:noFill/>
          </a:ln>
        </p:spPr>
      </p:pic>
      <p:sp>
        <p:nvSpPr>
          <p:cNvPr id="479" name="Shape 479"/>
          <p:cNvSpPr txBox="1">
            <a:spLocks noGrp="1"/>
          </p:cNvSpPr>
          <p:nvPr>
            <p:ph type="title"/>
          </p:nvPr>
        </p:nvSpPr>
        <p:spPr>
          <a:xfrm>
            <a:off x="2895600" y="5664200"/>
            <a:ext cx="6400800" cy="11303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ABSOLUTE Refractory </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PerIod</a:t>
            </a:r>
            <a:endPar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0" name="Shape 480"/>
          <p:cNvSpPr txBox="1">
            <a:spLocks noGrp="1"/>
          </p:cNvSpPr>
          <p:nvPr>
            <p:ph idx="1"/>
          </p:nvPr>
        </p:nvSpPr>
        <p:spPr>
          <a:xfrm>
            <a:off x="4768850" y="1408112"/>
            <a:ext cx="6400800" cy="3633788"/>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During the action potential, the membrane is said to be in its </a:t>
            </a: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absolute</a:t>
            </a: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refractory period.</a:t>
            </a:r>
            <a:endPar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 second stimulus, no matter how strong, will not produce a second action potential</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This occurs because the voltage-gated sodium channels enter a </a:t>
            </a: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closed, inactive state </a:t>
            </a: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at the peak of the action potential.</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membrane must </a:t>
            </a: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repolarize</a:t>
            </a: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before the sodium channel proteins return to the state in which they can be opened again by depolarization.</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1" name="Shape 481"/>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pic>
        <p:nvPicPr>
          <p:cNvPr id="482" name="Shape 482"/>
          <p:cNvPicPr preferRelativeResize="0"/>
          <p:nvPr/>
        </p:nvPicPr>
        <p:blipFill rotWithShape="1">
          <a:blip r:embed="rId2"/>
          <a:srcRect/>
          <a:stretch>
            <a:fillRect/>
          </a:stretch>
        </p:blipFill>
        <p:spPr>
          <a:xfrm>
            <a:off x="431800" y="3376612"/>
            <a:ext cx="4090758" cy="21669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p:nvPr/>
        </p:nvSpPr>
        <p:spPr>
          <a:xfrm>
            <a:off x="2090737" y="1487487"/>
            <a:ext cx="2401887" cy="2620962"/>
          </a:xfrm>
          <a:custGeom>
            <a:avLst/>
            <a:gdLst/>
            <a:ahLst/>
            <a:cxnLst/>
            <a:rect l="0" t="0" r="0" b="0"/>
            <a:pathLst>
              <a:path w="120000" h="120000" extrusionOk="0">
                <a:moveTo>
                  <a:pt x="15570" y="0"/>
                </a:moveTo>
                <a:lnTo>
                  <a:pt x="120000" y="0"/>
                </a:lnTo>
                <a:lnTo>
                  <a:pt x="120000" y="105501"/>
                </a:lnTo>
                <a:lnTo>
                  <a:pt x="104137" y="119999"/>
                </a:lnTo>
                <a:lnTo>
                  <a:pt x="0" y="119999"/>
                </a:lnTo>
                <a:lnTo>
                  <a:pt x="0" y="14232"/>
                </a:lnTo>
                <a:close/>
              </a:path>
            </a:pathLst>
          </a:custGeom>
          <a:noFill/>
          <a:ln w="15875" cap="flat" cmpd="sng">
            <a:solidFill>
              <a:srgbClr val="FFFFFF">
                <a:alpha val="40000"/>
              </a:srgbClr>
            </a:solidFill>
            <a:prstDash val="solid"/>
            <a:round/>
            <a:headEnd type="none" w="med" len="med"/>
            <a:tailEnd type="none" w="med" len="med"/>
          </a:ln>
        </p:spPr>
      </p:sp>
      <p:sp>
        <p:nvSpPr>
          <p:cNvPr id="488" name="Shape 488"/>
          <p:cNvSpPr txBox="1">
            <a:spLocks noGrp="1"/>
          </p:cNvSpPr>
          <p:nvPr>
            <p:ph type="title"/>
          </p:nvPr>
        </p:nvSpPr>
        <p:spPr>
          <a:xfrm>
            <a:off x="2219325" y="5348287"/>
            <a:ext cx="6400800" cy="11303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spcAft>
                <a:spcPts val="0"/>
              </a:spcAft>
              <a:buClr>
                <a:schemeClr val="dk1"/>
              </a:buClr>
              <a:buSzPct val="100000"/>
              <a:buFont typeface="Calibri" panose="020F0502020204030204"/>
              <a:buNone/>
            </a:pPr>
            <a:r>
              <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RELATIVE Refractory </a:t>
            </a:r>
            <a:r>
              <a:rPr lang="en-US" sz="44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PerIod</a:t>
            </a:r>
            <a:endParaRPr lang="en-US" sz="4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9" name="Shape 489"/>
          <p:cNvSpPr txBox="1">
            <a:spLocks noGrp="1"/>
          </p:cNvSpPr>
          <p:nvPr>
            <p:ph idx="1"/>
          </p:nvPr>
        </p:nvSpPr>
        <p:spPr>
          <a:xfrm>
            <a:off x="5254625" y="330200"/>
            <a:ext cx="6400800" cy="5583237"/>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Following the absolute refractory period, there is an interval during which a second action potential can be produced, but only if the stimulus strength is considerably greater than usual.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This is the </a:t>
            </a: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relative refractory period, </a:t>
            </a: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which can last 10 to 15 </a:t>
            </a:r>
            <a:r>
              <a:rPr lang="en-US" sz="2400" b="0"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ms</a:t>
            </a: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or longer in neurons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It coincides roughly with the period of after hyperpolarization.</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During the relative refractory period, there is lingering inactivation of the voltage-gated sodium channels, and an increased number of potassium channels are open.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If a depolarization exceeds the increased threshold or outlasts the relative refractory period, additional action potentials will be fired.</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0" name="Shape 490"/>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pic>
        <p:nvPicPr>
          <p:cNvPr id="6" name="Shape 478"/>
          <p:cNvPicPr preferRelativeResize="0"/>
          <p:nvPr/>
        </p:nvPicPr>
        <p:blipFill rotWithShape="1">
          <a:blip r:embed="rId1"/>
          <a:srcRect/>
          <a:stretch>
            <a:fillRect/>
          </a:stretch>
        </p:blipFill>
        <p:spPr>
          <a:xfrm>
            <a:off x="317500" y="1676400"/>
            <a:ext cx="4800600" cy="3365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1"/>
          <a:srcRect l="7703" r="15745"/>
          <a:stretch>
            <a:fillRect/>
          </a:stretch>
        </p:blipFill>
        <p:spPr>
          <a:xfrm>
            <a:off x="718727" y="883096"/>
            <a:ext cx="5641848" cy="4919472"/>
          </a:xfrm>
          <a:prstGeom prst="rect">
            <a:avLst/>
          </a:prstGeom>
          <a:ln w="12700">
            <a:noFill/>
          </a:ln>
        </p:spPr>
      </p:pic>
      <p:sp>
        <p:nvSpPr>
          <p:cNvPr id="2" name="Unvan 1"/>
          <p:cNvSpPr>
            <a:spLocks noGrp="1"/>
          </p:cNvSpPr>
          <p:nvPr>
            <p:ph type="title"/>
          </p:nvPr>
        </p:nvSpPr>
        <p:spPr>
          <a:xfrm>
            <a:off x="7269686" y="795527"/>
            <a:ext cx="4123738" cy="1433323"/>
          </a:xfrm>
        </p:spPr>
        <p:txBody>
          <a:bodyPr>
            <a:normAutofit/>
          </a:bodyPr>
          <a:lstStyle/>
          <a:p>
            <a:pPr algn="l"/>
            <a:r>
              <a:rPr lang="en-US" sz="3200" b="1">
                <a:solidFill>
                  <a:schemeClr val="tx2"/>
                </a:solidFill>
                <a:latin typeface="Arial" panose="020B0604020202020204"/>
                <a:ea typeface="Arial" panose="020B0604020202020204"/>
                <a:cs typeface="Arial" panose="020B0604020202020204"/>
                <a:sym typeface="Arial" panose="020B0604020202020204"/>
              </a:rPr>
              <a:t>NEURONS</a:t>
            </a:r>
            <a:endParaRPr lang="tr-TR" sz="3200" b="1">
              <a:solidFill>
                <a:schemeClr val="tx2"/>
              </a:solidFill>
            </a:endParaRPr>
          </a:p>
        </p:txBody>
      </p:sp>
      <p:sp>
        <p:nvSpPr>
          <p:cNvPr id="3" name="İçerik Yer Tutucusu 2"/>
          <p:cNvSpPr>
            <a:spLocks noGrp="1"/>
          </p:cNvSpPr>
          <p:nvPr>
            <p:ph idx="1"/>
          </p:nvPr>
        </p:nvSpPr>
        <p:spPr>
          <a:xfrm>
            <a:off x="7293817" y="2338388"/>
            <a:ext cx="4099607" cy="3678237"/>
          </a:xfrm>
        </p:spPr>
        <p:txBody>
          <a:bodyPr>
            <a:normAutofit/>
          </a:bodyPr>
          <a:lstStyle/>
          <a:p>
            <a:pPr marL="342900" lvl="0" indent="-342900">
              <a:lnSpc>
                <a:spcPct val="110000"/>
              </a:lnSpc>
              <a:spcBef>
                <a:spcPts val="0"/>
              </a:spcBef>
              <a:buClr>
                <a:srgbClr val="5A87BC"/>
              </a:buClr>
              <a:buSzPct val="100000"/>
              <a:buFont typeface="Arial" panose="020B0604020202020204"/>
              <a:buChar char="•"/>
            </a:pPr>
            <a:r>
              <a:rPr lang="en-US">
                <a:latin typeface="Arial" panose="020B0604020202020204"/>
                <a:ea typeface="Arial" panose="020B0604020202020204"/>
                <a:cs typeface="Arial" panose="020B0604020202020204"/>
                <a:sym typeface="Arial" panose="020B0604020202020204"/>
              </a:rPr>
              <a:t>The human body is made up of trillions of cells. </a:t>
            </a:r>
            <a:endParaRPr lang="en-US">
              <a:latin typeface="Arial" panose="020B0604020202020204"/>
              <a:ea typeface="Arial" panose="020B0604020202020204"/>
              <a:cs typeface="Arial" panose="020B0604020202020204"/>
              <a:sym typeface="Arial" panose="020B0604020202020204"/>
            </a:endParaRPr>
          </a:p>
          <a:p>
            <a:pPr marL="342900" lvl="0" indent="-342900">
              <a:lnSpc>
                <a:spcPct val="110000"/>
              </a:lnSpc>
              <a:spcBef>
                <a:spcPts val="640"/>
              </a:spcBef>
              <a:buClr>
                <a:srgbClr val="5A87BC"/>
              </a:buClr>
              <a:buSzPct val="100000"/>
              <a:buFont typeface="Arial" panose="020B0604020202020204"/>
              <a:buChar char="•"/>
            </a:pPr>
            <a:r>
              <a:rPr lang="en-US">
                <a:latin typeface="Arial" panose="020B0604020202020204"/>
                <a:ea typeface="Arial" panose="020B0604020202020204"/>
                <a:cs typeface="Arial" panose="020B0604020202020204"/>
                <a:sym typeface="Arial" panose="020B0604020202020204"/>
              </a:rPr>
              <a:t>Cells of the nervous system, called nerve cells or neurons, are specialized to carry "messages" through an electrochemical process. </a:t>
            </a:r>
            <a:endParaRPr lang="en-US">
              <a:latin typeface="Arial" panose="020B0604020202020204"/>
              <a:ea typeface="Arial" panose="020B0604020202020204"/>
              <a:cs typeface="Arial" panose="020B0604020202020204"/>
              <a:sym typeface="Arial" panose="020B0604020202020204"/>
            </a:endParaRPr>
          </a:p>
          <a:p>
            <a:pPr marL="342900" lvl="0" indent="-342900">
              <a:lnSpc>
                <a:spcPct val="110000"/>
              </a:lnSpc>
              <a:spcBef>
                <a:spcPts val="640"/>
              </a:spcBef>
              <a:buClr>
                <a:srgbClr val="5A87BC"/>
              </a:buClr>
              <a:buSzPct val="100000"/>
              <a:buFont typeface="Arial" panose="020B0604020202020204"/>
              <a:buChar char="•"/>
            </a:pPr>
            <a:r>
              <a:rPr lang="en-US">
                <a:latin typeface="Arial" panose="020B0604020202020204"/>
                <a:ea typeface="Arial" panose="020B0604020202020204"/>
                <a:cs typeface="Arial" panose="020B0604020202020204"/>
                <a:sym typeface="Arial" panose="020B0604020202020204"/>
              </a:rPr>
              <a:t>The human brain has about 100 billion neurons that carry out the nerve impulses through a process called </a:t>
            </a:r>
            <a:r>
              <a:rPr lang="en-US" b="1" u="sng">
                <a:latin typeface="Arial" panose="020B0604020202020204"/>
                <a:ea typeface="Arial" panose="020B0604020202020204"/>
                <a:cs typeface="Arial" panose="020B0604020202020204"/>
                <a:sym typeface="Arial" panose="020B0604020202020204"/>
              </a:rPr>
              <a:t>action potential</a:t>
            </a:r>
            <a:r>
              <a:rPr lang="en-US">
                <a:latin typeface="Arial" panose="020B0604020202020204"/>
                <a:ea typeface="Arial" panose="020B0604020202020204"/>
                <a:cs typeface="Arial" panose="020B0604020202020204"/>
                <a:sym typeface="Arial" panose="020B0604020202020204"/>
              </a:rPr>
              <a:t>. </a:t>
            </a:r>
            <a:endParaRPr lang="en-US">
              <a:latin typeface="Arial" panose="020B0604020202020204"/>
              <a:ea typeface="Arial" panose="020B0604020202020204"/>
              <a:cs typeface="Arial" panose="020B0604020202020204"/>
              <a:sym typeface="Arial" panose="020B0604020202020204"/>
            </a:endParaRPr>
          </a:p>
          <a:p>
            <a:pPr>
              <a:lnSpc>
                <a:spcPct val="110000"/>
              </a:lnSpc>
              <a:buClr>
                <a:srgbClr val="5A87BC"/>
              </a:buClr>
            </a:pPr>
            <a:endParaRPr lang="tr-TR"/>
          </a:p>
        </p:txBody>
      </p:sp>
      <p:sp>
        <p:nvSpPr>
          <p:cNvPr id="4" name="Slayt Numarası Yer Tutucusu 3"/>
          <p:cNvSpPr>
            <a:spLocks noGrp="1"/>
          </p:cNvSpPr>
          <p:nvPr>
            <p:ph type="sldNum" sz="quarter" idx="12"/>
          </p:nvPr>
        </p:nvSpPr>
        <p:spPr/>
        <p:txBody>
          <a:bodyPr>
            <a:normAutofit/>
          </a:bodyPr>
          <a:lstStyle/>
          <a:p>
            <a:pPr marL="0" marR="0" lvl="0" indent="-88900" rtl="0">
              <a:spcBef>
                <a:spcPts val="0"/>
              </a:spcBef>
              <a:spcAft>
                <a:spcPts val="600"/>
              </a:spcAft>
              <a:buClr>
                <a:schemeClr val="dk1"/>
              </a:buClr>
              <a:buSzPct val="100000"/>
              <a:buFont typeface="Arial" panose="020B0604020202020204"/>
              <a:buNone/>
            </a:pPr>
            <a:fld id="{00000000-1234-1234-1234-123412341234}" type="slidenum">
              <a:rPr lang="en-US" b="0" i="0" u="none" strike="noStrike" cap="none" smtClean="0">
                <a:latin typeface="Arial" panose="020B0604020202020204"/>
                <a:ea typeface="Arial" panose="020B0604020202020204"/>
                <a:cs typeface="Arial" panose="020B0604020202020204"/>
                <a:sym typeface="Arial" panose="020B0604020202020204"/>
              </a:rPr>
            </a:fld>
            <a:endParaRPr lang="en-US" b="0" i="0" u="none" strike="noStrike" cap="none">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p:nvPr/>
        </p:nvSpPr>
        <p:spPr>
          <a:xfrm>
            <a:off x="1524000" y="857250"/>
            <a:ext cx="9144000" cy="5143500"/>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pic>
        <p:nvPicPr>
          <p:cNvPr id="496" name="Shape 496"/>
          <p:cNvPicPr preferRelativeResize="0"/>
          <p:nvPr/>
        </p:nvPicPr>
        <p:blipFill rotWithShape="1">
          <a:blip r:embed="rId1"/>
          <a:srcRect/>
          <a:stretch>
            <a:fillRect/>
          </a:stretch>
        </p:blipFill>
        <p:spPr>
          <a:xfrm>
            <a:off x="7766050" y="1712912"/>
            <a:ext cx="2382319" cy="2261131"/>
          </a:xfrm>
          <a:prstGeom prst="rect">
            <a:avLst/>
          </a:prstGeom>
          <a:noFill/>
          <a:ln>
            <a:noFill/>
          </a:ln>
        </p:spPr>
      </p:pic>
      <p:grpSp>
        <p:nvGrpSpPr>
          <p:cNvPr id="497" name="Shape 497"/>
          <p:cNvGrpSpPr/>
          <p:nvPr/>
        </p:nvGrpSpPr>
        <p:grpSpPr>
          <a:xfrm>
            <a:off x="8429625" y="3057525"/>
            <a:ext cx="2236787" cy="2406650"/>
            <a:chOff x="0" y="0"/>
            <a:chExt cx="2147483647" cy="2147483647"/>
          </a:xfrm>
        </p:grpSpPr>
        <p:cxnSp>
          <p:nvCxnSpPr>
            <p:cNvPr id="498" name="Shape 498"/>
            <p:cNvCxnSpPr/>
            <p:nvPr/>
          </p:nvCxnSpPr>
          <p:spPr>
            <a:xfrm flipH="1">
              <a:off x="1490089733" y="0"/>
              <a:ext cx="657393188" cy="610885046"/>
            </a:xfrm>
            <a:prstGeom prst="straightConnector1">
              <a:avLst/>
            </a:prstGeom>
            <a:noFill/>
            <a:ln w="9525" cap="flat" cmpd="sng">
              <a:solidFill>
                <a:schemeClr val="dk1"/>
              </a:solidFill>
              <a:prstDash val="solid"/>
              <a:miter lim="800000"/>
              <a:headEnd type="none" w="med" len="med"/>
              <a:tailEnd type="none" w="med" len="med"/>
            </a:ln>
          </p:spPr>
        </p:cxnSp>
        <p:cxnSp>
          <p:nvCxnSpPr>
            <p:cNvPr id="499" name="Shape 499"/>
            <p:cNvCxnSpPr/>
            <p:nvPr/>
          </p:nvCxnSpPr>
          <p:spPr>
            <a:xfrm flipH="1">
              <a:off x="0" y="151923546"/>
              <a:ext cx="2147011200" cy="1995560100"/>
            </a:xfrm>
            <a:prstGeom prst="straightConnector1">
              <a:avLst/>
            </a:prstGeom>
            <a:noFill/>
            <a:ln w="9525" cap="flat" cmpd="sng">
              <a:solidFill>
                <a:schemeClr val="dk1"/>
              </a:solidFill>
              <a:prstDash val="solid"/>
              <a:miter lim="800000"/>
              <a:headEnd type="none" w="med" len="med"/>
              <a:tailEnd type="none" w="med" len="med"/>
            </a:ln>
          </p:spPr>
        </p:cxnSp>
        <p:cxnSp>
          <p:nvCxnSpPr>
            <p:cNvPr id="500" name="Shape 500"/>
            <p:cNvCxnSpPr/>
            <p:nvPr/>
          </p:nvCxnSpPr>
          <p:spPr>
            <a:xfrm flipH="1">
              <a:off x="781631207" y="215315436"/>
              <a:ext cx="1365851713" cy="1269224778"/>
            </a:xfrm>
            <a:prstGeom prst="straightConnector1">
              <a:avLst/>
            </a:prstGeom>
            <a:noFill/>
            <a:ln w="9525" cap="flat" cmpd="sng">
              <a:solidFill>
                <a:schemeClr val="dk1"/>
              </a:solidFill>
              <a:prstDash val="solid"/>
              <a:miter lim="800000"/>
              <a:headEnd type="none" w="med" len="med"/>
              <a:tailEnd type="none" w="med" len="med"/>
            </a:ln>
          </p:spPr>
        </p:cxnSp>
        <p:cxnSp>
          <p:nvCxnSpPr>
            <p:cNvPr id="501" name="Shape 501"/>
            <p:cNvCxnSpPr/>
            <p:nvPr/>
          </p:nvCxnSpPr>
          <p:spPr>
            <a:xfrm flipH="1">
              <a:off x="890242738" y="112262049"/>
              <a:ext cx="1257239456" cy="1168295602"/>
            </a:xfrm>
            <a:prstGeom prst="straightConnector1">
              <a:avLst/>
            </a:prstGeom>
            <a:noFill/>
            <a:ln w="28575" cap="flat" cmpd="sng">
              <a:solidFill>
                <a:schemeClr val="dk1"/>
              </a:solidFill>
              <a:prstDash val="solid"/>
              <a:miter lim="800000"/>
              <a:headEnd type="none" w="med" len="med"/>
              <a:tailEnd type="none" w="med" len="med"/>
            </a:ln>
          </p:spPr>
        </p:cxnSp>
        <p:cxnSp>
          <p:nvCxnSpPr>
            <p:cNvPr id="502" name="Shape 502"/>
            <p:cNvCxnSpPr/>
            <p:nvPr/>
          </p:nvCxnSpPr>
          <p:spPr>
            <a:xfrm flipH="1">
              <a:off x="1232850437" y="481626394"/>
              <a:ext cx="914633209" cy="849926799"/>
            </a:xfrm>
            <a:prstGeom prst="straightConnector1">
              <a:avLst/>
            </a:prstGeom>
            <a:noFill/>
            <a:ln w="28575" cap="flat" cmpd="sng">
              <a:solidFill>
                <a:schemeClr val="dk1"/>
              </a:solidFill>
              <a:prstDash val="solid"/>
              <a:miter lim="800000"/>
              <a:headEnd type="none" w="med" len="med"/>
              <a:tailEnd type="none" w="med" len="med"/>
            </a:ln>
          </p:spPr>
        </p:cxnSp>
      </p:grpSp>
      <p:sp>
        <p:nvSpPr>
          <p:cNvPr id="503" name="Shape 503"/>
          <p:cNvSpPr txBox="1">
            <a:spLocks noGrp="1"/>
          </p:cNvSpPr>
          <p:nvPr>
            <p:ph type="title"/>
          </p:nvPr>
        </p:nvSpPr>
        <p:spPr>
          <a:xfrm>
            <a:off x="2036762" y="5244042"/>
            <a:ext cx="6400800" cy="11303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Funct</a:t>
            </a:r>
            <a:r>
              <a:rPr lang="tr-TR"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ons</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of refractory </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perıod</a:t>
            </a:r>
            <a:endPar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4" name="Shape 504"/>
          <p:cNvSpPr txBox="1">
            <a:spLocks noGrp="1"/>
          </p:cNvSpPr>
          <p:nvPr>
            <p:ph idx="1"/>
          </p:nvPr>
        </p:nvSpPr>
        <p:spPr>
          <a:xfrm>
            <a:off x="2036762" y="1371600"/>
            <a:ext cx="5659437" cy="3178175"/>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refractory periods limit the number of action potentials that can be produced by an excitable membrane in a given period of time.</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They also increase the reliability of neural signaling because they help limit extra impulses.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refractory periods are key in determining the direction of action potential propagation.</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5" name="Shape 505"/>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2133600" y="76200"/>
            <a:ext cx="7772400" cy="7620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spcAft>
                <a:spcPts val="0"/>
              </a:spcAft>
              <a:buClr>
                <a:srgbClr val="E40000"/>
              </a:buClr>
              <a:buSzPct val="100000"/>
              <a:buFont typeface="Calibri" panose="020F0502020204030204"/>
              <a:buNone/>
            </a:pPr>
            <a:r>
              <a:rPr lang="en-US" sz="4400" b="0" i="0" u="none" strike="noStrike" cap="none">
                <a:solidFill>
                  <a:srgbClr val="E40000"/>
                </a:solidFill>
                <a:latin typeface="Calibri" panose="020F0502020204030204"/>
                <a:ea typeface="Calibri" panose="020F0502020204030204"/>
                <a:cs typeface="Calibri" panose="020F0502020204030204"/>
                <a:sym typeface="Calibri" panose="020F0502020204030204"/>
              </a:rPr>
              <a:t>Graded vs. Action Potentials</a:t>
            </a:r>
            <a:endParaRPr lang="en-US" sz="4400" b="0" i="0" u="none" strike="noStrike" cap="none">
              <a:solidFill>
                <a:srgbClr val="E40000"/>
              </a:solidFill>
              <a:latin typeface="Calibri" panose="020F0502020204030204"/>
              <a:ea typeface="Calibri" panose="020F0502020204030204"/>
              <a:cs typeface="Calibri" panose="020F0502020204030204"/>
              <a:sym typeface="Calibri" panose="020F0502020204030204"/>
            </a:endParaRPr>
          </a:p>
        </p:txBody>
      </p:sp>
      <p:sp>
        <p:nvSpPr>
          <p:cNvPr id="511" name="Shape 511"/>
          <p:cNvSpPr txBox="1">
            <a:spLocks noGrp="1"/>
          </p:cNvSpPr>
          <p:nvPr>
            <p:ph sz="half" idx="1"/>
          </p:nvPr>
        </p:nvSpPr>
        <p:spPr>
          <a:xfrm>
            <a:off x="1981200" y="1600200"/>
            <a:ext cx="3810000" cy="990600"/>
          </a:xfrm>
          <a:prstGeom prst="rect">
            <a:avLst/>
          </a:prstGeom>
          <a:noFill/>
          <a:ln>
            <a:noFill/>
          </a:ln>
        </p:spPr>
        <p:txBody>
          <a:bodyPr wrap="square" lIns="91425" tIns="45700" rIns="91425" bIns="45700" anchor="t" anchorCtr="0">
            <a:noAutofit/>
          </a:bodyPr>
          <a:lstStyle/>
          <a:p>
            <a:pPr marL="228600" marR="0" lvl="0" indent="-406400" algn="l" rtl="0">
              <a:lnSpc>
                <a:spcPct val="90000"/>
              </a:lnSpc>
              <a:spcBef>
                <a:spcPts val="0"/>
              </a:spcBef>
              <a:spcAft>
                <a:spcPts val="0"/>
              </a:spcAft>
              <a:buClr>
                <a:srgbClr val="FF3300"/>
              </a:buClr>
              <a:buSzPct val="100000"/>
              <a:buFont typeface="Arial" panose="020B0604020202020204"/>
              <a:buNone/>
            </a:pPr>
            <a:r>
              <a:rPr lang="en-US" sz="2800" b="0" i="0" u="none" strike="noStrike" cap="none" dirty="0">
                <a:solidFill>
                  <a:srgbClr val="FF3300"/>
                </a:solidFill>
                <a:latin typeface="Calibri" panose="020F0502020204030204"/>
                <a:ea typeface="Calibri" panose="020F0502020204030204"/>
                <a:cs typeface="Calibri" panose="020F0502020204030204"/>
                <a:sym typeface="Calibri" panose="020F0502020204030204"/>
              </a:rPr>
              <a:t>2.</a:t>
            </a:r>
            <a:r>
              <a:rPr lang="en-US" sz="28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tr-TR" sz="28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2. </a:t>
            </a:r>
            <a:r>
              <a:rPr lang="en-US" sz="28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Decremental </a:t>
            </a:r>
            <a:endParaRPr lang="en-US" sz="2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406400" algn="l" rtl="0">
              <a:lnSpc>
                <a:spcPct val="90000"/>
              </a:lnSpc>
              <a:spcBef>
                <a:spcPts val="1000"/>
              </a:spcBef>
              <a:spcAft>
                <a:spcPts val="0"/>
              </a:spcAft>
              <a:buClr>
                <a:schemeClr val="dk1"/>
              </a:buClr>
              <a:buSzPct val="100000"/>
              <a:buFont typeface="Arial" panose="020B0604020202020204"/>
              <a:buNone/>
            </a:pPr>
            <a:r>
              <a:rPr lang="en-US" sz="28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(passive spread)	</a:t>
            </a:r>
            <a:endParaRPr lang="en-US" sz="2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2" name="Shape 512"/>
          <p:cNvSpPr txBox="1">
            <a:spLocks noGrp="1"/>
          </p:cNvSpPr>
          <p:nvPr>
            <p:ph sz="half" idx="2"/>
          </p:nvPr>
        </p:nvSpPr>
        <p:spPr>
          <a:xfrm>
            <a:off x="6172200" y="1600200"/>
            <a:ext cx="3810000" cy="1066800"/>
          </a:xfrm>
          <a:prstGeom prst="rect">
            <a:avLst/>
          </a:prstGeom>
          <a:noFill/>
          <a:ln>
            <a:noFill/>
          </a:ln>
        </p:spPr>
        <p:txBody>
          <a:bodyPr wrap="square" lIns="91425" tIns="45700" rIns="91425" bIns="45700" anchor="t" anchorCtr="0">
            <a:noAutofit/>
          </a:bodyPr>
          <a:lstStyle/>
          <a:p>
            <a:pPr marL="228600" marR="0" lvl="0" indent="-406400" algn="l" rtl="0">
              <a:lnSpc>
                <a:spcPct val="90000"/>
              </a:lnSpc>
              <a:spcBef>
                <a:spcPts val="0"/>
              </a:spcBef>
              <a:spcAft>
                <a:spcPts val="0"/>
              </a:spcAft>
              <a:buClr>
                <a:srgbClr val="FF3300"/>
              </a:buClr>
              <a:buSzPct val="100000"/>
              <a:buFont typeface="Arial" panose="020B0604020202020204"/>
              <a:buNone/>
            </a:pPr>
            <a:r>
              <a:rPr lang="en-US" sz="2800" b="0" i="0" u="none" strike="noStrike" cap="none">
                <a:solidFill>
                  <a:srgbClr val="FF3300"/>
                </a:solidFill>
                <a:latin typeface="Calibri" panose="020F0502020204030204"/>
                <a:ea typeface="Calibri" panose="020F0502020204030204"/>
                <a:cs typeface="Calibri" panose="020F0502020204030204"/>
                <a:sym typeface="Calibri" panose="020F0502020204030204"/>
              </a:rPr>
              <a:t>2.</a:t>
            </a:r>
            <a:r>
              <a:rPr 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Non-decremental</a:t>
            </a:r>
            <a:endParaRPr 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406400" algn="l" rtl="0">
              <a:lnSpc>
                <a:spcPct val="90000"/>
              </a:lnSpc>
              <a:spcBef>
                <a:spcPts val="1000"/>
              </a:spcBef>
              <a:spcAft>
                <a:spcPts val="0"/>
              </a:spcAft>
              <a:buClr>
                <a:schemeClr val="dk1"/>
              </a:buClr>
              <a:buSzPct val="100000"/>
              <a:buFont typeface="Arial" panose="020B0604020202020204"/>
              <a:buNone/>
            </a:pPr>
            <a:r>
              <a:rPr 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(self-regenerating)</a:t>
            </a:r>
            <a:endParaRPr 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3" name="Shape 513"/>
          <p:cNvSpPr txBox="1"/>
          <p:nvPr/>
        </p:nvSpPr>
        <p:spPr>
          <a:xfrm>
            <a:off x="1981200" y="2743200"/>
            <a:ext cx="3810000" cy="9144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dirty="0">
                <a:solidFill>
                  <a:srgbClr val="FF3300"/>
                </a:solidFill>
                <a:latin typeface="Times New Roman" panose="02020603050405020304"/>
                <a:ea typeface="Times New Roman" panose="02020603050405020304"/>
                <a:cs typeface="Times New Roman" panose="02020603050405020304"/>
                <a:sym typeface="Times New Roman" panose="02020603050405020304"/>
              </a:rPr>
              <a:t>3.</a:t>
            </a: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tr-TR"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3. </a:t>
            </a: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No Refractory Periods</a:t>
            </a:r>
            <a:endPar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520700" algn="l" rtl="0">
              <a:lnSpc>
                <a:spcPct val="100000"/>
              </a:lnSpc>
              <a:spcBef>
                <a:spcPts val="560"/>
              </a:spcBef>
              <a:spcAft>
                <a:spcPts val="0"/>
              </a:spcAft>
              <a:buClr>
                <a:schemeClr val="dk1"/>
              </a:buClr>
              <a:buSzPct val="100000"/>
              <a:buFont typeface="Times New Roman" panose="02020603050405020304"/>
              <a:buNone/>
            </a:pP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4" name="Shape 514"/>
          <p:cNvSpPr txBox="1"/>
          <p:nvPr/>
        </p:nvSpPr>
        <p:spPr>
          <a:xfrm>
            <a:off x="2209800" y="3752850"/>
            <a:ext cx="3810000" cy="5334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tr-TR"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4. </a:t>
            </a: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Summation is possible</a:t>
            </a:r>
            <a:endPar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5" name="Shape 515"/>
          <p:cNvSpPr txBox="1"/>
          <p:nvPr/>
        </p:nvSpPr>
        <p:spPr>
          <a:xfrm>
            <a:off x="6172200" y="3886200"/>
            <a:ext cx="4114800" cy="6858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a:solidFill>
                  <a:srgbClr val="FF3300"/>
                </a:solidFill>
                <a:latin typeface="Times New Roman" panose="02020603050405020304"/>
                <a:ea typeface="Times New Roman" panose="02020603050405020304"/>
                <a:cs typeface="Times New Roman" panose="02020603050405020304"/>
                <a:sym typeface="Times New Roman" panose="02020603050405020304"/>
              </a:rPr>
              <a:t>4.</a:t>
            </a: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No Summation possible</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6" name="Shape 516"/>
          <p:cNvSpPr txBox="1"/>
          <p:nvPr/>
        </p:nvSpPr>
        <p:spPr>
          <a:xfrm>
            <a:off x="1981200" y="4914900"/>
            <a:ext cx="4114800" cy="5334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dirty="0">
                <a:solidFill>
                  <a:srgbClr val="FF3300"/>
                </a:solidFill>
                <a:latin typeface="Times New Roman" panose="02020603050405020304"/>
                <a:ea typeface="Times New Roman" panose="02020603050405020304"/>
                <a:cs typeface="Times New Roman" panose="02020603050405020304"/>
                <a:sym typeface="Times New Roman" panose="02020603050405020304"/>
              </a:rPr>
              <a:t>5.</a:t>
            </a: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Trigger: NT's, hormones	</a:t>
            </a:r>
            <a:endPar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7" name="Shape 517"/>
          <p:cNvSpPr txBox="1"/>
          <p:nvPr/>
        </p:nvSpPr>
        <p:spPr>
          <a:xfrm>
            <a:off x="6172200" y="4572000"/>
            <a:ext cx="3810000" cy="6858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a:solidFill>
                  <a:srgbClr val="FF3300"/>
                </a:solidFill>
                <a:latin typeface="Times New Roman" panose="02020603050405020304"/>
                <a:ea typeface="Times New Roman" panose="02020603050405020304"/>
                <a:cs typeface="Times New Roman" panose="02020603050405020304"/>
                <a:sym typeface="Times New Roman" panose="02020603050405020304"/>
              </a:rPr>
              <a:t>5.</a:t>
            </a: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Trigger: Threshold</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8" name="Shape 518"/>
          <p:cNvSpPr txBox="1"/>
          <p:nvPr/>
        </p:nvSpPr>
        <p:spPr>
          <a:xfrm>
            <a:off x="1981200" y="990600"/>
            <a:ext cx="3810000" cy="6858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dirty="0">
                <a:solidFill>
                  <a:srgbClr val="FF3300"/>
                </a:solidFill>
                <a:latin typeface="Times New Roman" panose="02020603050405020304"/>
                <a:ea typeface="Times New Roman" panose="02020603050405020304"/>
                <a:cs typeface="Times New Roman" panose="02020603050405020304"/>
                <a:sym typeface="Times New Roman" panose="02020603050405020304"/>
              </a:rPr>
              <a:t>1.</a:t>
            </a:r>
            <a:r>
              <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Magnitude varies </a:t>
            </a:r>
            <a:endParaRPr lang="en-US" sz="28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9" name="Shape 519"/>
          <p:cNvSpPr txBox="1"/>
          <p:nvPr/>
        </p:nvSpPr>
        <p:spPr>
          <a:xfrm>
            <a:off x="6172200" y="990600"/>
            <a:ext cx="4495800" cy="6858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a:solidFill>
                  <a:srgbClr val="FF3300"/>
                </a:solidFill>
                <a:latin typeface="Times New Roman" panose="02020603050405020304"/>
                <a:ea typeface="Times New Roman" panose="02020603050405020304"/>
                <a:cs typeface="Times New Roman" panose="02020603050405020304"/>
                <a:sym typeface="Times New Roman" panose="02020603050405020304"/>
              </a:rPr>
              <a:t>1.</a:t>
            </a: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No variation - All or None </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20" name="Shape 520"/>
          <p:cNvSpPr txBox="1"/>
          <p:nvPr/>
        </p:nvSpPr>
        <p:spPr>
          <a:xfrm>
            <a:off x="2133600" y="5448300"/>
            <a:ext cx="3810000" cy="10668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a:solidFill>
                  <a:srgbClr val="FF3300"/>
                </a:solidFill>
                <a:latin typeface="Times New Roman" panose="02020603050405020304"/>
                <a:ea typeface="Times New Roman" panose="02020603050405020304"/>
                <a:cs typeface="Times New Roman" panose="02020603050405020304"/>
                <a:sym typeface="Times New Roman" panose="02020603050405020304"/>
              </a:rPr>
              <a:t>6.</a:t>
            </a: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Occurs at cell body</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520700" algn="l" rtl="0">
              <a:lnSpc>
                <a:spcPct val="100000"/>
              </a:lnSpc>
              <a:spcBef>
                <a:spcPts val="560"/>
              </a:spcBef>
              <a:spcAft>
                <a:spcPts val="0"/>
              </a:spcAft>
              <a:buClr>
                <a:schemeClr val="dk1"/>
              </a:buClr>
              <a:buSzPct val="100000"/>
              <a:buFont typeface="Times New Roman" panose="02020603050405020304"/>
              <a:buNone/>
            </a:pP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(direction can vary)</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21" name="Shape 521"/>
          <p:cNvSpPr txBox="1"/>
          <p:nvPr/>
        </p:nvSpPr>
        <p:spPr>
          <a:xfrm>
            <a:off x="6172200" y="5257800"/>
            <a:ext cx="3810000" cy="9906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a:solidFill>
                  <a:srgbClr val="FF3300"/>
                </a:solidFill>
                <a:latin typeface="Times New Roman" panose="02020603050405020304"/>
                <a:ea typeface="Times New Roman" panose="02020603050405020304"/>
                <a:cs typeface="Times New Roman" panose="02020603050405020304"/>
                <a:sym typeface="Times New Roman" panose="02020603050405020304"/>
              </a:rPr>
              <a:t>6.</a:t>
            </a: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Occurs at axon hillock  (one way direction)</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22" name="Shape 522"/>
          <p:cNvSpPr txBox="1"/>
          <p:nvPr/>
        </p:nvSpPr>
        <p:spPr>
          <a:xfrm>
            <a:off x="6172200" y="2743200"/>
            <a:ext cx="4114800" cy="990600"/>
          </a:xfrm>
          <a:prstGeom prst="rect">
            <a:avLst/>
          </a:prstGeom>
          <a:noFill/>
          <a:ln>
            <a:noFill/>
          </a:ln>
        </p:spPr>
        <p:txBody>
          <a:bodyPr wrap="square" lIns="91425" tIns="45700" rIns="91425" bIns="45700" anchor="t" anchorCtr="0">
            <a:noAutofit/>
          </a:bodyPr>
          <a:lstStyle/>
          <a:p>
            <a:pPr marL="342900" marR="0" lvl="0" indent="-520700" algn="l" rtl="0">
              <a:lnSpc>
                <a:spcPct val="100000"/>
              </a:lnSpc>
              <a:spcBef>
                <a:spcPts val="0"/>
              </a:spcBef>
              <a:spcAft>
                <a:spcPts val="0"/>
              </a:spcAft>
              <a:buClr>
                <a:srgbClr val="FF3300"/>
              </a:buClr>
              <a:buSzPct val="100000"/>
              <a:buFont typeface="Times New Roman" panose="02020603050405020304"/>
              <a:buNone/>
            </a:pPr>
            <a:r>
              <a:rPr lang="en-US" sz="2800" b="0" i="0" u="none">
                <a:solidFill>
                  <a:srgbClr val="FF3300"/>
                </a:solidFill>
                <a:latin typeface="Times New Roman" panose="02020603050405020304"/>
                <a:ea typeface="Times New Roman" panose="02020603050405020304"/>
                <a:cs typeface="Times New Roman" panose="02020603050405020304"/>
                <a:sym typeface="Times New Roman" panose="02020603050405020304"/>
              </a:rPr>
              <a:t>3.</a:t>
            </a: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Two Refractory periods:</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520700" algn="l" rtl="0">
              <a:lnSpc>
                <a:spcPct val="100000"/>
              </a:lnSpc>
              <a:spcBef>
                <a:spcPts val="560"/>
              </a:spcBef>
              <a:spcAft>
                <a:spcPts val="0"/>
              </a:spcAft>
              <a:buClr>
                <a:schemeClr val="dk1"/>
              </a:buClr>
              <a:buSzPct val="100000"/>
              <a:buFont typeface="Times New Roman" panose="02020603050405020304"/>
              <a:buNone/>
            </a:pPr>
            <a:r>
              <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rPr>
              <a:t>    Absolute and Relative</a:t>
            </a:r>
            <a:endParaRPr lang="en-US" sz="2800" b="0" i="0"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2334260" y="-5080"/>
            <a:ext cx="7772400" cy="9906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a:solidFill>
                  <a:schemeClr val="dk1"/>
                </a:solidFill>
                <a:latin typeface="Calibri" panose="020F0502020204030204"/>
                <a:ea typeface="Calibri" panose="020F0502020204030204"/>
                <a:cs typeface="Calibri" panose="020F0502020204030204"/>
                <a:sym typeface="Calibri" panose="020F0502020204030204"/>
              </a:rPr>
              <a:t>Summation of Graded Potentials</a:t>
            </a:r>
            <a:endParaRPr lang="en-US" sz="40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8" name="Shape 528"/>
          <p:cNvSpPr txBox="1">
            <a:spLocks noGrp="1"/>
          </p:cNvSpPr>
          <p:nvPr>
            <p:ph idx="1"/>
          </p:nvPr>
        </p:nvSpPr>
        <p:spPr>
          <a:xfrm>
            <a:off x="4626576" y="3889641"/>
            <a:ext cx="6393455" cy="493712"/>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rgbClr val="C20000"/>
              </a:buClr>
              <a:buSzPct val="100000"/>
              <a:buFont typeface="Arial" panose="020B0604020202020204"/>
              <a:buChar char="•"/>
            </a:pPr>
            <a:r>
              <a:rPr lang="en-US" sz="2800" b="0" i="0" u="none" strike="noStrike" cap="none" dirty="0">
                <a:solidFill>
                  <a:srgbClr val="C20000"/>
                </a:solidFill>
                <a:latin typeface="Calibri" panose="020F0502020204030204"/>
                <a:ea typeface="Calibri" panose="020F0502020204030204"/>
                <a:cs typeface="Calibri" panose="020F0502020204030204"/>
                <a:sym typeface="Calibri" panose="020F0502020204030204"/>
              </a:rPr>
              <a:t>Temporal Summation:</a:t>
            </a:r>
            <a:endParaRPr lang="en-US" sz="2800" b="0" i="0" u="none" strike="noStrike" cap="none" dirty="0">
              <a:solidFill>
                <a:srgbClr val="C20000"/>
              </a:solidFill>
              <a:latin typeface="Calibri" panose="020F0502020204030204"/>
              <a:ea typeface="Calibri" panose="020F0502020204030204"/>
              <a:cs typeface="Calibri" panose="020F0502020204030204"/>
              <a:sym typeface="Calibri" panose="020F0502020204030204"/>
            </a:endParaRPr>
          </a:p>
        </p:txBody>
      </p:sp>
      <p:sp>
        <p:nvSpPr>
          <p:cNvPr id="529" name="Shape 529"/>
          <p:cNvSpPr txBox="1"/>
          <p:nvPr/>
        </p:nvSpPr>
        <p:spPr>
          <a:xfrm>
            <a:off x="4333790" y="1041492"/>
            <a:ext cx="7772400" cy="7620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C20000"/>
              </a:buClr>
              <a:buSzPct val="100000"/>
              <a:buFont typeface="Times New Roman" panose="02020603050405020304"/>
              <a:buChar char="•"/>
            </a:pPr>
            <a:r>
              <a:rPr lang="en-US" sz="2400" b="0" i="0" u="none" dirty="0">
                <a:solidFill>
                  <a:srgbClr val="C20000"/>
                </a:solidFill>
                <a:latin typeface="Times New Roman" panose="02020603050405020304"/>
                <a:ea typeface="Times New Roman" panose="02020603050405020304"/>
                <a:cs typeface="Times New Roman" panose="02020603050405020304"/>
                <a:sym typeface="Times New Roman" panose="02020603050405020304"/>
              </a:rPr>
              <a:t>Spatial Summation:</a:t>
            </a:r>
            <a:endParaRPr lang="en-US" sz="2400" b="0" i="0" u="none" dirty="0">
              <a:solidFill>
                <a:srgbClr val="C2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30" name="Shape 530"/>
          <p:cNvSpPr txBox="1"/>
          <p:nvPr/>
        </p:nvSpPr>
        <p:spPr>
          <a:xfrm>
            <a:off x="4626623" y="4383638"/>
            <a:ext cx="6254827" cy="953418"/>
          </a:xfrm>
          <a:prstGeom prst="rect">
            <a:avLst/>
          </a:prstGeom>
          <a:noFill/>
          <a:ln>
            <a:noFill/>
          </a:ln>
        </p:spPr>
        <p:txBody>
          <a:bodyPr wrap="square" lIns="91425" tIns="45700" rIns="91425" bIns="45700" anchor="t" anchorCtr="0">
            <a:noAutofit/>
          </a:bodyPr>
          <a:lstStyle/>
          <a:p>
            <a:pPr marL="0" marR="0" lvl="0" indent="-203200" algn="l" rtl="0">
              <a:lnSpc>
                <a:spcPct val="100000"/>
              </a:lnSpc>
              <a:spcBef>
                <a:spcPts val="0"/>
              </a:spcBef>
              <a:spcAft>
                <a:spcPts val="0"/>
              </a:spcAft>
              <a:buClr>
                <a:schemeClr val="dk1"/>
              </a:buClr>
              <a:buSzPct val="100000"/>
              <a:buFont typeface="Times New Roman" panose="02020603050405020304"/>
              <a:buNone/>
            </a:pPr>
            <a:r>
              <a:rPr lang="en-US" sz="24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As the frequency of a single stimuli increases, the changes in membrane potential can be added and its magnitude can increase. </a:t>
            </a:r>
            <a:endParaRPr lang="en-US" sz="24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31" name="Shape 531"/>
          <p:cNvSpPr txBox="1"/>
          <p:nvPr/>
        </p:nvSpPr>
        <p:spPr>
          <a:xfrm>
            <a:off x="4626610" y="1635760"/>
            <a:ext cx="6940550" cy="2061845"/>
          </a:xfrm>
          <a:prstGeom prst="rect">
            <a:avLst/>
          </a:prstGeom>
          <a:noFill/>
          <a:ln>
            <a:noFill/>
          </a:ln>
        </p:spPr>
        <p:txBody>
          <a:bodyPr wrap="square" lIns="91425" tIns="45700" rIns="91425" bIns="45700" anchor="t" anchorCtr="0">
            <a:noAutofit/>
          </a:bodyPr>
          <a:lstStyle/>
          <a:p>
            <a:pPr marL="0" marR="0" lvl="0" indent="-203200" algn="l" rtl="0">
              <a:lnSpc>
                <a:spcPct val="100000"/>
              </a:lnSpc>
              <a:spcBef>
                <a:spcPts val="0"/>
              </a:spcBef>
              <a:spcAft>
                <a:spcPts val="0"/>
              </a:spcAft>
              <a:buClr>
                <a:schemeClr val="dk1"/>
              </a:buClr>
              <a:buSzPct val="100000"/>
              <a:buFont typeface="Times New Roman" panose="02020603050405020304"/>
              <a:buNone/>
            </a:pPr>
            <a:r>
              <a:rPr lang="en-US" sz="24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As multiple simultaneous stimuli occur at different places on the neuron, the changes in membrane potential can be added and its magnitude increased or decreased. </a:t>
            </a:r>
            <a:endParaRPr lang="en-US" sz="2400" b="0" i="0" u="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 name="Resim 1"/>
          <p:cNvPicPr>
            <a:picLocks noChangeAspect="1"/>
          </p:cNvPicPr>
          <p:nvPr/>
        </p:nvPicPr>
        <p:blipFill>
          <a:blip r:embed="rId1"/>
          <a:stretch>
            <a:fillRect/>
          </a:stretch>
        </p:blipFill>
        <p:spPr>
          <a:xfrm>
            <a:off x="559350" y="1635658"/>
            <a:ext cx="4067175"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p:nvPr/>
        </p:nvSpPr>
        <p:spPr>
          <a:xfrm>
            <a:off x="1843489" y="946911"/>
            <a:ext cx="9144000" cy="5143500"/>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grpSp>
        <p:nvGrpSpPr>
          <p:cNvPr id="537" name="Shape 537"/>
          <p:cNvGrpSpPr/>
          <p:nvPr/>
        </p:nvGrpSpPr>
        <p:grpSpPr>
          <a:xfrm>
            <a:off x="8429625" y="3079750"/>
            <a:ext cx="2236787" cy="2406650"/>
            <a:chOff x="0" y="0"/>
            <a:chExt cx="2147483647" cy="2147483647"/>
          </a:xfrm>
        </p:grpSpPr>
        <p:cxnSp>
          <p:nvCxnSpPr>
            <p:cNvPr id="538" name="Shape 538"/>
            <p:cNvCxnSpPr/>
            <p:nvPr/>
          </p:nvCxnSpPr>
          <p:spPr>
            <a:xfrm flipH="1">
              <a:off x="1490089733" y="0"/>
              <a:ext cx="657393188" cy="610885046"/>
            </a:xfrm>
            <a:prstGeom prst="straightConnector1">
              <a:avLst/>
            </a:prstGeom>
            <a:noFill/>
            <a:ln w="9525" cap="flat" cmpd="sng">
              <a:solidFill>
                <a:schemeClr val="dk1"/>
              </a:solidFill>
              <a:prstDash val="solid"/>
              <a:miter lim="800000"/>
              <a:headEnd type="none" w="med" len="med"/>
              <a:tailEnd type="none" w="med" len="med"/>
            </a:ln>
          </p:spPr>
        </p:cxnSp>
        <p:cxnSp>
          <p:nvCxnSpPr>
            <p:cNvPr id="539" name="Shape 539"/>
            <p:cNvCxnSpPr/>
            <p:nvPr/>
          </p:nvCxnSpPr>
          <p:spPr>
            <a:xfrm flipH="1">
              <a:off x="0" y="151923546"/>
              <a:ext cx="2147011200" cy="1995560100"/>
            </a:xfrm>
            <a:prstGeom prst="straightConnector1">
              <a:avLst/>
            </a:prstGeom>
            <a:noFill/>
            <a:ln w="9525" cap="flat" cmpd="sng">
              <a:solidFill>
                <a:schemeClr val="dk1"/>
              </a:solidFill>
              <a:prstDash val="solid"/>
              <a:miter lim="800000"/>
              <a:headEnd type="none" w="med" len="med"/>
              <a:tailEnd type="none" w="med" len="med"/>
            </a:ln>
          </p:spPr>
        </p:cxnSp>
        <p:cxnSp>
          <p:nvCxnSpPr>
            <p:cNvPr id="540" name="Shape 540"/>
            <p:cNvCxnSpPr/>
            <p:nvPr/>
          </p:nvCxnSpPr>
          <p:spPr>
            <a:xfrm flipH="1">
              <a:off x="781631207" y="215315436"/>
              <a:ext cx="1365851713" cy="1269224778"/>
            </a:xfrm>
            <a:prstGeom prst="straightConnector1">
              <a:avLst/>
            </a:prstGeom>
            <a:noFill/>
            <a:ln w="9525" cap="flat" cmpd="sng">
              <a:solidFill>
                <a:schemeClr val="dk1"/>
              </a:solidFill>
              <a:prstDash val="solid"/>
              <a:miter lim="800000"/>
              <a:headEnd type="none" w="med" len="med"/>
              <a:tailEnd type="none" w="med" len="med"/>
            </a:ln>
          </p:spPr>
        </p:cxnSp>
        <p:cxnSp>
          <p:nvCxnSpPr>
            <p:cNvPr id="541" name="Shape 541"/>
            <p:cNvCxnSpPr/>
            <p:nvPr/>
          </p:nvCxnSpPr>
          <p:spPr>
            <a:xfrm flipH="1">
              <a:off x="890242738" y="112262049"/>
              <a:ext cx="1257239456" cy="1168295602"/>
            </a:xfrm>
            <a:prstGeom prst="straightConnector1">
              <a:avLst/>
            </a:prstGeom>
            <a:noFill/>
            <a:ln w="28575" cap="flat" cmpd="sng">
              <a:solidFill>
                <a:schemeClr val="dk1"/>
              </a:solidFill>
              <a:prstDash val="solid"/>
              <a:miter lim="800000"/>
              <a:headEnd type="none" w="med" len="med"/>
              <a:tailEnd type="none" w="med" len="med"/>
            </a:ln>
          </p:spPr>
        </p:cxnSp>
        <p:cxnSp>
          <p:nvCxnSpPr>
            <p:cNvPr id="542" name="Shape 542"/>
            <p:cNvCxnSpPr/>
            <p:nvPr/>
          </p:nvCxnSpPr>
          <p:spPr>
            <a:xfrm flipH="1">
              <a:off x="1232850437" y="481626394"/>
              <a:ext cx="914633209" cy="849926799"/>
            </a:xfrm>
            <a:prstGeom prst="straightConnector1">
              <a:avLst/>
            </a:prstGeom>
            <a:noFill/>
            <a:ln w="28575" cap="flat" cmpd="sng">
              <a:solidFill>
                <a:schemeClr val="dk1"/>
              </a:solidFill>
              <a:prstDash val="solid"/>
              <a:miter lim="800000"/>
              <a:headEnd type="none" w="med" len="med"/>
              <a:tailEnd type="none" w="med" len="med"/>
            </a:ln>
          </p:spPr>
        </p:cxnSp>
      </p:grpSp>
      <p:sp>
        <p:nvSpPr>
          <p:cNvPr id="546" name="Shape 546"/>
          <p:cNvSpPr/>
          <p:nvPr/>
        </p:nvSpPr>
        <p:spPr>
          <a:xfrm>
            <a:off x="2120900" y="1444625"/>
            <a:ext cx="2506662" cy="3717925"/>
          </a:xfrm>
          <a:custGeom>
            <a:avLst/>
            <a:gdLst/>
            <a:ahLst/>
            <a:cxnLst/>
            <a:rect l="0" t="0" r="0" b="0"/>
            <a:pathLst>
              <a:path w="120000" h="120000" extrusionOk="0">
                <a:moveTo>
                  <a:pt x="13821" y="0"/>
                </a:moveTo>
                <a:lnTo>
                  <a:pt x="120000" y="0"/>
                </a:lnTo>
                <a:lnTo>
                  <a:pt x="120000" y="110692"/>
                </a:lnTo>
                <a:lnTo>
                  <a:pt x="106178" y="120000"/>
                </a:lnTo>
                <a:lnTo>
                  <a:pt x="0" y="120000"/>
                </a:lnTo>
                <a:lnTo>
                  <a:pt x="0" y="9307"/>
                </a:lnTo>
                <a:close/>
              </a:path>
            </a:pathLst>
          </a:custGeom>
          <a:noFill/>
          <a:ln>
            <a:noFill/>
          </a:ln>
        </p:spPr>
      </p:sp>
      <p:sp>
        <p:nvSpPr>
          <p:cNvPr id="547" name="Shape 547"/>
          <p:cNvSpPr txBox="1">
            <a:spLocks noGrp="1"/>
          </p:cNvSpPr>
          <p:nvPr>
            <p:ph type="title"/>
          </p:nvPr>
        </p:nvSpPr>
        <p:spPr>
          <a:xfrm>
            <a:off x="5073649" y="5219699"/>
            <a:ext cx="4221162" cy="11303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Act</a:t>
            </a:r>
            <a:r>
              <a:rPr lang="tr-TR"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on-</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PotentIal</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PropagatIon</a:t>
            </a:r>
            <a:endPar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8" name="Shape 548"/>
          <p:cNvSpPr txBox="1">
            <a:spLocks noGrp="1"/>
          </p:cNvSpPr>
          <p:nvPr>
            <p:ph idx="1"/>
          </p:nvPr>
        </p:nvSpPr>
        <p:spPr>
          <a:xfrm>
            <a:off x="5019675" y="565785"/>
            <a:ext cx="6668770" cy="3949065"/>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There is a sequential opening and closing of sodium and potassium channels along the membrane.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The action potential doesn’t move but “sets off” a new action potential in the region of the axon just ahead of it. </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Because the membrane areas that have just undergone an action potential are refractory and cannot immediately undergo another, the only direction of action potential propagation is away from a region of membrane that has recently been active</a:t>
            </a:r>
            <a:endPar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buClr>
                <a:schemeClr val="dk1"/>
              </a:buClr>
              <a:buSzPct val="100000"/>
              <a:buFont typeface="Arial" panose="020B0604020202020204"/>
              <a:buNone/>
            </a:pPr>
            <a:endParaRPr sz="1800" b="0" i="0" u="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9" name="Shape 549"/>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pic>
        <p:nvPicPr>
          <p:cNvPr id="2" name="Resim 1"/>
          <p:cNvPicPr>
            <a:picLocks noChangeAspect="1"/>
          </p:cNvPicPr>
          <p:nvPr/>
        </p:nvPicPr>
        <p:blipFill>
          <a:blip r:embed="rId1"/>
          <a:stretch>
            <a:fillRect/>
          </a:stretch>
        </p:blipFill>
        <p:spPr>
          <a:xfrm>
            <a:off x="105799" y="1185037"/>
            <a:ext cx="5030758" cy="377132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p:nvPr/>
        </p:nvSpPr>
        <p:spPr>
          <a:xfrm>
            <a:off x="1524000" y="857250"/>
            <a:ext cx="9144000" cy="5143500"/>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grpSp>
        <p:nvGrpSpPr>
          <p:cNvPr id="555" name="Shape 555"/>
          <p:cNvGrpSpPr/>
          <p:nvPr/>
        </p:nvGrpSpPr>
        <p:grpSpPr>
          <a:xfrm>
            <a:off x="8429625" y="3079750"/>
            <a:ext cx="2236787" cy="2406650"/>
            <a:chOff x="0" y="0"/>
            <a:chExt cx="2147483647" cy="2147483647"/>
          </a:xfrm>
        </p:grpSpPr>
        <p:cxnSp>
          <p:nvCxnSpPr>
            <p:cNvPr id="556" name="Shape 556"/>
            <p:cNvCxnSpPr/>
            <p:nvPr/>
          </p:nvCxnSpPr>
          <p:spPr>
            <a:xfrm flipH="1">
              <a:off x="1490089733" y="0"/>
              <a:ext cx="657393188" cy="610885046"/>
            </a:xfrm>
            <a:prstGeom prst="straightConnector1">
              <a:avLst/>
            </a:prstGeom>
            <a:noFill/>
            <a:ln w="9525" cap="flat" cmpd="sng">
              <a:solidFill>
                <a:schemeClr val="dk1"/>
              </a:solidFill>
              <a:prstDash val="solid"/>
              <a:miter lim="800000"/>
              <a:headEnd type="none" w="med" len="med"/>
              <a:tailEnd type="none" w="med" len="med"/>
            </a:ln>
          </p:spPr>
        </p:cxnSp>
        <p:cxnSp>
          <p:nvCxnSpPr>
            <p:cNvPr id="557" name="Shape 557"/>
            <p:cNvCxnSpPr/>
            <p:nvPr/>
          </p:nvCxnSpPr>
          <p:spPr>
            <a:xfrm flipH="1">
              <a:off x="0" y="151923546"/>
              <a:ext cx="2147011200" cy="1995560100"/>
            </a:xfrm>
            <a:prstGeom prst="straightConnector1">
              <a:avLst/>
            </a:prstGeom>
            <a:noFill/>
            <a:ln w="9525" cap="flat" cmpd="sng">
              <a:solidFill>
                <a:schemeClr val="dk1"/>
              </a:solidFill>
              <a:prstDash val="solid"/>
              <a:miter lim="800000"/>
              <a:headEnd type="none" w="med" len="med"/>
              <a:tailEnd type="none" w="med" len="med"/>
            </a:ln>
          </p:spPr>
        </p:cxnSp>
        <p:cxnSp>
          <p:nvCxnSpPr>
            <p:cNvPr id="558" name="Shape 558"/>
            <p:cNvCxnSpPr/>
            <p:nvPr/>
          </p:nvCxnSpPr>
          <p:spPr>
            <a:xfrm flipH="1">
              <a:off x="781631207" y="215315436"/>
              <a:ext cx="1365851713" cy="1269224778"/>
            </a:xfrm>
            <a:prstGeom prst="straightConnector1">
              <a:avLst/>
            </a:prstGeom>
            <a:noFill/>
            <a:ln w="9525" cap="flat" cmpd="sng">
              <a:solidFill>
                <a:schemeClr val="dk1"/>
              </a:solidFill>
              <a:prstDash val="solid"/>
              <a:miter lim="800000"/>
              <a:headEnd type="none" w="med" len="med"/>
              <a:tailEnd type="none" w="med" len="med"/>
            </a:ln>
          </p:spPr>
        </p:cxnSp>
        <p:cxnSp>
          <p:nvCxnSpPr>
            <p:cNvPr id="559" name="Shape 559"/>
            <p:cNvCxnSpPr/>
            <p:nvPr/>
          </p:nvCxnSpPr>
          <p:spPr>
            <a:xfrm flipH="1">
              <a:off x="890242738" y="112262049"/>
              <a:ext cx="1257239456" cy="1168295602"/>
            </a:xfrm>
            <a:prstGeom prst="straightConnector1">
              <a:avLst/>
            </a:prstGeom>
            <a:noFill/>
            <a:ln w="28575" cap="flat" cmpd="sng">
              <a:solidFill>
                <a:schemeClr val="dk1"/>
              </a:solidFill>
              <a:prstDash val="solid"/>
              <a:miter lim="800000"/>
              <a:headEnd type="none" w="med" len="med"/>
              <a:tailEnd type="none" w="med" len="med"/>
            </a:ln>
          </p:spPr>
        </p:cxnSp>
        <p:cxnSp>
          <p:nvCxnSpPr>
            <p:cNvPr id="560" name="Shape 560"/>
            <p:cNvCxnSpPr/>
            <p:nvPr/>
          </p:nvCxnSpPr>
          <p:spPr>
            <a:xfrm flipH="1">
              <a:off x="1232850437" y="481626394"/>
              <a:ext cx="914633209" cy="849926799"/>
            </a:xfrm>
            <a:prstGeom prst="straightConnector1">
              <a:avLst/>
            </a:prstGeom>
            <a:noFill/>
            <a:ln w="28575" cap="flat" cmpd="sng">
              <a:solidFill>
                <a:schemeClr val="dk1"/>
              </a:solidFill>
              <a:prstDash val="solid"/>
              <a:miter lim="800000"/>
              <a:headEnd type="none" w="med" len="med"/>
              <a:tailEnd type="none" w="med" len="med"/>
            </a:ln>
          </p:spPr>
        </p:cxnSp>
      </p:grpSp>
      <p:sp>
        <p:nvSpPr>
          <p:cNvPr id="564" name="Shape 564"/>
          <p:cNvSpPr/>
          <p:nvPr/>
        </p:nvSpPr>
        <p:spPr>
          <a:xfrm>
            <a:off x="2120900" y="1444625"/>
            <a:ext cx="2506662" cy="1804987"/>
          </a:xfrm>
          <a:custGeom>
            <a:avLst/>
            <a:gdLst/>
            <a:ahLst/>
            <a:cxnLst/>
            <a:rect l="0" t="0" r="0" b="0"/>
            <a:pathLst>
              <a:path w="120000" h="120000" extrusionOk="0">
                <a:moveTo>
                  <a:pt x="13821" y="0"/>
                </a:moveTo>
                <a:lnTo>
                  <a:pt x="120000" y="0"/>
                </a:lnTo>
                <a:lnTo>
                  <a:pt x="120000" y="120000"/>
                </a:lnTo>
                <a:lnTo>
                  <a:pt x="0" y="120000"/>
                </a:lnTo>
                <a:lnTo>
                  <a:pt x="0" y="19187"/>
                </a:lnTo>
                <a:close/>
              </a:path>
            </a:pathLst>
          </a:custGeom>
          <a:noFill/>
          <a:ln>
            <a:noFill/>
          </a:ln>
        </p:spPr>
      </p:sp>
      <p:sp>
        <p:nvSpPr>
          <p:cNvPr id="565" name="Shape 565"/>
          <p:cNvSpPr/>
          <p:nvPr/>
        </p:nvSpPr>
        <p:spPr>
          <a:xfrm>
            <a:off x="2120900" y="3365500"/>
            <a:ext cx="2506662" cy="1797050"/>
          </a:xfrm>
          <a:custGeom>
            <a:avLst/>
            <a:gdLst/>
            <a:ahLst/>
            <a:cxnLst/>
            <a:rect l="0" t="0" r="0" b="0"/>
            <a:pathLst>
              <a:path w="120000" h="120000" extrusionOk="0">
                <a:moveTo>
                  <a:pt x="0" y="0"/>
                </a:moveTo>
                <a:lnTo>
                  <a:pt x="120000" y="0"/>
                </a:lnTo>
                <a:lnTo>
                  <a:pt x="120000" y="100759"/>
                </a:lnTo>
                <a:lnTo>
                  <a:pt x="106178" y="120000"/>
                </a:lnTo>
                <a:lnTo>
                  <a:pt x="0" y="120000"/>
                </a:lnTo>
                <a:close/>
              </a:path>
            </a:pathLst>
          </a:custGeom>
          <a:noFill/>
          <a:ln>
            <a:noFill/>
          </a:ln>
        </p:spPr>
      </p:sp>
      <p:sp>
        <p:nvSpPr>
          <p:cNvPr id="566" name="Shape 566"/>
          <p:cNvSpPr txBox="1">
            <a:spLocks noGrp="1"/>
          </p:cNvSpPr>
          <p:nvPr>
            <p:ph type="title"/>
          </p:nvPr>
        </p:nvSpPr>
        <p:spPr>
          <a:xfrm>
            <a:off x="5016333" y="4549776"/>
            <a:ext cx="4221162" cy="11303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Act</a:t>
            </a:r>
            <a:r>
              <a:rPr lang="tr-TR"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on-</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PotentIal</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PropagatIon</a:t>
            </a:r>
            <a:endPar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7" name="Shape 567"/>
          <p:cNvSpPr txBox="1">
            <a:spLocks noGrp="1"/>
          </p:cNvSpPr>
          <p:nvPr>
            <p:ph idx="1"/>
          </p:nvPr>
        </p:nvSpPr>
        <p:spPr>
          <a:xfrm>
            <a:off x="5019674" y="711200"/>
            <a:ext cx="6124575" cy="3371850"/>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ct val="100000"/>
              <a:buFont typeface="Arial" panose="020B0604020202020204"/>
              <a:buChar char="•"/>
            </a:pPr>
            <a:r>
              <a:rPr lang="en-US" sz="2800" b="0" i="0" u="none" dirty="0">
                <a:solidFill>
                  <a:schemeClr val="dk1"/>
                </a:solidFill>
                <a:latin typeface="Calibri" panose="020F0502020204030204"/>
                <a:ea typeface="Calibri" panose="020F0502020204030204"/>
                <a:cs typeface="Calibri" panose="020F0502020204030204"/>
                <a:sym typeface="Calibri" panose="020F0502020204030204"/>
              </a:rPr>
              <a:t>The direction of propagation being determined by the stimulus location. </a:t>
            </a:r>
            <a:endParaRPr lang="en-US" sz="28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800" b="0" i="0" u="none" dirty="0">
                <a:solidFill>
                  <a:schemeClr val="dk1"/>
                </a:solidFill>
                <a:latin typeface="Calibri" panose="020F0502020204030204"/>
                <a:ea typeface="Calibri" panose="020F0502020204030204"/>
                <a:cs typeface="Calibri" panose="020F0502020204030204"/>
                <a:sym typeface="Calibri" panose="020F0502020204030204"/>
              </a:rPr>
              <a:t>For example, the action potentials in skeletal-muscle cells are initiated near the middle of these cylindrical cells and propagate toward the two ends. </a:t>
            </a:r>
            <a:endParaRPr lang="en-US" sz="28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70000"/>
              </a:lnSpc>
              <a:spcBef>
                <a:spcPts val="1000"/>
              </a:spcBef>
              <a:spcAft>
                <a:spcPts val="0"/>
              </a:spcAft>
              <a:buClr>
                <a:schemeClr val="dk1"/>
              </a:buClr>
              <a:buSzPct val="100000"/>
              <a:buFont typeface="Arial" panose="020B0604020202020204"/>
              <a:buChar char="•"/>
            </a:pPr>
            <a:r>
              <a:rPr lang="en-US" sz="2800" b="0" i="0" u="none" dirty="0">
                <a:solidFill>
                  <a:schemeClr val="dk1"/>
                </a:solidFill>
                <a:latin typeface="Calibri" panose="020F0502020204030204"/>
                <a:ea typeface="Calibri" panose="020F0502020204030204"/>
                <a:cs typeface="Calibri" panose="020F0502020204030204"/>
                <a:sym typeface="Calibri" panose="020F0502020204030204"/>
              </a:rPr>
              <a:t>In most nerve cells, however, action potentials are initiated </a:t>
            </a:r>
            <a:r>
              <a:rPr lang="en-US" sz="2800" b="0" i="1" u="none" dirty="0">
                <a:solidFill>
                  <a:schemeClr val="dk1"/>
                </a:solidFill>
                <a:latin typeface="Calibri" panose="020F0502020204030204"/>
                <a:ea typeface="Calibri" panose="020F0502020204030204"/>
                <a:cs typeface="Calibri" panose="020F0502020204030204"/>
                <a:sym typeface="Calibri" panose="020F0502020204030204"/>
              </a:rPr>
              <a:t>physiologically </a:t>
            </a:r>
            <a:r>
              <a:rPr lang="en-US" sz="2800" b="0" i="0" u="none" dirty="0">
                <a:solidFill>
                  <a:schemeClr val="dk1"/>
                </a:solidFill>
                <a:latin typeface="Calibri" panose="020F0502020204030204"/>
                <a:ea typeface="Calibri" panose="020F0502020204030204"/>
                <a:cs typeface="Calibri" panose="020F0502020204030204"/>
                <a:sym typeface="Calibri" panose="020F0502020204030204"/>
              </a:rPr>
              <a:t>at one end of the cell (for reasons to be described in the next section) and propagate toward the other end</a:t>
            </a:r>
            <a:endParaRPr lang="en-US" sz="2800" b="0" i="0" u="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8" name="Shape 568"/>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pic>
        <p:nvPicPr>
          <p:cNvPr id="2" name="Resim 1"/>
          <p:cNvPicPr>
            <a:picLocks noChangeAspect="1"/>
          </p:cNvPicPr>
          <p:nvPr/>
        </p:nvPicPr>
        <p:blipFill>
          <a:blip r:embed="rId1"/>
          <a:stretch>
            <a:fillRect/>
          </a:stretch>
        </p:blipFill>
        <p:spPr>
          <a:xfrm>
            <a:off x="418306" y="725487"/>
            <a:ext cx="4419600" cy="50482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Shape 573"/>
          <p:cNvPicPr preferRelativeResize="0"/>
          <p:nvPr/>
        </p:nvPicPr>
        <p:blipFill rotWithShape="1">
          <a:blip r:embed="rId1"/>
          <a:srcRect/>
          <a:stretch>
            <a:fillRect/>
          </a:stretch>
        </p:blipFill>
        <p:spPr>
          <a:xfrm>
            <a:off x="635000" y="2341562"/>
            <a:ext cx="3864667" cy="2522538"/>
          </a:xfrm>
          <a:prstGeom prst="rect">
            <a:avLst/>
          </a:prstGeom>
          <a:noFill/>
          <a:ln>
            <a:noFill/>
          </a:ln>
        </p:spPr>
      </p:pic>
      <p:sp>
        <p:nvSpPr>
          <p:cNvPr id="574" name="Shape 574"/>
          <p:cNvSpPr txBox="1">
            <a:spLocks noGrp="1"/>
          </p:cNvSpPr>
          <p:nvPr>
            <p:ph type="title"/>
          </p:nvPr>
        </p:nvSpPr>
        <p:spPr>
          <a:xfrm>
            <a:off x="2114550" y="5175250"/>
            <a:ext cx="6400800" cy="11303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Act</a:t>
            </a:r>
            <a:r>
              <a:rPr lang="tr-TR" alt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on-Potent</a:t>
            </a:r>
            <a:r>
              <a:rPr lang="tr-TR" alt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al</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Propagat</a:t>
            </a:r>
            <a:r>
              <a:rPr lang="tr-TR" alt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on</a:t>
            </a:r>
            <a:endPar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5" name="Shape 575"/>
          <p:cNvSpPr txBox="1">
            <a:spLocks noGrp="1"/>
          </p:cNvSpPr>
          <p:nvPr>
            <p:ph idx="1"/>
          </p:nvPr>
        </p:nvSpPr>
        <p:spPr>
          <a:xfrm>
            <a:off x="4591050" y="749300"/>
            <a:ext cx="7270750" cy="4292600"/>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The velocity with which an action potential propagates along a membrane depends upon fiber diameter and whether or not the fiber is myelinated. </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The larger the fiber diameter, the faster the action potential propagates. </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None/>
            </a:pPr>
            <a:endParaRPr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1" i="0" u="none" dirty="0">
                <a:solidFill>
                  <a:schemeClr val="dk1"/>
                </a:solidFill>
                <a:latin typeface="Calibri" panose="020F0502020204030204"/>
                <a:ea typeface="Calibri" panose="020F0502020204030204"/>
                <a:cs typeface="Calibri" panose="020F0502020204030204"/>
                <a:sym typeface="Calibri" panose="020F0502020204030204"/>
              </a:rPr>
              <a:t>WHY?</a:t>
            </a:r>
            <a:endParaRPr lang="en-US" sz="2400" b="1"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A large fiber offers less resistance to local current; more ions will flow in a given time, bringing adjacent regions of the membrane to threshold faster.</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6" name="Shape 576"/>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p:nvPr/>
        </p:nvSpPr>
        <p:spPr>
          <a:xfrm>
            <a:off x="1524000" y="857250"/>
            <a:ext cx="9144000" cy="5143500"/>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grpSp>
        <p:nvGrpSpPr>
          <p:cNvPr id="583" name="Shape 583"/>
          <p:cNvGrpSpPr/>
          <p:nvPr/>
        </p:nvGrpSpPr>
        <p:grpSpPr>
          <a:xfrm>
            <a:off x="8429625" y="3057525"/>
            <a:ext cx="2236787" cy="2406650"/>
            <a:chOff x="0" y="0"/>
            <a:chExt cx="2147483647" cy="2147483647"/>
          </a:xfrm>
        </p:grpSpPr>
        <p:cxnSp>
          <p:nvCxnSpPr>
            <p:cNvPr id="584" name="Shape 584"/>
            <p:cNvCxnSpPr/>
            <p:nvPr/>
          </p:nvCxnSpPr>
          <p:spPr>
            <a:xfrm flipH="1">
              <a:off x="1490089733" y="0"/>
              <a:ext cx="657393188" cy="610885046"/>
            </a:xfrm>
            <a:prstGeom prst="straightConnector1">
              <a:avLst/>
            </a:prstGeom>
            <a:noFill/>
            <a:ln w="9525" cap="flat" cmpd="sng">
              <a:solidFill>
                <a:schemeClr val="dk1"/>
              </a:solidFill>
              <a:prstDash val="solid"/>
              <a:miter lim="800000"/>
              <a:headEnd type="none" w="med" len="med"/>
              <a:tailEnd type="none" w="med" len="med"/>
            </a:ln>
          </p:spPr>
        </p:cxnSp>
        <p:cxnSp>
          <p:nvCxnSpPr>
            <p:cNvPr id="585" name="Shape 585"/>
            <p:cNvCxnSpPr/>
            <p:nvPr/>
          </p:nvCxnSpPr>
          <p:spPr>
            <a:xfrm flipH="1">
              <a:off x="0" y="151923546"/>
              <a:ext cx="2147011200" cy="1995560100"/>
            </a:xfrm>
            <a:prstGeom prst="straightConnector1">
              <a:avLst/>
            </a:prstGeom>
            <a:noFill/>
            <a:ln w="9525" cap="flat" cmpd="sng">
              <a:solidFill>
                <a:schemeClr val="dk1"/>
              </a:solidFill>
              <a:prstDash val="solid"/>
              <a:miter lim="800000"/>
              <a:headEnd type="none" w="med" len="med"/>
              <a:tailEnd type="none" w="med" len="med"/>
            </a:ln>
          </p:spPr>
        </p:cxnSp>
        <p:cxnSp>
          <p:nvCxnSpPr>
            <p:cNvPr id="586" name="Shape 586"/>
            <p:cNvCxnSpPr/>
            <p:nvPr/>
          </p:nvCxnSpPr>
          <p:spPr>
            <a:xfrm flipH="1">
              <a:off x="781631207" y="215315436"/>
              <a:ext cx="1365851713" cy="1269224778"/>
            </a:xfrm>
            <a:prstGeom prst="straightConnector1">
              <a:avLst/>
            </a:prstGeom>
            <a:noFill/>
            <a:ln w="9525" cap="flat" cmpd="sng">
              <a:solidFill>
                <a:schemeClr val="dk1"/>
              </a:solidFill>
              <a:prstDash val="solid"/>
              <a:miter lim="800000"/>
              <a:headEnd type="none" w="med" len="med"/>
              <a:tailEnd type="none" w="med" len="med"/>
            </a:ln>
          </p:spPr>
        </p:cxnSp>
        <p:cxnSp>
          <p:nvCxnSpPr>
            <p:cNvPr id="587" name="Shape 587"/>
            <p:cNvCxnSpPr/>
            <p:nvPr/>
          </p:nvCxnSpPr>
          <p:spPr>
            <a:xfrm flipH="1">
              <a:off x="890242738" y="112262049"/>
              <a:ext cx="1257239456" cy="1168295602"/>
            </a:xfrm>
            <a:prstGeom prst="straightConnector1">
              <a:avLst/>
            </a:prstGeom>
            <a:noFill/>
            <a:ln w="28575" cap="flat" cmpd="sng">
              <a:solidFill>
                <a:schemeClr val="dk1"/>
              </a:solidFill>
              <a:prstDash val="solid"/>
              <a:miter lim="800000"/>
              <a:headEnd type="none" w="med" len="med"/>
              <a:tailEnd type="none" w="med" len="med"/>
            </a:ln>
          </p:spPr>
        </p:cxnSp>
        <p:cxnSp>
          <p:nvCxnSpPr>
            <p:cNvPr id="588" name="Shape 588"/>
            <p:cNvCxnSpPr/>
            <p:nvPr/>
          </p:nvCxnSpPr>
          <p:spPr>
            <a:xfrm flipH="1">
              <a:off x="1232850437" y="481626394"/>
              <a:ext cx="914633209" cy="849926799"/>
            </a:xfrm>
            <a:prstGeom prst="straightConnector1">
              <a:avLst/>
            </a:prstGeom>
            <a:noFill/>
            <a:ln w="28575" cap="flat" cmpd="sng">
              <a:solidFill>
                <a:schemeClr val="dk1"/>
              </a:solidFill>
              <a:prstDash val="solid"/>
              <a:miter lim="800000"/>
              <a:headEnd type="none" w="med" len="med"/>
              <a:tailEnd type="none" w="med" len="med"/>
            </a:ln>
          </p:spPr>
        </p:cxnSp>
      </p:grpSp>
      <p:sp>
        <p:nvSpPr>
          <p:cNvPr id="589" name="Shape 589"/>
          <p:cNvSpPr txBox="1">
            <a:spLocks noGrp="1"/>
          </p:cNvSpPr>
          <p:nvPr>
            <p:ph type="title"/>
          </p:nvPr>
        </p:nvSpPr>
        <p:spPr>
          <a:xfrm>
            <a:off x="1689099" y="5578269"/>
            <a:ext cx="6400800" cy="1130300"/>
          </a:xfrm>
          <a:prstGeom prst="rect">
            <a:avLst/>
          </a:prstGeom>
          <a:noFill/>
          <a:ln>
            <a:noFill/>
          </a:ln>
        </p:spPr>
        <p:txBody>
          <a:bodyPr wrap="square" lIns="91425" tIns="45700" rIns="91425" bIns="45700" anchor="ctr" anchorCtr="0">
            <a:noAutofit/>
          </a:bodyPr>
          <a:lstStyle/>
          <a:p>
            <a:pPr marL="0" marR="0" lvl="0" indent="-254000" algn="l" rtl="0">
              <a:lnSpc>
                <a:spcPct val="90000"/>
              </a:lnSpc>
              <a:spcBef>
                <a:spcPts val="0"/>
              </a:spcBef>
              <a:spcAft>
                <a:spcPts val="0"/>
              </a:spcAft>
              <a:buClr>
                <a:schemeClr val="dk1"/>
              </a:buClr>
              <a:buSzPct val="100000"/>
              <a:buFont typeface="Calibri" panose="020F0502020204030204"/>
              <a:buNone/>
            </a:pP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Act</a:t>
            </a:r>
            <a:r>
              <a:rPr lang="tr-TR" alt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on-Potent</a:t>
            </a:r>
            <a:r>
              <a:rPr lang="tr-TR" alt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al</a:t>
            </a:r>
            <a:r>
              <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Propagat</a:t>
            </a:r>
            <a:r>
              <a:rPr lang="tr-TR" alt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i</a:t>
            </a:r>
            <a:r>
              <a:rPr lang="en-US" sz="4000" b="1" i="0" u="none" strike="noStrike" cap="none" dirty="0" err="1">
                <a:solidFill>
                  <a:schemeClr val="dk1"/>
                </a:solidFill>
                <a:latin typeface="Calibri" panose="020F0502020204030204"/>
                <a:ea typeface="Calibri" panose="020F0502020204030204"/>
                <a:cs typeface="Calibri" panose="020F0502020204030204"/>
                <a:sym typeface="Calibri" panose="020F0502020204030204"/>
              </a:rPr>
              <a:t>on</a:t>
            </a:r>
            <a:endParaRPr lang="en-US" sz="40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0" name="Shape 590"/>
          <p:cNvSpPr txBox="1">
            <a:spLocks noGrp="1"/>
          </p:cNvSpPr>
          <p:nvPr>
            <p:ph idx="1"/>
          </p:nvPr>
        </p:nvSpPr>
        <p:spPr>
          <a:xfrm>
            <a:off x="850900" y="355600"/>
            <a:ext cx="7238999" cy="4851399"/>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Myelin is an insulator that makes it more difficult for charge to flow between intracellular and extracellular fluid compartments. </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There is less “leakage” of charge across the myelin</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The concentration of voltage-gated sodium channels in the myelinated region of axons is low</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Therefore, action potentials occur only at the nodes of Ranvier where the myelin coating is interrupted and the concentration of voltage-gated sodium channels is high. </a:t>
            </a:r>
            <a:endParaRPr lang="en-US" sz="2400" b="0" i="0" u="none" dirty="0">
              <a:solidFill>
                <a:schemeClr val="dk1"/>
              </a:solidFill>
              <a:latin typeface="Calibri" panose="020F0502020204030204"/>
              <a:ea typeface="Calibri" panose="020F0502020204030204"/>
              <a:cs typeface="Calibri" panose="020F0502020204030204"/>
              <a:sym typeface="Calibri" panose="020F0502020204030204"/>
            </a:endParaRPr>
          </a:p>
          <a:p>
            <a:pPr marL="228600" marR="0" lvl="0" indent="-228600" algn="l" rtl="0">
              <a:lnSpc>
                <a:spcPct val="90000"/>
              </a:lnSpc>
              <a:spcBef>
                <a:spcPts val="1000"/>
              </a:spcBef>
              <a:spcAft>
                <a:spcPts val="0"/>
              </a:spcAft>
              <a:buClr>
                <a:schemeClr val="dk1"/>
              </a:buClr>
              <a:buSzPct val="100000"/>
              <a:buFont typeface="Arial" panose="020B0604020202020204"/>
              <a:buChar char="•"/>
            </a:pPr>
            <a:r>
              <a:rPr lang="en-US" sz="2400" b="0" i="0" u="none" dirty="0">
                <a:solidFill>
                  <a:schemeClr val="dk1"/>
                </a:solidFill>
                <a:latin typeface="Calibri" panose="020F0502020204030204"/>
                <a:ea typeface="Calibri" panose="020F0502020204030204"/>
                <a:cs typeface="Calibri" panose="020F0502020204030204"/>
                <a:sym typeface="Calibri" panose="020F0502020204030204"/>
              </a:rPr>
              <a:t>Action potentials literally jump from one node to the next as they propagate along a myelinated fiber, and for this reason such propagation is called </a:t>
            </a:r>
            <a:r>
              <a:rPr lang="en-US" sz="2400" b="1" i="0" u="none" dirty="0">
                <a:solidFill>
                  <a:schemeClr val="dk1"/>
                </a:solidFill>
                <a:latin typeface="Calibri" panose="020F0502020204030204"/>
                <a:ea typeface="Calibri" panose="020F0502020204030204"/>
                <a:cs typeface="Calibri" panose="020F0502020204030204"/>
                <a:sym typeface="Calibri" panose="020F0502020204030204"/>
              </a:rPr>
              <a:t>saltatory conduction</a:t>
            </a:r>
            <a:endParaRPr lang="en-US" sz="2400" b="1" i="0" u="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1" name="Shape 591"/>
          <p:cNvSpPr txBox="1"/>
          <p:nvPr/>
        </p:nvSpPr>
        <p:spPr>
          <a:xfrm>
            <a:off x="9296400" y="5041900"/>
            <a:ext cx="857250" cy="501650"/>
          </a:xfrm>
          <a:prstGeom prst="rect">
            <a:avLst/>
          </a:prstGeom>
          <a:noFill/>
          <a:ln>
            <a:noFill/>
          </a:ln>
        </p:spPr>
        <p:txBody>
          <a:bodyPr wrap="square" lIns="91425" tIns="45700" rIns="91425" bIns="45700" anchor="ctr" anchorCtr="0">
            <a:noAutofit/>
          </a:bodyPr>
          <a:lstStyle/>
          <a:p>
            <a:pPr marL="0" marR="0" lvl="0" indent="-76200" algn="r" rtl="0">
              <a:lnSpc>
                <a:spcPct val="100000"/>
              </a:lnSpc>
              <a:spcBef>
                <a:spcPts val="0"/>
              </a:spcBef>
              <a:spcAft>
                <a:spcPts val="0"/>
              </a:spcAft>
              <a:buClr>
                <a:srgbClr val="404040"/>
              </a:buClr>
              <a:buSzPct val="100000"/>
              <a:buFont typeface="Arial" panose="020B0604020202020204"/>
              <a:buNone/>
            </a:pPr>
            <a:fld id="{00000000-1234-1234-1234-123412341234}" type="slidenum">
              <a:rPr lang="en-US" sz="1200" b="0" i="0" u="none">
                <a:solidFill>
                  <a:srgbClr val="404040"/>
                </a:solidFill>
                <a:latin typeface="Arial" panose="020B0604020202020204"/>
                <a:ea typeface="Arial" panose="020B0604020202020204"/>
                <a:cs typeface="Arial" panose="020B0604020202020204"/>
                <a:sym typeface="Arial" panose="020B0604020202020204"/>
              </a:rPr>
            </a:fld>
            <a:endParaRPr lang="en-US" sz="1200" b="0" i="0" u="none">
              <a:solidFill>
                <a:srgbClr val="404040"/>
              </a:solidFill>
              <a:latin typeface="Arial" panose="020B0604020202020204"/>
              <a:ea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1"/>
          <a:srcRect l="48824" t="62201" r="26836" b="15465"/>
          <a:stretch>
            <a:fillRect/>
          </a:stretch>
        </p:blipFill>
        <p:spPr>
          <a:xfrm>
            <a:off x="8051800" y="2160270"/>
            <a:ext cx="3964940" cy="204660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ANY QUESTION?</a:t>
            </a:r>
            <a:endParaRPr lang="tr-TR" dirty="0"/>
          </a:p>
        </p:txBody>
      </p:sp>
      <p:pic>
        <p:nvPicPr>
          <p:cNvPr id="5" name="İçerik Yer Tutucusu 4"/>
          <p:cNvPicPr>
            <a:picLocks noGrp="1" noChangeAspect="1"/>
          </p:cNvPicPr>
          <p:nvPr>
            <p:ph idx="1"/>
          </p:nvPr>
        </p:nvPicPr>
        <p:blipFill>
          <a:blip r:embed="rId1"/>
          <a:stretch>
            <a:fillRect/>
          </a:stretch>
        </p:blipFill>
        <p:spPr>
          <a:xfrm>
            <a:off x="5514163" y="1615492"/>
            <a:ext cx="4762500" cy="3190875"/>
          </a:xfrm>
          <a:prstGeom prst="rect">
            <a:avLst/>
          </a:prstGeom>
        </p:spPr>
      </p:pic>
      <p:sp>
        <p:nvSpPr>
          <p:cNvPr id="4" name="Slayt Numarası Yer Tutucusu 3"/>
          <p:cNvSpPr>
            <a:spLocks noGrp="1"/>
          </p:cNvSpPr>
          <p:nvPr>
            <p:ph type="sldNum" sz="quarter" idx="12"/>
          </p:nvPr>
        </p:nvSpPr>
        <p:spPr/>
        <p:txBody>
          <a:bodyPr/>
          <a:lstStyle/>
          <a:p>
            <a:pPr marL="0" marR="0" lvl="0" indent="-88900" algn="r" rtl="0">
              <a:lnSpc>
                <a:spcPct val="100000"/>
              </a:lnSpc>
              <a:spcBef>
                <a:spcPts val="0"/>
              </a:spcBef>
              <a:spcAft>
                <a:spcPts val="0"/>
              </a:spcAft>
              <a:buClr>
                <a:schemeClr val="dk1"/>
              </a:buClr>
              <a:buSzPct val="100000"/>
              <a:buFont typeface="Arial" panose="020B0604020202020204"/>
              <a:buNone/>
            </a:pPr>
            <a:fld id="{00000000-1234-1234-1234-123412341234}" type="slidenum">
              <a:rPr lang="en-US" sz="1400" b="0" i="0" u="none" strike="noStrike" cap="none" smtClean="0">
                <a:solidFill>
                  <a:schemeClr val="dk1"/>
                </a:solidFill>
                <a:latin typeface="Arial" panose="020B0604020202020204"/>
                <a:ea typeface="Arial" panose="020B0604020202020204"/>
                <a:cs typeface="Arial" panose="020B0604020202020204"/>
                <a:sym typeface="Arial" panose="020B0604020202020204"/>
              </a:rPr>
            </a:fld>
            <a:endParaRPr lang="en-US"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pic>
        <p:nvPicPr>
          <p:cNvPr id="201" name="Shape 201" descr="mmicro.jpeg                                                    000784A6Macintosh HD                   BC4DC1A3:"/>
          <p:cNvPicPr preferRelativeResize="0"/>
          <p:nvPr/>
        </p:nvPicPr>
        <p:blipFill rotWithShape="1">
          <a:blip r:embed="rId1"/>
          <a:srcRect l="19505" r="29732"/>
          <a:stretch>
            <a:fillRect/>
          </a:stretch>
        </p:blipFill>
        <p:spPr>
          <a:xfrm>
            <a:off x="7549862" y="227"/>
            <a:ext cx="4641833" cy="6858000"/>
          </a:xfrm>
          <a:prstGeom prst="rect">
            <a:avLst/>
          </a:prstGeom>
          <a:noFill/>
        </p:spPr>
      </p:pic>
      <p:sp>
        <p:nvSpPr>
          <p:cNvPr id="198" name="Shape 198"/>
          <p:cNvSpPr txBox="1">
            <a:spLocks noGrp="1"/>
          </p:cNvSpPr>
          <p:nvPr>
            <p:ph type="title"/>
          </p:nvPr>
        </p:nvSpPr>
        <p:spPr>
          <a:xfrm>
            <a:off x="873978" y="1718735"/>
            <a:ext cx="5767566" cy="1072378"/>
          </a:xfrm>
          <a:prstGeom prst="rect">
            <a:avLst/>
          </a:prstGeom>
        </p:spPr>
        <p:txBody>
          <a:bodyPr lIns="91425" tIns="45700" rIns="91425" bIns="45700" anchor="ctr" anchorCtr="0">
            <a:normAutofit/>
          </a:bodyPr>
          <a:lstStyle/>
          <a:p>
            <a:pPr marL="0" marR="0" lvl="0" indent="-228600" rtl="0">
              <a:spcBef>
                <a:spcPts val="0"/>
              </a:spcBef>
              <a:spcAft>
                <a:spcPts val="0"/>
              </a:spcAft>
              <a:buClr>
                <a:schemeClr val="dk1"/>
              </a:buClr>
              <a:buSzPct val="100000"/>
              <a:buFont typeface="Arial" panose="020B0604020202020204"/>
              <a:buNone/>
            </a:pPr>
            <a:r>
              <a:rPr lang="en-US" sz="3600" b="1" i="0" u="none" strike="noStrike" cap="none" dirty="0">
                <a:solidFill>
                  <a:schemeClr val="tx1"/>
                </a:solidFill>
                <a:latin typeface="Arial" panose="020B0604020202020204"/>
                <a:ea typeface="Arial" panose="020B0604020202020204"/>
                <a:cs typeface="Arial" panose="020B0604020202020204"/>
                <a:sym typeface="Arial" panose="020B0604020202020204"/>
              </a:rPr>
              <a:t>NEURAL TISSUE</a:t>
            </a:r>
            <a:endParaRPr lang="en-US" sz="3600" b="1" i="0" u="none" strike="noStrike" cap="none" dirty="0">
              <a:solidFill>
                <a:schemeClr val="tx1"/>
              </a:solidFill>
              <a:latin typeface="Arial" panose="020B0604020202020204"/>
              <a:ea typeface="Arial" panose="020B0604020202020204"/>
              <a:cs typeface="Arial" panose="020B0604020202020204"/>
              <a:sym typeface="Arial" panose="020B0604020202020204"/>
            </a:endParaRPr>
          </a:p>
        </p:txBody>
      </p:sp>
      <p:sp>
        <p:nvSpPr>
          <p:cNvPr id="199" name="Shape 199"/>
          <p:cNvSpPr txBox="1">
            <a:spLocks noGrp="1"/>
          </p:cNvSpPr>
          <p:nvPr>
            <p:ph idx="1"/>
          </p:nvPr>
        </p:nvSpPr>
        <p:spPr>
          <a:xfrm>
            <a:off x="873102" y="2789239"/>
            <a:ext cx="5768442" cy="2683606"/>
          </a:xfrm>
          <a:prstGeom prst="rect">
            <a:avLst/>
          </a:prstGeom>
        </p:spPr>
        <p:txBody>
          <a:bodyPr lIns="91425" tIns="45700" rIns="91425" bIns="45700" anchorCtr="0">
            <a:normAutofit/>
          </a:bodyPr>
          <a:lstStyle/>
          <a:p>
            <a:pPr marL="342900" marR="0" lvl="0" indent="-342900" rtl="0">
              <a:lnSpc>
                <a:spcPct val="110000"/>
              </a:lnSpc>
              <a:spcBef>
                <a:spcPts val="0"/>
              </a:spcBef>
              <a:spcAft>
                <a:spcPts val="0"/>
              </a:spcAft>
              <a:buClr>
                <a:schemeClr val="dk1"/>
              </a:buClr>
              <a:buSzPct val="100000"/>
              <a:buFont typeface="Arial" panose="020B0604020202020204"/>
              <a:buChar char="•"/>
            </a:pPr>
            <a:r>
              <a:rPr lang="en-US" sz="1600" b="0" i="0" u="none" strike="noStrike" cap="none" dirty="0">
                <a:latin typeface="Arial" panose="020B0604020202020204"/>
                <a:ea typeface="Arial" panose="020B0604020202020204"/>
                <a:cs typeface="Arial" panose="020B0604020202020204"/>
                <a:sym typeface="Arial" panose="020B0604020202020204"/>
              </a:rPr>
              <a:t>The basic unit of the nervous system is the individual </a:t>
            </a:r>
            <a:r>
              <a:rPr lang="en-US" sz="1600" b="1" i="0" u="none" strike="noStrike" cap="none" dirty="0">
                <a:latin typeface="Arial" panose="020B0604020202020204"/>
                <a:ea typeface="Arial" panose="020B0604020202020204"/>
                <a:cs typeface="Arial" panose="020B0604020202020204"/>
                <a:sym typeface="Arial" panose="020B0604020202020204"/>
              </a:rPr>
              <a:t>nerve cell</a:t>
            </a:r>
            <a:r>
              <a:rPr lang="en-US" sz="1600" b="0" i="0" u="none" strike="noStrike" cap="none" dirty="0">
                <a:latin typeface="Arial" panose="020B0604020202020204"/>
                <a:ea typeface="Arial" panose="020B0604020202020204"/>
                <a:cs typeface="Arial" panose="020B0604020202020204"/>
                <a:sym typeface="Arial" panose="020B0604020202020204"/>
              </a:rPr>
              <a:t>, or </a:t>
            </a:r>
            <a:r>
              <a:rPr lang="en-US" sz="1600" b="1" i="0" u="none" strike="noStrike" cap="none" dirty="0">
                <a:latin typeface="Arial" panose="020B0604020202020204"/>
                <a:ea typeface="Arial" panose="020B0604020202020204"/>
                <a:cs typeface="Arial" panose="020B0604020202020204"/>
                <a:sym typeface="Arial" panose="020B0604020202020204"/>
              </a:rPr>
              <a:t>neuron</a:t>
            </a:r>
            <a:r>
              <a:rPr lang="en-US" sz="1600" b="0" i="0" u="none" strike="noStrike" cap="none" dirty="0">
                <a:latin typeface="Arial" panose="020B0604020202020204"/>
                <a:ea typeface="Arial" panose="020B0604020202020204"/>
                <a:cs typeface="Arial" panose="020B0604020202020204"/>
                <a:sym typeface="Arial" panose="020B0604020202020204"/>
              </a:rPr>
              <a:t>.</a:t>
            </a:r>
            <a:endParaRPr lang="en-US" sz="1600" b="0" i="0" u="none" strike="noStrike" cap="none" dirty="0">
              <a:latin typeface="Arial" panose="020B0604020202020204"/>
              <a:ea typeface="Arial" panose="020B0604020202020204"/>
              <a:cs typeface="Arial" panose="020B0604020202020204"/>
              <a:sym typeface="Arial" panose="020B0604020202020204"/>
            </a:endParaRPr>
          </a:p>
          <a:p>
            <a:pPr marL="342900" marR="0" lvl="0" indent="-342900" rtl="0">
              <a:lnSpc>
                <a:spcPct val="110000"/>
              </a:lnSpc>
              <a:spcBef>
                <a:spcPts val="320"/>
              </a:spcBef>
              <a:spcAft>
                <a:spcPts val="0"/>
              </a:spcAft>
              <a:buClr>
                <a:schemeClr val="dk1"/>
              </a:buClr>
              <a:buSzPct val="100000"/>
              <a:buFont typeface="Arial" panose="020B0604020202020204"/>
              <a:buChar char="•"/>
            </a:pPr>
            <a:r>
              <a:rPr lang="en-US" sz="1600" b="0" i="0" u="none" strike="noStrike" cap="none" dirty="0">
                <a:latin typeface="Arial" panose="020B0604020202020204"/>
                <a:ea typeface="Arial" panose="020B0604020202020204"/>
                <a:cs typeface="Arial" panose="020B0604020202020204"/>
                <a:sym typeface="Arial" panose="020B0604020202020204"/>
              </a:rPr>
              <a:t>Nerve cells operate by generating electric signals that pass from one part of the cell to another part of the same cell and by releasing chemical messengers—</a:t>
            </a:r>
            <a:r>
              <a:rPr lang="en-US" sz="1600" b="1" i="0" u="none" strike="noStrike" cap="none" dirty="0">
                <a:latin typeface="Arial" panose="020B0604020202020204"/>
                <a:ea typeface="Arial" panose="020B0604020202020204"/>
                <a:cs typeface="Arial" panose="020B0604020202020204"/>
                <a:sym typeface="Arial" panose="020B0604020202020204"/>
              </a:rPr>
              <a:t>neurotransmitters</a:t>
            </a:r>
            <a:r>
              <a:rPr lang="en-US" sz="1600" b="0" i="0" u="none" strike="noStrike" cap="none" dirty="0">
                <a:latin typeface="Arial" panose="020B0604020202020204"/>
                <a:ea typeface="Arial" panose="020B0604020202020204"/>
                <a:cs typeface="Arial" panose="020B0604020202020204"/>
                <a:sym typeface="Arial" panose="020B0604020202020204"/>
              </a:rPr>
              <a:t>—to communicate with other cells.</a:t>
            </a:r>
            <a:endParaRPr lang="en-US" sz="1600" b="0" i="0" u="none" strike="noStrike" cap="none" dirty="0">
              <a:latin typeface="Arial" panose="020B0604020202020204"/>
              <a:ea typeface="Arial" panose="020B0604020202020204"/>
              <a:cs typeface="Arial" panose="020B0604020202020204"/>
              <a:sym typeface="Arial" panose="020B0604020202020204"/>
            </a:endParaRPr>
          </a:p>
          <a:p>
            <a:pPr marL="342900" marR="0" lvl="0" indent="-342900" rtl="0">
              <a:lnSpc>
                <a:spcPct val="110000"/>
              </a:lnSpc>
              <a:spcBef>
                <a:spcPts val="320"/>
              </a:spcBef>
              <a:spcAft>
                <a:spcPts val="0"/>
              </a:spcAft>
              <a:buClr>
                <a:srgbClr val="333399"/>
              </a:buClr>
              <a:buSzPct val="100000"/>
              <a:buFont typeface="Arial" panose="020B0604020202020204"/>
              <a:buChar char="•"/>
            </a:pPr>
            <a:r>
              <a:rPr lang="en-US" sz="1600" b="1" i="0" u="sng" strike="noStrike" cap="none" dirty="0">
                <a:latin typeface="Arial" panose="020B0604020202020204"/>
                <a:ea typeface="Arial" panose="020B0604020202020204"/>
                <a:cs typeface="Arial" panose="020B0604020202020204"/>
                <a:sym typeface="Arial" panose="020B0604020202020204"/>
              </a:rPr>
              <a:t>Nerves</a:t>
            </a:r>
            <a:r>
              <a:rPr lang="en-US" sz="1600" b="0" i="0" u="none" strike="noStrike" cap="none" dirty="0">
                <a:latin typeface="Arial" panose="020B0604020202020204"/>
                <a:ea typeface="Arial" panose="020B0604020202020204"/>
                <a:cs typeface="Arial" panose="020B0604020202020204"/>
                <a:sym typeface="Arial" panose="020B0604020202020204"/>
              </a:rPr>
              <a:t> are made up of bundles of nerve fibers.</a:t>
            </a:r>
            <a:endParaRPr lang="en-US" sz="1600" b="0" i="0" u="none" strike="noStrike" cap="none" dirty="0">
              <a:latin typeface="Arial" panose="020B0604020202020204"/>
              <a:ea typeface="Arial" panose="020B0604020202020204"/>
              <a:cs typeface="Arial" panose="020B0604020202020204"/>
              <a:sym typeface="Arial" panose="020B0604020202020204"/>
            </a:endParaRPr>
          </a:p>
          <a:p>
            <a:pPr marL="342900" marR="0" lvl="0" indent="-342900" rtl="0">
              <a:lnSpc>
                <a:spcPct val="110000"/>
              </a:lnSpc>
              <a:spcBef>
                <a:spcPts val="600"/>
              </a:spcBef>
              <a:spcAft>
                <a:spcPts val="0"/>
              </a:spcAft>
              <a:buClr>
                <a:srgbClr val="333399"/>
              </a:buClr>
              <a:buSzPct val="100000"/>
              <a:buFont typeface="Arial" panose="020B0604020202020204"/>
              <a:buChar char="•"/>
            </a:pPr>
            <a:r>
              <a:rPr lang="en-US" sz="1600" b="1" i="0" u="sng" strike="noStrike" cap="none" dirty="0">
                <a:latin typeface="Arial" panose="020B0604020202020204"/>
                <a:ea typeface="Arial" panose="020B0604020202020204"/>
                <a:cs typeface="Arial" panose="020B0604020202020204"/>
                <a:sym typeface="Arial" panose="020B0604020202020204"/>
              </a:rPr>
              <a:t>Neuroglia</a:t>
            </a:r>
            <a:r>
              <a:rPr lang="en-US" sz="1600" b="0" i="0" u="none" strike="noStrike" cap="none" dirty="0">
                <a:latin typeface="Arial" panose="020B0604020202020204"/>
                <a:ea typeface="Arial" panose="020B0604020202020204"/>
                <a:cs typeface="Arial" panose="020B0604020202020204"/>
                <a:sym typeface="Arial" panose="020B0604020202020204"/>
              </a:rPr>
              <a:t> carry out a variety of functions to aid and protect components of the nervous system.</a:t>
            </a:r>
            <a:endParaRPr lang="en-US" sz="1600" b="0" i="0" u="none" strike="noStrike" cap="none" dirty="0">
              <a:latin typeface="Arial" panose="020B0604020202020204"/>
              <a:ea typeface="Arial" panose="020B0604020202020204"/>
              <a:cs typeface="Arial" panose="020B0604020202020204"/>
              <a:sym typeface="Arial" panose="020B0604020202020204"/>
            </a:endParaRPr>
          </a:p>
          <a:p>
            <a:pPr marL="342900" marR="0" lvl="0" indent="-342900" rtl="0">
              <a:lnSpc>
                <a:spcPct val="110000"/>
              </a:lnSpc>
              <a:spcBef>
                <a:spcPts val="320"/>
              </a:spcBef>
              <a:spcAft>
                <a:spcPts val="0"/>
              </a:spcAft>
              <a:buClr>
                <a:schemeClr val="dk1"/>
              </a:buClr>
              <a:buSzPct val="100000"/>
              <a:buFont typeface="Arial" panose="020B0604020202020204"/>
              <a:buNone/>
            </a:pPr>
            <a:endParaRPr lang="en-US" sz="1600" b="0" i="0" u="none" strike="noStrike" cap="none" dirty="0">
              <a:solidFill>
                <a:srgbClr val="FFFFFE"/>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1"/>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1"/>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1"/>
                                        <p:tgtEl>
                                          <p:spTgt spid="1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xEl>
                                              <p:pRg st="3" end="3"/>
                                            </p:txEl>
                                          </p:spTgt>
                                        </p:tgtEl>
                                        <p:attrNameLst>
                                          <p:attrName>style.visibility</p:attrName>
                                        </p:attrNameLst>
                                      </p:cBhvr>
                                      <p:to>
                                        <p:strVal val="visible"/>
                                      </p:to>
                                    </p:set>
                                    <p:animEffect transition="in" filter="fade">
                                      <p:cBhvr>
                                        <p:cTn id="22" dur="1"/>
                                        <p:tgtEl>
                                          <p:spTgt spid="1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
                                            <p:txEl>
                                              <p:pRg st="4" end="4"/>
                                            </p:txEl>
                                          </p:spTgt>
                                        </p:tgtEl>
                                        <p:attrNameLst>
                                          <p:attrName>style.visibility</p:attrName>
                                        </p:attrNameLst>
                                      </p:cBhvr>
                                      <p:to>
                                        <p:strVal val="visible"/>
                                      </p:to>
                                    </p:set>
                                    <p:animEffect transition="in" filter="fade">
                                      <p:cBhvr>
                                        <p:cTn id="27" dur="1"/>
                                        <p:tgtEl>
                                          <p:spTgt spid="1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1"/>
                                        </p:tgtEl>
                                        <p:attrNameLst>
                                          <p:attrName>style.visibility</p:attrName>
                                        </p:attrNameLst>
                                      </p:cBhvr>
                                      <p:to>
                                        <p:strVal val="visible"/>
                                      </p:to>
                                    </p:set>
                                    <p:animEffect transition="in" filter="fade">
                                      <p:cBhvr>
                                        <p:cTn id="32" dur="1"/>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1"/>
          <a:srcRect r="16856" b="2"/>
          <a:stretch>
            <a:fillRect/>
          </a:stretch>
        </p:blipFill>
        <p:spPr>
          <a:xfrm>
            <a:off x="586525" y="960214"/>
            <a:ext cx="5641848" cy="4919472"/>
          </a:xfrm>
          <a:prstGeom prst="rect">
            <a:avLst/>
          </a:prstGeom>
          <a:ln w="12700">
            <a:noFill/>
          </a:ln>
        </p:spPr>
      </p:pic>
      <p:sp>
        <p:nvSpPr>
          <p:cNvPr id="2" name="Unvan 1"/>
          <p:cNvSpPr>
            <a:spLocks noGrp="1"/>
          </p:cNvSpPr>
          <p:nvPr>
            <p:ph type="title"/>
          </p:nvPr>
        </p:nvSpPr>
        <p:spPr>
          <a:xfrm>
            <a:off x="7269686" y="795527"/>
            <a:ext cx="4123738" cy="1433323"/>
          </a:xfrm>
        </p:spPr>
        <p:txBody>
          <a:bodyPr>
            <a:normAutofit/>
          </a:bodyPr>
          <a:lstStyle/>
          <a:p>
            <a:r>
              <a:rPr lang="tr-TR" sz="3200" b="1" dirty="0" err="1">
                <a:solidFill>
                  <a:schemeClr val="tx2"/>
                </a:solidFill>
                <a:latin typeface="Arial" panose="020B0604020202020204"/>
                <a:ea typeface="Arial" panose="020B0604020202020204"/>
                <a:cs typeface="Arial" panose="020B0604020202020204"/>
                <a:sym typeface="Arial" panose="020B0604020202020204"/>
              </a:rPr>
              <a:t>Similarities</a:t>
            </a:r>
            <a:r>
              <a:rPr lang="tr-TR" sz="3200" b="1" dirty="0">
                <a:solidFill>
                  <a:schemeClr val="tx2"/>
                </a:solidFill>
                <a:latin typeface="Arial" panose="020B0604020202020204"/>
                <a:ea typeface="Arial" panose="020B0604020202020204"/>
                <a:cs typeface="Arial" panose="020B0604020202020204"/>
                <a:sym typeface="Arial" panose="020B0604020202020204"/>
              </a:rPr>
              <a:t> </a:t>
            </a:r>
            <a:r>
              <a:rPr lang="tr-TR" sz="3200" b="1" dirty="0" err="1">
                <a:solidFill>
                  <a:schemeClr val="tx2"/>
                </a:solidFill>
                <a:latin typeface="Arial" panose="020B0604020202020204"/>
                <a:ea typeface="Arial" panose="020B0604020202020204"/>
                <a:cs typeface="Arial" panose="020B0604020202020204"/>
                <a:sym typeface="Arial" panose="020B0604020202020204"/>
              </a:rPr>
              <a:t>with</a:t>
            </a:r>
            <a:r>
              <a:rPr lang="tr-TR" sz="3200" b="1" dirty="0">
                <a:solidFill>
                  <a:schemeClr val="tx2"/>
                </a:solidFill>
                <a:latin typeface="Arial" panose="020B0604020202020204"/>
                <a:ea typeface="Arial" panose="020B0604020202020204"/>
                <a:cs typeface="Arial" panose="020B0604020202020204"/>
                <a:sym typeface="Arial" panose="020B0604020202020204"/>
              </a:rPr>
              <a:t> </a:t>
            </a:r>
            <a:r>
              <a:rPr lang="tr-TR" sz="3200" b="1" dirty="0" err="1">
                <a:solidFill>
                  <a:schemeClr val="tx2"/>
                </a:solidFill>
                <a:latin typeface="Arial" panose="020B0604020202020204"/>
                <a:ea typeface="Arial" panose="020B0604020202020204"/>
                <a:cs typeface="Arial" panose="020B0604020202020204"/>
                <a:sym typeface="Arial" panose="020B0604020202020204"/>
              </a:rPr>
              <a:t>other</a:t>
            </a:r>
            <a:r>
              <a:rPr lang="tr-TR" sz="3200" b="1" dirty="0">
                <a:solidFill>
                  <a:schemeClr val="tx2"/>
                </a:solidFill>
                <a:latin typeface="Arial" panose="020B0604020202020204"/>
                <a:ea typeface="Arial" panose="020B0604020202020204"/>
                <a:cs typeface="Arial" panose="020B0604020202020204"/>
                <a:sym typeface="Arial" panose="020B0604020202020204"/>
              </a:rPr>
              <a:t> </a:t>
            </a:r>
            <a:r>
              <a:rPr lang="tr-TR" sz="3200" b="1" dirty="0" err="1">
                <a:solidFill>
                  <a:schemeClr val="tx2"/>
                </a:solidFill>
                <a:latin typeface="Arial" panose="020B0604020202020204"/>
                <a:ea typeface="Arial" panose="020B0604020202020204"/>
                <a:cs typeface="Arial" panose="020B0604020202020204"/>
                <a:sym typeface="Arial" panose="020B0604020202020204"/>
              </a:rPr>
              <a:t>cells</a:t>
            </a:r>
            <a:endParaRPr lang="tr-TR" sz="3200" dirty="0">
              <a:solidFill>
                <a:schemeClr val="tx2"/>
              </a:solidFill>
            </a:endParaRPr>
          </a:p>
        </p:txBody>
      </p:sp>
      <p:sp>
        <p:nvSpPr>
          <p:cNvPr id="3" name="İçerik Yer Tutucusu 2"/>
          <p:cNvSpPr>
            <a:spLocks noGrp="1"/>
          </p:cNvSpPr>
          <p:nvPr>
            <p:ph idx="1"/>
          </p:nvPr>
        </p:nvSpPr>
        <p:spPr>
          <a:xfrm>
            <a:off x="7293817" y="2338388"/>
            <a:ext cx="4099607" cy="3678237"/>
          </a:xfrm>
        </p:spPr>
        <p:txBody>
          <a:bodyPr>
            <a:normAutofit/>
          </a:bodyPr>
          <a:lstStyle/>
          <a:p>
            <a:pPr marL="0" lvl="0" indent="-152400">
              <a:spcBef>
                <a:spcPts val="0"/>
              </a:spcBef>
              <a:buClr>
                <a:srgbClr val="F1990C"/>
              </a:buClr>
              <a:buSzPct val="100000"/>
              <a:buNone/>
            </a:pPr>
            <a:r>
              <a:rPr lang="en-US" dirty="0">
                <a:latin typeface="Arial" panose="020B0604020202020204"/>
                <a:ea typeface="Arial" panose="020B0604020202020204"/>
                <a:cs typeface="Arial" panose="020B0604020202020204"/>
                <a:sym typeface="Arial" panose="020B0604020202020204"/>
              </a:rPr>
              <a:t>1. Neurons are surrounded by a cell membrane. </a:t>
            </a:r>
            <a:endParaRPr lang="en-US" dirty="0">
              <a:latin typeface="Arial" panose="020B0604020202020204"/>
              <a:ea typeface="Arial" panose="020B0604020202020204"/>
              <a:cs typeface="Arial" panose="020B0604020202020204"/>
              <a:sym typeface="Arial" panose="020B0604020202020204"/>
            </a:endParaRPr>
          </a:p>
          <a:p>
            <a:pPr marL="0" lvl="0" indent="-152400">
              <a:spcBef>
                <a:spcPts val="480"/>
              </a:spcBef>
              <a:buClr>
                <a:srgbClr val="F1990C"/>
              </a:buClr>
              <a:buSzPct val="100000"/>
              <a:buNone/>
            </a:pPr>
            <a:r>
              <a:rPr lang="en-US" dirty="0">
                <a:latin typeface="Arial" panose="020B0604020202020204"/>
                <a:ea typeface="Arial" panose="020B0604020202020204"/>
                <a:cs typeface="Arial" panose="020B0604020202020204"/>
                <a:sym typeface="Arial" panose="020B0604020202020204"/>
              </a:rPr>
              <a:t>2. Neurons have a nucleus that contains genes. </a:t>
            </a:r>
            <a:endParaRPr lang="en-US" dirty="0">
              <a:latin typeface="Arial" panose="020B0604020202020204"/>
              <a:ea typeface="Arial" panose="020B0604020202020204"/>
              <a:cs typeface="Arial" panose="020B0604020202020204"/>
              <a:sym typeface="Arial" panose="020B0604020202020204"/>
            </a:endParaRPr>
          </a:p>
          <a:p>
            <a:pPr marL="0" lvl="0" indent="-152400">
              <a:spcBef>
                <a:spcPts val="480"/>
              </a:spcBef>
              <a:buClr>
                <a:srgbClr val="F1990C"/>
              </a:buClr>
              <a:buSzPct val="100000"/>
              <a:buNone/>
            </a:pPr>
            <a:r>
              <a:rPr lang="en-US" dirty="0">
                <a:latin typeface="Arial" panose="020B0604020202020204"/>
                <a:ea typeface="Arial" panose="020B0604020202020204"/>
                <a:cs typeface="Arial" panose="020B0604020202020204"/>
                <a:sym typeface="Arial" panose="020B0604020202020204"/>
              </a:rPr>
              <a:t>3. Neurons contain cytoplasm, mitochondria and other "organelles". </a:t>
            </a:r>
            <a:endParaRPr lang="en-US" dirty="0">
              <a:latin typeface="Arial" panose="020B0604020202020204"/>
              <a:ea typeface="Arial" panose="020B0604020202020204"/>
              <a:cs typeface="Arial" panose="020B0604020202020204"/>
              <a:sym typeface="Arial" panose="020B0604020202020204"/>
            </a:endParaRPr>
          </a:p>
          <a:p>
            <a:pPr marL="0" lvl="0" indent="-152400">
              <a:spcBef>
                <a:spcPts val="480"/>
              </a:spcBef>
              <a:buClr>
                <a:srgbClr val="F1990C"/>
              </a:buClr>
              <a:buSzPct val="100000"/>
              <a:buNone/>
            </a:pPr>
            <a:r>
              <a:rPr lang="en-US" dirty="0">
                <a:latin typeface="Arial" panose="020B0604020202020204"/>
                <a:ea typeface="Arial" panose="020B0604020202020204"/>
                <a:cs typeface="Arial" panose="020B0604020202020204"/>
                <a:sym typeface="Arial" panose="020B0604020202020204"/>
              </a:rPr>
              <a:t>4. Neurons carry out basic cellular processes such as protein synthesis and energy production. </a:t>
            </a:r>
            <a:endParaRPr lang="en-US" dirty="0">
              <a:latin typeface="Arial" panose="020B0604020202020204"/>
              <a:ea typeface="Arial" panose="020B0604020202020204"/>
              <a:cs typeface="Arial" panose="020B0604020202020204"/>
              <a:sym typeface="Arial" panose="020B0604020202020204"/>
            </a:endParaRPr>
          </a:p>
          <a:p>
            <a:pPr>
              <a:buClr>
                <a:srgbClr val="F1990C"/>
              </a:buClr>
            </a:pPr>
            <a:endParaRPr lang="tr-TR" dirty="0"/>
          </a:p>
        </p:txBody>
      </p:sp>
      <p:sp>
        <p:nvSpPr>
          <p:cNvPr id="4" name="Slayt Numarası Yer Tutucusu 3"/>
          <p:cNvSpPr>
            <a:spLocks noGrp="1"/>
          </p:cNvSpPr>
          <p:nvPr>
            <p:ph type="sldNum" sz="quarter" idx="12"/>
          </p:nvPr>
        </p:nvSpPr>
        <p:spPr/>
        <p:txBody>
          <a:bodyPr>
            <a:normAutofit/>
          </a:bodyPr>
          <a:lstStyle/>
          <a:p>
            <a:pPr marL="0" marR="0" lvl="0" indent="-88900" rtl="0">
              <a:spcBef>
                <a:spcPts val="0"/>
              </a:spcBef>
              <a:spcAft>
                <a:spcPts val="600"/>
              </a:spcAft>
              <a:buClr>
                <a:schemeClr val="dk1"/>
              </a:buClr>
              <a:buSzPct val="100000"/>
              <a:buFont typeface="Arial" panose="020B0604020202020204"/>
              <a:buNone/>
            </a:pPr>
            <a:fld id="{00000000-1234-1234-1234-123412341234}" type="slidenum">
              <a:rPr lang="en-US" b="0" i="0" u="none" strike="noStrike" cap="none" smtClean="0">
                <a:latin typeface="Arial" panose="020B0604020202020204"/>
                <a:ea typeface="Arial" panose="020B0604020202020204"/>
                <a:cs typeface="Arial" panose="020B0604020202020204"/>
                <a:sym typeface="Arial" panose="020B0604020202020204"/>
              </a:rPr>
            </a:fld>
            <a:endParaRPr lang="en-US" b="0" i="0" u="none" strike="noStrike" cap="none">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Resim 33"/>
          <p:cNvPicPr>
            <a:picLocks noChangeAspect="1"/>
          </p:cNvPicPr>
          <p:nvPr/>
        </p:nvPicPr>
        <p:blipFill rotWithShape="1">
          <a:blip r:embed="rId1"/>
          <a:srcRect l="3659" t="12280" r="25811" b="2"/>
          <a:stretch>
            <a:fillRect/>
          </a:stretch>
        </p:blipFill>
        <p:spPr>
          <a:xfrm>
            <a:off x="652626" y="1586429"/>
            <a:ext cx="5641848" cy="4315290"/>
          </a:xfrm>
          <a:prstGeom prst="rect">
            <a:avLst/>
          </a:prstGeom>
          <a:ln w="12700">
            <a:noFill/>
          </a:ln>
        </p:spPr>
      </p:pic>
      <p:sp>
        <p:nvSpPr>
          <p:cNvPr id="2" name="Unvan 1"/>
          <p:cNvSpPr>
            <a:spLocks noGrp="1"/>
          </p:cNvSpPr>
          <p:nvPr>
            <p:ph type="title"/>
          </p:nvPr>
        </p:nvSpPr>
        <p:spPr>
          <a:xfrm>
            <a:off x="7269686" y="795527"/>
            <a:ext cx="4123738" cy="1433323"/>
          </a:xfrm>
        </p:spPr>
        <p:txBody>
          <a:bodyPr>
            <a:normAutofit/>
          </a:bodyPr>
          <a:lstStyle/>
          <a:p>
            <a:r>
              <a:rPr lang="tr-TR" sz="3200" b="1" dirty="0" err="1">
                <a:solidFill>
                  <a:schemeClr val="tx2"/>
                </a:solidFill>
                <a:latin typeface="Arial" panose="020B0604020202020204"/>
                <a:ea typeface="Arial" panose="020B0604020202020204"/>
                <a:cs typeface="Arial" panose="020B0604020202020204"/>
                <a:sym typeface="Arial" panose="020B0604020202020204"/>
              </a:rPr>
              <a:t>Differences</a:t>
            </a:r>
            <a:r>
              <a:rPr lang="tr-TR" sz="3200" b="1" dirty="0">
                <a:solidFill>
                  <a:schemeClr val="tx2"/>
                </a:solidFill>
                <a:latin typeface="Arial" panose="020B0604020202020204"/>
                <a:ea typeface="Arial" panose="020B0604020202020204"/>
                <a:cs typeface="Arial" panose="020B0604020202020204"/>
                <a:sym typeface="Arial" panose="020B0604020202020204"/>
              </a:rPr>
              <a:t> </a:t>
            </a:r>
            <a:r>
              <a:rPr lang="tr-TR" sz="3200" b="1" dirty="0" err="1">
                <a:solidFill>
                  <a:schemeClr val="tx2"/>
                </a:solidFill>
                <a:latin typeface="Arial" panose="020B0604020202020204"/>
                <a:ea typeface="Arial" panose="020B0604020202020204"/>
                <a:cs typeface="Arial" panose="020B0604020202020204"/>
                <a:sym typeface="Arial" panose="020B0604020202020204"/>
              </a:rPr>
              <a:t>from</a:t>
            </a:r>
            <a:r>
              <a:rPr lang="tr-TR" sz="3200" b="1" dirty="0">
                <a:solidFill>
                  <a:schemeClr val="tx2"/>
                </a:solidFill>
                <a:latin typeface="Arial" panose="020B0604020202020204"/>
                <a:ea typeface="Arial" panose="020B0604020202020204"/>
                <a:cs typeface="Arial" panose="020B0604020202020204"/>
                <a:sym typeface="Arial" panose="020B0604020202020204"/>
              </a:rPr>
              <a:t> </a:t>
            </a:r>
            <a:r>
              <a:rPr lang="tr-TR" sz="3200" b="1" dirty="0" err="1">
                <a:solidFill>
                  <a:schemeClr val="tx2"/>
                </a:solidFill>
                <a:latin typeface="Arial" panose="020B0604020202020204"/>
                <a:ea typeface="Arial" panose="020B0604020202020204"/>
                <a:cs typeface="Arial" panose="020B0604020202020204"/>
                <a:sym typeface="Arial" panose="020B0604020202020204"/>
              </a:rPr>
              <a:t>other</a:t>
            </a:r>
            <a:r>
              <a:rPr lang="tr-TR" sz="3200" b="1" dirty="0">
                <a:solidFill>
                  <a:schemeClr val="tx2"/>
                </a:solidFill>
                <a:latin typeface="Arial" panose="020B0604020202020204"/>
                <a:ea typeface="Arial" panose="020B0604020202020204"/>
                <a:cs typeface="Arial" panose="020B0604020202020204"/>
                <a:sym typeface="Arial" panose="020B0604020202020204"/>
              </a:rPr>
              <a:t> </a:t>
            </a:r>
            <a:r>
              <a:rPr lang="tr-TR" sz="3200" b="1" dirty="0" err="1">
                <a:solidFill>
                  <a:schemeClr val="tx2"/>
                </a:solidFill>
                <a:latin typeface="Arial" panose="020B0604020202020204"/>
                <a:ea typeface="Arial" panose="020B0604020202020204"/>
                <a:cs typeface="Arial" panose="020B0604020202020204"/>
                <a:sym typeface="Arial" panose="020B0604020202020204"/>
              </a:rPr>
              <a:t>cells</a:t>
            </a:r>
            <a:r>
              <a:rPr lang="en-US" sz="3200" b="1" dirty="0">
                <a:solidFill>
                  <a:schemeClr val="tx2"/>
                </a:solidFill>
                <a:latin typeface="Arial" panose="020B0604020202020204"/>
                <a:ea typeface="Arial" panose="020B0604020202020204"/>
                <a:cs typeface="Arial" panose="020B0604020202020204"/>
                <a:sym typeface="Arial" panose="020B0604020202020204"/>
              </a:rPr>
              <a:t>: </a:t>
            </a:r>
            <a:endParaRPr lang="tr-TR" sz="3200" dirty="0">
              <a:solidFill>
                <a:schemeClr val="tx2"/>
              </a:solidFill>
            </a:endParaRPr>
          </a:p>
        </p:txBody>
      </p:sp>
      <p:sp>
        <p:nvSpPr>
          <p:cNvPr id="3" name="İçerik Yer Tutucusu 2"/>
          <p:cNvSpPr>
            <a:spLocks noGrp="1"/>
          </p:cNvSpPr>
          <p:nvPr>
            <p:ph idx="1"/>
          </p:nvPr>
        </p:nvSpPr>
        <p:spPr>
          <a:xfrm>
            <a:off x="7293817" y="2338388"/>
            <a:ext cx="4099607" cy="3678237"/>
          </a:xfrm>
        </p:spPr>
        <p:txBody>
          <a:bodyPr>
            <a:normAutofit/>
          </a:bodyPr>
          <a:lstStyle/>
          <a:p>
            <a:pPr marL="0" lvl="0" indent="-127000">
              <a:lnSpc>
                <a:spcPct val="110000"/>
              </a:lnSpc>
              <a:spcBef>
                <a:spcPts val="0"/>
              </a:spcBef>
              <a:buClr>
                <a:srgbClr val="DEAD5C"/>
              </a:buClr>
              <a:buSzPct val="100000"/>
              <a:buNone/>
            </a:pPr>
            <a:r>
              <a:rPr lang="en-US" sz="1700" dirty="0">
                <a:latin typeface="Arial" panose="020B0604020202020204"/>
                <a:ea typeface="Arial" panose="020B0604020202020204"/>
                <a:cs typeface="Arial" panose="020B0604020202020204"/>
                <a:sym typeface="Arial" panose="020B0604020202020204"/>
              </a:rPr>
              <a:t>1. Neurons have specialized extensions called dendrites and axons. Dendrites bring information to the cell body and axons take information away from the cell body. </a:t>
            </a:r>
            <a:endParaRPr lang="en-US" sz="1700" dirty="0">
              <a:latin typeface="Arial" panose="020B0604020202020204"/>
              <a:ea typeface="Arial" panose="020B0604020202020204"/>
              <a:cs typeface="Arial" panose="020B0604020202020204"/>
              <a:sym typeface="Arial" panose="020B0604020202020204"/>
            </a:endParaRPr>
          </a:p>
          <a:p>
            <a:pPr marL="0" lvl="0" indent="-127000">
              <a:lnSpc>
                <a:spcPct val="110000"/>
              </a:lnSpc>
              <a:spcBef>
                <a:spcPts val="400"/>
              </a:spcBef>
              <a:buClr>
                <a:srgbClr val="DEAD5C"/>
              </a:buClr>
              <a:buSzPct val="100000"/>
              <a:buNone/>
            </a:pPr>
            <a:r>
              <a:rPr lang="en-US" sz="1700" dirty="0">
                <a:latin typeface="Arial" panose="020B0604020202020204"/>
                <a:ea typeface="Arial" panose="020B0604020202020204"/>
                <a:cs typeface="Arial" panose="020B0604020202020204"/>
                <a:sym typeface="Arial" panose="020B0604020202020204"/>
              </a:rPr>
              <a:t>2. Neurons communicate with each other through an electrochemical process. </a:t>
            </a:r>
            <a:endParaRPr lang="en-US" sz="1700" dirty="0">
              <a:latin typeface="Arial" panose="020B0604020202020204"/>
              <a:ea typeface="Arial" panose="020B0604020202020204"/>
              <a:cs typeface="Arial" panose="020B0604020202020204"/>
              <a:sym typeface="Arial" panose="020B0604020202020204"/>
            </a:endParaRPr>
          </a:p>
          <a:p>
            <a:pPr marL="0" lvl="0" indent="-127000">
              <a:lnSpc>
                <a:spcPct val="110000"/>
              </a:lnSpc>
              <a:spcBef>
                <a:spcPts val="400"/>
              </a:spcBef>
              <a:buClr>
                <a:srgbClr val="DEAD5C"/>
              </a:buClr>
              <a:buSzPct val="100000"/>
              <a:buNone/>
            </a:pPr>
            <a:r>
              <a:rPr lang="en-US" sz="1700" dirty="0">
                <a:latin typeface="Arial" panose="020B0604020202020204"/>
                <a:ea typeface="Arial" panose="020B0604020202020204"/>
                <a:cs typeface="Arial" panose="020B0604020202020204"/>
                <a:sym typeface="Arial" panose="020B0604020202020204"/>
              </a:rPr>
              <a:t>3. Neurons contain some specialized structures (for example, synapses) and chemicals (for example,</a:t>
            </a:r>
            <a:r>
              <a:rPr lang="tr-TR" sz="1700" dirty="0">
                <a:latin typeface="Arial" panose="020B0604020202020204"/>
                <a:ea typeface="Arial" panose="020B0604020202020204"/>
                <a:cs typeface="Arial" panose="020B0604020202020204"/>
                <a:sym typeface="Arial" panose="020B0604020202020204"/>
              </a:rPr>
              <a:t> </a:t>
            </a:r>
            <a:r>
              <a:rPr lang="en-US" sz="1700" dirty="0">
                <a:latin typeface="Arial" panose="020B0604020202020204"/>
                <a:ea typeface="Arial" panose="020B0604020202020204"/>
                <a:cs typeface="Arial" panose="020B0604020202020204"/>
                <a:sym typeface="Arial" panose="020B0604020202020204"/>
              </a:rPr>
              <a:t>neurotransmitters). </a:t>
            </a:r>
            <a:endParaRPr lang="en-US" sz="1700" dirty="0">
              <a:latin typeface="Arial" panose="020B0604020202020204"/>
              <a:ea typeface="Arial" panose="020B0604020202020204"/>
              <a:cs typeface="Arial" panose="020B0604020202020204"/>
              <a:sym typeface="Arial" panose="020B0604020202020204"/>
            </a:endParaRPr>
          </a:p>
          <a:p>
            <a:pPr>
              <a:lnSpc>
                <a:spcPct val="110000"/>
              </a:lnSpc>
              <a:buClr>
                <a:srgbClr val="DEAD5C"/>
              </a:buClr>
            </a:pPr>
            <a:endParaRPr lang="tr-TR" sz="1700" dirty="0"/>
          </a:p>
        </p:txBody>
      </p:sp>
      <p:sp>
        <p:nvSpPr>
          <p:cNvPr id="4" name="Slayt Numarası Yer Tutucusu 3"/>
          <p:cNvSpPr>
            <a:spLocks noGrp="1"/>
          </p:cNvSpPr>
          <p:nvPr>
            <p:ph type="sldNum" sz="quarter" idx="12"/>
          </p:nvPr>
        </p:nvSpPr>
        <p:spPr/>
        <p:txBody>
          <a:bodyPr>
            <a:normAutofit/>
          </a:bodyPr>
          <a:lstStyle/>
          <a:p>
            <a:pPr marL="0" marR="0" lvl="0" indent="-88900" rtl="0">
              <a:spcBef>
                <a:spcPts val="0"/>
              </a:spcBef>
              <a:spcAft>
                <a:spcPts val="600"/>
              </a:spcAft>
              <a:buClr>
                <a:schemeClr val="dk1"/>
              </a:buClr>
              <a:buSzPct val="100000"/>
              <a:buFont typeface="Arial" panose="020B0604020202020204"/>
              <a:buNone/>
            </a:pPr>
            <a:fld id="{00000000-1234-1234-1234-123412341234}" type="slidenum">
              <a:rPr lang="en-US" b="0" i="0" u="none" strike="noStrike" cap="none" smtClean="0">
                <a:latin typeface="Arial" panose="020B0604020202020204"/>
                <a:ea typeface="Arial" panose="020B0604020202020204"/>
                <a:cs typeface="Arial" panose="020B0604020202020204"/>
                <a:sym typeface="Arial" panose="020B0604020202020204"/>
              </a:rPr>
            </a:fld>
            <a:endParaRPr lang="en-US" b="0" i="0" u="none" strike="noStrike" cap="none">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Shape 230"/>
          <p:cNvPicPr preferRelativeResize="0"/>
          <p:nvPr/>
        </p:nvPicPr>
        <p:blipFill rotWithShape="1">
          <a:blip r:embed="rId1"/>
          <a:srcRect r="-1" b="3556"/>
          <a:stretch>
            <a:fillRect/>
          </a:stretch>
        </p:blipFill>
        <p:spPr>
          <a:xfrm>
            <a:off x="550843" y="1685581"/>
            <a:ext cx="5144801" cy="4352881"/>
          </a:xfrm>
          <a:prstGeom prst="rect">
            <a:avLst/>
          </a:prstGeom>
          <a:noFill/>
          <a:ln w="12700">
            <a:noFill/>
          </a:ln>
        </p:spPr>
      </p:pic>
      <p:sp>
        <p:nvSpPr>
          <p:cNvPr id="2" name="Unvan 1"/>
          <p:cNvSpPr>
            <a:spLocks noGrp="1"/>
          </p:cNvSpPr>
          <p:nvPr>
            <p:ph type="title"/>
          </p:nvPr>
        </p:nvSpPr>
        <p:spPr>
          <a:xfrm>
            <a:off x="904877" y="795527"/>
            <a:ext cx="10488547" cy="1190912"/>
          </a:xfrm>
        </p:spPr>
        <p:txBody>
          <a:bodyPr>
            <a:normAutofit/>
          </a:bodyPr>
          <a:lstStyle/>
          <a:p>
            <a:r>
              <a:rPr lang="tr-TR" b="1">
                <a:solidFill>
                  <a:schemeClr val="tx2"/>
                </a:solidFill>
                <a:latin typeface="Arial" panose="020B0604020202020204"/>
                <a:ea typeface="Arial" panose="020B0604020202020204"/>
                <a:cs typeface="Arial" panose="020B0604020202020204"/>
                <a:sym typeface="Arial" panose="020B0604020202020204"/>
              </a:rPr>
              <a:t>Structure of a neuron:</a:t>
            </a:r>
            <a:endParaRPr lang="tr-TR">
              <a:solidFill>
                <a:schemeClr val="tx2"/>
              </a:solidFill>
            </a:endParaRPr>
          </a:p>
        </p:txBody>
      </p:sp>
      <p:sp>
        <p:nvSpPr>
          <p:cNvPr id="3" name="İçerik Yer Tutucusu 2"/>
          <p:cNvSpPr>
            <a:spLocks noGrp="1"/>
          </p:cNvSpPr>
          <p:nvPr>
            <p:ph idx="1"/>
          </p:nvPr>
        </p:nvSpPr>
        <p:spPr>
          <a:xfrm>
            <a:off x="6380703" y="1574800"/>
            <a:ext cx="5028928" cy="5048726"/>
          </a:xfrm>
        </p:spPr>
        <p:txBody>
          <a:bodyPr>
            <a:normAutofit lnSpcReduction="20000"/>
          </a:bodyPr>
          <a:lstStyle/>
          <a:p>
            <a:pPr marL="342900" lvl="0" indent="-342900">
              <a:spcBef>
                <a:spcPts val="0"/>
              </a:spcBef>
              <a:buClr>
                <a:srgbClr val="E88F79"/>
              </a:buClr>
              <a:buSzPct val="100000"/>
              <a:buFont typeface="Arial" panose="020B0604020202020204"/>
              <a:buChar char="•"/>
            </a:pPr>
            <a:r>
              <a:rPr lang="en-US" dirty="0">
                <a:latin typeface="Arial" panose="020B0604020202020204"/>
                <a:ea typeface="Arial" panose="020B0604020202020204"/>
                <a:cs typeface="Arial" panose="020B0604020202020204"/>
                <a:sym typeface="Arial" panose="020B0604020202020204"/>
              </a:rPr>
              <a:t> A single neuron consist of:</a:t>
            </a:r>
            <a:endParaRPr lang="en-US" dirty="0">
              <a:latin typeface="Arial" panose="020B0604020202020204"/>
              <a:ea typeface="Arial" panose="020B0604020202020204"/>
              <a:cs typeface="Arial" panose="020B0604020202020204"/>
              <a:sym typeface="Arial" panose="020B0604020202020204"/>
            </a:endParaRPr>
          </a:p>
          <a:p>
            <a:pPr lvl="2">
              <a:spcBef>
                <a:spcPts val="280"/>
              </a:spcBef>
              <a:buClr>
                <a:srgbClr val="E88F79"/>
              </a:buClr>
              <a:buSzPct val="100000"/>
              <a:buFont typeface="Arial" panose="020B0604020202020204"/>
              <a:buChar char="•"/>
            </a:pPr>
            <a:r>
              <a:rPr lang="en-US" sz="1800" b="1" dirty="0">
                <a:latin typeface="Arial" panose="020B0604020202020204"/>
                <a:ea typeface="Arial" panose="020B0604020202020204"/>
                <a:cs typeface="Arial" panose="020B0604020202020204"/>
                <a:sym typeface="Arial" panose="020B0604020202020204"/>
              </a:rPr>
              <a:t>CELL BODY</a:t>
            </a:r>
            <a:r>
              <a:rPr lang="en-US" sz="1800" dirty="0">
                <a:latin typeface="Arial" panose="020B0604020202020204"/>
                <a:ea typeface="Arial" panose="020B0604020202020204"/>
                <a:cs typeface="Arial" panose="020B0604020202020204"/>
                <a:sym typeface="Arial" panose="020B0604020202020204"/>
              </a:rPr>
              <a:t>: contains the nucleus and ribosomes and thus has the genetic information and machinery necessary for protein synthesis</a:t>
            </a:r>
            <a:endParaRPr lang="en-US" sz="1800" dirty="0">
              <a:latin typeface="Arial" panose="020B0604020202020204"/>
              <a:ea typeface="Arial" panose="020B0604020202020204"/>
              <a:cs typeface="Arial" panose="020B0604020202020204"/>
              <a:sym typeface="Arial" panose="020B0604020202020204"/>
            </a:endParaRPr>
          </a:p>
          <a:p>
            <a:pPr lvl="2">
              <a:spcBef>
                <a:spcPts val="280"/>
              </a:spcBef>
              <a:buClr>
                <a:srgbClr val="E88F79"/>
              </a:buClr>
              <a:buSzPct val="100000"/>
              <a:buFont typeface="Arial" panose="020B0604020202020204"/>
              <a:buChar char="•"/>
            </a:pPr>
            <a:r>
              <a:rPr lang="en-US" sz="1800" b="1" dirty="0">
                <a:latin typeface="Arial" panose="020B0604020202020204"/>
                <a:ea typeface="Arial" panose="020B0604020202020204"/>
                <a:cs typeface="Arial" panose="020B0604020202020204"/>
                <a:sym typeface="Arial" panose="020B0604020202020204"/>
              </a:rPr>
              <a:t>DENDRITES</a:t>
            </a:r>
            <a:r>
              <a:rPr lang="tr-TR" altLang="en-US" sz="1800" b="1" dirty="0">
                <a:latin typeface="Arial" panose="020B0604020202020204"/>
                <a:ea typeface="Arial" panose="020B0604020202020204"/>
                <a:cs typeface="Arial" panose="020B0604020202020204"/>
                <a:sym typeface="Arial" panose="020B0604020202020204"/>
              </a:rPr>
              <a:t> (Greek word- “tree”)</a:t>
            </a:r>
            <a:r>
              <a:rPr lang="en-US" sz="1800" dirty="0">
                <a:latin typeface="Arial" panose="020B0604020202020204"/>
                <a:ea typeface="Arial" panose="020B0604020202020204"/>
                <a:cs typeface="Arial" panose="020B0604020202020204"/>
                <a:sym typeface="Arial" panose="020B0604020202020204"/>
              </a:rPr>
              <a:t>: convey incoming messages to the cell body.</a:t>
            </a:r>
            <a:endParaRPr lang="en-US" sz="1800" dirty="0">
              <a:latin typeface="Arial" panose="020B0604020202020204"/>
              <a:ea typeface="Arial" panose="020B0604020202020204"/>
              <a:cs typeface="Arial" panose="020B0604020202020204"/>
              <a:sym typeface="Arial" panose="020B0604020202020204"/>
            </a:endParaRPr>
          </a:p>
          <a:p>
            <a:pPr lvl="2">
              <a:spcBef>
                <a:spcPts val="280"/>
              </a:spcBef>
              <a:buClr>
                <a:srgbClr val="E88F79"/>
              </a:buClr>
              <a:buSzPct val="100000"/>
              <a:buFont typeface="Arial" panose="020B0604020202020204"/>
              <a:buChar char="•"/>
            </a:pPr>
            <a:r>
              <a:rPr lang="tr-TR" altLang="en-US" sz="1800" dirty="0">
                <a:latin typeface="Arial" panose="020B0604020202020204"/>
                <a:ea typeface="Arial" panose="020B0604020202020204"/>
                <a:cs typeface="Arial" panose="020B0604020202020204"/>
                <a:sym typeface="Arial" panose="020B0604020202020204"/>
              </a:rPr>
              <a:t>Function much more like antennas to receive messages from other neurons.</a:t>
            </a:r>
            <a:endParaRPr lang="tr-TR" sz="1800" dirty="0">
              <a:latin typeface="Arial" panose="020B0604020202020204"/>
              <a:ea typeface="Arial" panose="020B0604020202020204"/>
              <a:cs typeface="Arial" panose="020B0604020202020204"/>
              <a:sym typeface="Arial" panose="020B0604020202020204"/>
            </a:endParaRPr>
          </a:p>
          <a:p>
            <a:pPr lvl="2">
              <a:spcBef>
                <a:spcPts val="280"/>
              </a:spcBef>
              <a:buClr>
                <a:srgbClr val="E88F79"/>
              </a:buClr>
              <a:buSzPct val="100000"/>
              <a:buFont typeface="Arial" panose="020B0604020202020204"/>
              <a:buChar char="•"/>
            </a:pPr>
            <a:r>
              <a:rPr lang="en-US" sz="1800" dirty="0">
                <a:latin typeface="Arial" panose="020B0604020202020204"/>
                <a:ea typeface="Arial" panose="020B0604020202020204"/>
                <a:cs typeface="Arial" panose="020B0604020202020204"/>
                <a:sym typeface="Arial" panose="020B0604020202020204"/>
              </a:rPr>
              <a:t> The branching dendrites (some neurons may have as many as 400,000!) increase the cell’s receptive surface area </a:t>
            </a:r>
            <a:r>
              <a:rPr lang="tr-TR" sz="1800" dirty="0">
                <a:latin typeface="Arial" panose="020B0604020202020204"/>
                <a:ea typeface="Arial" panose="020B0604020202020204"/>
                <a:cs typeface="Arial" panose="020B0604020202020204"/>
                <a:sym typeface="Arial" panose="020B0604020202020204"/>
              </a:rPr>
              <a:t>- </a:t>
            </a:r>
            <a:r>
              <a:rPr lang="en-US" sz="1800" dirty="0">
                <a:latin typeface="Arial" panose="020B0604020202020204"/>
                <a:ea typeface="Arial" panose="020B0604020202020204"/>
                <a:cs typeface="Arial" panose="020B0604020202020204"/>
                <a:sym typeface="Arial" panose="020B0604020202020204"/>
              </a:rPr>
              <a:t>increase its capacity to receive signals from a myriad of other neurons.</a:t>
            </a:r>
            <a:endParaRPr lang="en-US" sz="1800" dirty="0">
              <a:latin typeface="Arial" panose="020B0604020202020204"/>
              <a:ea typeface="Arial" panose="020B0604020202020204"/>
              <a:cs typeface="Arial" panose="020B0604020202020204"/>
              <a:sym typeface="Arial" panose="020B0604020202020204"/>
            </a:endParaRPr>
          </a:p>
          <a:p>
            <a:pPr>
              <a:buClr>
                <a:srgbClr val="E88F79"/>
              </a:buClr>
            </a:pPr>
            <a:endParaRPr lang="tr-TR" dirty="0"/>
          </a:p>
        </p:txBody>
      </p:sp>
      <p:sp>
        <p:nvSpPr>
          <p:cNvPr id="4" name="Slayt Numarası Yer Tutucusu 3"/>
          <p:cNvSpPr>
            <a:spLocks noGrp="1"/>
          </p:cNvSpPr>
          <p:nvPr>
            <p:ph type="sldNum" sz="quarter" idx="12"/>
          </p:nvPr>
        </p:nvSpPr>
        <p:spPr/>
        <p:txBody>
          <a:bodyPr>
            <a:normAutofit/>
          </a:bodyPr>
          <a:lstStyle/>
          <a:p>
            <a:pPr marL="0" marR="0" lvl="0" indent="-88900" rtl="0">
              <a:spcBef>
                <a:spcPts val="0"/>
              </a:spcBef>
              <a:spcAft>
                <a:spcPts val="600"/>
              </a:spcAft>
              <a:buClr>
                <a:schemeClr val="dk1"/>
              </a:buClr>
              <a:buSzPct val="100000"/>
              <a:buFont typeface="Arial" panose="020B0604020202020204"/>
              <a:buNone/>
            </a:pPr>
            <a:fld id="{00000000-1234-1234-1234-123412341234}" type="slidenum">
              <a:rPr lang="en-US" b="0" i="0" u="none" strike="noStrike" cap="none" smtClean="0">
                <a:latin typeface="Arial" panose="020B0604020202020204"/>
                <a:ea typeface="Arial" panose="020B0604020202020204"/>
                <a:cs typeface="Arial" panose="020B0604020202020204"/>
                <a:sym typeface="Arial" panose="020B0604020202020204"/>
              </a:rPr>
            </a:fld>
            <a:endParaRPr lang="en-US" b="0" i="0" u="none" strike="noStrike" cap="none">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a:solidFill>
                  <a:schemeClr val="tx2"/>
                </a:solidFill>
                <a:latin typeface="Arial" panose="020B0604020202020204"/>
                <a:ea typeface="Arial" panose="020B0604020202020204"/>
                <a:cs typeface="Arial" panose="020B0604020202020204"/>
                <a:sym typeface="Arial" panose="020B0604020202020204"/>
              </a:rPr>
              <a:t>Structure of a neuron:</a:t>
            </a:r>
            <a:endParaRPr lang="tr-TR">
              <a:solidFill>
                <a:schemeClr val="tx2"/>
              </a:solidFill>
            </a:endParaRPr>
          </a:p>
        </p:txBody>
      </p:sp>
      <p:sp>
        <p:nvSpPr>
          <p:cNvPr id="3" name="İçerik Yer Tutucusu 2"/>
          <p:cNvSpPr>
            <a:spLocks noGrp="1"/>
          </p:cNvSpPr>
          <p:nvPr>
            <p:ph sz="half" idx="1"/>
          </p:nvPr>
        </p:nvSpPr>
        <p:spPr>
          <a:xfrm>
            <a:off x="6047740" y="803275"/>
            <a:ext cx="5342255" cy="5598160"/>
          </a:xfrm>
        </p:spPr>
        <p:txBody>
          <a:bodyPr>
            <a:normAutofit fontScale="90000"/>
          </a:bodyPr>
          <a:lstStyle/>
          <a:p>
            <a:pPr marL="914400" lvl="2" indent="0">
              <a:lnSpc>
                <a:spcPct val="110000"/>
              </a:lnSpc>
              <a:spcBef>
                <a:spcPts val="280"/>
              </a:spcBef>
              <a:buClr>
                <a:srgbClr val="E88F79"/>
              </a:buClr>
              <a:buSzPct val="100000"/>
              <a:buFont typeface="Arial" panose="020B0604020202020204"/>
              <a:buNone/>
            </a:pPr>
            <a:r>
              <a:rPr lang="en-US" sz="1800" b="1" dirty="0">
                <a:latin typeface="Arial" panose="020B0604020202020204"/>
                <a:ea typeface="Arial" panose="020B0604020202020204"/>
                <a:cs typeface="Arial" panose="020B0604020202020204"/>
                <a:sym typeface="Arial" panose="020B0604020202020204"/>
              </a:rPr>
              <a:t>AXONS</a:t>
            </a:r>
            <a:r>
              <a:rPr lang="en-US" sz="1800" dirty="0">
                <a:latin typeface="Arial" panose="020B0604020202020204"/>
                <a:ea typeface="Arial" panose="020B0604020202020204"/>
                <a:cs typeface="Arial" panose="020B0604020202020204"/>
                <a:sym typeface="Arial" panose="020B0604020202020204"/>
              </a:rPr>
              <a:t>: sometimes also called a nerve fiber, is a single long process that extends from the cell body to its target cells.</a:t>
            </a:r>
            <a:endParaRPr lang="en-US" sz="1800" dirty="0">
              <a:latin typeface="Arial" panose="020B0604020202020204"/>
              <a:ea typeface="Arial" panose="020B0604020202020204"/>
              <a:cs typeface="Arial" panose="020B0604020202020204"/>
              <a:sym typeface="Arial" panose="020B0604020202020204"/>
            </a:endParaRPr>
          </a:p>
          <a:p>
            <a:pPr lvl="2">
              <a:lnSpc>
                <a:spcPct val="110000"/>
              </a:lnSpc>
              <a:spcBef>
                <a:spcPts val="280"/>
              </a:spcBef>
              <a:buClr>
                <a:srgbClr val="E88F79"/>
              </a:buClr>
              <a:buSzPct val="100000"/>
              <a:buFont typeface="Arial" panose="020B0604020202020204"/>
              <a:buChar char="•"/>
            </a:pPr>
            <a:r>
              <a:rPr lang="tr-TR" altLang="en-US" sz="1800" dirty="0">
                <a:latin typeface="Arial" panose="020B0604020202020204"/>
                <a:ea typeface="Arial" panose="020B0604020202020204"/>
                <a:cs typeface="Arial" panose="020B0604020202020204"/>
                <a:sym typeface="Arial" panose="020B0604020202020204"/>
              </a:rPr>
              <a:t>functions much like an electrical cord carrying an electrical messagae from an outlet to an ppliance.</a:t>
            </a:r>
            <a:endParaRPr lang="en-US" sz="1800" dirty="0">
              <a:latin typeface="Arial" panose="020B0604020202020204"/>
              <a:ea typeface="Arial" panose="020B0604020202020204"/>
              <a:cs typeface="Arial" panose="020B0604020202020204"/>
              <a:sym typeface="Arial" panose="020B0604020202020204"/>
            </a:endParaRPr>
          </a:p>
          <a:p>
            <a:pPr lvl="2">
              <a:lnSpc>
                <a:spcPct val="110000"/>
              </a:lnSpc>
              <a:spcBef>
                <a:spcPts val="280"/>
              </a:spcBef>
              <a:buClr>
                <a:srgbClr val="E88F79"/>
              </a:buClr>
              <a:buSzPct val="100000"/>
              <a:buFont typeface="Arial" panose="020B0604020202020204"/>
              <a:buChar char="•"/>
            </a:pPr>
            <a:r>
              <a:rPr lang="en-US" sz="1800" dirty="0">
                <a:latin typeface="Arial" panose="020B0604020202020204"/>
                <a:ea typeface="Arial" panose="020B0604020202020204"/>
                <a:cs typeface="Arial" panose="020B0604020202020204"/>
                <a:sym typeface="Arial" panose="020B0604020202020204"/>
              </a:rPr>
              <a:t>In length, axons can be a few micrometers or a meter or more. </a:t>
            </a:r>
            <a:endParaRPr lang="en-US" sz="1800" dirty="0">
              <a:latin typeface="Arial" panose="020B0604020202020204"/>
              <a:ea typeface="Arial" panose="020B0604020202020204"/>
              <a:cs typeface="Arial" panose="020B0604020202020204"/>
              <a:sym typeface="Arial" panose="020B0604020202020204"/>
            </a:endParaRPr>
          </a:p>
          <a:p>
            <a:pPr lvl="2">
              <a:lnSpc>
                <a:spcPct val="110000"/>
              </a:lnSpc>
              <a:spcBef>
                <a:spcPts val="280"/>
              </a:spcBef>
              <a:buClr>
                <a:srgbClr val="E88F79"/>
              </a:buClr>
              <a:buSzPct val="100000"/>
              <a:buFont typeface="Arial" panose="020B0604020202020204"/>
              <a:buChar char="•"/>
            </a:pPr>
            <a:r>
              <a:rPr lang="en-US" sz="1800" dirty="0">
                <a:latin typeface="Arial" panose="020B0604020202020204"/>
                <a:ea typeface="Arial" panose="020B0604020202020204"/>
                <a:cs typeface="Arial" panose="020B0604020202020204"/>
                <a:sym typeface="Arial" panose="020B0604020202020204"/>
              </a:rPr>
              <a:t>The portion of the axon closest to the cell body plus the part of the cell body where the axon is joined are known as the </a:t>
            </a:r>
            <a:r>
              <a:rPr lang="en-US" sz="1800" b="1" dirty="0">
                <a:latin typeface="Arial" panose="020B0604020202020204"/>
                <a:ea typeface="Arial" panose="020B0604020202020204"/>
                <a:cs typeface="Arial" panose="020B0604020202020204"/>
                <a:sym typeface="Arial" panose="020B0604020202020204"/>
              </a:rPr>
              <a:t>initial segment</a:t>
            </a:r>
            <a:r>
              <a:rPr lang="en-US" sz="1800" dirty="0">
                <a:latin typeface="Arial" panose="020B0604020202020204"/>
                <a:ea typeface="Arial" panose="020B0604020202020204"/>
                <a:cs typeface="Arial" panose="020B0604020202020204"/>
                <a:sym typeface="Arial" panose="020B0604020202020204"/>
              </a:rPr>
              <a:t>, or </a:t>
            </a:r>
            <a:r>
              <a:rPr lang="en-US" sz="1800" b="1" dirty="0">
                <a:latin typeface="Arial" panose="020B0604020202020204"/>
                <a:ea typeface="Arial" panose="020B0604020202020204"/>
                <a:cs typeface="Arial" panose="020B0604020202020204"/>
                <a:sym typeface="Arial" panose="020B0604020202020204"/>
              </a:rPr>
              <a:t>axon hillock</a:t>
            </a:r>
            <a:r>
              <a:rPr lang="en-US" sz="1800" dirty="0">
                <a:latin typeface="Arial" panose="020B0604020202020204"/>
                <a:ea typeface="Arial" panose="020B0604020202020204"/>
                <a:cs typeface="Arial" panose="020B0604020202020204"/>
                <a:sym typeface="Arial" panose="020B0604020202020204"/>
              </a:rPr>
              <a:t>. </a:t>
            </a:r>
            <a:endParaRPr lang="en-US" sz="1800" dirty="0">
              <a:latin typeface="Arial" panose="020B0604020202020204"/>
              <a:ea typeface="Arial" panose="020B0604020202020204"/>
              <a:cs typeface="Arial" panose="020B0604020202020204"/>
              <a:sym typeface="Arial" panose="020B0604020202020204"/>
            </a:endParaRPr>
          </a:p>
          <a:p>
            <a:pPr lvl="2">
              <a:lnSpc>
                <a:spcPct val="110000"/>
              </a:lnSpc>
              <a:spcBef>
                <a:spcPts val="280"/>
              </a:spcBef>
              <a:buClr>
                <a:srgbClr val="E88F79"/>
              </a:buClr>
              <a:buSzPct val="100000"/>
              <a:buFont typeface="Arial" panose="020B0604020202020204"/>
              <a:buChar char="•"/>
            </a:pPr>
            <a:endParaRPr lang="en-US" sz="1800" dirty="0">
              <a:latin typeface="Arial" panose="020B0604020202020204"/>
              <a:ea typeface="Arial" panose="020B0604020202020204"/>
              <a:cs typeface="Arial" panose="020B0604020202020204"/>
              <a:sym typeface="Arial" panose="020B0604020202020204"/>
            </a:endParaRPr>
          </a:p>
          <a:p>
            <a:pPr marL="914400" lvl="2" indent="0">
              <a:lnSpc>
                <a:spcPct val="110000"/>
              </a:lnSpc>
              <a:spcBef>
                <a:spcPts val="280"/>
              </a:spcBef>
              <a:buClr>
                <a:srgbClr val="E88F79"/>
              </a:buClr>
              <a:buSzPct val="100000"/>
              <a:buNone/>
            </a:pPr>
            <a:r>
              <a:rPr lang="en-US" sz="1800" b="1" dirty="0">
                <a:latin typeface="Arial" panose="020B0604020202020204"/>
                <a:ea typeface="Arial" panose="020B0604020202020204"/>
                <a:cs typeface="Arial" panose="020B0604020202020204"/>
                <a:sym typeface="Arial" panose="020B0604020202020204"/>
              </a:rPr>
              <a:t>Presynaptic terminals</a:t>
            </a:r>
            <a:r>
              <a:rPr lang="tr-TR" altLang="en-US" sz="1800" b="1" dirty="0">
                <a:latin typeface="Arial" panose="020B0604020202020204"/>
                <a:ea typeface="Arial" panose="020B0604020202020204"/>
                <a:cs typeface="Arial" panose="020B0604020202020204"/>
                <a:sym typeface="Arial" panose="020B0604020202020204"/>
              </a:rPr>
              <a:t> (terminal buttons)</a:t>
            </a:r>
            <a:r>
              <a:rPr lang="en-US" sz="1800" b="1" dirty="0">
                <a:latin typeface="Arial" panose="020B0604020202020204"/>
                <a:ea typeface="Arial" panose="020B0604020202020204"/>
                <a:cs typeface="Arial" panose="020B0604020202020204"/>
                <a:sym typeface="Arial" panose="020B0604020202020204"/>
              </a:rPr>
              <a:t>: </a:t>
            </a:r>
            <a:r>
              <a:rPr lang="en-US" sz="1800" dirty="0">
                <a:latin typeface="Arial" panose="020B0604020202020204"/>
                <a:ea typeface="Arial" panose="020B0604020202020204"/>
                <a:cs typeface="Arial" panose="020B0604020202020204"/>
                <a:sym typeface="Arial" panose="020B0604020202020204"/>
              </a:rPr>
              <a:t>The swollen, distal end of an axon; contains a neurotransmitter substance within synaptic vesicles. </a:t>
            </a:r>
            <a:endParaRPr lang="en-US" sz="1800" dirty="0">
              <a:latin typeface="Arial" panose="020B0604020202020204"/>
              <a:ea typeface="Arial" panose="020B0604020202020204"/>
              <a:cs typeface="Arial" panose="020B0604020202020204"/>
              <a:sym typeface="Arial" panose="020B0604020202020204"/>
            </a:endParaRPr>
          </a:p>
          <a:p>
            <a:pPr lvl="2">
              <a:lnSpc>
                <a:spcPct val="110000"/>
              </a:lnSpc>
              <a:spcBef>
                <a:spcPts val="280"/>
              </a:spcBef>
              <a:buClr>
                <a:srgbClr val="E88F79"/>
              </a:buClr>
              <a:buSzPct val="100000"/>
            </a:pPr>
            <a:r>
              <a:rPr lang="en-US" sz="1800" dirty="0">
                <a:latin typeface="Arial" panose="020B0604020202020204"/>
                <a:ea typeface="Arial" panose="020B0604020202020204"/>
                <a:cs typeface="Arial" panose="020B0604020202020204"/>
                <a:sym typeface="Arial" panose="020B0604020202020204"/>
              </a:rPr>
              <a:t>Also called synaptic ending or synaptic b</a:t>
            </a:r>
            <a:r>
              <a:rPr lang="tr-TR" altLang="en-US" sz="1800" dirty="0">
                <a:latin typeface="Arial" panose="020B0604020202020204"/>
                <a:ea typeface="Arial" panose="020B0604020202020204"/>
                <a:cs typeface="Arial" panose="020B0604020202020204"/>
                <a:sym typeface="Arial" panose="020B0604020202020204"/>
              </a:rPr>
              <a:t>ut</a:t>
            </a:r>
            <a:r>
              <a:rPr lang="en-US" sz="1800" dirty="0">
                <a:latin typeface="Arial" panose="020B0604020202020204"/>
                <a:ea typeface="Arial" panose="020B0604020202020204"/>
                <a:cs typeface="Arial" panose="020B0604020202020204"/>
                <a:sym typeface="Arial" panose="020B0604020202020204"/>
              </a:rPr>
              <a:t>ton. </a:t>
            </a:r>
            <a:endParaRPr lang="en-US" sz="1800" dirty="0">
              <a:latin typeface="Arial" panose="020B0604020202020204"/>
              <a:ea typeface="Arial" panose="020B0604020202020204"/>
              <a:cs typeface="Arial" panose="020B0604020202020204"/>
              <a:sym typeface="Arial" panose="020B0604020202020204"/>
            </a:endParaRPr>
          </a:p>
          <a:p>
            <a:pPr>
              <a:lnSpc>
                <a:spcPct val="110000"/>
              </a:lnSpc>
              <a:buClr>
                <a:srgbClr val="E88F79"/>
              </a:buClr>
            </a:pPr>
            <a:endParaRPr lang="tr-TR" dirty="0"/>
          </a:p>
        </p:txBody>
      </p:sp>
      <p:sp>
        <p:nvSpPr>
          <p:cNvPr id="4" name="Slayt Numarası Yer Tutucusu 3"/>
          <p:cNvSpPr>
            <a:spLocks noGrp="1"/>
          </p:cNvSpPr>
          <p:nvPr>
            <p:ph type="sldNum" sz="quarter" idx="12"/>
          </p:nvPr>
        </p:nvSpPr>
        <p:spPr/>
        <p:txBody>
          <a:bodyPr>
            <a:normAutofit/>
          </a:bodyPr>
          <a:lstStyle/>
          <a:p>
            <a:pPr marL="0" marR="0" lvl="0" indent="-88900" rtl="0">
              <a:spcBef>
                <a:spcPts val="0"/>
              </a:spcBef>
              <a:spcAft>
                <a:spcPts val="600"/>
              </a:spcAft>
              <a:buClr>
                <a:schemeClr val="dk1"/>
              </a:buClr>
              <a:buSzPct val="100000"/>
              <a:buFont typeface="Arial" panose="020B0604020202020204"/>
              <a:buNone/>
            </a:pPr>
            <a:fld id="{00000000-1234-1234-1234-123412341234}" type="slidenum">
              <a:rPr lang="en-US" b="0" i="0" u="none" strike="noStrike" cap="none" smtClean="0">
                <a:latin typeface="Arial" panose="020B0604020202020204"/>
                <a:ea typeface="Arial" panose="020B0604020202020204"/>
                <a:cs typeface="Arial" panose="020B0604020202020204"/>
                <a:sym typeface="Arial" panose="020B0604020202020204"/>
              </a:rPr>
            </a:fld>
            <a:endParaRPr lang="en-US" b="0" i="0" u="none" strike="noStrike" cap="none">
              <a:latin typeface="Arial" panose="020B0604020202020204"/>
              <a:ea typeface="Arial" panose="020B0604020202020204"/>
              <a:cs typeface="Arial" panose="020B0604020202020204"/>
              <a:sym typeface="Arial" panose="020B0604020202020204"/>
            </a:endParaRPr>
          </a:p>
        </p:txBody>
      </p:sp>
      <p:pic>
        <p:nvPicPr>
          <p:cNvPr id="1026" name="Picture 2" descr="neuron ile ilgili görsel sonuc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20040"/>
            <a:ext cx="6181090" cy="4121150"/>
          </a:xfrm>
          <a:prstGeom prst="rect">
            <a:avLst/>
          </a:prstGeom>
          <a:noFill/>
          <a:extLst>
            <a:ext uri="{909E8E84-426E-40DD-AFC4-6F175D3DCCD1}">
              <a14:hiddenFill xmlns:a14="http://schemas.microsoft.com/office/drawing/2010/main">
                <a:solidFill>
                  <a:srgbClr val="FFFFFF"/>
                </a:solidFill>
              </a14:hiddenFill>
            </a:ext>
          </a:extLst>
        </p:spPr>
      </p:pic>
      <p:pic>
        <p:nvPicPr>
          <p:cNvPr id="102" name="Content Placeholder 101"/>
          <p:cNvPicPr/>
          <p:nvPr>
            <p:ph sz="half" idx="2"/>
          </p:nvPr>
        </p:nvPicPr>
        <p:blipFill>
          <a:blip r:embed="rId2"/>
          <a:stretch>
            <a:fillRect/>
          </a:stretch>
        </p:blipFill>
        <p:spPr>
          <a:xfrm>
            <a:off x="173990" y="4441190"/>
            <a:ext cx="5874385" cy="2383790"/>
          </a:xfrm>
          <a:prstGeom prst="rect">
            <a:avLst/>
          </a:prstGeom>
          <a:noFill/>
          <a:ln w="9525">
            <a:noFill/>
          </a:ln>
        </p:spPr>
      </p:pic>
    </p:spTree>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0</TotalTime>
  <Words>18735</Words>
  <Application>WPS Presentation</Application>
  <PresentationFormat>Geniş ekran</PresentationFormat>
  <Paragraphs>455</Paragraphs>
  <Slides>47</Slides>
  <Notes>36</Notes>
  <HiddenSlides>3</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47</vt:i4>
      </vt:variant>
    </vt:vector>
  </HeadingPairs>
  <TitlesOfParts>
    <vt:vector size="62" baseType="lpstr">
      <vt:lpstr>Arial</vt:lpstr>
      <vt:lpstr>SimSun</vt:lpstr>
      <vt:lpstr>Wingdings</vt:lpstr>
      <vt:lpstr>Arial</vt:lpstr>
      <vt:lpstr>Times New Roman</vt:lpstr>
      <vt:lpstr>Courier New</vt:lpstr>
      <vt:lpstr>Noto Sans Symbols</vt:lpstr>
      <vt:lpstr>Segoe Print</vt:lpstr>
      <vt:lpstr>Microsoft YaHei</vt:lpstr>
      <vt:lpstr>Arial Unicode MS</vt:lpstr>
      <vt:lpstr>Calibri Light</vt:lpstr>
      <vt:lpstr>Rockwell</vt:lpstr>
      <vt:lpstr>Algerian</vt:lpstr>
      <vt:lpstr>Calibri</vt:lpstr>
      <vt:lpstr>Atlas</vt:lpstr>
      <vt:lpstr>PowerPoint 演示文稿</vt:lpstr>
      <vt:lpstr>Case Story: Myasthenia gravis</vt:lpstr>
      <vt:lpstr>INTRODUCTION</vt:lpstr>
      <vt:lpstr>NEURONS</vt:lpstr>
      <vt:lpstr>NEURAL TISSUE</vt:lpstr>
      <vt:lpstr>Similarities with other cells</vt:lpstr>
      <vt:lpstr>Differences from other cells: </vt:lpstr>
      <vt:lpstr>Structure of a neuron:</vt:lpstr>
      <vt:lpstr>Structure of a neuron:</vt:lpstr>
      <vt:lpstr>Differences between axons and dendrites:</vt:lpstr>
      <vt:lpstr>Types of neurons</vt:lpstr>
      <vt:lpstr>One way to classify neurons is by the number of extensions that extend from the neuron's cell body</vt:lpstr>
      <vt:lpstr>Types of neurons</vt:lpstr>
      <vt:lpstr>Functional Classes of Neurons</vt:lpstr>
      <vt:lpstr>PowerPoint 演示文稿</vt:lpstr>
      <vt:lpstr>SUPPORTING CELLS</vt:lpstr>
      <vt:lpstr>PowerPoint 演示文稿</vt:lpstr>
      <vt:lpstr>DONT UNDERESTIMATE GLIAL CELLS-NERVE GLUE</vt:lpstr>
      <vt:lpstr>NEUROGLIAL CELLS</vt:lpstr>
      <vt:lpstr>	NEUROGLIAL CELLS IN DISEASES</vt:lpstr>
      <vt:lpstr>PowerPoint 演示文稿</vt:lpstr>
      <vt:lpstr>PowerPoint 演示文稿</vt:lpstr>
      <vt:lpstr>	ASTROCYTES</vt:lpstr>
      <vt:lpstr>PowerPoint 演示文稿</vt:lpstr>
      <vt:lpstr>PowerPoint 演示文稿</vt:lpstr>
      <vt:lpstr>Graded Potentials</vt:lpstr>
      <vt:lpstr>ACTION POTENTIAL</vt:lpstr>
      <vt:lpstr>ACTION POTENTIAL</vt:lpstr>
      <vt:lpstr>ACTION POTENTIAL</vt:lpstr>
      <vt:lpstr>ACTION POTENTIAL</vt:lpstr>
      <vt:lpstr>ACTION POTENTIAL</vt:lpstr>
      <vt:lpstr>Mechanism of Ion-channel Changes</vt:lpstr>
      <vt:lpstr>Threshold potentıal</vt:lpstr>
      <vt:lpstr>Threshold potentıal</vt:lpstr>
      <vt:lpstr>All – or-none</vt:lpstr>
      <vt:lpstr>All – or-none</vt:lpstr>
      <vt:lpstr>PowerPoint 演示文稿</vt:lpstr>
      <vt:lpstr>ABSOLUTE Refractory PerIod</vt:lpstr>
      <vt:lpstr>RELATIVE Refractory PerIod</vt:lpstr>
      <vt:lpstr>Functions  of refractory perıod</vt:lpstr>
      <vt:lpstr>Graded vs. Action Potentials</vt:lpstr>
      <vt:lpstr>Summation of Graded Potentials</vt:lpstr>
      <vt:lpstr>Action-PotentIal PropagatIon</vt:lpstr>
      <vt:lpstr>Action-PotentIal PropagatIon</vt:lpstr>
      <vt:lpstr>Action-Potential Propagation</vt:lpstr>
      <vt:lpstr>Action-Potential Propagation</vt:lpstr>
      <vt:lpstr>ANY QUESTION?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Fizyolab1</dc:creator>
  <cp:lastModifiedBy>Fizyolab1</cp:lastModifiedBy>
  <cp:revision>50</cp:revision>
  <dcterms:created xsi:type="dcterms:W3CDTF">2021-10-19T05:41:00Z</dcterms:created>
  <dcterms:modified xsi:type="dcterms:W3CDTF">2021-10-19T09:57:29Z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35D13D0934BC425DADE3DCC45BC365A8</vt:lpwstr>
  </property>
  <property fmtid="{D5CDD505-2E9C-101B-9397-08002B2CF9AE}" pid="3" name="KSOProductBuildVer">
    <vt:lpwstr>1033-11.2.0.10323</vt:lpwstr>
  </property>
</Properties>
</file>