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a:p>
        </p:txBody>
      </p:sp>
      <p:sp>
        <p:nvSpPr>
          <p:cNvPr id="4" name="Veri Yer Tutucusu 3"/>
          <p:cNvSpPr>
            <a:spLocks noGrp="1"/>
          </p:cNvSpPr>
          <p:nvPr>
            <p:ph type="dt" sz="half" idx="10"/>
          </p:nvPr>
        </p:nvSpPr>
        <p:spPr/>
        <p:txBody>
          <a:bodyPr/>
          <a:lstStyle/>
          <a:p>
            <a:fld id="{31C5689A-A0F2-4523-85C9-A54085A0D8EB}" type="datetimeFigureOut">
              <a:rPr lang="en-US" smtClean="0"/>
              <a:t>3/14/2018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559B34D-EA87-4DDC-ADB6-61C7527A1E15}" type="slidenum">
              <a:rPr lang="en-US" smtClean="0"/>
              <a:t>‹#›</a:t>
            </a:fld>
            <a:endParaRPr lang="en-US"/>
          </a:p>
        </p:txBody>
      </p:sp>
    </p:spTree>
    <p:extLst>
      <p:ext uri="{BB962C8B-B14F-4D97-AF65-F5344CB8AC3E}">
        <p14:creationId xmlns:p14="http://schemas.microsoft.com/office/powerpoint/2010/main" val="295910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31C5689A-A0F2-4523-85C9-A54085A0D8EB}" type="datetimeFigureOut">
              <a:rPr lang="en-US" smtClean="0"/>
              <a:t>3/14/2018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559B34D-EA87-4DDC-ADB6-61C7527A1E15}" type="slidenum">
              <a:rPr lang="en-US" smtClean="0"/>
              <a:t>‹#›</a:t>
            </a:fld>
            <a:endParaRPr lang="en-US"/>
          </a:p>
        </p:txBody>
      </p:sp>
    </p:spTree>
    <p:extLst>
      <p:ext uri="{BB962C8B-B14F-4D97-AF65-F5344CB8AC3E}">
        <p14:creationId xmlns:p14="http://schemas.microsoft.com/office/powerpoint/2010/main" val="1566253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31C5689A-A0F2-4523-85C9-A54085A0D8EB}" type="datetimeFigureOut">
              <a:rPr lang="en-US" smtClean="0"/>
              <a:t>3/14/2018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559B34D-EA87-4DDC-ADB6-61C7527A1E15}" type="slidenum">
              <a:rPr lang="en-US" smtClean="0"/>
              <a:t>‹#›</a:t>
            </a:fld>
            <a:endParaRPr lang="en-US"/>
          </a:p>
        </p:txBody>
      </p:sp>
    </p:spTree>
    <p:extLst>
      <p:ext uri="{BB962C8B-B14F-4D97-AF65-F5344CB8AC3E}">
        <p14:creationId xmlns:p14="http://schemas.microsoft.com/office/powerpoint/2010/main" val="40937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31C5689A-A0F2-4523-85C9-A54085A0D8EB}" type="datetimeFigureOut">
              <a:rPr lang="en-US" smtClean="0"/>
              <a:t>3/14/2018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559B34D-EA87-4DDC-ADB6-61C7527A1E15}" type="slidenum">
              <a:rPr lang="en-US" smtClean="0"/>
              <a:t>‹#›</a:t>
            </a:fld>
            <a:endParaRPr lang="en-US"/>
          </a:p>
        </p:txBody>
      </p:sp>
    </p:spTree>
    <p:extLst>
      <p:ext uri="{BB962C8B-B14F-4D97-AF65-F5344CB8AC3E}">
        <p14:creationId xmlns:p14="http://schemas.microsoft.com/office/powerpoint/2010/main" val="3170177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1C5689A-A0F2-4523-85C9-A54085A0D8EB}" type="datetimeFigureOut">
              <a:rPr lang="en-US" smtClean="0"/>
              <a:t>3/14/2018</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4559B34D-EA87-4DDC-ADB6-61C7527A1E15}" type="slidenum">
              <a:rPr lang="en-US" smtClean="0"/>
              <a:t>‹#›</a:t>
            </a:fld>
            <a:endParaRPr lang="en-US"/>
          </a:p>
        </p:txBody>
      </p:sp>
    </p:spTree>
    <p:extLst>
      <p:ext uri="{BB962C8B-B14F-4D97-AF65-F5344CB8AC3E}">
        <p14:creationId xmlns:p14="http://schemas.microsoft.com/office/powerpoint/2010/main" val="208563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31C5689A-A0F2-4523-85C9-A54085A0D8EB}" type="datetimeFigureOut">
              <a:rPr lang="en-US" smtClean="0"/>
              <a:t>3/14/2018</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4559B34D-EA87-4DDC-ADB6-61C7527A1E15}" type="slidenum">
              <a:rPr lang="en-US" smtClean="0"/>
              <a:t>‹#›</a:t>
            </a:fld>
            <a:endParaRPr lang="en-US"/>
          </a:p>
        </p:txBody>
      </p:sp>
    </p:spTree>
    <p:extLst>
      <p:ext uri="{BB962C8B-B14F-4D97-AF65-F5344CB8AC3E}">
        <p14:creationId xmlns:p14="http://schemas.microsoft.com/office/powerpoint/2010/main" val="260478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31C5689A-A0F2-4523-85C9-A54085A0D8EB}" type="datetimeFigureOut">
              <a:rPr lang="en-US" smtClean="0"/>
              <a:t>3/14/2018</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4559B34D-EA87-4DDC-ADB6-61C7527A1E15}" type="slidenum">
              <a:rPr lang="en-US" smtClean="0"/>
              <a:t>‹#›</a:t>
            </a:fld>
            <a:endParaRPr lang="en-US"/>
          </a:p>
        </p:txBody>
      </p:sp>
    </p:spTree>
    <p:extLst>
      <p:ext uri="{BB962C8B-B14F-4D97-AF65-F5344CB8AC3E}">
        <p14:creationId xmlns:p14="http://schemas.microsoft.com/office/powerpoint/2010/main" val="188488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31C5689A-A0F2-4523-85C9-A54085A0D8EB}" type="datetimeFigureOut">
              <a:rPr lang="en-US" smtClean="0"/>
              <a:t>3/14/2018</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4559B34D-EA87-4DDC-ADB6-61C7527A1E15}" type="slidenum">
              <a:rPr lang="en-US" smtClean="0"/>
              <a:t>‹#›</a:t>
            </a:fld>
            <a:endParaRPr lang="en-US"/>
          </a:p>
        </p:txBody>
      </p:sp>
    </p:spTree>
    <p:extLst>
      <p:ext uri="{BB962C8B-B14F-4D97-AF65-F5344CB8AC3E}">
        <p14:creationId xmlns:p14="http://schemas.microsoft.com/office/powerpoint/2010/main" val="99807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1C5689A-A0F2-4523-85C9-A54085A0D8EB}" type="datetimeFigureOut">
              <a:rPr lang="en-US" smtClean="0"/>
              <a:t>3/14/2018</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4559B34D-EA87-4DDC-ADB6-61C7527A1E15}" type="slidenum">
              <a:rPr lang="en-US" smtClean="0"/>
              <a:t>‹#›</a:t>
            </a:fld>
            <a:endParaRPr lang="en-US"/>
          </a:p>
        </p:txBody>
      </p:sp>
    </p:spTree>
    <p:extLst>
      <p:ext uri="{BB962C8B-B14F-4D97-AF65-F5344CB8AC3E}">
        <p14:creationId xmlns:p14="http://schemas.microsoft.com/office/powerpoint/2010/main" val="3352405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1C5689A-A0F2-4523-85C9-A54085A0D8EB}" type="datetimeFigureOut">
              <a:rPr lang="en-US" smtClean="0"/>
              <a:t>3/14/2018</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4559B34D-EA87-4DDC-ADB6-61C7527A1E15}" type="slidenum">
              <a:rPr lang="en-US" smtClean="0"/>
              <a:t>‹#›</a:t>
            </a:fld>
            <a:endParaRPr lang="en-US"/>
          </a:p>
        </p:txBody>
      </p:sp>
    </p:spTree>
    <p:extLst>
      <p:ext uri="{BB962C8B-B14F-4D97-AF65-F5344CB8AC3E}">
        <p14:creationId xmlns:p14="http://schemas.microsoft.com/office/powerpoint/2010/main" val="71827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1C5689A-A0F2-4523-85C9-A54085A0D8EB}" type="datetimeFigureOut">
              <a:rPr lang="en-US" smtClean="0"/>
              <a:t>3/14/2018</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4559B34D-EA87-4DDC-ADB6-61C7527A1E15}" type="slidenum">
              <a:rPr lang="en-US" smtClean="0"/>
              <a:t>‹#›</a:t>
            </a:fld>
            <a:endParaRPr lang="en-US"/>
          </a:p>
        </p:txBody>
      </p:sp>
    </p:spTree>
    <p:extLst>
      <p:ext uri="{BB962C8B-B14F-4D97-AF65-F5344CB8AC3E}">
        <p14:creationId xmlns:p14="http://schemas.microsoft.com/office/powerpoint/2010/main" val="328937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5689A-A0F2-4523-85C9-A54085A0D8EB}" type="datetimeFigureOut">
              <a:rPr lang="en-US" smtClean="0"/>
              <a:t>3/14/2018</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9B34D-EA87-4DDC-ADB6-61C7527A1E15}" type="slidenum">
              <a:rPr lang="en-US" smtClean="0"/>
              <a:t>‹#›</a:t>
            </a:fld>
            <a:endParaRPr lang="en-US"/>
          </a:p>
        </p:txBody>
      </p:sp>
    </p:spTree>
    <p:extLst>
      <p:ext uri="{BB962C8B-B14F-4D97-AF65-F5344CB8AC3E}">
        <p14:creationId xmlns:p14="http://schemas.microsoft.com/office/powerpoint/2010/main" val="442594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203201"/>
            <a:ext cx="9144000" cy="1054100"/>
          </a:xfrm>
        </p:spPr>
        <p:txBody>
          <a:bodyPr/>
          <a:lstStyle/>
          <a:p>
            <a:r>
              <a:rPr lang="tr-TR" b="1" dirty="0" smtClean="0">
                <a:latin typeface="Times New Roman" panose="02020603050405020304" pitchFamily="18" charset="0"/>
                <a:cs typeface="Times New Roman" panose="02020603050405020304" pitchFamily="18" charset="0"/>
              </a:rPr>
              <a:t>Frank İmparatorluğu </a:t>
            </a:r>
            <a:endParaRPr lang="en-US"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24000" y="2019300"/>
            <a:ext cx="9144000" cy="4445000"/>
          </a:xfrm>
        </p:spPr>
        <p:txBody>
          <a:bodyPr>
            <a:normAutofit/>
          </a:bodyPr>
          <a:lstStyle/>
          <a:p>
            <a:r>
              <a:rPr lang="tr-TR" b="1" dirty="0" smtClean="0">
                <a:latin typeface="Times New Roman" panose="02020603050405020304" pitchFamily="18" charset="0"/>
                <a:cs typeface="Times New Roman" panose="02020603050405020304" pitchFamily="18" charset="0"/>
              </a:rPr>
              <a:t>5. Yüzyılda </a:t>
            </a:r>
            <a:r>
              <a:rPr lang="tr-TR" b="1" dirty="0" err="1" smtClean="0">
                <a:latin typeface="Times New Roman" panose="02020603050405020304" pitchFamily="18" charset="0"/>
                <a:cs typeface="Times New Roman" panose="02020603050405020304" pitchFamily="18" charset="0"/>
              </a:rPr>
              <a:t>Galya</a:t>
            </a:r>
            <a:r>
              <a:rPr lang="tr-TR" b="1" dirty="0" smtClean="0">
                <a:latin typeface="Times New Roman" panose="02020603050405020304" pitchFamily="18" charset="0"/>
                <a:cs typeface="Times New Roman" panose="02020603050405020304" pitchFamily="18" charset="0"/>
              </a:rPr>
              <a:t> </a:t>
            </a:r>
          </a:p>
          <a:p>
            <a:pPr algn="just"/>
            <a:r>
              <a:rPr lang="tr-TR" dirty="0" smtClean="0">
                <a:latin typeface="Times New Roman" panose="02020603050405020304" pitchFamily="18" charset="0"/>
                <a:cs typeface="Times New Roman" panose="02020603050405020304" pitchFamily="18" charset="0"/>
              </a:rPr>
              <a:t>   Vandallar, 409 senesinde İspanya arazisine girişleri öncesinde </a:t>
            </a:r>
            <a:r>
              <a:rPr lang="tr-TR" dirty="0" err="1" smtClean="0">
                <a:latin typeface="Times New Roman" panose="02020603050405020304" pitchFamily="18" charset="0"/>
                <a:cs typeface="Times New Roman" panose="02020603050405020304" pitchFamily="18" charset="0"/>
              </a:rPr>
              <a:t>Galya’yı</a:t>
            </a:r>
            <a:r>
              <a:rPr lang="tr-TR" dirty="0" smtClean="0">
                <a:latin typeface="Times New Roman" panose="02020603050405020304" pitchFamily="18" charset="0"/>
                <a:cs typeface="Times New Roman" panose="02020603050405020304" pitchFamily="18" charset="0"/>
              </a:rPr>
              <a:t> tam anlamıyla harabeye çevirdi. Bir diğer Germen kavmi </a:t>
            </a:r>
            <a:r>
              <a:rPr lang="tr-TR" dirty="0" err="1" smtClean="0">
                <a:latin typeface="Times New Roman" panose="02020603050405020304" pitchFamily="18" charset="0"/>
                <a:cs typeface="Times New Roman" panose="02020603050405020304" pitchFamily="18" charset="0"/>
              </a:rPr>
              <a:t>Vizigotlar</a:t>
            </a:r>
            <a:r>
              <a:rPr lang="tr-TR" dirty="0" smtClean="0">
                <a:latin typeface="Times New Roman" panose="02020603050405020304" pitchFamily="18" charset="0"/>
                <a:cs typeface="Times New Roman" panose="02020603050405020304" pitchFamily="18" charset="0"/>
              </a:rPr>
              <a:t>, liderleri </a:t>
            </a:r>
            <a:r>
              <a:rPr lang="tr-TR" dirty="0" err="1" smtClean="0">
                <a:latin typeface="Times New Roman" panose="02020603050405020304" pitchFamily="18" charset="0"/>
                <a:cs typeface="Times New Roman" panose="02020603050405020304" pitchFamily="18" charset="0"/>
              </a:rPr>
              <a:t>Alarik</a:t>
            </a:r>
            <a:r>
              <a:rPr lang="tr-TR" dirty="0" smtClean="0">
                <a:latin typeface="Times New Roman" panose="02020603050405020304" pitchFamily="18" charset="0"/>
                <a:cs typeface="Times New Roman" panose="02020603050405020304" pitchFamily="18" charset="0"/>
              </a:rPr>
              <a:t> önderliğinde 401 senesinde İtalya’yı işgal ve Roma kentinin yağmasını gerçekleştirdikten sonra Kuzey Afrika’ya intikali başaramayınca </a:t>
            </a:r>
            <a:r>
              <a:rPr lang="tr-TR" dirty="0" err="1" smtClean="0">
                <a:latin typeface="Times New Roman" panose="02020603050405020304" pitchFamily="18" charset="0"/>
                <a:cs typeface="Times New Roman" panose="02020603050405020304" pitchFamily="18" charset="0"/>
              </a:rPr>
              <a:t>Alarik’in</a:t>
            </a:r>
            <a:r>
              <a:rPr lang="tr-TR" dirty="0" smtClean="0">
                <a:latin typeface="Times New Roman" panose="02020603050405020304" pitchFamily="18" charset="0"/>
                <a:cs typeface="Times New Roman" panose="02020603050405020304" pitchFamily="18" charset="0"/>
              </a:rPr>
              <a:t> oğlu </a:t>
            </a:r>
            <a:r>
              <a:rPr lang="tr-TR" dirty="0" err="1" smtClean="0">
                <a:latin typeface="Times New Roman" panose="02020603050405020304" pitchFamily="18" charset="0"/>
                <a:cs typeface="Times New Roman" panose="02020603050405020304" pitchFamily="18" charset="0"/>
              </a:rPr>
              <a:t>Athaulf’un</a:t>
            </a:r>
            <a:r>
              <a:rPr lang="tr-TR" dirty="0" smtClean="0">
                <a:latin typeface="Times New Roman" panose="02020603050405020304" pitchFamily="18" charset="0"/>
                <a:cs typeface="Times New Roman" panose="02020603050405020304" pitchFamily="18" charset="0"/>
              </a:rPr>
              <a:t> öncülüğünde Güney </a:t>
            </a:r>
            <a:r>
              <a:rPr lang="tr-TR" dirty="0" err="1" smtClean="0">
                <a:latin typeface="Times New Roman" panose="02020603050405020304" pitchFamily="18" charset="0"/>
                <a:cs typeface="Times New Roman" panose="02020603050405020304" pitchFamily="18" charset="0"/>
              </a:rPr>
              <a:t>Galya</a:t>
            </a:r>
            <a:r>
              <a:rPr lang="tr-TR" dirty="0" smtClean="0">
                <a:latin typeface="Times New Roman" panose="02020603050405020304" pitchFamily="18" charset="0"/>
                <a:cs typeface="Times New Roman" panose="02020603050405020304" pitchFamily="18" charset="0"/>
              </a:rPr>
              <a:t> arazisine ulaşmayı başardı. Vandallar, 416-418 seneleri aralığında İmparatorluğa bağlı </a:t>
            </a:r>
            <a:r>
              <a:rPr lang="tr-TR" i="1" dirty="0" err="1" smtClean="0">
                <a:latin typeface="Times New Roman" panose="02020603050405020304" pitchFamily="18" charset="0"/>
                <a:cs typeface="Times New Roman" panose="02020603050405020304" pitchFamily="18" charset="0"/>
              </a:rPr>
              <a:t>foederati</a:t>
            </a:r>
            <a:r>
              <a:rPr lang="tr-TR" dirty="0" smtClean="0">
                <a:latin typeface="Times New Roman" panose="02020603050405020304" pitchFamily="18" charset="0"/>
                <a:cs typeface="Times New Roman" panose="02020603050405020304" pitchFamily="18" charset="0"/>
              </a:rPr>
              <a:t> statüsünde İspanya arazisini işgal etti. Bu suretle </a:t>
            </a:r>
            <a:r>
              <a:rPr lang="tr-TR" dirty="0" err="1" smtClean="0">
                <a:latin typeface="Times New Roman" panose="02020603050405020304" pitchFamily="18" charset="0"/>
                <a:cs typeface="Times New Roman" panose="02020603050405020304" pitchFamily="18" charset="0"/>
              </a:rPr>
              <a:t>Galya</a:t>
            </a:r>
            <a:r>
              <a:rPr lang="tr-TR" dirty="0" smtClean="0">
                <a:latin typeface="Times New Roman" panose="02020603050405020304" pitchFamily="18" charset="0"/>
                <a:cs typeface="Times New Roman" panose="02020603050405020304" pitchFamily="18" charset="0"/>
              </a:rPr>
              <a:t> toprakları </a:t>
            </a:r>
            <a:r>
              <a:rPr lang="tr-TR" dirty="0" err="1" smtClean="0">
                <a:latin typeface="Times New Roman" panose="02020603050405020304" pitchFamily="18" charset="0"/>
                <a:cs typeface="Times New Roman" panose="02020603050405020304" pitchFamily="18" charset="0"/>
              </a:rPr>
              <a:t>Vizigotlar’ın</a:t>
            </a:r>
            <a:r>
              <a:rPr lang="tr-TR" dirty="0" smtClean="0">
                <a:latin typeface="Times New Roman" panose="02020603050405020304" pitchFamily="18" charset="0"/>
                <a:cs typeface="Times New Roman" panose="02020603050405020304" pitchFamily="18" charset="0"/>
              </a:rPr>
              <a:t> görece hakimiyet alanı dahilinde kaldı.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9125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241299"/>
            <a:ext cx="9144000" cy="1473200"/>
          </a:xfrm>
        </p:spPr>
        <p:txBody>
          <a:bodyPr/>
          <a:lstStyle/>
          <a:p>
            <a:r>
              <a:rPr lang="tr-TR" dirty="0" err="1" smtClean="0">
                <a:latin typeface="Times New Roman" panose="02020603050405020304" pitchFamily="18" charset="0"/>
                <a:cs typeface="Times New Roman" panose="02020603050405020304" pitchFamily="18" charset="0"/>
              </a:rPr>
              <a:t>Charlemagne</a:t>
            </a:r>
            <a:r>
              <a:rPr lang="tr-TR" dirty="0" smtClean="0">
                <a:latin typeface="Times New Roman" panose="02020603050405020304" pitchFamily="18" charset="0"/>
                <a:cs typeface="Times New Roman" panose="02020603050405020304" pitchFamily="18" charset="0"/>
              </a:rPr>
              <a:t> (768-814) </a:t>
            </a:r>
            <a:endParaRPr lang="en-US"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24000" y="1460500"/>
            <a:ext cx="9144000" cy="5499100"/>
          </a:xfrm>
        </p:spPr>
        <p:txBody>
          <a:bodyPr>
            <a:normAutofit fontScale="85000" lnSpcReduction="20000"/>
          </a:bodyPr>
          <a:lstStyle/>
          <a:p>
            <a:pPr algn="just"/>
            <a:r>
              <a:rPr lang="tr-TR" dirty="0" smtClean="0">
                <a:latin typeface="Times New Roman" panose="02020603050405020304" pitchFamily="18" charset="0"/>
                <a:cs typeface="Times New Roman" panose="02020603050405020304" pitchFamily="18" charset="0"/>
              </a:rPr>
              <a:t>Kısa </a:t>
            </a:r>
            <a:r>
              <a:rPr lang="tr-TR" dirty="0" err="1" smtClean="0">
                <a:latin typeface="Times New Roman" panose="02020603050405020304" pitchFamily="18" charset="0"/>
                <a:cs typeface="Times New Roman" panose="02020603050405020304" pitchFamily="18" charset="0"/>
              </a:rPr>
              <a:t>Pepin</a:t>
            </a:r>
            <a:r>
              <a:rPr lang="tr-TR" dirty="0" smtClean="0">
                <a:latin typeface="Times New Roman" panose="02020603050405020304" pitchFamily="18" charset="0"/>
                <a:cs typeface="Times New Roman" panose="02020603050405020304" pitchFamily="18" charset="0"/>
              </a:rPr>
              <a:t>, Frank liderlerinin geleneksel tavrına sadık kalarak ölümünden sonra ülkesinin oğulları arasında paylaşılmasını vasiyet etmişti. Frank Devleti bu suretle bir kez daha bölündü. Lakin </a:t>
            </a:r>
            <a:r>
              <a:rPr lang="tr-TR" dirty="0" err="1" smtClean="0">
                <a:latin typeface="Times New Roman" panose="02020603050405020304" pitchFamily="18" charset="0"/>
                <a:cs typeface="Times New Roman" panose="02020603050405020304" pitchFamily="18" charset="0"/>
              </a:rPr>
              <a:t>Pepin’in</a:t>
            </a:r>
            <a:r>
              <a:rPr lang="tr-TR" dirty="0" smtClean="0">
                <a:latin typeface="Times New Roman" panose="02020603050405020304" pitchFamily="18" charset="0"/>
                <a:cs typeface="Times New Roman" panose="02020603050405020304" pitchFamily="18" charset="0"/>
              </a:rPr>
              <a:t> en büyük oğlu </a:t>
            </a:r>
            <a:r>
              <a:rPr lang="tr-TR" dirty="0" err="1" smtClean="0">
                <a:latin typeface="Times New Roman" panose="02020603050405020304" pitchFamily="18" charset="0"/>
                <a:cs typeface="Times New Roman" panose="02020603050405020304" pitchFamily="18" charset="0"/>
              </a:rPr>
              <a:t>Charlemagne</a:t>
            </a:r>
            <a:r>
              <a:rPr lang="tr-TR" dirty="0" smtClean="0">
                <a:latin typeface="Times New Roman" panose="02020603050405020304" pitchFamily="18" charset="0"/>
                <a:cs typeface="Times New Roman" panose="02020603050405020304" pitchFamily="18" charset="0"/>
              </a:rPr>
              <a:t>, 771 senesinde kardeşlerini eleyerek </a:t>
            </a:r>
            <a:r>
              <a:rPr lang="tr-TR" dirty="0" err="1" smtClean="0">
                <a:latin typeface="Times New Roman" panose="02020603050405020304" pitchFamily="18" charset="0"/>
                <a:cs typeface="Times New Roman" panose="02020603050405020304" pitchFamily="18" charset="0"/>
              </a:rPr>
              <a:t>Franklar’ın</a:t>
            </a:r>
            <a:r>
              <a:rPr lang="tr-TR" dirty="0" smtClean="0">
                <a:latin typeface="Times New Roman" panose="02020603050405020304" pitchFamily="18" charset="0"/>
                <a:cs typeface="Times New Roman" panose="02020603050405020304" pitchFamily="18" charset="0"/>
              </a:rPr>
              <a:t> mutlak hükümdarı olmayı başardı. Ertesinde babasının politikalarını daha kesin sonuçlar alacak şekilde sürdürdü. </a:t>
            </a:r>
            <a:r>
              <a:rPr lang="tr-TR" dirty="0" err="1" smtClean="0">
                <a:latin typeface="Times New Roman" panose="02020603050405020304" pitchFamily="18" charset="0"/>
                <a:cs typeface="Times New Roman" panose="02020603050405020304" pitchFamily="18" charset="0"/>
              </a:rPr>
              <a:t>Lombardlar’ın</a:t>
            </a:r>
            <a:r>
              <a:rPr lang="tr-TR" dirty="0" smtClean="0">
                <a:latin typeface="Times New Roman" panose="02020603050405020304" pitchFamily="18" charset="0"/>
                <a:cs typeface="Times New Roman" panose="02020603050405020304" pitchFamily="18" charset="0"/>
              </a:rPr>
              <a:t> Kuzey İtalya’dan sürülmesi, Endülüs’teki </a:t>
            </a:r>
            <a:r>
              <a:rPr lang="tr-TR" dirty="0" err="1" smtClean="0">
                <a:latin typeface="Times New Roman" panose="02020603050405020304" pitchFamily="18" charset="0"/>
                <a:cs typeface="Times New Roman" panose="02020603050405020304" pitchFamily="18" charset="0"/>
              </a:rPr>
              <a:t>Araplar’ın</a:t>
            </a:r>
            <a:r>
              <a:rPr lang="tr-TR" dirty="0" smtClean="0">
                <a:latin typeface="Times New Roman" panose="02020603050405020304" pitchFamily="18" charset="0"/>
                <a:cs typeface="Times New Roman" panose="02020603050405020304" pitchFamily="18" charset="0"/>
              </a:rPr>
              <a:t> sık seferlerle sıkıştırılması ve Saksonya’daki halkların Hıristiyanlığı kabule mecbur bırakılması söz konusu politikaların en önde gelen öğeleriydi. </a:t>
            </a:r>
          </a:p>
          <a:p>
            <a:pPr algn="just"/>
            <a:r>
              <a:rPr lang="tr-TR" dirty="0" err="1" smtClean="0">
                <a:latin typeface="Times New Roman" panose="02020603050405020304" pitchFamily="18" charset="0"/>
                <a:cs typeface="Times New Roman" panose="02020603050405020304" pitchFamily="18" charset="0"/>
              </a:rPr>
              <a:t>Chralemagne</a:t>
            </a:r>
            <a:r>
              <a:rPr lang="tr-TR" dirty="0" smtClean="0">
                <a:latin typeface="Times New Roman" panose="02020603050405020304" pitchFamily="18" charset="0"/>
                <a:cs typeface="Times New Roman" panose="02020603050405020304" pitchFamily="18" charset="0"/>
              </a:rPr>
              <a:t>, Papa’nın davetiyle 774 senesinde Lombard arazilerini fethetti, 787 senesinde ise İtalya’yı </a:t>
            </a:r>
            <a:r>
              <a:rPr lang="tr-TR" dirty="0" err="1" smtClean="0">
                <a:latin typeface="Times New Roman" panose="02020603050405020304" pitchFamily="18" charset="0"/>
                <a:cs typeface="Times New Roman" panose="02020603050405020304" pitchFamily="18" charset="0"/>
              </a:rPr>
              <a:t>Capua</a:t>
            </a:r>
            <a:r>
              <a:rPr lang="tr-TR" dirty="0" smtClean="0">
                <a:latin typeface="Times New Roman" panose="02020603050405020304" pitchFamily="18" charset="0"/>
                <a:cs typeface="Times New Roman" panose="02020603050405020304" pitchFamily="18" charset="0"/>
              </a:rPr>
              <a:t> bölgesine değin ele geçirdi. İtalya arazisindeki bu başarılarının yanı sıra Saksonya’da ve Endülüs yöresinde </a:t>
            </a:r>
            <a:r>
              <a:rPr lang="tr-TR" dirty="0" err="1" smtClean="0">
                <a:latin typeface="Times New Roman" panose="02020603050405020304" pitchFamily="18" charset="0"/>
                <a:cs typeface="Times New Roman" panose="02020603050405020304" pitchFamily="18" charset="0"/>
              </a:rPr>
              <a:t>Franklar’ın</a:t>
            </a:r>
            <a:r>
              <a:rPr lang="tr-TR" dirty="0" smtClean="0">
                <a:latin typeface="Times New Roman" panose="02020603050405020304" pitchFamily="18" charset="0"/>
                <a:cs typeface="Times New Roman" panose="02020603050405020304" pitchFamily="18" charset="0"/>
              </a:rPr>
              <a:t> hakimiyet sahalarını genişletmeyi başardı. 796 senesinde </a:t>
            </a:r>
            <a:r>
              <a:rPr lang="tr-TR" dirty="0" err="1" smtClean="0">
                <a:latin typeface="Times New Roman" panose="02020603050405020304" pitchFamily="18" charset="0"/>
                <a:cs typeface="Times New Roman" panose="02020603050405020304" pitchFamily="18" charset="0"/>
              </a:rPr>
              <a:t>Avarlar’a</a:t>
            </a:r>
            <a:r>
              <a:rPr lang="tr-TR" dirty="0" smtClean="0">
                <a:latin typeface="Times New Roman" panose="02020603050405020304" pitchFamily="18" charset="0"/>
                <a:cs typeface="Times New Roman" panose="02020603050405020304" pitchFamily="18" charset="0"/>
              </a:rPr>
              <a:t> karşı aldığı galibiyetle devletinin sınırlarını Orta Avrupa’ya kadar taşımayı başardı. </a:t>
            </a:r>
            <a:r>
              <a:rPr lang="tr-TR" dirty="0" err="1" smtClean="0">
                <a:latin typeface="Times New Roman" panose="02020603050405020304" pitchFamily="18" charset="0"/>
                <a:cs typeface="Times New Roman" panose="02020603050405020304" pitchFamily="18" charset="0"/>
              </a:rPr>
              <a:t>Charlemagne</a:t>
            </a:r>
            <a:r>
              <a:rPr lang="tr-TR" dirty="0" smtClean="0">
                <a:latin typeface="Times New Roman" panose="02020603050405020304" pitchFamily="18" charset="0"/>
                <a:cs typeface="Times New Roman" panose="02020603050405020304" pitchFamily="18" charset="0"/>
              </a:rPr>
              <a:t>, Tuna Nehri kadar ulaşmasını temin eden askeri başarılarını diplomatik ilişkiler vasıtasıyla meşru ve kalıcı hale getirdi. Bu doğrultuda 800 senesinde Papa’nın elinden </a:t>
            </a:r>
            <a:r>
              <a:rPr lang="tr-TR" dirty="0" err="1" smtClean="0">
                <a:latin typeface="Times New Roman" panose="02020603050405020304" pitchFamily="18" charset="0"/>
                <a:cs typeface="Times New Roman" panose="02020603050405020304" pitchFamily="18" charset="0"/>
              </a:rPr>
              <a:t>Romalılar’ın</a:t>
            </a:r>
            <a:r>
              <a:rPr lang="tr-TR" dirty="0" smtClean="0">
                <a:latin typeface="Times New Roman" panose="02020603050405020304" pitchFamily="18" charset="0"/>
                <a:cs typeface="Times New Roman" panose="02020603050405020304" pitchFamily="18" charset="0"/>
              </a:rPr>
              <a:t> İmparatoru unvanıyla taç giydi. Bizans İmparatorluğu ise İmparatoriçe </a:t>
            </a:r>
            <a:r>
              <a:rPr lang="tr-TR" dirty="0" err="1" smtClean="0">
                <a:latin typeface="Times New Roman" panose="02020603050405020304" pitchFamily="18" charset="0"/>
                <a:cs typeface="Times New Roman" panose="02020603050405020304" pitchFamily="18" charset="0"/>
              </a:rPr>
              <a:t>Eirene’nin</a:t>
            </a:r>
            <a:r>
              <a:rPr lang="tr-TR" dirty="0" smtClean="0">
                <a:latin typeface="Times New Roman" panose="02020603050405020304" pitchFamily="18" charset="0"/>
                <a:cs typeface="Times New Roman" panose="02020603050405020304" pitchFamily="18" charset="0"/>
              </a:rPr>
              <a:t> hakimiyet devrinde </a:t>
            </a:r>
            <a:r>
              <a:rPr lang="tr-TR" dirty="0" err="1" smtClean="0">
                <a:latin typeface="Times New Roman" panose="02020603050405020304" pitchFamily="18" charset="0"/>
                <a:cs typeface="Times New Roman" panose="02020603050405020304" pitchFamily="18" charset="0"/>
              </a:rPr>
              <a:t>Charlemagne’nin</a:t>
            </a:r>
            <a:r>
              <a:rPr lang="tr-TR" dirty="0" smtClean="0">
                <a:latin typeface="Times New Roman" panose="02020603050405020304" pitchFamily="18" charset="0"/>
                <a:cs typeface="Times New Roman" panose="02020603050405020304" pitchFamily="18" charset="0"/>
              </a:rPr>
              <a:t> ulaştığı konumu tasdik manasında iletişim kurduktan sonra durumun evlilik ile perçinlenmesine rıza gösterdi. Ayrıca </a:t>
            </a:r>
            <a:r>
              <a:rPr lang="tr-TR" dirty="0" err="1" smtClean="0">
                <a:latin typeface="Times New Roman" panose="02020603050405020304" pitchFamily="18" charset="0"/>
                <a:cs typeface="Times New Roman" panose="02020603050405020304" pitchFamily="18" charset="0"/>
              </a:rPr>
              <a:t>Charlemagne</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Aachen’da</a:t>
            </a:r>
            <a:r>
              <a:rPr lang="tr-TR" dirty="0" smtClean="0">
                <a:latin typeface="Times New Roman" panose="02020603050405020304" pitchFamily="18" charset="0"/>
                <a:cs typeface="Times New Roman" panose="02020603050405020304" pitchFamily="18" charset="0"/>
              </a:rPr>
              <a:t> kurduğu saray merkezli yeni bir sanat ve bilim </a:t>
            </a:r>
            <a:r>
              <a:rPr lang="tr-TR" dirty="0" err="1" smtClean="0">
                <a:latin typeface="Times New Roman" panose="02020603050405020304" pitchFamily="18" charset="0"/>
                <a:cs typeface="Times New Roman" panose="02020603050405020304" pitchFamily="18" charset="0"/>
              </a:rPr>
              <a:t>rönesansının</a:t>
            </a:r>
            <a:r>
              <a:rPr lang="tr-TR" dirty="0" smtClean="0">
                <a:latin typeface="Times New Roman" panose="02020603050405020304" pitchFamily="18" charset="0"/>
                <a:cs typeface="Times New Roman" panose="02020603050405020304" pitchFamily="18" charset="0"/>
              </a:rPr>
              <a:t> hamiliğini üstlendi. </a:t>
            </a:r>
            <a:r>
              <a:rPr lang="tr-TR" dirty="0" err="1" smtClean="0">
                <a:latin typeface="Times New Roman" panose="02020603050405020304" pitchFamily="18" charset="0"/>
                <a:cs typeface="Times New Roman" panose="02020603050405020304" pitchFamily="18" charset="0"/>
              </a:rPr>
              <a:t>Karolenj</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Rönesansı</a:t>
            </a:r>
            <a:r>
              <a:rPr lang="tr-TR" dirty="0" smtClean="0">
                <a:latin typeface="Times New Roman" panose="02020603050405020304" pitchFamily="18" charset="0"/>
                <a:cs typeface="Times New Roman" panose="02020603050405020304" pitchFamily="18" charset="0"/>
              </a:rPr>
              <a:t> olarak adlandırılan bu olgunun Avrupa’nın gelişimine temel oluşturan unsurlardan biri olduğu tüm otoritelerce kabul görmektedir. Nihayetinde </a:t>
            </a:r>
            <a:r>
              <a:rPr lang="tr-TR" dirty="0" err="1" smtClean="0">
                <a:latin typeface="Times New Roman" panose="02020603050405020304" pitchFamily="18" charset="0"/>
                <a:cs typeface="Times New Roman" panose="02020603050405020304" pitchFamily="18" charset="0"/>
              </a:rPr>
              <a:t>Charlemagne’nin</a:t>
            </a:r>
            <a:r>
              <a:rPr lang="tr-TR" dirty="0" smtClean="0">
                <a:latin typeface="Times New Roman" panose="02020603050405020304" pitchFamily="18" charset="0"/>
                <a:cs typeface="Times New Roman" panose="02020603050405020304" pitchFamily="18" charset="0"/>
              </a:rPr>
              <a:t> 814 senesindeki ölümünün ardından miras bıraktığı bu devasa imparatorluk, üç torunu arasında 843 </a:t>
            </a:r>
            <a:r>
              <a:rPr lang="tr-TR" dirty="0" err="1" smtClean="0">
                <a:latin typeface="Times New Roman" panose="02020603050405020304" pitchFamily="18" charset="0"/>
                <a:cs typeface="Times New Roman" panose="02020603050405020304" pitchFamily="18" charset="0"/>
              </a:rPr>
              <a:t>seneli</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Verdun</a:t>
            </a:r>
            <a:r>
              <a:rPr lang="tr-TR" dirty="0" smtClean="0">
                <a:latin typeface="Times New Roman" panose="02020603050405020304" pitchFamily="18" charset="0"/>
                <a:cs typeface="Times New Roman" panose="02020603050405020304" pitchFamily="18" charset="0"/>
              </a:rPr>
              <a:t> Antlaşmasıyla üç parçaya ayrıldı.</a:t>
            </a:r>
          </a:p>
        </p:txBody>
      </p:sp>
    </p:spTree>
    <p:extLst>
      <p:ext uri="{BB962C8B-B14F-4D97-AF65-F5344CB8AC3E}">
        <p14:creationId xmlns:p14="http://schemas.microsoft.com/office/powerpoint/2010/main" val="759282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228600"/>
            <a:ext cx="9144000" cy="1308100"/>
          </a:xfrm>
        </p:spPr>
        <p:txBody>
          <a:bodyPr>
            <a:normAutofit/>
          </a:bodyPr>
          <a:lstStyle/>
          <a:p>
            <a:r>
              <a:rPr lang="tr-TR" dirty="0" smtClean="0">
                <a:latin typeface="Times New Roman" panose="02020603050405020304" pitchFamily="18" charset="0"/>
                <a:cs typeface="Times New Roman" panose="02020603050405020304" pitchFamily="18" charset="0"/>
              </a:rPr>
              <a:t>Franklar </a:t>
            </a:r>
            <a:endParaRPr lang="en-US"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24000" y="2032000"/>
            <a:ext cx="9474200" cy="4406900"/>
          </a:xfrm>
        </p:spPr>
        <p:txBody>
          <a:bodyPr/>
          <a:lstStyle/>
          <a:p>
            <a:pPr algn="just"/>
            <a:r>
              <a:rPr lang="tr-TR" dirty="0" smtClean="0">
                <a:latin typeface="Times New Roman" panose="02020603050405020304" pitchFamily="18" charset="0"/>
                <a:cs typeface="Times New Roman" panose="02020603050405020304" pitchFamily="18" charset="0"/>
              </a:rPr>
              <a:t>Ren Nehri’nin Kuzey Denizi’ne döküldüğü arazisinin doğu yakasında yerleşim gösteren muhtelif Germen kavimleri büyük bir ihtimalle M.S. 3. yüzyılda bir araya gelerek Frank tabiriyle anılan halkı meydana getirdi. Bir sonraki yüzyılda Frank halkı hiyerarşik örgütlü bir yapı meydana getirmeyi ve İmparatorluğa  </a:t>
            </a:r>
            <a:r>
              <a:rPr lang="tr-TR" i="1" dirty="0" err="1" smtClean="0">
                <a:latin typeface="Times New Roman" panose="02020603050405020304" pitchFamily="18" charset="0"/>
                <a:cs typeface="Times New Roman" panose="02020603050405020304" pitchFamily="18" charset="0"/>
              </a:rPr>
              <a:t>foederati</a:t>
            </a:r>
            <a:r>
              <a:rPr lang="tr-TR" dirty="0" smtClean="0">
                <a:latin typeface="Times New Roman" panose="02020603050405020304" pitchFamily="18" charset="0"/>
                <a:cs typeface="Times New Roman" panose="02020603050405020304" pitchFamily="18" charset="0"/>
              </a:rPr>
              <a:t> statüsünde tabi olmayı başardı. Söz konuşu gelişmeler neticesinde </a:t>
            </a:r>
            <a:r>
              <a:rPr lang="tr-TR" dirty="0" err="1" smtClean="0">
                <a:latin typeface="Times New Roman" panose="02020603050405020304" pitchFamily="18" charset="0"/>
                <a:cs typeface="Times New Roman" panose="02020603050405020304" pitchFamily="18" charset="0"/>
              </a:rPr>
              <a:t>Franklar’ın</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Galya</a:t>
            </a:r>
            <a:r>
              <a:rPr lang="tr-TR" dirty="0" smtClean="0">
                <a:latin typeface="Times New Roman" panose="02020603050405020304" pitchFamily="18" charset="0"/>
                <a:cs typeface="Times New Roman" panose="02020603050405020304" pitchFamily="18" charset="0"/>
              </a:rPr>
              <a:t> arazisine yayılım süreci başladı. Bu süreç içerisinde istikbalde </a:t>
            </a:r>
            <a:r>
              <a:rPr lang="tr-TR" dirty="0" err="1" smtClean="0">
                <a:latin typeface="Times New Roman" panose="02020603050405020304" pitchFamily="18" charset="0"/>
                <a:cs typeface="Times New Roman" panose="02020603050405020304" pitchFamily="18" charset="0"/>
              </a:rPr>
              <a:t>Merovenj</a:t>
            </a:r>
            <a:r>
              <a:rPr lang="tr-TR" dirty="0" smtClean="0">
                <a:latin typeface="Times New Roman" panose="02020603050405020304" pitchFamily="18" charset="0"/>
                <a:cs typeface="Times New Roman" panose="02020603050405020304" pitchFamily="18" charset="0"/>
              </a:rPr>
              <a:t> Hanedanlığını </a:t>
            </a:r>
            <a:r>
              <a:rPr lang="tr-TR" dirty="0" err="1" smtClean="0">
                <a:latin typeface="Times New Roman" panose="02020603050405020304" pitchFamily="18" charset="0"/>
                <a:cs typeface="Times New Roman" panose="02020603050405020304" pitchFamily="18" charset="0"/>
              </a:rPr>
              <a:t>vücud</a:t>
            </a:r>
            <a:r>
              <a:rPr lang="tr-TR" dirty="0" smtClean="0">
                <a:latin typeface="Times New Roman" panose="02020603050405020304" pitchFamily="18" charset="0"/>
                <a:cs typeface="Times New Roman" panose="02020603050405020304" pitchFamily="18" charset="0"/>
              </a:rPr>
              <a:t> verecek </a:t>
            </a:r>
            <a:r>
              <a:rPr lang="tr-TR" dirty="0" err="1" smtClean="0">
                <a:latin typeface="Times New Roman" panose="02020603050405020304" pitchFamily="18" charset="0"/>
                <a:cs typeface="Times New Roman" panose="02020603050405020304" pitchFamily="18" charset="0"/>
              </a:rPr>
              <a:t>Franklar’ın</a:t>
            </a:r>
            <a:r>
              <a:rPr lang="tr-TR" dirty="0" smtClean="0">
                <a:latin typeface="Times New Roman" panose="02020603050405020304" pitchFamily="18" charset="0"/>
                <a:cs typeface="Times New Roman" panose="02020603050405020304" pitchFamily="18" charset="0"/>
              </a:rPr>
              <a:t> muayyen bir kolu da </a:t>
            </a:r>
            <a:r>
              <a:rPr lang="tr-TR" dirty="0" err="1" smtClean="0">
                <a:latin typeface="Times New Roman" panose="02020603050405020304" pitchFamily="18" charset="0"/>
                <a:cs typeface="Times New Roman" panose="02020603050405020304" pitchFamily="18" charset="0"/>
              </a:rPr>
              <a:t>Galya</a:t>
            </a:r>
            <a:r>
              <a:rPr lang="tr-TR" dirty="0" smtClean="0">
                <a:latin typeface="Times New Roman" panose="02020603050405020304" pitchFamily="18" charset="0"/>
                <a:cs typeface="Times New Roman" panose="02020603050405020304" pitchFamily="18" charset="0"/>
              </a:rPr>
              <a:t> dahilinde yer alan </a:t>
            </a:r>
            <a:r>
              <a:rPr lang="tr-TR" dirty="0" err="1" smtClean="0">
                <a:latin typeface="Times New Roman" panose="02020603050405020304" pitchFamily="18" charset="0"/>
                <a:cs typeface="Times New Roman" panose="02020603050405020304" pitchFamily="18" charset="0"/>
              </a:rPr>
              <a:t>Tournai</a:t>
            </a:r>
            <a:r>
              <a:rPr lang="tr-TR" dirty="0" smtClean="0">
                <a:latin typeface="Times New Roman" panose="02020603050405020304" pitchFamily="18" charset="0"/>
                <a:cs typeface="Times New Roman" panose="02020603050405020304" pitchFamily="18" charset="0"/>
              </a:rPr>
              <a:t> arazisine yerleşti.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905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1" y="1"/>
            <a:ext cx="9067800" cy="6871394"/>
          </a:xfrm>
          <a:prstGeom prst="rect">
            <a:avLst/>
          </a:prstGeom>
        </p:spPr>
      </p:pic>
      <p:sp>
        <p:nvSpPr>
          <p:cNvPr id="3" name="Alt Başlık 2"/>
          <p:cNvSpPr>
            <a:spLocks noGrp="1"/>
          </p:cNvSpPr>
          <p:nvPr>
            <p:ph type="subTitle" idx="1"/>
          </p:nvPr>
        </p:nvSpPr>
        <p:spPr>
          <a:xfrm>
            <a:off x="9194800" y="2247899"/>
            <a:ext cx="2882900" cy="2384425"/>
          </a:xfrm>
        </p:spPr>
        <p:txBody>
          <a:bodyPr>
            <a:normAutofit/>
          </a:bodyPr>
          <a:lstStyle/>
          <a:p>
            <a:r>
              <a:rPr lang="tr-TR" sz="3600" dirty="0" smtClean="0">
                <a:latin typeface="Times New Roman" panose="02020603050405020304" pitchFamily="18" charset="0"/>
                <a:cs typeface="Times New Roman" panose="02020603050405020304" pitchFamily="18" charset="0"/>
              </a:rPr>
              <a:t>TOURNAİ </a:t>
            </a:r>
            <a:r>
              <a:rPr lang="tr-TR" dirty="0" smtClean="0">
                <a:latin typeface="Times New Roman" panose="02020603050405020304" pitchFamily="18" charset="0"/>
                <a:cs typeface="Times New Roman" panose="02020603050405020304" pitchFamily="18" charset="0"/>
              </a:rPr>
              <a:t>Yerleşim Biriminin Konumu</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2081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
            <a:ext cx="9144000" cy="1054100"/>
          </a:xfrm>
        </p:spPr>
        <p:txBody>
          <a:bodyPr>
            <a:normAutofit/>
          </a:bodyPr>
          <a:lstStyle/>
          <a:p>
            <a:r>
              <a:rPr lang="tr-TR" dirty="0" err="1" smtClean="0">
                <a:latin typeface="Times New Roman" panose="02020603050405020304" pitchFamily="18" charset="0"/>
                <a:cs typeface="Times New Roman" panose="02020603050405020304" pitchFamily="18" charset="0"/>
              </a:rPr>
              <a:t>Clovis</a:t>
            </a:r>
            <a:endParaRPr lang="en-US"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11300" y="1409700"/>
            <a:ext cx="9144000" cy="4991100"/>
          </a:xfrm>
        </p:spPr>
        <p:txBody>
          <a:bodyPr>
            <a:normAutofit fontScale="85000" lnSpcReduction="10000"/>
          </a:bodyPr>
          <a:lstStyle/>
          <a:p>
            <a:pPr algn="just"/>
            <a:r>
              <a:rPr lang="tr-TR" dirty="0" smtClean="0">
                <a:latin typeface="Times New Roman" panose="02020603050405020304" pitchFamily="18" charset="0"/>
                <a:cs typeface="Times New Roman" panose="02020603050405020304" pitchFamily="18" charset="0"/>
              </a:rPr>
              <a:t>    </a:t>
            </a:r>
            <a:r>
              <a:rPr lang="tr-TR" b="1" dirty="0" err="1" smtClean="0">
                <a:latin typeface="Times New Roman" panose="02020603050405020304" pitchFamily="18" charset="0"/>
                <a:cs typeface="Times New Roman" panose="02020603050405020304" pitchFamily="18" charset="0"/>
              </a:rPr>
              <a:t>Clovis</a:t>
            </a:r>
            <a:r>
              <a:rPr lang="tr-TR" dirty="0" smtClean="0">
                <a:latin typeface="Times New Roman" panose="02020603050405020304" pitchFamily="18" charset="0"/>
                <a:cs typeface="Times New Roman" panose="02020603050405020304" pitchFamily="18" charset="0"/>
              </a:rPr>
              <a:t>, 481 </a:t>
            </a:r>
            <a:r>
              <a:rPr lang="tr-TR" dirty="0" err="1" smtClean="0">
                <a:latin typeface="Times New Roman" panose="02020603050405020304" pitchFamily="18" charset="0"/>
                <a:cs typeface="Times New Roman" panose="02020603050405020304" pitchFamily="18" charset="0"/>
              </a:rPr>
              <a:t>senensinde</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Merovenj</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Hanedanlığı’nın</a:t>
            </a:r>
            <a:r>
              <a:rPr lang="tr-TR" dirty="0" smtClean="0">
                <a:latin typeface="Times New Roman" panose="02020603050405020304" pitchFamily="18" charset="0"/>
                <a:cs typeface="Times New Roman" panose="02020603050405020304" pitchFamily="18" charset="0"/>
              </a:rPr>
              <a:t> üçüncü hükümdarı olarak genç yaşta tahta çıktı. Aşağı Ren Vadisi’nin iki yakasında ve Fransa’da bulunan Doğu </a:t>
            </a:r>
            <a:r>
              <a:rPr lang="tr-TR" dirty="0" err="1" smtClean="0">
                <a:latin typeface="Times New Roman" panose="02020603050405020304" pitchFamily="18" charset="0"/>
                <a:cs typeface="Times New Roman" panose="02020603050405020304" pitchFamily="18" charset="0"/>
              </a:rPr>
              <a:t>Frankları’nın</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da liderliğini tasvip ettiği </a:t>
            </a:r>
            <a:r>
              <a:rPr lang="tr-TR" dirty="0" err="1" smtClean="0">
                <a:latin typeface="Times New Roman" panose="02020603050405020304" pitchFamily="18" charset="0"/>
                <a:cs typeface="Times New Roman" panose="02020603050405020304" pitchFamily="18" charset="0"/>
              </a:rPr>
              <a:t>Clovis</a:t>
            </a:r>
            <a:r>
              <a:rPr lang="tr-TR" dirty="0" smtClean="0">
                <a:latin typeface="Times New Roman" panose="02020603050405020304" pitchFamily="18" charset="0"/>
                <a:cs typeface="Times New Roman" panose="02020603050405020304" pitchFamily="18" charset="0"/>
              </a:rPr>
              <a:t>, Frank halkının ekseriyetinin hükümdarı sıfatını taşımaya başladı. 486 senesinde </a:t>
            </a:r>
            <a:r>
              <a:rPr lang="tr-TR" i="1" dirty="0" err="1" smtClean="0">
                <a:latin typeface="Times New Roman" panose="02020603050405020304" pitchFamily="18" charset="0"/>
                <a:cs typeface="Times New Roman" panose="02020603050405020304" pitchFamily="18" charset="0"/>
              </a:rPr>
              <a:t>Soissons</a:t>
            </a:r>
            <a:r>
              <a:rPr lang="tr-TR" i="1" dirty="0" smtClean="0">
                <a:latin typeface="Times New Roman" panose="02020603050405020304" pitchFamily="18" charset="0"/>
                <a:cs typeface="Times New Roman" panose="02020603050405020304" pitchFamily="18" charset="0"/>
              </a:rPr>
              <a:t> Savaşı</a:t>
            </a:r>
            <a:r>
              <a:rPr lang="tr-TR" dirty="0" smtClean="0">
                <a:latin typeface="Times New Roman" panose="02020603050405020304" pitchFamily="18" charset="0"/>
                <a:cs typeface="Times New Roman" panose="02020603050405020304" pitchFamily="18" charset="0"/>
              </a:rPr>
              <a:t>’nda Roma birliklerini mağlup etmesiyle bölgedeki en kudretli hükümdar konumuna ulaştı. Cenevre ahalisinde yaşayan ve Aryanizm taraftarı olan </a:t>
            </a:r>
            <a:r>
              <a:rPr lang="tr-TR" dirty="0" err="1" smtClean="0">
                <a:latin typeface="Times New Roman" panose="02020603050405020304" pitchFamily="18" charset="0"/>
                <a:cs typeface="Times New Roman" panose="02020603050405020304" pitchFamily="18" charset="0"/>
              </a:rPr>
              <a:t>Burgonlar</a:t>
            </a:r>
            <a:r>
              <a:rPr lang="tr-TR" dirty="0" smtClean="0">
                <a:latin typeface="Times New Roman" panose="02020603050405020304" pitchFamily="18" charset="0"/>
                <a:cs typeface="Times New Roman" panose="02020603050405020304" pitchFamily="18" charset="0"/>
              </a:rPr>
              <a:t> ile kurduğu iletişim nihayetinde </a:t>
            </a:r>
            <a:r>
              <a:rPr lang="tr-TR" dirty="0" err="1" smtClean="0">
                <a:latin typeface="Times New Roman" panose="02020603050405020304" pitchFamily="18" charset="0"/>
                <a:cs typeface="Times New Roman" panose="02020603050405020304" pitchFamily="18" charset="0"/>
              </a:rPr>
              <a:t>Clotilde</a:t>
            </a:r>
            <a:r>
              <a:rPr lang="tr-TR" dirty="0" smtClean="0">
                <a:latin typeface="Times New Roman" panose="02020603050405020304" pitchFamily="18" charset="0"/>
                <a:cs typeface="Times New Roman" panose="02020603050405020304" pitchFamily="18" charset="0"/>
              </a:rPr>
              <a:t> namında bir </a:t>
            </a:r>
            <a:r>
              <a:rPr lang="tr-TR" dirty="0" err="1" smtClean="0">
                <a:latin typeface="Times New Roman" panose="02020603050405020304" pitchFamily="18" charset="0"/>
                <a:cs typeface="Times New Roman" panose="02020603050405020304" pitchFamily="18" charset="0"/>
              </a:rPr>
              <a:t>Burgon</a:t>
            </a:r>
            <a:r>
              <a:rPr lang="tr-TR" dirty="0" smtClean="0">
                <a:latin typeface="Times New Roman" panose="02020603050405020304" pitchFamily="18" charset="0"/>
                <a:cs typeface="Times New Roman" panose="02020603050405020304" pitchFamily="18" charset="0"/>
              </a:rPr>
              <a:t> prensesi ile evlendi (496). Fakat söz konusu Prenses, halkının aksine Katolik mezhebine mensuptu. Pagan olan </a:t>
            </a:r>
            <a:r>
              <a:rPr lang="tr-TR" dirty="0" err="1" smtClean="0">
                <a:latin typeface="Times New Roman" panose="02020603050405020304" pitchFamily="18" charset="0"/>
                <a:cs typeface="Times New Roman" panose="02020603050405020304" pitchFamily="18" charset="0"/>
              </a:rPr>
              <a:t>Clovis</a:t>
            </a:r>
            <a:r>
              <a:rPr lang="tr-TR" dirty="0" smtClean="0">
                <a:latin typeface="Times New Roman" panose="02020603050405020304" pitchFamily="18" charset="0"/>
                <a:cs typeface="Times New Roman" panose="02020603050405020304" pitchFamily="18" charset="0"/>
              </a:rPr>
              <a:t>, Aryanizm’i bir dönem iştigalde bulunduysa da Katolik mezhebinde karar kıldı. Bu suretle </a:t>
            </a:r>
            <a:r>
              <a:rPr lang="tr-TR" dirty="0" err="1" smtClean="0">
                <a:latin typeface="Times New Roman" panose="02020603050405020304" pitchFamily="18" charset="0"/>
                <a:cs typeface="Times New Roman" panose="02020603050405020304" pitchFamily="18" charset="0"/>
              </a:rPr>
              <a:t>Clovis</a:t>
            </a:r>
            <a:r>
              <a:rPr lang="tr-TR" dirty="0" smtClean="0">
                <a:latin typeface="Times New Roman" panose="02020603050405020304" pitchFamily="18" charset="0"/>
                <a:cs typeface="Times New Roman" panose="02020603050405020304" pitchFamily="18" charset="0"/>
              </a:rPr>
              <a:t>, Germenler arasında Katolik mezhebine giren ilk barbar lideri oldu. Bu konumundan </a:t>
            </a:r>
            <a:r>
              <a:rPr lang="tr-TR" dirty="0" err="1" smtClean="0">
                <a:latin typeface="Times New Roman" panose="02020603050405020304" pitchFamily="18" charset="0"/>
                <a:cs typeface="Times New Roman" panose="02020603050405020304" pitchFamily="18" charset="0"/>
              </a:rPr>
              <a:t>Papalık’ın</a:t>
            </a:r>
            <a:r>
              <a:rPr lang="tr-TR" dirty="0" smtClean="0">
                <a:latin typeface="Times New Roman" panose="02020603050405020304" pitchFamily="18" charset="0"/>
                <a:cs typeface="Times New Roman" panose="02020603050405020304" pitchFamily="18" charset="0"/>
              </a:rPr>
              <a:t> ve Bizans’ın desteği üzerinden ziyadesiyle istifade etti. Artık Katolik kilisesinin savunucusu olarak hem pagan hem de </a:t>
            </a:r>
            <a:r>
              <a:rPr lang="tr-TR" dirty="0" err="1" smtClean="0">
                <a:latin typeface="Times New Roman" panose="02020603050405020304" pitchFamily="18" charset="0"/>
                <a:cs typeface="Times New Roman" panose="02020603050405020304" pitchFamily="18" charset="0"/>
              </a:rPr>
              <a:t>Aryanist</a:t>
            </a:r>
            <a:r>
              <a:rPr lang="tr-TR" dirty="0" smtClean="0">
                <a:latin typeface="Times New Roman" panose="02020603050405020304" pitchFamily="18" charset="0"/>
                <a:cs typeface="Times New Roman" panose="02020603050405020304" pitchFamily="18" charset="0"/>
              </a:rPr>
              <a:t> toplumlara karşı harekete geçebilirdi. Nitekim </a:t>
            </a:r>
            <a:r>
              <a:rPr lang="tr-TR" dirty="0" err="1" smtClean="0">
                <a:latin typeface="Times New Roman" panose="02020603050405020304" pitchFamily="18" charset="0"/>
                <a:cs typeface="Times New Roman" panose="02020603050405020304" pitchFamily="18" charset="0"/>
              </a:rPr>
              <a:t>Galya</a:t>
            </a:r>
            <a:r>
              <a:rPr lang="tr-TR" dirty="0" smtClean="0">
                <a:latin typeface="Times New Roman" panose="02020603050405020304" pitchFamily="18" charset="0"/>
                <a:cs typeface="Times New Roman" panose="02020603050405020304" pitchFamily="18" charset="0"/>
              </a:rPr>
              <a:t> halkının desteğini din eksenli temin ettikten sonra 507 senesinde </a:t>
            </a:r>
            <a:r>
              <a:rPr lang="tr-TR" dirty="0" err="1" smtClean="0">
                <a:latin typeface="Times New Roman" panose="02020603050405020304" pitchFamily="18" charset="0"/>
                <a:cs typeface="Times New Roman" panose="02020603050405020304" pitchFamily="18" charset="0"/>
              </a:rPr>
              <a:t>Vizigotları</a:t>
            </a:r>
            <a:r>
              <a:rPr lang="tr-TR" dirty="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Poitiers’de</a:t>
            </a:r>
            <a:r>
              <a:rPr lang="tr-TR" dirty="0" smtClean="0">
                <a:latin typeface="Times New Roman" panose="02020603050405020304" pitchFamily="18" charset="0"/>
                <a:cs typeface="Times New Roman" panose="02020603050405020304" pitchFamily="18" charset="0"/>
              </a:rPr>
              <a:t> kat’i şekilde mağlup etti ve </a:t>
            </a:r>
            <a:r>
              <a:rPr lang="tr-TR" dirty="0" err="1" smtClean="0">
                <a:latin typeface="Times New Roman" panose="02020603050405020304" pitchFamily="18" charset="0"/>
                <a:cs typeface="Times New Roman" panose="02020603050405020304" pitchFamily="18" charset="0"/>
              </a:rPr>
              <a:t>Galya’yı</a:t>
            </a:r>
            <a:r>
              <a:rPr lang="tr-TR" dirty="0" smtClean="0">
                <a:latin typeface="Times New Roman" panose="02020603050405020304" pitchFamily="18" charset="0"/>
                <a:cs typeface="Times New Roman" panose="02020603050405020304" pitchFamily="18" charset="0"/>
              </a:rPr>
              <a:t> hakimiyeti altına aldı. Bizans İmparatorları, Frankları İtalya’daki Lombardlar ve </a:t>
            </a:r>
            <a:r>
              <a:rPr lang="tr-TR" dirty="0" err="1" smtClean="0">
                <a:latin typeface="Times New Roman" panose="02020603050405020304" pitchFamily="18" charset="0"/>
                <a:cs typeface="Times New Roman" panose="02020603050405020304" pitchFamily="18" charset="0"/>
              </a:rPr>
              <a:t>Aryanist</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Got</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Krallıkları karşısında potansiyel müttefik olarak gördüklerinden </a:t>
            </a:r>
            <a:r>
              <a:rPr lang="tr-TR" dirty="0" err="1" smtClean="0">
                <a:latin typeface="Times New Roman" panose="02020603050405020304" pitchFamily="18" charset="0"/>
                <a:cs typeface="Times New Roman" panose="02020603050405020304" pitchFamily="18" charset="0"/>
              </a:rPr>
              <a:t>Clovis’ten</a:t>
            </a:r>
            <a:r>
              <a:rPr lang="tr-TR" dirty="0" smtClean="0">
                <a:latin typeface="Times New Roman" panose="02020603050405020304" pitchFamily="18" charset="0"/>
                <a:cs typeface="Times New Roman" panose="02020603050405020304" pitchFamily="18" charset="0"/>
              </a:rPr>
              <a:t> itibaren Frank hükümdarlarına konsül ve </a:t>
            </a:r>
            <a:r>
              <a:rPr lang="tr-TR" dirty="0" err="1" smtClean="0">
                <a:latin typeface="Times New Roman" panose="02020603050405020304" pitchFamily="18" charset="0"/>
                <a:cs typeface="Times New Roman" panose="02020603050405020304" pitchFamily="18" charset="0"/>
              </a:rPr>
              <a:t>patrikios</a:t>
            </a:r>
            <a:r>
              <a:rPr lang="tr-TR" dirty="0" smtClean="0">
                <a:latin typeface="Times New Roman" panose="02020603050405020304" pitchFamily="18" charset="0"/>
                <a:cs typeface="Times New Roman" panose="02020603050405020304" pitchFamily="18" charset="0"/>
              </a:rPr>
              <a:t> unvanları bahşetmeyi sürdürdüler. Din haricinde </a:t>
            </a:r>
            <a:r>
              <a:rPr lang="tr-TR" dirty="0" err="1" smtClean="0">
                <a:latin typeface="Times New Roman" panose="02020603050405020304" pitchFamily="18" charset="0"/>
                <a:cs typeface="Times New Roman" panose="02020603050405020304" pitchFamily="18" charset="0"/>
              </a:rPr>
              <a:t>Franklar’ın</a:t>
            </a:r>
            <a:r>
              <a:rPr lang="tr-TR" dirty="0" smtClean="0">
                <a:latin typeface="Times New Roman" panose="02020603050405020304" pitchFamily="18" charset="0"/>
                <a:cs typeface="Times New Roman" panose="02020603050405020304" pitchFamily="18" charset="0"/>
              </a:rPr>
              <a:t> Roma İmparatorluğu’na intibak sürecinde diğer ehemmiyetli husus </a:t>
            </a:r>
            <a:r>
              <a:rPr lang="tr-TR" dirty="0" err="1" smtClean="0">
                <a:latin typeface="Times New Roman" panose="02020603050405020304" pitchFamily="18" charset="0"/>
                <a:cs typeface="Times New Roman" panose="02020603050405020304" pitchFamily="18" charset="0"/>
              </a:rPr>
              <a:t>Franklar’ın</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Latince’yi</a:t>
            </a:r>
            <a:r>
              <a:rPr lang="tr-TR" dirty="0" smtClean="0">
                <a:latin typeface="Times New Roman" panose="02020603050405020304" pitchFamily="18" charset="0"/>
                <a:cs typeface="Times New Roman" panose="02020603050405020304" pitchFamily="18" charset="0"/>
              </a:rPr>
              <a:t> benimsemesi olmuştur. Gerçekleştirdiği fetihler ve inkılaplar sebebiyle Fransa’nın kurucu lideri kabul edilen </a:t>
            </a:r>
            <a:r>
              <a:rPr lang="tr-TR" dirty="0" err="1" smtClean="0">
                <a:latin typeface="Times New Roman" panose="02020603050405020304" pitchFamily="18" charset="0"/>
                <a:cs typeface="Times New Roman" panose="02020603050405020304" pitchFamily="18" charset="0"/>
              </a:rPr>
              <a:t>Clovis</a:t>
            </a:r>
            <a:r>
              <a:rPr lang="tr-TR" dirty="0" smtClean="0">
                <a:latin typeface="Times New Roman" panose="02020603050405020304" pitchFamily="18" charset="0"/>
                <a:cs typeface="Times New Roman" panose="02020603050405020304" pitchFamily="18" charset="0"/>
              </a:rPr>
              <a:t>, 27 Kasım 511 senesinde vefat etti.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14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en-US" dirty="0"/>
          </a:p>
        </p:txBody>
      </p:sp>
      <p:sp>
        <p:nvSpPr>
          <p:cNvPr id="3" name="Alt Başlık 2"/>
          <p:cNvSpPr>
            <a:spLocks noGrp="1"/>
          </p:cNvSpPr>
          <p:nvPr>
            <p:ph type="subTitle" idx="1"/>
          </p:nvPr>
        </p:nvSpPr>
        <p:spPr>
          <a:xfrm>
            <a:off x="19412472" y="11960089"/>
            <a:ext cx="6042992" cy="655713"/>
          </a:xfrm>
        </p:spPr>
        <p:txBody>
          <a:bodyPr/>
          <a:lstStyle/>
          <a:p>
            <a:endParaRPr lang="en-US" dirty="0"/>
          </a:p>
        </p:txBody>
      </p:sp>
      <p:pic>
        <p:nvPicPr>
          <p:cNvPr id="1026" name="Picture 2" descr="http://www.wiki-zero.com/index.php?q=aHR0cHM6Ly91cGxvYWQud2lraW1lZGlhLm9yZy93aWtpcGVkaWEvY29tbW9ucy9mL2YwL1BvcnRyYWl0X1JvaV9kZV9mcmFuY2VfTSVDMyVBOXJvdiVDMyVBOWUuanB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0110" y="1750889"/>
            <a:ext cx="1667638" cy="15845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o 4"/>
          <p:cNvGraphicFramePr>
            <a:graphicFrameLocks noGrp="1"/>
          </p:cNvGraphicFramePr>
          <p:nvPr>
            <p:extLst>
              <p:ext uri="{D42A27DB-BD31-4B8C-83A1-F6EECF244321}">
                <p14:modId xmlns:p14="http://schemas.microsoft.com/office/powerpoint/2010/main" val="2542121258"/>
              </p:ext>
            </p:extLst>
          </p:nvPr>
        </p:nvGraphicFramePr>
        <p:xfrm>
          <a:off x="228600" y="292098"/>
          <a:ext cx="9915716" cy="6327492"/>
        </p:xfrm>
        <a:graphic>
          <a:graphicData uri="http://schemas.openxmlformats.org/drawingml/2006/table">
            <a:tbl>
              <a:tblPr firstRow="1" bandRow="1">
                <a:tableStyleId>{5C22544A-7EE6-4342-B048-85BDC9FD1C3A}</a:tableStyleId>
              </a:tblPr>
              <a:tblGrid>
                <a:gridCol w="4957858">
                  <a:extLst>
                    <a:ext uri="{9D8B030D-6E8A-4147-A177-3AD203B41FA5}">
                      <a16:colId xmlns:a16="http://schemas.microsoft.com/office/drawing/2014/main" val="1785988348"/>
                    </a:ext>
                  </a:extLst>
                </a:gridCol>
                <a:gridCol w="4957858">
                  <a:extLst>
                    <a:ext uri="{9D8B030D-6E8A-4147-A177-3AD203B41FA5}">
                      <a16:colId xmlns:a16="http://schemas.microsoft.com/office/drawing/2014/main" val="250692909"/>
                    </a:ext>
                  </a:extLst>
                </a:gridCol>
              </a:tblGrid>
              <a:tr h="1581873">
                <a:tc>
                  <a:txBody>
                    <a:bodyPr/>
                    <a:lstStyle/>
                    <a:p>
                      <a:endParaRPr lang="tr-TR" dirty="0" smtClean="0"/>
                    </a:p>
                    <a:p>
                      <a:pPr algn="ctr"/>
                      <a:r>
                        <a:rPr lang="tr-TR" sz="3200" dirty="0" smtClean="0"/>
                        <a:t>FRANKLAR’IN KURUCU HÜKÜMDARLARI</a:t>
                      </a:r>
                      <a:endParaRPr lang="en-US" sz="3200" dirty="0"/>
                    </a:p>
                  </a:txBody>
                  <a:tcPr/>
                </a:tc>
                <a:tc>
                  <a:txBody>
                    <a:bodyPr/>
                    <a:lstStyle/>
                    <a:p>
                      <a:endParaRPr lang="en-US" dirty="0"/>
                    </a:p>
                  </a:txBody>
                  <a:tcPr/>
                </a:tc>
                <a:extLst>
                  <a:ext uri="{0D108BD9-81ED-4DB2-BD59-A6C34878D82A}">
                    <a16:rowId xmlns:a16="http://schemas.microsoft.com/office/drawing/2014/main" val="188539704"/>
                  </a:ext>
                </a:extLst>
              </a:tr>
              <a:tr h="1581873">
                <a:tc>
                  <a:txBody>
                    <a:bodyPr/>
                    <a:lstStyle/>
                    <a:p>
                      <a:pPr algn="ctr"/>
                      <a:endParaRPr lang="tr-TR" sz="4000" dirty="0" smtClean="0">
                        <a:latin typeface="Times New Roman" panose="02020603050405020304" pitchFamily="18" charset="0"/>
                        <a:cs typeface="Times New Roman" panose="02020603050405020304" pitchFamily="18" charset="0"/>
                      </a:endParaRPr>
                    </a:p>
                    <a:p>
                      <a:pPr algn="ctr"/>
                      <a:r>
                        <a:rPr lang="tr-TR" sz="4000" dirty="0" smtClean="0">
                          <a:latin typeface="Times New Roman" panose="02020603050405020304" pitchFamily="18" charset="0"/>
                          <a:cs typeface="Times New Roman" panose="02020603050405020304" pitchFamily="18" charset="0"/>
                        </a:rPr>
                        <a:t>MEROVECH</a:t>
                      </a:r>
                      <a:endParaRPr lang="en-US" sz="4000" dirty="0">
                        <a:latin typeface="Times New Roman" panose="02020603050405020304" pitchFamily="18" charset="0"/>
                        <a:cs typeface="Times New Roman" panose="02020603050405020304" pitchFamily="18" charset="0"/>
                      </a:endParaRPr>
                    </a:p>
                  </a:txBody>
                  <a:tcPr/>
                </a:tc>
                <a:tc>
                  <a:txBody>
                    <a:bodyPr/>
                    <a:lstStyle/>
                    <a:p>
                      <a:pPr algn="ctr"/>
                      <a:endParaRPr lang="tr-TR" sz="4000" dirty="0" smtClean="0">
                        <a:latin typeface="Times New Roman" panose="02020603050405020304" pitchFamily="18" charset="0"/>
                        <a:cs typeface="Times New Roman" panose="02020603050405020304" pitchFamily="18" charset="0"/>
                      </a:endParaRPr>
                    </a:p>
                    <a:p>
                      <a:pPr algn="ctr"/>
                      <a:r>
                        <a:rPr lang="tr-TR" sz="4000" dirty="0" smtClean="0">
                          <a:latin typeface="Times New Roman" panose="02020603050405020304" pitchFamily="18" charset="0"/>
                          <a:cs typeface="Times New Roman" panose="02020603050405020304" pitchFamily="18" charset="0"/>
                        </a:rPr>
                        <a:t>451-458</a:t>
                      </a:r>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4270858"/>
                  </a:ext>
                </a:extLst>
              </a:tr>
              <a:tr h="1581873">
                <a:tc>
                  <a:txBody>
                    <a:bodyPr/>
                    <a:lstStyle/>
                    <a:p>
                      <a:pPr algn="ctr"/>
                      <a:endParaRPr lang="tr-TR" sz="4000" dirty="0" smtClean="0">
                        <a:latin typeface="Times New Roman" panose="02020603050405020304" pitchFamily="18" charset="0"/>
                        <a:cs typeface="Times New Roman" panose="02020603050405020304" pitchFamily="18" charset="0"/>
                      </a:endParaRPr>
                    </a:p>
                    <a:p>
                      <a:pPr algn="ctr"/>
                      <a:r>
                        <a:rPr lang="tr-TR" sz="4000" dirty="0" smtClean="0">
                          <a:latin typeface="Times New Roman" panose="02020603050405020304" pitchFamily="18" charset="0"/>
                          <a:cs typeface="Times New Roman" panose="02020603050405020304" pitchFamily="18" charset="0"/>
                        </a:rPr>
                        <a:t>I. CHİLDERİC</a:t>
                      </a:r>
                      <a:endParaRPr lang="en-US" sz="4000" dirty="0">
                        <a:latin typeface="Times New Roman" panose="02020603050405020304" pitchFamily="18" charset="0"/>
                        <a:cs typeface="Times New Roman" panose="02020603050405020304" pitchFamily="18" charset="0"/>
                      </a:endParaRPr>
                    </a:p>
                  </a:txBody>
                  <a:tcPr/>
                </a:tc>
                <a:tc>
                  <a:txBody>
                    <a:bodyPr/>
                    <a:lstStyle/>
                    <a:p>
                      <a:pPr algn="ctr"/>
                      <a:endParaRPr lang="tr-TR" sz="4000" dirty="0" smtClean="0">
                        <a:latin typeface="Times New Roman" panose="02020603050405020304" pitchFamily="18" charset="0"/>
                        <a:cs typeface="Times New Roman" panose="02020603050405020304" pitchFamily="18" charset="0"/>
                      </a:endParaRPr>
                    </a:p>
                    <a:p>
                      <a:pPr algn="ctr"/>
                      <a:r>
                        <a:rPr lang="tr-TR" sz="4000" dirty="0" smtClean="0">
                          <a:latin typeface="Times New Roman" panose="02020603050405020304" pitchFamily="18" charset="0"/>
                          <a:cs typeface="Times New Roman" panose="02020603050405020304" pitchFamily="18" charset="0"/>
                        </a:rPr>
                        <a:t>458-481</a:t>
                      </a:r>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09745987"/>
                  </a:ext>
                </a:extLst>
              </a:tr>
              <a:tr h="1581873">
                <a:tc>
                  <a:txBody>
                    <a:bodyPr/>
                    <a:lstStyle/>
                    <a:p>
                      <a:pPr algn="ctr"/>
                      <a:endParaRPr lang="tr-TR" sz="4000" dirty="0" smtClean="0">
                        <a:latin typeface="Times New Roman" panose="02020603050405020304" pitchFamily="18" charset="0"/>
                        <a:cs typeface="Times New Roman" panose="02020603050405020304" pitchFamily="18" charset="0"/>
                      </a:endParaRPr>
                    </a:p>
                    <a:p>
                      <a:pPr algn="ctr"/>
                      <a:r>
                        <a:rPr lang="tr-TR" sz="4000" dirty="0" smtClean="0">
                          <a:latin typeface="Times New Roman" panose="02020603050405020304" pitchFamily="18" charset="0"/>
                          <a:cs typeface="Times New Roman" panose="02020603050405020304" pitchFamily="18" charset="0"/>
                        </a:rPr>
                        <a:t>I. CLOVİS </a:t>
                      </a:r>
                      <a:endParaRPr lang="en-US" sz="4000" dirty="0">
                        <a:latin typeface="Times New Roman" panose="02020603050405020304" pitchFamily="18" charset="0"/>
                        <a:cs typeface="Times New Roman" panose="02020603050405020304" pitchFamily="18" charset="0"/>
                      </a:endParaRPr>
                    </a:p>
                  </a:txBody>
                  <a:tcPr/>
                </a:tc>
                <a:tc>
                  <a:txBody>
                    <a:bodyPr/>
                    <a:lstStyle/>
                    <a:p>
                      <a:pPr algn="ctr"/>
                      <a:endParaRPr lang="tr-TR" sz="4000" dirty="0" smtClean="0">
                        <a:latin typeface="Times New Roman" panose="02020603050405020304" pitchFamily="18" charset="0"/>
                        <a:cs typeface="Times New Roman" panose="02020603050405020304" pitchFamily="18" charset="0"/>
                      </a:endParaRPr>
                    </a:p>
                    <a:p>
                      <a:pPr algn="ctr"/>
                      <a:r>
                        <a:rPr lang="tr-TR" sz="4000" dirty="0" smtClean="0">
                          <a:latin typeface="Times New Roman" panose="02020603050405020304" pitchFamily="18" charset="0"/>
                          <a:cs typeface="Times New Roman" panose="02020603050405020304" pitchFamily="18" charset="0"/>
                        </a:rPr>
                        <a:t>481-511</a:t>
                      </a:r>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14788834"/>
                  </a:ext>
                </a:extLst>
              </a:tr>
            </a:tbl>
          </a:graphicData>
        </a:graphic>
      </p:graphicFrame>
      <p:pic>
        <p:nvPicPr>
          <p:cNvPr id="1028" name="Picture 4" descr="File:Portrait ChildÃ©ric roy de Fr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316" y="3335444"/>
            <a:ext cx="1419225" cy="15748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Portrait Roi de france Clov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9948" y="4919999"/>
            <a:ext cx="1447800" cy="1699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22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4300"/>
            <a:ext cx="9144000" cy="1155700"/>
          </a:xfrm>
        </p:spPr>
        <p:txBody>
          <a:bodyPr>
            <a:normAutofit fontScale="90000"/>
          </a:bodyPr>
          <a:lstStyle/>
          <a:p>
            <a:r>
              <a:rPr lang="tr-TR" dirty="0" err="1" smtClean="0">
                <a:latin typeface="Times New Roman" panose="02020603050405020304" pitchFamily="18" charset="0"/>
                <a:cs typeface="Times New Roman" panose="02020603050405020304" pitchFamily="18" charset="0"/>
              </a:rPr>
              <a:t>Merovenj</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Hanedanlığı’nın</a:t>
            </a:r>
            <a:r>
              <a:rPr lang="tr-TR" dirty="0" smtClean="0">
                <a:latin typeface="Times New Roman" panose="02020603050405020304" pitchFamily="18" charset="0"/>
                <a:cs typeface="Times New Roman" panose="02020603050405020304" pitchFamily="18" charset="0"/>
              </a:rPr>
              <a:t> Sonu</a:t>
            </a:r>
            <a:endParaRPr lang="en-US"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24000" y="1727200"/>
            <a:ext cx="9144000" cy="4864100"/>
          </a:xfrm>
        </p:spPr>
        <p:txBody>
          <a:bodyPr>
            <a:normAutofit lnSpcReduction="10000"/>
          </a:bodyPr>
          <a:lstStyle/>
          <a:p>
            <a:pPr algn="just"/>
            <a:r>
              <a:rPr lang="tr-TR" sz="2800" dirty="0" smtClean="0">
                <a:latin typeface="Times New Roman" panose="02020603050405020304" pitchFamily="18" charset="0"/>
                <a:cs typeface="Times New Roman" panose="02020603050405020304" pitchFamily="18" charset="0"/>
              </a:rPr>
              <a:t>   I. </a:t>
            </a:r>
            <a:r>
              <a:rPr lang="tr-TR" sz="2800" dirty="0" err="1" smtClean="0">
                <a:latin typeface="Times New Roman" panose="02020603050405020304" pitchFamily="18" charset="0"/>
                <a:cs typeface="Times New Roman" panose="02020603050405020304" pitchFamily="18" charset="0"/>
              </a:rPr>
              <a:t>Clovis</a:t>
            </a:r>
            <a:r>
              <a:rPr lang="tr-TR" sz="2800" dirty="0" smtClean="0">
                <a:latin typeface="Times New Roman" panose="02020603050405020304" pitchFamily="18" charset="0"/>
                <a:cs typeface="Times New Roman" panose="02020603050405020304" pitchFamily="18" charset="0"/>
              </a:rPr>
              <a:t> her ne kadar </a:t>
            </a:r>
            <a:r>
              <a:rPr lang="tr-TR" sz="2800" dirty="0" err="1" smtClean="0">
                <a:latin typeface="Times New Roman" panose="02020603050405020304" pitchFamily="18" charset="0"/>
                <a:cs typeface="Times New Roman" panose="02020603050405020304" pitchFamily="18" charset="0"/>
              </a:rPr>
              <a:t>Franklar’ı</a:t>
            </a:r>
            <a:r>
              <a:rPr lang="tr-TR" sz="2800" dirty="0" smtClean="0">
                <a:latin typeface="Times New Roman" panose="02020603050405020304" pitchFamily="18" charset="0"/>
                <a:cs typeface="Times New Roman" panose="02020603050405020304" pitchFamily="18" charset="0"/>
              </a:rPr>
              <a:t> tek bir idare merkezine bağlamayı başarmışsa da miras bıraktığı ülkesinin dört oğlu arasında paylaşılmasına hükmetmesiyle </a:t>
            </a:r>
            <a:r>
              <a:rPr lang="tr-TR" sz="2800" dirty="0" err="1" smtClean="0">
                <a:latin typeface="Times New Roman" panose="02020603050405020304" pitchFamily="18" charset="0"/>
                <a:cs typeface="Times New Roman" panose="02020603050405020304" pitchFamily="18" charset="0"/>
              </a:rPr>
              <a:t>Franklar’ın</a:t>
            </a:r>
            <a:r>
              <a:rPr lang="tr-TR" sz="2800" dirty="0" smtClean="0">
                <a:latin typeface="Times New Roman" panose="02020603050405020304" pitchFamily="18" charset="0"/>
                <a:cs typeface="Times New Roman" panose="02020603050405020304" pitchFamily="18" charset="0"/>
              </a:rPr>
              <a:t> onun ölümünün ardından (511) yeniden bölünmesine yol açmıştır. Süreç içerisinde ayrılığın iki merkezden idare ile ortaya çıktığı Franklar, </a:t>
            </a:r>
            <a:r>
              <a:rPr lang="tr-TR" sz="2800" dirty="0" err="1" smtClean="0">
                <a:latin typeface="Times New Roman" panose="02020603050405020304" pitchFamily="18" charset="0"/>
                <a:cs typeface="Times New Roman" panose="02020603050405020304" pitchFamily="18" charset="0"/>
              </a:rPr>
              <a:t>Childebert</a:t>
            </a:r>
            <a:r>
              <a:rPr lang="tr-TR" sz="2800" dirty="0" smtClean="0">
                <a:latin typeface="Times New Roman" panose="02020603050405020304" pitchFamily="18" charset="0"/>
                <a:cs typeface="Times New Roman" panose="02020603050405020304" pitchFamily="18" charset="0"/>
              </a:rPr>
              <a:t> (511-558) gibi hünerli liderlerin öncülüğünde zaman zaman birlik olmayı başarmış olmalarına rağmen tek kuvvet halinde istikrarı yakalama şansını elde edemediler. Bu istikrarsız süreçte yerli aristokrasi güç kazanmayı sürdürürken Frank liderleri nüfuzunu kaybettiler. Neticede sözde 751 senesinde değin süren </a:t>
            </a:r>
            <a:r>
              <a:rPr lang="tr-TR" sz="2800" dirty="0" err="1" smtClean="0">
                <a:latin typeface="Times New Roman" panose="02020603050405020304" pitchFamily="18" charset="0"/>
                <a:cs typeface="Times New Roman" panose="02020603050405020304" pitchFamily="18" charset="0"/>
              </a:rPr>
              <a:t>Merovenj</a:t>
            </a:r>
            <a:r>
              <a:rPr lang="tr-TR" sz="2800" dirty="0" smtClean="0">
                <a:latin typeface="Times New Roman" panose="02020603050405020304" pitchFamily="18" charset="0"/>
                <a:cs typeface="Times New Roman" panose="02020603050405020304" pitchFamily="18" charset="0"/>
              </a:rPr>
              <a:t> Hanedanlığı III. </a:t>
            </a:r>
            <a:r>
              <a:rPr lang="tr-TR" sz="2800" dirty="0" err="1" smtClean="0">
                <a:latin typeface="Times New Roman" panose="02020603050405020304" pitchFamily="18" charset="0"/>
                <a:cs typeface="Times New Roman" panose="02020603050405020304" pitchFamily="18" charset="0"/>
              </a:rPr>
              <a:t>Childeric’in</a:t>
            </a:r>
            <a:r>
              <a:rPr lang="tr-TR" sz="2800" dirty="0" smtClean="0">
                <a:latin typeface="Times New Roman" panose="02020603050405020304" pitchFamily="18" charset="0"/>
                <a:cs typeface="Times New Roman" panose="02020603050405020304" pitchFamily="18" charset="0"/>
              </a:rPr>
              <a:t> Papa tarafından görevden alınmasıyla son buldu.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903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52401"/>
            <a:ext cx="9144000" cy="1117600"/>
          </a:xfrm>
        </p:spPr>
        <p:txBody>
          <a:bodyPr>
            <a:normAutofit/>
          </a:bodyPr>
          <a:lstStyle/>
          <a:p>
            <a:r>
              <a:rPr lang="tr-TR" dirty="0" err="1" smtClean="0">
                <a:latin typeface="Times New Roman" panose="02020603050405020304" pitchFamily="18" charset="0"/>
                <a:cs typeface="Times New Roman" panose="02020603050405020304" pitchFamily="18" charset="0"/>
              </a:rPr>
              <a:t>Karolenjler</a:t>
            </a:r>
            <a:endParaRPr lang="en-US"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812800" y="1549400"/>
            <a:ext cx="10617200" cy="4699000"/>
          </a:xfrm>
        </p:spPr>
        <p:txBody>
          <a:bodyPr>
            <a:normAutofit/>
          </a:bodyPr>
          <a:lstStyle/>
          <a:p>
            <a:pPr algn="just"/>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Merovenj</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Hanedanlığı’ndan</a:t>
            </a:r>
            <a:r>
              <a:rPr lang="tr-TR" dirty="0" smtClean="0">
                <a:latin typeface="Times New Roman" panose="02020603050405020304" pitchFamily="18" charset="0"/>
                <a:cs typeface="Times New Roman" panose="02020603050405020304" pitchFamily="18" charset="0"/>
              </a:rPr>
              <a:t> I. </a:t>
            </a:r>
            <a:r>
              <a:rPr lang="tr-TR" dirty="0" err="1" smtClean="0">
                <a:latin typeface="Times New Roman" panose="02020603050405020304" pitchFamily="18" charset="0"/>
                <a:cs typeface="Times New Roman" panose="02020603050405020304" pitchFamily="18" charset="0"/>
              </a:rPr>
              <a:t>Dagobert’in</a:t>
            </a:r>
            <a:r>
              <a:rPr lang="tr-TR" dirty="0" smtClean="0">
                <a:latin typeface="Times New Roman" panose="02020603050405020304" pitchFamily="18" charset="0"/>
                <a:cs typeface="Times New Roman" panose="02020603050405020304" pitchFamily="18" charset="0"/>
              </a:rPr>
              <a:t> (629-639) hakimiyet devrinde sarayda </a:t>
            </a:r>
            <a:r>
              <a:rPr lang="la-Latn" i="1" dirty="0" smtClean="0">
                <a:latin typeface="Times New Roman" panose="02020603050405020304" pitchFamily="18" charset="0"/>
                <a:cs typeface="Times New Roman" panose="02020603050405020304" pitchFamily="18" charset="0"/>
              </a:rPr>
              <a:t>maior palatii</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hacib</a:t>
            </a:r>
            <a:r>
              <a:rPr lang="tr-TR" dirty="0" smtClean="0">
                <a:latin typeface="Times New Roman" panose="02020603050405020304" pitchFamily="18" charset="0"/>
                <a:cs typeface="Times New Roman" panose="02020603050405020304" pitchFamily="18" charset="0"/>
              </a:rPr>
              <a:t>) unvanıyla görev yapan şahısların nüfuzları artmaya başladı. Söz konusu unvanı tekeline almayı başaran </a:t>
            </a:r>
            <a:r>
              <a:rPr lang="tr-TR" dirty="0" err="1" smtClean="0">
                <a:latin typeface="Times New Roman" panose="02020603050405020304" pitchFamily="18" charset="0"/>
                <a:cs typeface="Times New Roman" panose="02020603050405020304" pitchFamily="18" charset="0"/>
              </a:rPr>
              <a:t>Pepin</a:t>
            </a:r>
            <a:r>
              <a:rPr lang="tr-TR" dirty="0" smtClean="0">
                <a:latin typeface="Times New Roman" panose="02020603050405020304" pitchFamily="18" charset="0"/>
                <a:cs typeface="Times New Roman" panose="02020603050405020304" pitchFamily="18" charset="0"/>
              </a:rPr>
              <a:t> ailesi, kraliyet ailesine ait hazinenin tasarrufundan imtiyazların tevzi edilmesine kadar tüm mühim sorumlukları uhdesine aldı. </a:t>
            </a:r>
            <a:r>
              <a:rPr lang="tr-TR" b="1" dirty="0" smtClean="0">
                <a:latin typeface="Times New Roman" panose="02020603050405020304" pitchFamily="18" charset="0"/>
                <a:cs typeface="Times New Roman" panose="02020603050405020304" pitchFamily="18" charset="0"/>
              </a:rPr>
              <a:t>Charles </a:t>
            </a:r>
            <a:r>
              <a:rPr lang="tr-TR" b="1" dirty="0" err="1" smtClean="0">
                <a:latin typeface="Times New Roman" panose="02020603050405020304" pitchFamily="18" charset="0"/>
                <a:cs typeface="Times New Roman" panose="02020603050405020304" pitchFamily="18" charset="0"/>
              </a:rPr>
              <a:t>Martel</a:t>
            </a:r>
            <a:r>
              <a:rPr lang="tr-TR" dirty="0" smtClean="0">
                <a:latin typeface="Times New Roman" panose="02020603050405020304" pitchFamily="18" charset="0"/>
                <a:cs typeface="Times New Roman" panose="02020603050405020304" pitchFamily="18" charset="0"/>
              </a:rPr>
              <a:t>, babası </a:t>
            </a:r>
            <a:r>
              <a:rPr lang="tr-TR" dirty="0" err="1" smtClean="0">
                <a:latin typeface="Times New Roman" panose="02020603050405020304" pitchFamily="18" charset="0"/>
                <a:cs typeface="Times New Roman" panose="02020603050405020304" pitchFamily="18" charset="0"/>
              </a:rPr>
              <a:t>Herstallı</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Pepin’den</a:t>
            </a:r>
            <a:r>
              <a:rPr lang="tr-TR" dirty="0" smtClean="0">
                <a:latin typeface="Times New Roman" panose="02020603050405020304" pitchFamily="18" charset="0"/>
                <a:cs typeface="Times New Roman" panose="02020603050405020304" pitchFamily="18" charset="0"/>
              </a:rPr>
              <a:t> miras kalan adı geçen </a:t>
            </a:r>
            <a:r>
              <a:rPr lang="tr-TR" dirty="0" err="1" smtClean="0">
                <a:latin typeface="Times New Roman" panose="02020603050405020304" pitchFamily="18" charset="0"/>
                <a:cs typeface="Times New Roman" panose="02020603050405020304" pitchFamily="18" charset="0"/>
              </a:rPr>
              <a:t>mevkiyi</a:t>
            </a:r>
            <a:r>
              <a:rPr lang="tr-TR" dirty="0" smtClean="0">
                <a:latin typeface="Times New Roman" panose="02020603050405020304" pitchFamily="18" charset="0"/>
                <a:cs typeface="Times New Roman" panose="02020603050405020304" pitchFamily="18" charset="0"/>
              </a:rPr>
              <a:t> ve unvanı elde etti. Böylelikle devletin </a:t>
            </a:r>
            <a:r>
              <a:rPr lang="tr-TR" i="1" dirty="0" err="1" smtClean="0">
                <a:latin typeface="Times New Roman" panose="02020603050405020304" pitchFamily="18" charset="0"/>
                <a:cs typeface="Times New Roman" panose="02020603050405020304" pitchFamily="18" charset="0"/>
              </a:rPr>
              <a:t>defacto</a:t>
            </a:r>
            <a:r>
              <a:rPr lang="tr-TR" dirty="0" smtClean="0">
                <a:latin typeface="Times New Roman" panose="02020603050405020304" pitchFamily="18" charset="0"/>
                <a:cs typeface="Times New Roman" panose="02020603050405020304" pitchFamily="18" charset="0"/>
              </a:rPr>
              <a:t> hükümdarı haline geldi. Frank Devleti’nin kaynaklarına sınırsız şekilde erişebilen Charles </a:t>
            </a:r>
            <a:r>
              <a:rPr lang="tr-TR" dirty="0" err="1" smtClean="0">
                <a:latin typeface="Times New Roman" panose="02020603050405020304" pitchFamily="18" charset="0"/>
                <a:cs typeface="Times New Roman" panose="02020603050405020304" pitchFamily="18" charset="0"/>
              </a:rPr>
              <a:t>Martel</a:t>
            </a:r>
            <a:r>
              <a:rPr lang="tr-TR" dirty="0" smtClean="0">
                <a:latin typeface="Times New Roman" panose="02020603050405020304" pitchFamily="18" charset="0"/>
                <a:cs typeface="Times New Roman" panose="02020603050405020304" pitchFamily="18" charset="0"/>
              </a:rPr>
              <a:t>, en büyük başarısını </a:t>
            </a:r>
            <a:r>
              <a:rPr lang="tr-TR" dirty="0" err="1" smtClean="0">
                <a:latin typeface="Times New Roman" panose="02020603050405020304" pitchFamily="18" charset="0"/>
                <a:cs typeface="Times New Roman" panose="02020603050405020304" pitchFamily="18" charset="0"/>
              </a:rPr>
              <a:t>Poitiers</a:t>
            </a:r>
            <a:r>
              <a:rPr lang="tr-TR" dirty="0" smtClean="0">
                <a:latin typeface="Times New Roman" panose="02020603050405020304" pitchFamily="18" charset="0"/>
                <a:cs typeface="Times New Roman" panose="02020603050405020304" pitchFamily="18" charset="0"/>
              </a:rPr>
              <a:t> yakınlarında </a:t>
            </a:r>
            <a:r>
              <a:rPr lang="tr-TR" dirty="0" err="1" smtClean="0">
                <a:latin typeface="Times New Roman" panose="02020603050405020304" pitchFamily="18" charset="0"/>
                <a:cs typeface="Times New Roman" panose="02020603050405020304" pitchFamily="18" charset="0"/>
              </a:rPr>
              <a:t>Vizigotlar’ı</a:t>
            </a:r>
            <a:r>
              <a:rPr lang="tr-TR" dirty="0" smtClean="0">
                <a:latin typeface="Times New Roman" panose="02020603050405020304" pitchFamily="18" charset="0"/>
                <a:cs typeface="Times New Roman" panose="02020603050405020304" pitchFamily="18" charset="0"/>
              </a:rPr>
              <a:t> kesin şekilde mağlup ettikten sonra </a:t>
            </a:r>
            <a:r>
              <a:rPr lang="tr-TR" dirty="0" err="1" smtClean="0">
                <a:latin typeface="Times New Roman" panose="02020603050405020304" pitchFamily="18" charset="0"/>
                <a:cs typeface="Times New Roman" panose="02020603050405020304" pitchFamily="18" charset="0"/>
              </a:rPr>
              <a:t>Pireneler’i</a:t>
            </a:r>
            <a:r>
              <a:rPr lang="tr-TR" dirty="0" smtClean="0">
                <a:latin typeface="Times New Roman" panose="02020603050405020304" pitchFamily="18" charset="0"/>
                <a:cs typeface="Times New Roman" panose="02020603050405020304" pitchFamily="18" charset="0"/>
              </a:rPr>
              <a:t> aşan Arap birliklerini </a:t>
            </a:r>
            <a:r>
              <a:rPr lang="tr-TR" i="1" dirty="0" err="1" smtClean="0">
                <a:latin typeface="Times New Roman" panose="02020603050405020304" pitchFamily="18" charset="0"/>
                <a:cs typeface="Times New Roman" panose="02020603050405020304" pitchFamily="18" charset="0"/>
              </a:rPr>
              <a:t>Puvatya</a:t>
            </a:r>
            <a:r>
              <a:rPr lang="tr-TR" i="1" dirty="0" smtClean="0">
                <a:latin typeface="Times New Roman" panose="02020603050405020304" pitchFamily="18" charset="0"/>
                <a:cs typeface="Times New Roman" panose="02020603050405020304" pitchFamily="18" charset="0"/>
              </a:rPr>
              <a:t> Savaşı</a:t>
            </a:r>
            <a:r>
              <a:rPr lang="tr-TR" dirty="0" smtClean="0">
                <a:latin typeface="Times New Roman" panose="02020603050405020304" pitchFamily="18" charset="0"/>
                <a:cs typeface="Times New Roman" panose="02020603050405020304" pitchFamily="18" charset="0"/>
              </a:rPr>
              <a:t>’nda durdurarak elde etmiştir (732). 741 senesinde gerçekleşen ölümüne kadar Frank Devleti’nin tüm gücünü uhdesinde taşıyan Charles </a:t>
            </a:r>
            <a:r>
              <a:rPr lang="tr-TR" dirty="0" err="1" smtClean="0">
                <a:latin typeface="Times New Roman" panose="02020603050405020304" pitchFamily="18" charset="0"/>
                <a:cs typeface="Times New Roman" panose="02020603050405020304" pitchFamily="18" charset="0"/>
              </a:rPr>
              <a:t>Martel</a:t>
            </a:r>
            <a:r>
              <a:rPr lang="tr-TR" dirty="0" smtClean="0">
                <a:latin typeface="Times New Roman" panose="02020603050405020304" pitchFamily="18" charset="0"/>
                <a:cs typeface="Times New Roman" panose="02020603050405020304" pitchFamily="18" charset="0"/>
              </a:rPr>
              <a:t>, oğlu </a:t>
            </a:r>
            <a:r>
              <a:rPr lang="tr-TR" dirty="0" err="1" smtClean="0">
                <a:latin typeface="Times New Roman" panose="02020603050405020304" pitchFamily="18" charset="0"/>
                <a:cs typeface="Times New Roman" panose="02020603050405020304" pitchFamily="18" charset="0"/>
              </a:rPr>
              <a:t>Pepin’in</a:t>
            </a:r>
            <a:r>
              <a:rPr lang="tr-TR" dirty="0" smtClean="0">
                <a:latin typeface="Times New Roman" panose="02020603050405020304" pitchFamily="18" charset="0"/>
                <a:cs typeface="Times New Roman" panose="02020603050405020304" pitchFamily="18" charset="0"/>
              </a:rPr>
              <a:t> kuracağı hanedanlığa kafi surette meşruluk zemini hazırlamıştır.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493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 y="0"/>
            <a:ext cx="7556500" cy="6865979"/>
          </a:xfrm>
          <a:prstGeom prst="rect">
            <a:avLst/>
          </a:prstGeom>
        </p:spPr>
      </p:pic>
      <p:sp>
        <p:nvSpPr>
          <p:cNvPr id="3" name="Alt Başlık 2"/>
          <p:cNvSpPr>
            <a:spLocks noGrp="1"/>
          </p:cNvSpPr>
          <p:nvPr>
            <p:ph type="subTitle" idx="1"/>
          </p:nvPr>
        </p:nvSpPr>
        <p:spPr>
          <a:xfrm>
            <a:off x="7886700" y="1384300"/>
            <a:ext cx="3670300" cy="3873500"/>
          </a:xfrm>
        </p:spPr>
        <p:txBody>
          <a:bodyPr>
            <a:normAutofit/>
          </a:bodyPr>
          <a:lstStyle/>
          <a:p>
            <a:r>
              <a:rPr lang="tr-TR" sz="4400" dirty="0" err="1" smtClean="0">
                <a:latin typeface="Times New Roman" panose="02020603050405020304" pitchFamily="18" charset="0"/>
                <a:cs typeface="Times New Roman" panose="02020603050405020304" pitchFamily="18" charset="0"/>
              </a:rPr>
              <a:t>Puvatya</a:t>
            </a:r>
            <a:r>
              <a:rPr lang="tr-TR" sz="4400" dirty="0" smtClean="0">
                <a:latin typeface="Times New Roman" panose="02020603050405020304" pitchFamily="18" charset="0"/>
                <a:cs typeface="Times New Roman" panose="02020603050405020304" pitchFamily="18" charset="0"/>
              </a:rPr>
              <a:t> Savaşı’nın (732) Gerçekleştiği Alan</a:t>
            </a:r>
          </a:p>
          <a:p>
            <a:r>
              <a:rPr lang="tr-TR" sz="4400" dirty="0" smtClean="0">
                <a:latin typeface="Times New Roman" panose="02020603050405020304" pitchFamily="18" charset="0"/>
                <a:cs typeface="Times New Roman" panose="02020603050405020304" pitchFamily="18" charset="0"/>
              </a:rPr>
              <a:t>(</a:t>
            </a:r>
            <a:r>
              <a:rPr lang="tr-TR" sz="4400" dirty="0" err="1" smtClean="0">
                <a:latin typeface="Times New Roman" panose="02020603050405020304" pitchFamily="18" charset="0"/>
                <a:cs typeface="Times New Roman" panose="02020603050405020304" pitchFamily="18" charset="0"/>
              </a:rPr>
              <a:t>Poitiers</a:t>
            </a:r>
            <a:r>
              <a:rPr lang="tr-TR"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6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203201"/>
            <a:ext cx="9144000" cy="1384300"/>
          </a:xfrm>
        </p:spPr>
        <p:txBody>
          <a:bodyPr/>
          <a:lstStyle/>
          <a:p>
            <a:r>
              <a:rPr lang="tr-TR" dirty="0" smtClean="0">
                <a:latin typeface="Times New Roman" panose="02020603050405020304" pitchFamily="18" charset="0"/>
                <a:cs typeface="Times New Roman" panose="02020603050405020304" pitchFamily="18" charset="0"/>
              </a:rPr>
              <a:t>Kısa </a:t>
            </a:r>
            <a:r>
              <a:rPr lang="tr-TR" dirty="0" err="1" smtClean="0">
                <a:latin typeface="Times New Roman" panose="02020603050405020304" pitchFamily="18" charset="0"/>
                <a:cs typeface="Times New Roman" panose="02020603050405020304" pitchFamily="18" charset="0"/>
              </a:rPr>
              <a:t>Pepin</a:t>
            </a:r>
            <a:r>
              <a:rPr lang="tr-TR" dirty="0" smtClean="0">
                <a:latin typeface="Times New Roman" panose="02020603050405020304" pitchFamily="18" charset="0"/>
                <a:cs typeface="Times New Roman" panose="02020603050405020304" pitchFamily="18" charset="0"/>
              </a:rPr>
              <a:t> (751-768)</a:t>
            </a:r>
            <a:endParaRPr lang="en-US"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24000" y="1816100"/>
            <a:ext cx="9144000" cy="4381500"/>
          </a:xfrm>
        </p:spPr>
        <p:txBody>
          <a:bodyPr>
            <a:normAutofit/>
          </a:bodyPr>
          <a:lstStyle/>
          <a:p>
            <a:pPr algn="just"/>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Martel’in</a:t>
            </a:r>
            <a:r>
              <a:rPr lang="tr-TR" dirty="0" smtClean="0">
                <a:latin typeface="Times New Roman" panose="02020603050405020304" pitchFamily="18" charset="0"/>
                <a:cs typeface="Times New Roman" panose="02020603050405020304" pitchFamily="18" charset="0"/>
              </a:rPr>
              <a:t> oluşturduğu zeminde Frank soyluları, 751 senesinde </a:t>
            </a:r>
            <a:r>
              <a:rPr lang="tr-TR" dirty="0" err="1" smtClean="0">
                <a:latin typeface="Times New Roman" panose="02020603050405020304" pitchFamily="18" charset="0"/>
                <a:cs typeface="Times New Roman" panose="02020603050405020304" pitchFamily="18" charset="0"/>
              </a:rPr>
              <a:t>Martel’in</a:t>
            </a:r>
            <a:r>
              <a:rPr lang="tr-TR" dirty="0" smtClean="0">
                <a:latin typeface="Times New Roman" panose="02020603050405020304" pitchFamily="18" charset="0"/>
                <a:cs typeface="Times New Roman" panose="02020603050405020304" pitchFamily="18" charset="0"/>
              </a:rPr>
              <a:t> ikinci oğlu </a:t>
            </a:r>
            <a:r>
              <a:rPr lang="tr-TR" dirty="0" err="1" smtClean="0">
                <a:latin typeface="Times New Roman" panose="02020603050405020304" pitchFamily="18" charset="0"/>
                <a:cs typeface="Times New Roman" panose="02020603050405020304" pitchFamily="18" charset="0"/>
              </a:rPr>
              <a:t>Pepin’i</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Franklar’ın</a:t>
            </a:r>
            <a:r>
              <a:rPr lang="tr-TR" dirty="0" smtClean="0">
                <a:latin typeface="Times New Roman" panose="02020603050405020304" pitchFamily="18" charset="0"/>
                <a:cs typeface="Times New Roman" panose="02020603050405020304" pitchFamily="18" charset="0"/>
              </a:rPr>
              <a:t> lideri ilan ettiler. 754 senesinde ise Papa II. </a:t>
            </a:r>
            <a:r>
              <a:rPr lang="tr-TR" dirty="0" err="1" smtClean="0">
                <a:latin typeface="Times New Roman" panose="02020603050405020304" pitchFamily="18" charset="0"/>
                <a:cs typeface="Times New Roman" panose="02020603050405020304" pitchFamily="18" charset="0"/>
              </a:rPr>
              <a:t>Stephanus</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Lombardlar’ın</a:t>
            </a:r>
            <a:r>
              <a:rPr lang="tr-TR" dirty="0" smtClean="0">
                <a:latin typeface="Times New Roman" panose="02020603050405020304" pitchFamily="18" charset="0"/>
                <a:cs typeface="Times New Roman" panose="02020603050405020304" pitchFamily="18" charset="0"/>
              </a:rPr>
              <a:t> baskısına mani olması talebiyle </a:t>
            </a:r>
            <a:r>
              <a:rPr lang="tr-TR" dirty="0" err="1" smtClean="0">
                <a:latin typeface="Times New Roman" panose="02020603050405020304" pitchFamily="18" charset="0"/>
                <a:cs typeface="Times New Roman" panose="02020603050405020304" pitchFamily="18" charset="0"/>
              </a:rPr>
              <a:t>Pepin’in</a:t>
            </a:r>
            <a:r>
              <a:rPr lang="tr-TR" dirty="0" smtClean="0">
                <a:latin typeface="Times New Roman" panose="02020603050405020304" pitchFamily="18" charset="0"/>
                <a:cs typeface="Times New Roman" panose="02020603050405020304" pitchFamily="18" charset="0"/>
              </a:rPr>
              <a:t> yanına Fransa’ya gitti ve burada </a:t>
            </a:r>
            <a:r>
              <a:rPr lang="tr-TR" dirty="0" err="1" smtClean="0">
                <a:latin typeface="Times New Roman" panose="02020603050405020304" pitchFamily="18" charset="0"/>
                <a:cs typeface="Times New Roman" panose="02020603050405020304" pitchFamily="18" charset="0"/>
              </a:rPr>
              <a:t>Pepin’i</a:t>
            </a:r>
            <a:r>
              <a:rPr lang="tr-TR" dirty="0" smtClean="0">
                <a:latin typeface="Times New Roman" panose="02020603050405020304" pitchFamily="18" charset="0"/>
                <a:cs typeface="Times New Roman" panose="02020603050405020304" pitchFamily="18" charset="0"/>
              </a:rPr>
              <a:t> kral olarak kutsayarak imparatorluk idare hakkını teslim anlamında </a:t>
            </a:r>
            <a:r>
              <a:rPr lang="tr-TR" i="1" dirty="0" err="1" smtClean="0">
                <a:latin typeface="Times New Roman" panose="02020603050405020304" pitchFamily="18" charset="0"/>
                <a:cs typeface="Times New Roman" panose="02020603050405020304" pitchFamily="18" charset="0"/>
              </a:rPr>
              <a:t>patrici</a:t>
            </a:r>
            <a:r>
              <a:rPr lang="tr-TR" i="1" dirty="0" smtClean="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unvanı bahşetti. Papalığın Bizans İmparatorluğu’nda yaşanan tasvir kırıcı hareket ve Arap akınları sebebiyle doğudan yardım alamayacağı gerçeğinden hareketle Frank liderini müttefiki seçmesi, 756 senesinde Frank lideri </a:t>
            </a:r>
            <a:r>
              <a:rPr lang="tr-TR" dirty="0" err="1" smtClean="0">
                <a:latin typeface="Times New Roman" panose="02020603050405020304" pitchFamily="18" charset="0"/>
                <a:cs typeface="Times New Roman" panose="02020603050405020304" pitchFamily="18" charset="0"/>
              </a:rPr>
              <a:t>Pepin’in</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Lombardlar’ı</a:t>
            </a:r>
            <a:r>
              <a:rPr lang="tr-TR" dirty="0" smtClean="0">
                <a:latin typeface="Times New Roman" panose="02020603050405020304" pitchFamily="18" charset="0"/>
                <a:cs typeface="Times New Roman" panose="02020603050405020304" pitchFamily="18" charset="0"/>
              </a:rPr>
              <a:t> mağlubiyeti ile ele geçirdiği </a:t>
            </a:r>
            <a:r>
              <a:rPr lang="tr-TR" dirty="0" err="1" smtClean="0">
                <a:latin typeface="Times New Roman" panose="02020603050405020304" pitchFamily="18" charset="0"/>
                <a:cs typeface="Times New Roman" panose="02020603050405020304" pitchFamily="18" charset="0"/>
              </a:rPr>
              <a:t>Ravenna’yı</a:t>
            </a:r>
            <a:r>
              <a:rPr lang="tr-TR" dirty="0" smtClean="0">
                <a:latin typeface="Times New Roman" panose="02020603050405020304" pitchFamily="18" charset="0"/>
                <a:cs typeface="Times New Roman" panose="02020603050405020304" pitchFamily="18" charset="0"/>
              </a:rPr>
              <a:t> Papa’ya teslimine vesile oldu. </a:t>
            </a:r>
            <a:r>
              <a:rPr lang="tr-TR" dirty="0" err="1" smtClean="0">
                <a:latin typeface="Times New Roman" panose="02020603050405020304" pitchFamily="18" charset="0"/>
                <a:cs typeface="Times New Roman" panose="02020603050405020304" pitchFamily="18" charset="0"/>
              </a:rPr>
              <a:t>Pepin’in</a:t>
            </a:r>
            <a:r>
              <a:rPr lang="tr-TR" dirty="0" smtClean="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Aziz </a:t>
            </a:r>
            <a:r>
              <a:rPr lang="tr-TR" i="1" dirty="0" err="1" smtClean="0">
                <a:latin typeface="Times New Roman" panose="02020603050405020304" pitchFamily="18" charset="0"/>
                <a:cs typeface="Times New Roman" panose="02020603050405020304" pitchFamily="18" charset="0"/>
              </a:rPr>
              <a:t>Petrus’a</a:t>
            </a:r>
            <a:r>
              <a:rPr lang="tr-TR" i="1" dirty="0">
                <a:latin typeface="Times New Roman" panose="02020603050405020304" pitchFamily="18" charset="0"/>
                <a:cs typeface="Times New Roman" panose="02020603050405020304" pitchFamily="18" charset="0"/>
              </a:rPr>
              <a:t> </a:t>
            </a:r>
            <a:r>
              <a:rPr lang="tr-TR" i="1" dirty="0" smtClean="0">
                <a:latin typeface="Times New Roman" panose="02020603050405020304" pitchFamily="18" charset="0"/>
                <a:cs typeface="Times New Roman" panose="02020603050405020304" pitchFamily="18" charset="0"/>
              </a:rPr>
              <a:t>bağış</a:t>
            </a:r>
            <a:r>
              <a:rPr lang="tr-TR" dirty="0" smtClean="0">
                <a:latin typeface="Times New Roman" panose="02020603050405020304" pitchFamily="18" charset="0"/>
                <a:cs typeface="Times New Roman" panose="02020603050405020304" pitchFamily="18" charset="0"/>
              </a:rPr>
              <a:t>» adı altında gerçekleştirdiği bu toprak teslimi, Papalığın dünyevi güç halinde ortaya çıkmasına ve </a:t>
            </a:r>
            <a:r>
              <a:rPr lang="tr-TR" dirty="0" err="1" smtClean="0">
                <a:latin typeface="Times New Roman" panose="02020603050405020304" pitchFamily="18" charset="0"/>
                <a:cs typeface="Times New Roman" panose="02020603050405020304" pitchFamily="18" charset="0"/>
              </a:rPr>
              <a:t>seküler</a:t>
            </a:r>
            <a:r>
              <a:rPr lang="tr-TR" dirty="0" smtClean="0">
                <a:latin typeface="Times New Roman" panose="02020603050405020304" pitchFamily="18" charset="0"/>
                <a:cs typeface="Times New Roman" panose="02020603050405020304" pitchFamily="18" charset="0"/>
              </a:rPr>
              <a:t> iddialarda bulunmasına temel oluşturdu.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41094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1009</Words>
  <Application>Microsoft Office PowerPoint</Application>
  <PresentationFormat>Geniş ekran</PresentationFormat>
  <Paragraphs>33</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Calibri</vt:lpstr>
      <vt:lpstr>Calibri Light</vt:lpstr>
      <vt:lpstr>Times New Roman</vt:lpstr>
      <vt:lpstr>Office Teması</vt:lpstr>
      <vt:lpstr>Frank İmparatorluğu </vt:lpstr>
      <vt:lpstr>Franklar </vt:lpstr>
      <vt:lpstr>PowerPoint Sunusu</vt:lpstr>
      <vt:lpstr>Clovis</vt:lpstr>
      <vt:lpstr>PowerPoint Sunusu</vt:lpstr>
      <vt:lpstr>Merovenj Hanedanlığı’nın Sonu</vt:lpstr>
      <vt:lpstr>Karolenjler</vt:lpstr>
      <vt:lpstr>PowerPoint Sunusu</vt:lpstr>
      <vt:lpstr>Kısa Pepin (751-768)</vt:lpstr>
      <vt:lpstr>Charlemagne (768-814) </vt:lpstr>
    </vt:vector>
  </TitlesOfParts>
  <Company>By NeC ® 2010 | 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 İmparatorluğu</dc:title>
  <dc:creator>ayda</dc:creator>
  <cp:lastModifiedBy>ayda</cp:lastModifiedBy>
  <cp:revision>31</cp:revision>
  <dcterms:created xsi:type="dcterms:W3CDTF">2018-03-14T11:09:38Z</dcterms:created>
  <dcterms:modified xsi:type="dcterms:W3CDTF">2018-03-14T17:01:56Z</dcterms:modified>
</cp:coreProperties>
</file>