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1085" r:id="rId5"/>
    <p:sldId id="1086" r:id="rId6"/>
    <p:sldId id="1087" r:id="rId7"/>
    <p:sldId id="1088" r:id="rId8"/>
    <p:sldId id="1089" r:id="rId9"/>
    <p:sldId id="1090" r:id="rId10"/>
    <p:sldId id="1091" r:id="rId11"/>
    <p:sldId id="1092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57" d="100"/>
          <a:sy n="57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0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322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ARAZİ TOPLULAŞTIRMASI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(1-2) 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Dr. Orhan ERCAN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Arazi Derecelendirme Komisyonunun Çalışma Esasları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03060" y="1376138"/>
            <a:ext cx="7843954" cy="430976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Arazi derecelendirmesi, arazi derecelendirme komisyonu tarafından </a:t>
            </a:r>
            <a:r>
              <a:rPr lang="tr-TR" sz="1800" dirty="0" smtClean="0"/>
              <a:t>toplulaştırma alanında </a:t>
            </a:r>
            <a:r>
              <a:rPr lang="tr-TR" sz="1800" dirty="0"/>
              <a:t>bulunan gerçek ve tüzel kişiler ile devlete ait arazilerin yerine aynı değerde </a:t>
            </a:r>
            <a:r>
              <a:rPr lang="tr-TR" sz="1800" dirty="0" smtClean="0"/>
              <a:t>yeni arazi </a:t>
            </a:r>
            <a:r>
              <a:rPr lang="tr-TR" sz="1800" dirty="0"/>
              <a:t>verilebilmesi amacıyla proje birimince yapılır veya yaptırılır.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Komisyon üyeleri kendilerine, eşlerine veya birinci ve ikinci derece kan bağı </a:t>
            </a:r>
            <a:r>
              <a:rPr lang="tr-TR" sz="1800" dirty="0" smtClean="0"/>
              <a:t>olan hısımlarına </a:t>
            </a:r>
            <a:r>
              <a:rPr lang="tr-TR" sz="1800" dirty="0"/>
              <a:t>ait arazilerin derecelendirilmesine yapılan itirazın incelenmesinde görev alamaz.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Asıl üyenin katılamadığı toplantılara yedek üye katılır. </a:t>
            </a:r>
            <a:endParaRPr lang="tr-TR" sz="1800" dirty="0" smtClean="0"/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 smtClean="0"/>
              <a:t>Herhangi </a:t>
            </a:r>
            <a:r>
              <a:rPr lang="tr-TR" sz="1800" dirty="0"/>
              <a:t>bir nedenle </a:t>
            </a:r>
            <a:r>
              <a:rPr lang="tr-TR" sz="1800" dirty="0" smtClean="0"/>
              <a:t>komisyondaki görevinden </a:t>
            </a:r>
            <a:r>
              <a:rPr lang="tr-TR" sz="1800" dirty="0"/>
              <a:t>ayrılan üyenin yerine aynı usule göre yeni üye belirlenir.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80396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Arazi Derecelendirme Komisyonunun Çalışma Esasları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03060" y="1376138"/>
            <a:ext cx="7843954" cy="430976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Komisyon Başkanının ilk toplantı gününü, saatini ve yerini üyelerine yazılı </a:t>
            </a:r>
            <a:r>
              <a:rPr lang="tr-TR" sz="1800" dirty="0" smtClean="0"/>
              <a:t>olarak bildirmesi </a:t>
            </a:r>
            <a:r>
              <a:rPr lang="tr-TR" sz="1800" dirty="0"/>
              <a:t>veya hepsinin imzalayacakları tutanakla tespit etmesi sonucu, </a:t>
            </a:r>
            <a:r>
              <a:rPr lang="tr-TR" sz="1800" dirty="0" smtClean="0"/>
              <a:t>toplantının yapılmasıyla </a:t>
            </a:r>
            <a:r>
              <a:rPr lang="tr-TR" sz="1800" dirty="0"/>
              <a:t>komisyon görevine başlamış olur. </a:t>
            </a:r>
            <a:endParaRPr lang="tr-TR" sz="1800" dirty="0" smtClean="0"/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 smtClean="0"/>
              <a:t>Arazi </a:t>
            </a:r>
            <a:r>
              <a:rPr lang="tr-TR" sz="1800" dirty="0"/>
              <a:t>derecelendirme komisyonu </a:t>
            </a:r>
            <a:r>
              <a:rPr lang="tr-TR" sz="1800" dirty="0" smtClean="0"/>
              <a:t>çoğunluk sağlanarak </a:t>
            </a:r>
            <a:r>
              <a:rPr lang="tr-TR" sz="1800" dirty="0"/>
              <a:t>toplanır ve kararlar oy çokluğu ile alınır. </a:t>
            </a:r>
            <a:endParaRPr lang="tr-TR" sz="1800" dirty="0" smtClean="0"/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 smtClean="0"/>
              <a:t>Komisyon </a:t>
            </a:r>
            <a:r>
              <a:rPr lang="tr-TR" sz="1800" dirty="0"/>
              <a:t>toplantılarında </a:t>
            </a:r>
            <a:r>
              <a:rPr lang="tr-TR" sz="1800" dirty="0" smtClean="0"/>
              <a:t>alınan kararlar </a:t>
            </a:r>
            <a:r>
              <a:rPr lang="tr-TR" sz="1800" dirty="0"/>
              <a:t>tutanakla tespit edilir.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02370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0" y="363377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Arazi Derecelendirme Çalışmalarında Dikkat Edilmesi Gereken Hususlar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15884" y="1160007"/>
            <a:ext cx="8329352" cy="430976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00" dirty="0"/>
              <a:t>Arazi toplulaştırması için ihtiyaç duyulan toprak etüt ve analizleri DSİ </a:t>
            </a:r>
            <a:r>
              <a:rPr lang="tr-TR" sz="1600" dirty="0" smtClean="0"/>
              <a:t>tarafından yapılır </a:t>
            </a:r>
            <a:r>
              <a:rPr lang="tr-TR" sz="1600" dirty="0"/>
              <a:t>veya yaptırılır.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00" dirty="0"/>
              <a:t>Toprak etüt haritaları, Tarım ve Orman Bakanlığı tarafından yayımlanan Toprak </a:t>
            </a:r>
            <a:r>
              <a:rPr lang="tr-TR" sz="1600" dirty="0" smtClean="0"/>
              <a:t>ve Arazi </a:t>
            </a:r>
            <a:r>
              <a:rPr lang="tr-TR" sz="1600" dirty="0"/>
              <a:t>Sınıflaması Standartları Teknik Talimatı esas alınarak Storie Endeksi yöntemine </a:t>
            </a:r>
            <a:r>
              <a:rPr lang="tr-TR" sz="1600" dirty="0" smtClean="0"/>
              <a:t>göre nhazırlanır</a:t>
            </a:r>
            <a:r>
              <a:rPr lang="tr-TR" sz="1600" dirty="0"/>
              <a:t>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00" dirty="0"/>
              <a:t>Arazi derecelendirmesinde; toprağın kalıcı ve değişken özelliklerini belirleyen </a:t>
            </a:r>
            <a:r>
              <a:rPr lang="tr-TR" sz="1600" dirty="0" smtClean="0"/>
              <a:t>toprak netütleri</a:t>
            </a:r>
            <a:r>
              <a:rPr lang="tr-TR" sz="1600" dirty="0"/>
              <a:t>, arazinin yerleşim yerlerine veya işletme merkezlerine uzaklığı ile arazinin </a:t>
            </a:r>
            <a:r>
              <a:rPr lang="tr-TR" sz="1600" dirty="0" smtClean="0"/>
              <a:t>diğer nözellikleri </a:t>
            </a:r>
            <a:r>
              <a:rPr lang="tr-TR" sz="1600" dirty="0"/>
              <a:t>göz önüne alınarak konum ile büyüklüğünün değişimine esas </a:t>
            </a:r>
            <a:r>
              <a:rPr lang="tr-TR" sz="1600" dirty="0" smtClean="0"/>
              <a:t>olacak derecelendirme </a:t>
            </a:r>
            <a:r>
              <a:rPr lang="tr-TR" sz="1600" dirty="0"/>
              <a:t>katsayıları belirlenir. Belirlenen katsayılar, kadastral </a:t>
            </a:r>
            <a:r>
              <a:rPr lang="tr-TR" sz="1600" dirty="0" smtClean="0"/>
              <a:t>parsellerin düzenlemeye </a:t>
            </a:r>
            <a:r>
              <a:rPr lang="tr-TR" sz="1600" dirty="0"/>
              <a:t>giren alanları ile çarpılarak ilgili parsellere ait parsel değer sayıları elde edilir.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600" dirty="0"/>
              <a:t>Hesaplanan bu değerler parselasyon planlaması esnasında oluşacak yeni </a:t>
            </a:r>
            <a:r>
              <a:rPr lang="tr-TR" sz="1600" dirty="0" smtClean="0"/>
              <a:t>parsellerinbulunacağı </a:t>
            </a:r>
            <a:r>
              <a:rPr lang="tr-TR" sz="1600" dirty="0"/>
              <a:t>yerin endekslerine </a:t>
            </a:r>
            <a:r>
              <a:rPr lang="tr-TR" sz="1800" dirty="0"/>
              <a:t>bölünerek yeni parsel alanları belirlenir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27521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Arazi Derecelendirme Komisyonunun Çalışma Esasları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03060" y="1376138"/>
            <a:ext cx="7843954" cy="430976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dirty="0"/>
              <a:t>Derecelendirmede, arazi üzerindeki sabit tesisler dikkate alınmaz.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dirty="0"/>
              <a:t>Toplulaştırma sahasında, dere yatağı, kanal, yol ve ark yerleri gibi ıslah </a:t>
            </a:r>
            <a:r>
              <a:rPr lang="tr-TR" dirty="0" smtClean="0"/>
              <a:t>edilerek parselasyon </a:t>
            </a:r>
            <a:r>
              <a:rPr lang="tr-TR" dirty="0"/>
              <a:t>planına dâhil edilmesi düşünülen alanlar ile ilgili derecelendirme işlemleri, </a:t>
            </a:r>
            <a:r>
              <a:rPr lang="tr-TR" dirty="0" smtClean="0"/>
              <a:t>o yeri </a:t>
            </a:r>
            <a:r>
              <a:rPr lang="tr-TR" dirty="0"/>
              <a:t>çevreleyen toprak sınıfları göz önünde bulundurularak yapılır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211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Arazi Derecelendirme Komisyonunun Çalışma Esasları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03060" y="1376138"/>
            <a:ext cx="7843954" cy="430976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dirty="0" smtClean="0"/>
              <a:t>Parsel </a:t>
            </a:r>
            <a:r>
              <a:rPr lang="tr-TR" dirty="0"/>
              <a:t>endeksi hesaplanırken toprak endeks puanı % 60, konum ve </a:t>
            </a:r>
            <a:r>
              <a:rPr lang="tr-TR" dirty="0" smtClean="0"/>
              <a:t>diğer özelliklere </a:t>
            </a:r>
            <a:r>
              <a:rPr lang="tr-TR" dirty="0"/>
              <a:t>ilişkin puan % 40 oranında uygulanır. Birbirine yakın parsel </a:t>
            </a:r>
            <a:r>
              <a:rPr lang="tr-TR" dirty="0" smtClean="0"/>
              <a:t>endeks puanlarını </a:t>
            </a:r>
            <a:r>
              <a:rPr lang="tr-TR" dirty="0"/>
              <a:t>içeren arazi grupları derecelendirme komisyonunca birleştirilebilir.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dirty="0"/>
              <a:t>Arazi derecelendirme komisyonu tarafından denklik dönüşüm katsayıları tespit </a:t>
            </a:r>
            <a:r>
              <a:rPr lang="tr-TR" dirty="0" smtClean="0"/>
              <a:t>edilir, arazi </a:t>
            </a:r>
            <a:r>
              <a:rPr lang="tr-TR" dirty="0"/>
              <a:t>derecelendirme haritası üretilir ve komisyon üyelerince </a:t>
            </a:r>
            <a:r>
              <a:rPr lang="tr-TR" dirty="0" smtClean="0"/>
              <a:t>onaylanır. Malikleri </a:t>
            </a:r>
            <a:r>
              <a:rPr lang="tr-TR" dirty="0"/>
              <a:t>bilgilendirmede kolaylık sağlamak amacıyla arazi derecelendirme </a:t>
            </a:r>
            <a:r>
              <a:rPr lang="tr-TR" dirty="0" smtClean="0"/>
              <a:t>haritaları proje </a:t>
            </a:r>
            <a:r>
              <a:rPr lang="tr-TR" dirty="0"/>
              <a:t>birimince uygun görülen ölçekte hazırlanır veya hazırlattırılır.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627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Arazi Derecelendirme Komisyonunun Çalışma Esasları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03060" y="1376138"/>
            <a:ext cx="7843954" cy="430976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Üzerinde irtifak hakkı bulunan parseller, proje kapsamında oluşturulan </a:t>
            </a:r>
            <a:r>
              <a:rPr lang="tr-TR" sz="1800" dirty="0" smtClean="0"/>
              <a:t>derecelendirme nkomisyonu </a:t>
            </a:r>
            <a:r>
              <a:rPr lang="tr-TR" sz="1800" dirty="0"/>
              <a:t>tarafından parsellerin etkilenen alanları dikkate alınarak konum (yol + </a:t>
            </a:r>
            <a:r>
              <a:rPr lang="tr-TR" sz="1800" dirty="0" smtClean="0"/>
              <a:t>yerleşim) nendeksi </a:t>
            </a:r>
            <a:r>
              <a:rPr lang="tr-TR" sz="1800" dirty="0"/>
              <a:t>puanı verilmez.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Kadastral sınırı içerisinde birden fazla yol-yerleşim yeri bulunduğu durumlarda </a:t>
            </a:r>
            <a:r>
              <a:rPr lang="tr-TR" sz="1800" dirty="0" smtClean="0"/>
              <a:t>konum npuanı </a:t>
            </a:r>
            <a:r>
              <a:rPr lang="tr-TR" sz="1800" dirty="0"/>
              <a:t>en yakın yol-yerleşim yerine göre hesaplanır.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Arazi Derecelendirme Komisyonunca proje alanındaki parsellerin yerleşim yerine </a:t>
            </a:r>
            <a:r>
              <a:rPr lang="tr-TR" sz="1800" dirty="0" smtClean="0"/>
              <a:t>ven yola </a:t>
            </a:r>
            <a:r>
              <a:rPr lang="tr-TR" sz="1800" dirty="0"/>
              <a:t>yakınlığı (kuş uçuşu) değerlendirilerek aşağıda verilen unsurlar dahilinde 25 </a:t>
            </a:r>
            <a:r>
              <a:rPr lang="tr-TR" sz="1800" dirty="0" smtClean="0"/>
              <a:t>puana kadar </a:t>
            </a:r>
            <a:r>
              <a:rPr lang="tr-TR" sz="1800" dirty="0"/>
              <a:t>konum puanı, gerekçesini belirtmek kaydıyla 15 puana kadar komisyon </a:t>
            </a:r>
            <a:r>
              <a:rPr lang="tr-TR" sz="1800" dirty="0" smtClean="0"/>
              <a:t>puanın verilir</a:t>
            </a:r>
            <a:r>
              <a:rPr lang="tr-TR" sz="1800" dirty="0"/>
              <a:t>.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65365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Arazi Derecelendirme Komisyonunun Çalışma Esasları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03060" y="1376138"/>
            <a:ext cx="7843954" cy="430976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Derecelendirme Puan </a:t>
            </a:r>
            <a:r>
              <a:rPr lang="tr-TR" sz="1800" dirty="0" smtClean="0"/>
              <a:t>Hesabı 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 smtClean="0"/>
              <a:t>Derecelendirme </a:t>
            </a:r>
            <a:r>
              <a:rPr lang="tr-TR" sz="1800" dirty="0"/>
              <a:t>Puanı, toprak etütleri sonucu elde edilen storie endeksinin % </a:t>
            </a:r>
            <a:r>
              <a:rPr lang="tr-TR" sz="1800" dirty="0" smtClean="0"/>
              <a:t>60'ının konum </a:t>
            </a:r>
            <a:r>
              <a:rPr lang="tr-TR" sz="1800" dirty="0"/>
              <a:t>ve diğer özelliklere ait puanların % 40’ının eklenmesiyle bulunan değerdir.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DP = (0,60 x SE) + (KE + DÖ)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DP = Derecelendirme Puanı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SE = Storie Endeksi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KE = Konum Endeksi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DÖ = Diğer Özellikler (Komisyon Puanı)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76198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Arazi Derecelendirme Komisyonunun Çalışma Esasları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03060" y="1376138"/>
            <a:ext cx="7843954" cy="430976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Derecelendirme Puan </a:t>
            </a:r>
            <a:r>
              <a:rPr lang="tr-TR" sz="1800" dirty="0" smtClean="0"/>
              <a:t>Hesabı 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 smtClean="0"/>
              <a:t>Derecelendirme </a:t>
            </a:r>
            <a:r>
              <a:rPr lang="tr-TR" sz="1800" dirty="0"/>
              <a:t>Puanı, toprak etütleri sonucu elde edilen storie endeksinin % </a:t>
            </a:r>
            <a:r>
              <a:rPr lang="tr-TR" sz="1800" dirty="0" smtClean="0"/>
              <a:t>60'ının konum </a:t>
            </a:r>
            <a:r>
              <a:rPr lang="tr-TR" sz="1800" dirty="0"/>
              <a:t>ve diğer özelliklere ait puanların % 40’ının eklenmesiyle bulunan değerdir.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DP = (0,60 x SE) + (KE + DÖ)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DP = Derecelendirme Puanı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SE = Storie Endeksi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KE = Konum Endeksi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DÖ = Diğer Özellikler (Komisyon Puanı)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65251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12531</TotalTime>
  <Words>622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ekonomi</vt:lpstr>
      <vt:lpstr>1_Rics</vt:lpstr>
      <vt:lpstr>h.t.</vt:lpstr>
      <vt:lpstr>PowerPoint Presentation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sibel</cp:lastModifiedBy>
  <cp:revision>823</cp:revision>
  <cp:lastPrinted>2016-10-24T07:53:35Z</cp:lastPrinted>
  <dcterms:created xsi:type="dcterms:W3CDTF">2016-09-18T09:35:24Z</dcterms:created>
  <dcterms:modified xsi:type="dcterms:W3CDTF">2020-02-28T13:22:24Z</dcterms:modified>
</cp:coreProperties>
</file>