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2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95" r:id="rId3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3/30/2020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6308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3/30/2020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6673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3/30/2020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1421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3/30/2020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1396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3/30/2020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8755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3/30/2020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19886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3/30/2020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292631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3/30/2020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1979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3/30/2020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535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3/30/2020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25307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9334D819-9F07-4261-B09B-9E467E5D9002}" type="datetimeFigureOut">
              <a:rPr lang="en-US" smtClean="0"/>
              <a:t>3/30/2020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8113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smtClean="0"/>
              <a:pPr/>
              <a:t>3/30/2020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928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REPASO (1) PREPOSICIONES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27237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0012" y="804519"/>
            <a:ext cx="12091987" cy="1049235"/>
          </a:xfrm>
        </p:spPr>
        <p:txBody>
          <a:bodyPr>
            <a:normAutofit fontScale="90000"/>
          </a:bodyPr>
          <a:lstStyle/>
          <a:p>
            <a:r>
              <a:rPr lang="es-ES_tradnl" sz="2700" b="1" dirty="0"/>
              <a:t>Actividad 1. Escribe la </a:t>
            </a:r>
            <a:r>
              <a:rPr lang="es-ES_tradnl" sz="2700" b="1" u="sng" dirty="0"/>
              <a:t>preposición</a:t>
            </a:r>
            <a:r>
              <a:rPr lang="es-ES_tradnl" sz="2700" b="1" dirty="0"/>
              <a:t> correcta para cada oración.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199" y="2715820"/>
            <a:ext cx="11087099" cy="2199081"/>
          </a:xfrm>
        </p:spPr>
        <p:txBody>
          <a:bodyPr/>
          <a:lstStyle/>
          <a:p>
            <a:pPr marL="0" lvl="0" indent="0">
              <a:lnSpc>
                <a:spcPct val="200000"/>
              </a:lnSpc>
              <a:buNone/>
            </a:pPr>
            <a:r>
              <a:rPr lang="es-ES_tradnl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9. </a:t>
            </a:r>
            <a:r>
              <a:rPr lang="es-ES_tradnl" sz="2800" dirty="0"/>
              <a:t>Llamé ______  teléfono </a:t>
            </a:r>
            <a:r>
              <a:rPr lang="es-ES_tradnl" sz="2800" dirty="0" smtClean="0"/>
              <a:t>_____ </a:t>
            </a:r>
            <a:r>
              <a:rPr lang="es-ES_tradnl" sz="2800" dirty="0"/>
              <a:t>preguntar </a:t>
            </a:r>
            <a:r>
              <a:rPr lang="es-ES_tradnl" sz="2800" dirty="0" smtClean="0"/>
              <a:t>____ </a:t>
            </a:r>
            <a:r>
              <a:rPr lang="es-ES_tradnl" sz="2800" dirty="0"/>
              <a:t>el puesto </a:t>
            </a:r>
            <a:r>
              <a:rPr lang="es-ES_tradnl" sz="2800" dirty="0" smtClean="0"/>
              <a:t>____ </a:t>
            </a:r>
            <a:r>
              <a:rPr lang="es-ES_tradnl" sz="2800" dirty="0"/>
              <a:t>trabajo.</a:t>
            </a:r>
            <a:endParaRPr lang="tr-TR" sz="2800" dirty="0"/>
          </a:p>
          <a:p>
            <a:pPr marL="0" lvl="0" indent="0">
              <a:buNone/>
            </a:pPr>
            <a:endParaRPr lang="tr-TR" sz="2400" dirty="0"/>
          </a:p>
          <a:p>
            <a:pPr marL="0" lv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63853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0012" y="804519"/>
            <a:ext cx="12091987" cy="1049235"/>
          </a:xfrm>
        </p:spPr>
        <p:txBody>
          <a:bodyPr>
            <a:normAutofit fontScale="90000"/>
          </a:bodyPr>
          <a:lstStyle/>
          <a:p>
            <a:r>
              <a:rPr lang="es-ES_tradnl" sz="2700" b="1" dirty="0"/>
              <a:t>Actividad 1. Escribe la </a:t>
            </a:r>
            <a:r>
              <a:rPr lang="es-ES_tradnl" sz="2700" b="1" u="sng" dirty="0"/>
              <a:t>preposición</a:t>
            </a:r>
            <a:r>
              <a:rPr lang="es-ES_tradnl" sz="2700" b="1" dirty="0"/>
              <a:t> correcta para cada oración.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199" y="2715820"/>
            <a:ext cx="11087099" cy="2199081"/>
          </a:xfrm>
        </p:spPr>
        <p:txBody>
          <a:bodyPr/>
          <a:lstStyle/>
          <a:p>
            <a:pPr marL="0" lvl="0" indent="0">
              <a:lnSpc>
                <a:spcPct val="200000"/>
              </a:lnSpc>
              <a:buNone/>
            </a:pPr>
            <a:r>
              <a:rPr lang="es-ES_tradnl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9. </a:t>
            </a:r>
            <a:r>
              <a:rPr lang="es-ES_tradnl" sz="2800" dirty="0"/>
              <a:t>Llamé </a:t>
            </a:r>
            <a:r>
              <a:rPr lang="es-ES_tradnl" sz="2800" b="1" u="sng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</a:t>
            </a:r>
            <a:r>
              <a:rPr lang="es-ES_tradnl" sz="2800" dirty="0"/>
              <a:t>  teléfono </a:t>
            </a:r>
            <a:r>
              <a:rPr lang="es-ES_tradnl" sz="2800" b="1" u="sng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PARA</a:t>
            </a:r>
            <a:r>
              <a:rPr lang="es-ES_tradnl" sz="2800" dirty="0"/>
              <a:t> preguntar </a:t>
            </a:r>
            <a:r>
              <a:rPr lang="es-ES_tradnl" sz="2800" b="1" u="sng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</a:t>
            </a:r>
            <a:r>
              <a:rPr lang="es-ES_tradnl" sz="2800" dirty="0"/>
              <a:t> el puesto </a:t>
            </a:r>
            <a:r>
              <a:rPr lang="es-ES_tradnl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</a:t>
            </a:r>
            <a:r>
              <a:rPr lang="es-ES_tradnl" sz="2800" dirty="0" smtClean="0"/>
              <a:t> </a:t>
            </a:r>
            <a:r>
              <a:rPr lang="es-ES_tradnl" sz="2800" dirty="0"/>
              <a:t>trabajo.</a:t>
            </a:r>
            <a:endParaRPr lang="tr-TR" sz="2800" dirty="0"/>
          </a:p>
          <a:p>
            <a:pPr marL="0" lvl="0" indent="0">
              <a:buNone/>
            </a:pPr>
            <a:endParaRPr lang="tr-TR" sz="2400" dirty="0"/>
          </a:p>
          <a:p>
            <a:pPr marL="0" lv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78124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0012" y="804519"/>
            <a:ext cx="12091987" cy="1049235"/>
          </a:xfrm>
        </p:spPr>
        <p:txBody>
          <a:bodyPr>
            <a:normAutofit fontScale="90000"/>
          </a:bodyPr>
          <a:lstStyle/>
          <a:p>
            <a:r>
              <a:rPr lang="es-ES_tradnl" sz="2700" b="1" dirty="0"/>
              <a:t>Actividad 1. Escribe la </a:t>
            </a:r>
            <a:r>
              <a:rPr lang="es-ES_tradnl" sz="2700" b="1" u="sng" dirty="0"/>
              <a:t>preposición</a:t>
            </a:r>
            <a:r>
              <a:rPr lang="es-ES_tradnl" sz="2700" b="1" dirty="0"/>
              <a:t> correcta para cada oración.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199" y="2715820"/>
            <a:ext cx="11087099" cy="2199081"/>
          </a:xfrm>
        </p:spPr>
        <p:txBody>
          <a:bodyPr/>
          <a:lstStyle/>
          <a:p>
            <a:pPr marL="0" lvl="0" indent="0">
              <a:lnSpc>
                <a:spcPct val="200000"/>
              </a:lnSpc>
              <a:buNone/>
            </a:pPr>
            <a:r>
              <a:rPr lang="es-ES_tradnl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10. </a:t>
            </a:r>
            <a:r>
              <a:rPr lang="es-ES_tradnl" sz="2800" dirty="0" smtClean="0"/>
              <a:t>El </a:t>
            </a:r>
            <a:r>
              <a:rPr lang="es-ES_tradnl" sz="2800" dirty="0"/>
              <a:t>libro que compré es ____________ </a:t>
            </a:r>
            <a:r>
              <a:rPr lang="es-ES_tradnl" sz="2800" dirty="0" smtClean="0"/>
              <a:t>ti.</a:t>
            </a:r>
            <a:endParaRPr lang="es-ES" sz="2800" dirty="0" smtClean="0"/>
          </a:p>
          <a:p>
            <a:pPr marL="0" lvl="0" indent="0">
              <a:lnSpc>
                <a:spcPct val="200000"/>
              </a:lnSpc>
              <a:buNone/>
            </a:pPr>
            <a:r>
              <a:rPr lang="es-E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11. </a:t>
            </a:r>
            <a:r>
              <a:rPr lang="es-ES" sz="2800" dirty="0" smtClean="0"/>
              <a:t>c</a:t>
            </a:r>
            <a:r>
              <a:rPr lang="es-ES_tradnl" sz="2800" dirty="0" smtClean="0"/>
              <a:t>onozco </a:t>
            </a:r>
            <a:r>
              <a:rPr lang="es-ES_tradnl" sz="2800" dirty="0"/>
              <a:t>_______  Juan ____________  que éramos pequeños.</a:t>
            </a:r>
            <a:endParaRPr lang="tr-TR" sz="2800" dirty="0"/>
          </a:p>
          <a:p>
            <a:pPr marL="0" lvl="0" indent="0">
              <a:buNone/>
            </a:pPr>
            <a:endParaRPr lang="tr-TR" sz="2400" dirty="0"/>
          </a:p>
          <a:p>
            <a:pPr marL="0" lv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97060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0012" y="804519"/>
            <a:ext cx="12091987" cy="1049235"/>
          </a:xfrm>
        </p:spPr>
        <p:txBody>
          <a:bodyPr>
            <a:normAutofit fontScale="90000"/>
          </a:bodyPr>
          <a:lstStyle/>
          <a:p>
            <a:r>
              <a:rPr lang="es-ES_tradnl" sz="2700" b="1" dirty="0"/>
              <a:t>Actividad 1. Escribe la </a:t>
            </a:r>
            <a:r>
              <a:rPr lang="es-ES_tradnl" sz="2700" b="1" u="sng" dirty="0"/>
              <a:t>preposición</a:t>
            </a:r>
            <a:r>
              <a:rPr lang="es-ES_tradnl" sz="2700" b="1" dirty="0"/>
              <a:t> correcta para cada oración.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199" y="2715820"/>
            <a:ext cx="11087099" cy="2199081"/>
          </a:xfrm>
        </p:spPr>
        <p:txBody>
          <a:bodyPr/>
          <a:lstStyle/>
          <a:p>
            <a:pPr marL="0" lvl="0" indent="0">
              <a:lnSpc>
                <a:spcPct val="200000"/>
              </a:lnSpc>
              <a:buNone/>
            </a:pPr>
            <a:r>
              <a:rPr lang="es-ES_tradnl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10. </a:t>
            </a:r>
            <a:r>
              <a:rPr lang="es-ES_tradnl" sz="2800" dirty="0" smtClean="0"/>
              <a:t>El </a:t>
            </a:r>
            <a:r>
              <a:rPr lang="es-ES_tradnl" sz="2800" dirty="0"/>
              <a:t>libro que compré es </a:t>
            </a:r>
            <a:r>
              <a:rPr lang="es-ES_tradnl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PARA</a:t>
            </a:r>
            <a:r>
              <a:rPr lang="es-ES_tradnl" sz="2800" dirty="0" smtClean="0"/>
              <a:t> ti.</a:t>
            </a:r>
            <a:endParaRPr lang="es-ES" sz="2800" dirty="0" smtClean="0"/>
          </a:p>
          <a:p>
            <a:pPr marL="0" lvl="0" indent="0">
              <a:lnSpc>
                <a:spcPct val="200000"/>
              </a:lnSpc>
              <a:buNone/>
            </a:pPr>
            <a:r>
              <a:rPr lang="es-E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11. </a:t>
            </a:r>
            <a:r>
              <a:rPr lang="es-ES" sz="2800" dirty="0" smtClean="0"/>
              <a:t>c</a:t>
            </a:r>
            <a:r>
              <a:rPr lang="es-ES_tradnl" sz="2800" dirty="0" smtClean="0"/>
              <a:t>onozco </a:t>
            </a:r>
            <a:r>
              <a:rPr lang="es-ES_tradnl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es-ES_tradnl" sz="2800" dirty="0" smtClean="0"/>
              <a:t>  </a:t>
            </a:r>
            <a:r>
              <a:rPr lang="es-ES_tradnl" sz="2800" dirty="0"/>
              <a:t>Juan </a:t>
            </a:r>
            <a:r>
              <a:rPr lang="es-ES_tradnl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DESDE</a:t>
            </a:r>
            <a:r>
              <a:rPr lang="es-ES_tradnl" sz="2800" dirty="0" smtClean="0"/>
              <a:t>  </a:t>
            </a:r>
            <a:r>
              <a:rPr lang="es-ES_tradnl" sz="2800" dirty="0"/>
              <a:t>que éramos pequeños.</a:t>
            </a:r>
            <a:endParaRPr lang="tr-TR" sz="2800" dirty="0"/>
          </a:p>
          <a:p>
            <a:pPr marL="0" lvl="0" indent="0">
              <a:buNone/>
            </a:pPr>
            <a:endParaRPr lang="tr-TR" sz="2400" dirty="0"/>
          </a:p>
          <a:p>
            <a:pPr marL="0" lv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69187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0012" y="804519"/>
            <a:ext cx="12091987" cy="1049235"/>
          </a:xfrm>
        </p:spPr>
        <p:txBody>
          <a:bodyPr>
            <a:normAutofit fontScale="90000"/>
          </a:bodyPr>
          <a:lstStyle/>
          <a:p>
            <a:r>
              <a:rPr lang="es-ES_tradnl" sz="2700" b="1" dirty="0"/>
              <a:t>Actividad 1. Escribe la </a:t>
            </a:r>
            <a:r>
              <a:rPr lang="es-ES_tradnl" sz="2700" b="1" u="sng" dirty="0"/>
              <a:t>preposición</a:t>
            </a:r>
            <a:r>
              <a:rPr lang="es-ES_tradnl" sz="2700" b="1" dirty="0"/>
              <a:t> correcta para cada oración.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199" y="2715820"/>
            <a:ext cx="11087099" cy="2199081"/>
          </a:xfrm>
        </p:spPr>
        <p:txBody>
          <a:bodyPr/>
          <a:lstStyle/>
          <a:p>
            <a:pPr marL="0" indent="0">
              <a:lnSpc>
                <a:spcPct val="200000"/>
              </a:lnSpc>
              <a:buNone/>
            </a:pPr>
            <a:r>
              <a:rPr lang="es-E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12. </a:t>
            </a:r>
            <a:r>
              <a:rPr lang="es-ES_tradnl" sz="2800" dirty="0"/>
              <a:t>No te lo tomes ______ pecho</a:t>
            </a:r>
            <a:r>
              <a:rPr lang="es-ES_tradnl" sz="2800" dirty="0" smtClean="0"/>
              <a:t>, ¡ </a:t>
            </a:r>
            <a:r>
              <a:rPr lang="es-ES_tradnl" sz="2800" dirty="0"/>
              <a:t>_______ saber lo que estaba pensando cuando te lo dijo!</a:t>
            </a: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buNone/>
            </a:pPr>
            <a:endParaRPr lang="tr-TR" sz="2400" dirty="0"/>
          </a:p>
          <a:p>
            <a:pPr marL="0" lv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6949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0012" y="804519"/>
            <a:ext cx="12091987" cy="1049235"/>
          </a:xfrm>
        </p:spPr>
        <p:txBody>
          <a:bodyPr>
            <a:normAutofit fontScale="90000"/>
          </a:bodyPr>
          <a:lstStyle/>
          <a:p>
            <a:r>
              <a:rPr lang="es-ES_tradnl" sz="2700" b="1" dirty="0"/>
              <a:t>Actividad 1. Escribe la </a:t>
            </a:r>
            <a:r>
              <a:rPr lang="es-ES_tradnl" sz="2700" b="1" u="sng" dirty="0"/>
              <a:t>preposición</a:t>
            </a:r>
            <a:r>
              <a:rPr lang="es-ES_tradnl" sz="2700" b="1" dirty="0"/>
              <a:t> correcta para cada oración.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199" y="2715820"/>
            <a:ext cx="11087099" cy="2199081"/>
          </a:xfrm>
        </p:spPr>
        <p:txBody>
          <a:bodyPr/>
          <a:lstStyle/>
          <a:p>
            <a:pPr marL="0" indent="0">
              <a:lnSpc>
                <a:spcPct val="200000"/>
              </a:lnSpc>
              <a:buNone/>
            </a:pPr>
            <a:r>
              <a:rPr lang="es-E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12. </a:t>
            </a:r>
            <a:r>
              <a:rPr lang="es-ES_tradnl" sz="2800" dirty="0"/>
              <a:t>No te lo tomes </a:t>
            </a:r>
            <a:r>
              <a:rPr lang="es-ES_tradnl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es-ES_tradnl" sz="2800" dirty="0" smtClean="0"/>
              <a:t> </a:t>
            </a:r>
            <a:r>
              <a:rPr lang="es-ES_tradnl" sz="2800" dirty="0"/>
              <a:t>pecho</a:t>
            </a:r>
            <a:r>
              <a:rPr lang="es-ES_tradnl" sz="2800" dirty="0" smtClean="0"/>
              <a:t>, ¡ </a:t>
            </a:r>
            <a:r>
              <a:rPr lang="es-ES_tradnl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es-ES_tradnl" sz="2800" dirty="0" smtClean="0"/>
              <a:t> </a:t>
            </a:r>
            <a:r>
              <a:rPr lang="es-ES_tradnl" sz="2800" dirty="0"/>
              <a:t>saber lo que estaba pensando cuando te lo dijo!</a:t>
            </a: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buNone/>
            </a:pPr>
            <a:endParaRPr lang="tr-TR" sz="2400" dirty="0"/>
          </a:p>
          <a:p>
            <a:pPr marL="0" lv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15899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0012" y="804519"/>
            <a:ext cx="12091987" cy="1049235"/>
          </a:xfrm>
        </p:spPr>
        <p:txBody>
          <a:bodyPr>
            <a:normAutofit fontScale="90000"/>
          </a:bodyPr>
          <a:lstStyle/>
          <a:p>
            <a:r>
              <a:rPr lang="es-ES_tradnl" sz="2700" b="1" dirty="0"/>
              <a:t>Actividad 1. Escribe la </a:t>
            </a:r>
            <a:r>
              <a:rPr lang="es-ES_tradnl" sz="2700" b="1" u="sng" dirty="0"/>
              <a:t>preposición</a:t>
            </a:r>
            <a:r>
              <a:rPr lang="es-ES_tradnl" sz="2700" b="1" dirty="0"/>
              <a:t> correcta para cada oración.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199" y="2715820"/>
            <a:ext cx="11087099" cy="2199081"/>
          </a:xfrm>
        </p:spPr>
        <p:txBody>
          <a:bodyPr/>
          <a:lstStyle/>
          <a:p>
            <a:pPr marL="0" lvl="0" indent="0">
              <a:lnSpc>
                <a:spcPct val="200000"/>
              </a:lnSpc>
              <a:buNone/>
            </a:pPr>
            <a:r>
              <a:rPr lang="es-E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13. </a:t>
            </a:r>
            <a:r>
              <a:rPr lang="es-ES_tradnl" sz="2800" dirty="0"/>
              <a:t>_______  ir  _______ tientas ______  la </a:t>
            </a:r>
            <a:r>
              <a:rPr lang="es-ES_tradnl" sz="2800" dirty="0" smtClean="0"/>
              <a:t>casa, </a:t>
            </a:r>
            <a:r>
              <a:rPr lang="es-ES_tradnl" sz="2800" dirty="0"/>
              <a:t>acabé chochándome  _______ la pared.</a:t>
            </a:r>
            <a:endParaRPr lang="tr-TR" sz="2800" dirty="0"/>
          </a:p>
          <a:p>
            <a:pPr mar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buNone/>
            </a:pPr>
            <a:endParaRPr lang="tr-TR" sz="2400" dirty="0"/>
          </a:p>
          <a:p>
            <a:pPr marL="0" lv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83776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0012" y="804519"/>
            <a:ext cx="12091987" cy="1049235"/>
          </a:xfrm>
        </p:spPr>
        <p:txBody>
          <a:bodyPr>
            <a:normAutofit fontScale="90000"/>
          </a:bodyPr>
          <a:lstStyle/>
          <a:p>
            <a:r>
              <a:rPr lang="es-ES_tradnl" sz="2700" b="1" dirty="0"/>
              <a:t>Actividad 1. Escribe la </a:t>
            </a:r>
            <a:r>
              <a:rPr lang="es-ES_tradnl" sz="2700" b="1" u="sng" dirty="0"/>
              <a:t>preposición</a:t>
            </a:r>
            <a:r>
              <a:rPr lang="es-ES_tradnl" sz="2700" b="1" dirty="0"/>
              <a:t> correcta para cada oración.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199" y="2715820"/>
            <a:ext cx="11087099" cy="2199081"/>
          </a:xfrm>
        </p:spPr>
        <p:txBody>
          <a:bodyPr/>
          <a:lstStyle/>
          <a:p>
            <a:pPr marL="0" lvl="0" indent="0">
              <a:lnSpc>
                <a:spcPct val="200000"/>
              </a:lnSpc>
              <a:buNone/>
            </a:pPr>
            <a:r>
              <a:rPr lang="es-E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13. </a:t>
            </a:r>
            <a:r>
              <a:rPr lang="es-ES_tradnl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</a:t>
            </a:r>
            <a:r>
              <a:rPr lang="es-ES_tradnl" sz="2800" dirty="0" smtClean="0"/>
              <a:t>  </a:t>
            </a:r>
            <a:r>
              <a:rPr lang="es-ES_tradnl" sz="2800" dirty="0"/>
              <a:t>ir  </a:t>
            </a:r>
            <a:r>
              <a:rPr lang="es-ES_tradnl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es-ES_tradnl" sz="2800" dirty="0" smtClean="0"/>
              <a:t> </a:t>
            </a:r>
            <a:r>
              <a:rPr lang="es-ES_tradnl" sz="2800" dirty="0"/>
              <a:t>tientas </a:t>
            </a:r>
            <a:r>
              <a:rPr lang="es-ES_tradnl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</a:t>
            </a:r>
            <a:r>
              <a:rPr lang="es-ES_tradnl" sz="2800" dirty="0" smtClean="0"/>
              <a:t>  </a:t>
            </a:r>
            <a:r>
              <a:rPr lang="es-ES_tradnl" sz="2800" dirty="0"/>
              <a:t>la </a:t>
            </a:r>
            <a:r>
              <a:rPr lang="es-ES_tradnl" sz="2800" dirty="0" smtClean="0"/>
              <a:t>casa, </a:t>
            </a:r>
            <a:r>
              <a:rPr lang="es-ES_tradnl" sz="2800" dirty="0"/>
              <a:t>acabé chochándome  </a:t>
            </a:r>
            <a:r>
              <a:rPr lang="es-ES_tradnl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</a:t>
            </a:r>
            <a:r>
              <a:rPr lang="es-ES_tradnl" sz="2800" dirty="0" smtClean="0"/>
              <a:t> </a:t>
            </a:r>
            <a:r>
              <a:rPr lang="es-ES_tradnl" sz="2800" dirty="0"/>
              <a:t>la pared.</a:t>
            </a:r>
            <a:endParaRPr lang="tr-TR" sz="2800" dirty="0"/>
          </a:p>
          <a:p>
            <a:pPr mar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buNone/>
            </a:pPr>
            <a:endParaRPr lang="tr-TR" sz="2400" dirty="0"/>
          </a:p>
          <a:p>
            <a:pPr marL="0" lv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06026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0012" y="804519"/>
            <a:ext cx="12091987" cy="1049235"/>
          </a:xfrm>
        </p:spPr>
        <p:txBody>
          <a:bodyPr>
            <a:normAutofit fontScale="90000"/>
          </a:bodyPr>
          <a:lstStyle/>
          <a:p>
            <a:r>
              <a:rPr lang="es-ES_tradnl" sz="2700" b="1" dirty="0"/>
              <a:t>Actividad 1. Escribe la </a:t>
            </a:r>
            <a:r>
              <a:rPr lang="es-ES_tradnl" sz="2700" b="1" u="sng" dirty="0"/>
              <a:t>preposición</a:t>
            </a:r>
            <a:r>
              <a:rPr lang="es-ES_tradnl" sz="2700" b="1" dirty="0"/>
              <a:t> correcta para cada oración.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199" y="2715820"/>
            <a:ext cx="11087099" cy="2199081"/>
          </a:xfrm>
        </p:spPr>
        <p:txBody>
          <a:bodyPr/>
          <a:lstStyle/>
          <a:p>
            <a:pPr marL="0" lvl="0" indent="0">
              <a:lnSpc>
                <a:spcPct val="200000"/>
              </a:lnSpc>
              <a:buNone/>
            </a:pPr>
            <a:r>
              <a:rPr lang="es-E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14. </a:t>
            </a:r>
            <a:r>
              <a:rPr lang="es-ES_tradnl" sz="2800" dirty="0"/>
              <a:t>¿__________ cuándo no crees  ______ las cosas que te digo ________ tu bien?</a:t>
            </a:r>
            <a:endParaRPr lang="tr-TR" sz="2800" dirty="0"/>
          </a:p>
          <a:p>
            <a:pPr mar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buNone/>
            </a:pPr>
            <a:endParaRPr lang="tr-TR" sz="2400" dirty="0"/>
          </a:p>
          <a:p>
            <a:pPr marL="0" lv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6180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0012" y="804519"/>
            <a:ext cx="12091987" cy="1049235"/>
          </a:xfrm>
        </p:spPr>
        <p:txBody>
          <a:bodyPr>
            <a:normAutofit fontScale="90000"/>
          </a:bodyPr>
          <a:lstStyle/>
          <a:p>
            <a:r>
              <a:rPr lang="es-ES_tradnl" sz="2700" b="1" dirty="0"/>
              <a:t>Actividad 1. Escribe la </a:t>
            </a:r>
            <a:r>
              <a:rPr lang="es-ES_tradnl" sz="2700" b="1" u="sng" dirty="0"/>
              <a:t>preposición</a:t>
            </a:r>
            <a:r>
              <a:rPr lang="es-ES_tradnl" sz="2700" b="1" dirty="0"/>
              <a:t> correcta para cada oración.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199" y="2715820"/>
            <a:ext cx="11087099" cy="2199081"/>
          </a:xfrm>
        </p:spPr>
        <p:txBody>
          <a:bodyPr/>
          <a:lstStyle/>
          <a:p>
            <a:pPr marL="0" lvl="0" indent="0">
              <a:lnSpc>
                <a:spcPct val="200000"/>
              </a:lnSpc>
              <a:buNone/>
            </a:pPr>
            <a:r>
              <a:rPr lang="es-E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14. </a:t>
            </a:r>
            <a:r>
              <a:rPr lang="es-ES_tradnl" sz="2800" dirty="0" smtClean="0"/>
              <a:t>¿ </a:t>
            </a:r>
            <a:r>
              <a:rPr lang="es-ES_tradnl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DESDE</a:t>
            </a:r>
            <a:r>
              <a:rPr lang="es-ES_tradnl" sz="2800" dirty="0" smtClean="0"/>
              <a:t> </a:t>
            </a:r>
            <a:r>
              <a:rPr lang="es-ES_tradnl" sz="2800" dirty="0"/>
              <a:t>cuándo no crees </a:t>
            </a:r>
            <a:r>
              <a:rPr lang="es-ES_tradnl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</a:t>
            </a:r>
            <a:r>
              <a:rPr lang="es-ES_tradnl" sz="2800" dirty="0" smtClean="0"/>
              <a:t> </a:t>
            </a:r>
            <a:r>
              <a:rPr lang="es-ES_tradnl" sz="2800" dirty="0"/>
              <a:t>las cosas que te digo </a:t>
            </a:r>
            <a:r>
              <a:rPr lang="es-ES_tradnl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</a:t>
            </a:r>
            <a:r>
              <a:rPr lang="es-ES_tradnl" sz="2800" dirty="0" smtClean="0"/>
              <a:t> </a:t>
            </a:r>
            <a:r>
              <a:rPr lang="es-ES_tradnl" sz="2800" dirty="0"/>
              <a:t>tu bien?</a:t>
            </a:r>
            <a:endParaRPr lang="tr-TR" sz="2800" dirty="0"/>
          </a:p>
          <a:p>
            <a:pPr mar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buNone/>
            </a:pPr>
            <a:endParaRPr lang="tr-TR" sz="2400" dirty="0"/>
          </a:p>
          <a:p>
            <a:pPr marL="0" lv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87800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0012" y="804519"/>
            <a:ext cx="12091987" cy="1049235"/>
          </a:xfrm>
        </p:spPr>
        <p:txBody>
          <a:bodyPr>
            <a:normAutofit fontScale="90000"/>
          </a:bodyPr>
          <a:lstStyle/>
          <a:p>
            <a:r>
              <a:rPr lang="es-ES_tradnl" sz="2700" b="1" dirty="0"/>
              <a:t>Actividad 1. Escribe la </a:t>
            </a:r>
            <a:r>
              <a:rPr lang="es-ES_tradnl" sz="2700" b="1" u="sng" dirty="0"/>
              <a:t>preposición</a:t>
            </a:r>
            <a:r>
              <a:rPr lang="es-ES_tradnl" sz="2700" b="1" dirty="0"/>
              <a:t> correcta para cada oración.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>
              <a:lnSpc>
                <a:spcPct val="250000"/>
              </a:lnSpc>
              <a:buAutoNum type="arabicPeriod"/>
            </a:pPr>
            <a:r>
              <a:rPr lang="es-ES_tradnl" sz="2400" dirty="0" smtClean="0"/>
              <a:t>Mis </a:t>
            </a:r>
            <a:r>
              <a:rPr lang="es-ES_tradnl" sz="2400" dirty="0"/>
              <a:t>padres están ___________ el teatro</a:t>
            </a:r>
            <a:r>
              <a:rPr lang="es-ES_tradnl" sz="2400" dirty="0" smtClean="0"/>
              <a:t>.</a:t>
            </a:r>
          </a:p>
          <a:p>
            <a:pPr marL="457200" lvl="0" indent="-457200">
              <a:lnSpc>
                <a:spcPct val="250000"/>
              </a:lnSpc>
              <a:buAutoNum type="arabicPeriod"/>
            </a:pPr>
            <a:r>
              <a:rPr lang="es-ES_tradnl" sz="2400" dirty="0" smtClean="0"/>
              <a:t>_________ </a:t>
            </a:r>
            <a:r>
              <a:rPr lang="es-ES_tradnl" sz="2400" dirty="0"/>
              <a:t>haberlo sabido, te habría traído unas </a:t>
            </a:r>
            <a:r>
              <a:rPr lang="es-ES_tradnl" sz="2400" dirty="0" smtClean="0"/>
              <a:t>aspirinas.</a:t>
            </a:r>
          </a:p>
          <a:p>
            <a:pPr marL="457200" lvl="0" indent="-457200">
              <a:lnSpc>
                <a:spcPct val="250000"/>
              </a:lnSpc>
              <a:buAutoNum type="arabicPeriod"/>
            </a:pPr>
            <a:r>
              <a:rPr lang="es-ES_tradnl" sz="2400" dirty="0" smtClean="0"/>
              <a:t>Para </a:t>
            </a:r>
            <a:r>
              <a:rPr lang="es-ES_tradnl" sz="2400" dirty="0"/>
              <a:t>entrar al concierto tendréis que esperar ____________ las 21 h.</a:t>
            </a:r>
            <a:endParaRPr lang="tr-TR" sz="2400" dirty="0"/>
          </a:p>
          <a:p>
            <a:pPr marL="0" lv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55049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0012" y="804519"/>
            <a:ext cx="12091987" cy="1049235"/>
          </a:xfrm>
        </p:spPr>
        <p:txBody>
          <a:bodyPr>
            <a:normAutofit fontScale="90000"/>
          </a:bodyPr>
          <a:lstStyle/>
          <a:p>
            <a:r>
              <a:rPr lang="es-ES_tradnl" sz="2700" b="1" dirty="0"/>
              <a:t>Actividad 1. Escribe la </a:t>
            </a:r>
            <a:r>
              <a:rPr lang="es-ES_tradnl" sz="2700" b="1" u="sng" dirty="0"/>
              <a:t>preposición</a:t>
            </a:r>
            <a:r>
              <a:rPr lang="es-ES_tradnl" sz="2700" b="1" dirty="0"/>
              <a:t> correcta para cada oración.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199" y="2715820"/>
            <a:ext cx="11087099" cy="2199081"/>
          </a:xfrm>
        </p:spPr>
        <p:txBody>
          <a:bodyPr/>
          <a:lstStyle/>
          <a:p>
            <a:pPr marL="0" indent="0">
              <a:lnSpc>
                <a:spcPct val="200000"/>
              </a:lnSpc>
              <a:buNone/>
            </a:pPr>
            <a:r>
              <a:rPr lang="es-E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15. </a:t>
            </a:r>
            <a:r>
              <a:rPr lang="es-ES_tradnl" sz="2800" dirty="0"/>
              <a:t>Muchísimas gracias ________ escuchar mis problemas. </a:t>
            </a: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buNone/>
            </a:pPr>
            <a:endParaRPr lang="tr-TR" sz="2400" dirty="0"/>
          </a:p>
          <a:p>
            <a:pPr marL="0" lv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69681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0012" y="804519"/>
            <a:ext cx="12091987" cy="1049235"/>
          </a:xfrm>
        </p:spPr>
        <p:txBody>
          <a:bodyPr>
            <a:normAutofit fontScale="90000"/>
          </a:bodyPr>
          <a:lstStyle/>
          <a:p>
            <a:r>
              <a:rPr lang="es-ES_tradnl" sz="2700" b="1" dirty="0"/>
              <a:t>Actividad 1. Escribe la </a:t>
            </a:r>
            <a:r>
              <a:rPr lang="es-ES_tradnl" sz="2700" b="1" u="sng" dirty="0"/>
              <a:t>preposición</a:t>
            </a:r>
            <a:r>
              <a:rPr lang="es-ES_tradnl" sz="2700" b="1" dirty="0"/>
              <a:t> correcta para cada oración.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199" y="2715820"/>
            <a:ext cx="11087099" cy="2199081"/>
          </a:xfrm>
        </p:spPr>
        <p:txBody>
          <a:bodyPr/>
          <a:lstStyle/>
          <a:p>
            <a:pPr marL="0" indent="0">
              <a:lnSpc>
                <a:spcPct val="200000"/>
              </a:lnSpc>
              <a:buNone/>
            </a:pPr>
            <a:r>
              <a:rPr lang="es-E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15. </a:t>
            </a:r>
            <a:r>
              <a:rPr lang="es-ES_tradnl" sz="2800" dirty="0"/>
              <a:t>Muchísimas gracias </a:t>
            </a:r>
            <a:r>
              <a:rPr lang="es-ES_tradnl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</a:t>
            </a:r>
            <a:r>
              <a:rPr lang="es-ES_tradnl" sz="2800" dirty="0" smtClean="0"/>
              <a:t> </a:t>
            </a:r>
            <a:r>
              <a:rPr lang="es-ES_tradnl" sz="2800" dirty="0"/>
              <a:t>escuchar mis problemas. </a:t>
            </a: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buNone/>
            </a:pPr>
            <a:endParaRPr lang="tr-TR" sz="2400" dirty="0"/>
          </a:p>
          <a:p>
            <a:pPr marL="0" lv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45761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0012" y="804519"/>
            <a:ext cx="12091987" cy="1049235"/>
          </a:xfrm>
        </p:spPr>
        <p:txBody>
          <a:bodyPr>
            <a:normAutofit fontScale="90000"/>
          </a:bodyPr>
          <a:lstStyle/>
          <a:p>
            <a:r>
              <a:rPr lang="es-ES_tradnl" sz="2700" b="1" dirty="0"/>
              <a:t>Actividad 1. Escribe la </a:t>
            </a:r>
            <a:r>
              <a:rPr lang="es-ES_tradnl" sz="2700" b="1" u="sng" dirty="0"/>
              <a:t>preposición</a:t>
            </a:r>
            <a:r>
              <a:rPr lang="es-ES_tradnl" sz="2700" b="1" dirty="0"/>
              <a:t> correcta para cada oración.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199" y="2715820"/>
            <a:ext cx="11087099" cy="2199081"/>
          </a:xfrm>
        </p:spPr>
        <p:txBody>
          <a:bodyPr/>
          <a:lstStyle/>
          <a:p>
            <a:pPr marL="0" lvl="0" indent="0">
              <a:lnSpc>
                <a:spcPct val="200000"/>
              </a:lnSpc>
              <a:buNone/>
            </a:pPr>
            <a:r>
              <a:rPr lang="es-E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16. </a:t>
            </a:r>
            <a:r>
              <a:rPr lang="es-ES_tradnl" sz="2800" dirty="0"/>
              <a:t>¿Que </a:t>
            </a:r>
            <a:r>
              <a:rPr lang="es-ES_tradnl" sz="2800" dirty="0" smtClean="0"/>
              <a:t>_______ </a:t>
            </a:r>
            <a:r>
              <a:rPr lang="es-ES_tradnl" sz="2800" dirty="0"/>
              <a:t>qué empresa trabajo? ¿_______ ti qué te importa?</a:t>
            </a:r>
            <a:endParaRPr lang="tr-TR" sz="2800" dirty="0"/>
          </a:p>
          <a:p>
            <a:pPr mar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buNone/>
            </a:pPr>
            <a:endParaRPr lang="tr-TR" sz="2400" dirty="0"/>
          </a:p>
          <a:p>
            <a:pPr marL="0" lv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63075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0012" y="804519"/>
            <a:ext cx="12091987" cy="1049235"/>
          </a:xfrm>
        </p:spPr>
        <p:txBody>
          <a:bodyPr>
            <a:normAutofit fontScale="90000"/>
          </a:bodyPr>
          <a:lstStyle/>
          <a:p>
            <a:r>
              <a:rPr lang="es-ES_tradnl" sz="2700" b="1" dirty="0"/>
              <a:t>Actividad 1. Escribe la </a:t>
            </a:r>
            <a:r>
              <a:rPr lang="es-ES_tradnl" sz="2700" b="1" u="sng" dirty="0"/>
              <a:t>preposición</a:t>
            </a:r>
            <a:r>
              <a:rPr lang="es-ES_tradnl" sz="2700" b="1" dirty="0"/>
              <a:t> correcta para cada oración.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199" y="2715820"/>
            <a:ext cx="11087099" cy="2199081"/>
          </a:xfrm>
        </p:spPr>
        <p:txBody>
          <a:bodyPr/>
          <a:lstStyle/>
          <a:p>
            <a:pPr marL="0" lvl="0" indent="0">
              <a:lnSpc>
                <a:spcPct val="200000"/>
              </a:lnSpc>
              <a:buNone/>
            </a:pPr>
            <a:r>
              <a:rPr lang="es-E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16. </a:t>
            </a:r>
            <a:r>
              <a:rPr lang="es-ES_tradnl" sz="2800" dirty="0"/>
              <a:t>¿Que </a:t>
            </a:r>
            <a:r>
              <a:rPr lang="es-ES_tradnl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PARA</a:t>
            </a:r>
            <a:r>
              <a:rPr lang="es-ES_tradnl" sz="2800" dirty="0" smtClean="0"/>
              <a:t> </a:t>
            </a:r>
            <a:r>
              <a:rPr lang="es-ES_tradnl" sz="2800" dirty="0"/>
              <a:t>qué empresa trabajo? </a:t>
            </a:r>
            <a:r>
              <a:rPr lang="es-ES_tradnl" sz="2800" dirty="0" smtClean="0"/>
              <a:t>¿ </a:t>
            </a:r>
            <a:r>
              <a:rPr lang="es-ES_tradnl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es-ES_tradnl" sz="2800" dirty="0" smtClean="0"/>
              <a:t> </a:t>
            </a:r>
            <a:r>
              <a:rPr lang="es-ES_tradnl" sz="2800" dirty="0"/>
              <a:t>ti qué te importa?</a:t>
            </a:r>
            <a:endParaRPr lang="tr-TR" sz="2800" dirty="0"/>
          </a:p>
          <a:p>
            <a:pPr mar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buNone/>
            </a:pPr>
            <a:endParaRPr lang="tr-TR" sz="2400" dirty="0"/>
          </a:p>
          <a:p>
            <a:pPr marL="0" lv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85147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0012" y="804519"/>
            <a:ext cx="12091987" cy="1049235"/>
          </a:xfrm>
        </p:spPr>
        <p:txBody>
          <a:bodyPr>
            <a:normAutofit fontScale="90000"/>
          </a:bodyPr>
          <a:lstStyle/>
          <a:p>
            <a:r>
              <a:rPr lang="es-ES_tradnl" sz="2200" b="1" dirty="0"/>
              <a:t>Actividad </a:t>
            </a:r>
            <a:r>
              <a:rPr lang="es-ES_tradnl" sz="2200" b="1" dirty="0" smtClean="0"/>
              <a:t>2. </a:t>
            </a:r>
            <a:r>
              <a:rPr lang="es-ES_tradnl" sz="2200" b="1" dirty="0"/>
              <a:t>Completa las oraciones </a:t>
            </a:r>
            <a:r>
              <a:rPr lang="es-ES_tradnl" sz="2200" b="1" u="sng" dirty="0"/>
              <a:t>combinando varias preposiciones</a:t>
            </a:r>
            <a:r>
              <a:rPr lang="es-ES_tradnl" sz="2200" b="1" dirty="0"/>
              <a:t>.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199" y="2715820"/>
            <a:ext cx="11087099" cy="2199081"/>
          </a:xfrm>
        </p:spPr>
        <p:txBody>
          <a:bodyPr/>
          <a:lstStyle/>
          <a:p>
            <a:pPr marL="0" indent="0">
              <a:lnSpc>
                <a:spcPct val="200000"/>
              </a:lnSpc>
              <a:buNone/>
            </a:pPr>
            <a:r>
              <a:rPr lang="es-E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1. </a:t>
            </a:r>
            <a:r>
              <a:rPr lang="es-ES_tradnl" sz="2800" dirty="0"/>
              <a:t>¡ ______  ______ ellos, que seguro que les ganamos!</a:t>
            </a: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buNone/>
            </a:pPr>
            <a:endParaRPr lang="tr-TR" sz="2400" dirty="0"/>
          </a:p>
          <a:p>
            <a:pPr marL="0" lv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5508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0012" y="804519"/>
            <a:ext cx="12091987" cy="1049235"/>
          </a:xfrm>
        </p:spPr>
        <p:txBody>
          <a:bodyPr>
            <a:normAutofit fontScale="90000"/>
          </a:bodyPr>
          <a:lstStyle/>
          <a:p>
            <a:r>
              <a:rPr lang="es-ES_tradnl" sz="2200" b="1" dirty="0"/>
              <a:t>Actividad </a:t>
            </a:r>
            <a:r>
              <a:rPr lang="es-ES_tradnl" sz="2200" b="1" dirty="0" smtClean="0"/>
              <a:t>2. </a:t>
            </a:r>
            <a:r>
              <a:rPr lang="es-ES_tradnl" sz="2200" b="1" dirty="0"/>
              <a:t>Completa las oraciones </a:t>
            </a:r>
            <a:r>
              <a:rPr lang="es-ES_tradnl" sz="2200" b="1" u="sng" dirty="0"/>
              <a:t>combinando varias preposiciones</a:t>
            </a:r>
            <a:r>
              <a:rPr lang="es-ES_tradnl" sz="2200" b="1" dirty="0"/>
              <a:t>.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199" y="2715820"/>
            <a:ext cx="11087099" cy="2199081"/>
          </a:xfrm>
        </p:spPr>
        <p:txBody>
          <a:bodyPr/>
          <a:lstStyle/>
          <a:p>
            <a:pPr marL="0" indent="0">
              <a:lnSpc>
                <a:spcPct val="200000"/>
              </a:lnSpc>
              <a:buNone/>
            </a:pPr>
            <a:r>
              <a:rPr lang="es-E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1. </a:t>
            </a:r>
            <a:r>
              <a:rPr lang="es-ES_tradnl" sz="2800" dirty="0"/>
              <a:t>¡ </a:t>
            </a:r>
            <a:r>
              <a:rPr lang="es-ES_tradnl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es-ES_tradnl" sz="2800" dirty="0" smtClean="0"/>
              <a:t>  </a:t>
            </a:r>
            <a:r>
              <a:rPr lang="es-ES_tradnl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</a:t>
            </a:r>
            <a:r>
              <a:rPr lang="es-ES_tradnl" sz="2800" dirty="0" smtClean="0"/>
              <a:t> ellos</a:t>
            </a:r>
            <a:r>
              <a:rPr lang="es-ES_tradnl" sz="2800" dirty="0"/>
              <a:t>, que seguro que les ganamos!</a:t>
            </a: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buNone/>
            </a:pPr>
            <a:endParaRPr lang="tr-TR" sz="2400" dirty="0"/>
          </a:p>
          <a:p>
            <a:pPr marL="0" lv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68512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0012" y="804519"/>
            <a:ext cx="12091987" cy="1049235"/>
          </a:xfrm>
        </p:spPr>
        <p:txBody>
          <a:bodyPr>
            <a:normAutofit fontScale="90000"/>
          </a:bodyPr>
          <a:lstStyle/>
          <a:p>
            <a:r>
              <a:rPr lang="es-ES_tradnl" sz="2200" b="1" dirty="0"/>
              <a:t>Actividad </a:t>
            </a:r>
            <a:r>
              <a:rPr lang="es-ES_tradnl" sz="2200" b="1" dirty="0" smtClean="0"/>
              <a:t>2. </a:t>
            </a:r>
            <a:r>
              <a:rPr lang="es-ES_tradnl" sz="2200" b="1" dirty="0"/>
              <a:t>Completa las oraciones </a:t>
            </a:r>
            <a:r>
              <a:rPr lang="es-ES_tradnl" sz="2200" b="1" u="sng" dirty="0"/>
              <a:t>combinando varias preposiciones</a:t>
            </a:r>
            <a:r>
              <a:rPr lang="es-ES_tradnl" sz="2200" b="1" dirty="0"/>
              <a:t>.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199" y="2715820"/>
            <a:ext cx="11087099" cy="2199081"/>
          </a:xfrm>
        </p:spPr>
        <p:txBody>
          <a:bodyPr/>
          <a:lstStyle/>
          <a:p>
            <a:pPr marL="0" lvl="0" indent="0">
              <a:lnSpc>
                <a:spcPct val="200000"/>
              </a:lnSpc>
              <a:buNone/>
            </a:pPr>
            <a:r>
              <a:rPr lang="es-E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2. </a:t>
            </a:r>
            <a:r>
              <a:rPr lang="es-ES_tradnl" sz="2800" dirty="0"/>
              <a:t>No tengas prisa, no necesito el informe  _______  </a:t>
            </a:r>
            <a:r>
              <a:rPr lang="es-ES_tradnl" sz="2800" dirty="0" smtClean="0"/>
              <a:t>_________ </a:t>
            </a:r>
            <a:r>
              <a:rPr lang="es-ES_tradnl" sz="2800" dirty="0"/>
              <a:t>la tarde. </a:t>
            </a:r>
            <a:endParaRPr lang="tr-TR" sz="2800" dirty="0"/>
          </a:p>
          <a:p>
            <a:pPr mar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buNone/>
            </a:pPr>
            <a:endParaRPr lang="tr-TR" sz="2400" dirty="0"/>
          </a:p>
          <a:p>
            <a:pPr marL="0" lv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65874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0012" y="804519"/>
            <a:ext cx="12091987" cy="1049235"/>
          </a:xfrm>
        </p:spPr>
        <p:txBody>
          <a:bodyPr>
            <a:normAutofit fontScale="90000"/>
          </a:bodyPr>
          <a:lstStyle/>
          <a:p>
            <a:r>
              <a:rPr lang="es-ES_tradnl" sz="2200" b="1" dirty="0"/>
              <a:t>Actividad </a:t>
            </a:r>
            <a:r>
              <a:rPr lang="es-ES_tradnl" sz="2200" b="1" dirty="0" smtClean="0"/>
              <a:t>2. </a:t>
            </a:r>
            <a:r>
              <a:rPr lang="es-ES_tradnl" sz="2200" b="1" dirty="0"/>
              <a:t>Completa las oraciones </a:t>
            </a:r>
            <a:r>
              <a:rPr lang="es-ES_tradnl" sz="2200" b="1" u="sng" dirty="0"/>
              <a:t>combinando varias preposiciones</a:t>
            </a:r>
            <a:r>
              <a:rPr lang="es-ES_tradnl" sz="2200" b="1" dirty="0"/>
              <a:t>.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199" y="2715820"/>
            <a:ext cx="11087099" cy="2199081"/>
          </a:xfrm>
        </p:spPr>
        <p:txBody>
          <a:bodyPr/>
          <a:lstStyle/>
          <a:p>
            <a:pPr marL="0" lvl="0" indent="0">
              <a:lnSpc>
                <a:spcPct val="200000"/>
              </a:lnSpc>
              <a:buNone/>
            </a:pPr>
            <a:r>
              <a:rPr lang="es-E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2. </a:t>
            </a:r>
            <a:r>
              <a:rPr lang="es-ES_tradnl" sz="2800" dirty="0"/>
              <a:t>No tengas prisa, no necesito el informe </a:t>
            </a:r>
            <a:r>
              <a:rPr lang="es-ES_tradnl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HASTA</a:t>
            </a:r>
            <a:r>
              <a:rPr lang="es-ES_tradnl" sz="2800" dirty="0" smtClean="0"/>
              <a:t> </a:t>
            </a:r>
            <a:r>
              <a:rPr lang="es-ES_tradnl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</a:t>
            </a:r>
            <a:r>
              <a:rPr lang="es-ES_tradnl" sz="2800" dirty="0" smtClean="0"/>
              <a:t> la </a:t>
            </a:r>
            <a:r>
              <a:rPr lang="es-ES_tradnl" sz="2800" dirty="0"/>
              <a:t>tarde. </a:t>
            </a:r>
            <a:endParaRPr lang="tr-TR" sz="2800" dirty="0"/>
          </a:p>
          <a:p>
            <a:pPr mar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buNone/>
            </a:pPr>
            <a:endParaRPr lang="tr-TR" sz="2400" dirty="0"/>
          </a:p>
          <a:p>
            <a:pPr marL="0" lv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78587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0012" y="804519"/>
            <a:ext cx="12091987" cy="1049235"/>
          </a:xfrm>
        </p:spPr>
        <p:txBody>
          <a:bodyPr>
            <a:normAutofit fontScale="90000"/>
          </a:bodyPr>
          <a:lstStyle/>
          <a:p>
            <a:r>
              <a:rPr lang="es-ES_tradnl" sz="2200" b="1" dirty="0"/>
              <a:t>Actividad </a:t>
            </a:r>
            <a:r>
              <a:rPr lang="es-ES_tradnl" sz="2200" b="1" dirty="0" smtClean="0"/>
              <a:t>2. </a:t>
            </a:r>
            <a:r>
              <a:rPr lang="es-ES_tradnl" sz="2200" b="1" dirty="0"/>
              <a:t>Completa las oraciones </a:t>
            </a:r>
            <a:r>
              <a:rPr lang="es-ES_tradnl" sz="2200" b="1" u="sng" dirty="0"/>
              <a:t>combinando varias preposiciones</a:t>
            </a:r>
            <a:r>
              <a:rPr lang="es-ES_tradnl" sz="2200" b="1" dirty="0"/>
              <a:t>.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199" y="2715820"/>
            <a:ext cx="11087099" cy="2199081"/>
          </a:xfrm>
        </p:spPr>
        <p:txBody>
          <a:bodyPr/>
          <a:lstStyle/>
          <a:p>
            <a:pPr marL="0" indent="0">
              <a:lnSpc>
                <a:spcPct val="200000"/>
              </a:lnSpc>
              <a:buNone/>
            </a:pPr>
            <a:r>
              <a:rPr lang="es-E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3. </a:t>
            </a:r>
            <a:r>
              <a:rPr lang="es-ES_tradnl" sz="2800" dirty="0"/>
              <a:t>Don Roberto tiene  _________  _________ sí un brillante expediente repleto de experiencia en el campo de la administración de empresas. </a:t>
            </a: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buNone/>
            </a:pPr>
            <a:endParaRPr lang="tr-TR" sz="2400" dirty="0"/>
          </a:p>
          <a:p>
            <a:pPr marL="0" lv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73736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0012" y="804519"/>
            <a:ext cx="12091987" cy="1049235"/>
          </a:xfrm>
        </p:spPr>
        <p:txBody>
          <a:bodyPr>
            <a:normAutofit fontScale="90000"/>
          </a:bodyPr>
          <a:lstStyle/>
          <a:p>
            <a:r>
              <a:rPr lang="es-ES_tradnl" sz="2200" b="1" dirty="0"/>
              <a:t>Actividad </a:t>
            </a:r>
            <a:r>
              <a:rPr lang="es-ES_tradnl" sz="2200" b="1" dirty="0" smtClean="0"/>
              <a:t>2. </a:t>
            </a:r>
            <a:r>
              <a:rPr lang="es-ES_tradnl" sz="2200" b="1" dirty="0"/>
              <a:t>Completa las oraciones </a:t>
            </a:r>
            <a:r>
              <a:rPr lang="es-ES_tradnl" sz="2200" b="1" u="sng" dirty="0"/>
              <a:t>combinando varias preposiciones</a:t>
            </a:r>
            <a:r>
              <a:rPr lang="es-ES_tradnl" sz="2200" b="1" dirty="0"/>
              <a:t>.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199" y="2715820"/>
            <a:ext cx="11087099" cy="2199081"/>
          </a:xfrm>
        </p:spPr>
        <p:txBody>
          <a:bodyPr/>
          <a:lstStyle/>
          <a:p>
            <a:pPr marL="0" indent="0">
              <a:lnSpc>
                <a:spcPct val="200000"/>
              </a:lnSpc>
              <a:buNone/>
            </a:pPr>
            <a:r>
              <a:rPr lang="es-E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3. </a:t>
            </a:r>
            <a:r>
              <a:rPr lang="es-ES_tradnl" sz="2800" dirty="0"/>
              <a:t>Don Roberto tiene  </a:t>
            </a:r>
            <a:r>
              <a:rPr lang="es-ES_tradnl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TRAS</a:t>
            </a:r>
            <a:r>
              <a:rPr lang="es-ES_tradnl" sz="2800" dirty="0" smtClean="0"/>
              <a:t> </a:t>
            </a:r>
            <a:r>
              <a:rPr lang="es-ES_tradnl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</a:t>
            </a:r>
            <a:r>
              <a:rPr lang="es-ES_tradnl" sz="2800" dirty="0" smtClean="0"/>
              <a:t> sí </a:t>
            </a:r>
            <a:r>
              <a:rPr lang="es-ES_tradnl" sz="2800" dirty="0"/>
              <a:t>un brillante expediente repleto de experiencia en el campo de la administración de empresas. </a:t>
            </a: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buNone/>
            </a:pPr>
            <a:endParaRPr lang="tr-TR" sz="2400" dirty="0"/>
          </a:p>
          <a:p>
            <a:pPr marL="0" lv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67210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0012" y="804519"/>
            <a:ext cx="12091987" cy="1049235"/>
          </a:xfrm>
        </p:spPr>
        <p:txBody>
          <a:bodyPr>
            <a:normAutofit fontScale="90000"/>
          </a:bodyPr>
          <a:lstStyle/>
          <a:p>
            <a:r>
              <a:rPr lang="es-ES_tradnl" sz="2700" b="1" dirty="0"/>
              <a:t>Actividad 1. Escribe la </a:t>
            </a:r>
            <a:r>
              <a:rPr lang="es-ES_tradnl" sz="2700" b="1" u="sng" dirty="0"/>
              <a:t>preposición</a:t>
            </a:r>
            <a:r>
              <a:rPr lang="es-ES_tradnl" sz="2700" b="1" dirty="0"/>
              <a:t> correcta para cada oración.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00087" y="1853754"/>
            <a:ext cx="10511929" cy="3283978"/>
          </a:xfrm>
        </p:spPr>
        <p:txBody>
          <a:bodyPr>
            <a:normAutofit fontScale="92500" lnSpcReduction="10000"/>
          </a:bodyPr>
          <a:lstStyle/>
          <a:p>
            <a:pPr marL="514350" lvl="0" indent="-514350">
              <a:lnSpc>
                <a:spcPct val="250000"/>
              </a:lnSpc>
              <a:buAutoNum type="arabicPeriod"/>
            </a:pPr>
            <a:r>
              <a:rPr lang="es-ES_tradnl" sz="2800" dirty="0" smtClean="0"/>
              <a:t>Mis </a:t>
            </a:r>
            <a:r>
              <a:rPr lang="es-ES_tradnl" sz="2800" dirty="0"/>
              <a:t>padres están </a:t>
            </a:r>
            <a:r>
              <a:rPr lang="es-ES_tradnl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</a:t>
            </a:r>
            <a:r>
              <a:rPr lang="es-ES_tradnl" sz="2800" dirty="0" smtClean="0"/>
              <a:t> el teatro.</a:t>
            </a:r>
            <a:endParaRPr lang="en-US" sz="2800" dirty="0" smtClean="0"/>
          </a:p>
          <a:p>
            <a:pPr marL="514350" lvl="0" indent="-514350">
              <a:lnSpc>
                <a:spcPct val="250000"/>
              </a:lnSpc>
              <a:buAutoNum type="arabicPeriod"/>
            </a:pPr>
            <a:r>
              <a:rPr lang="es-ES_tradnl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</a:t>
            </a:r>
            <a:r>
              <a:rPr lang="es-ES_tradnl" sz="2800" dirty="0" smtClean="0"/>
              <a:t> </a:t>
            </a:r>
            <a:r>
              <a:rPr lang="es-ES_tradnl" sz="2800" dirty="0"/>
              <a:t>haberlo </a:t>
            </a:r>
            <a:r>
              <a:rPr lang="es-ES_tradnl" sz="2800" dirty="0" smtClean="0"/>
              <a:t>sabido</a:t>
            </a:r>
            <a:r>
              <a:rPr lang="es-ES_tradnl" sz="2800" dirty="0"/>
              <a:t>, te habría traído unas </a:t>
            </a:r>
            <a:r>
              <a:rPr lang="es-ES_tradnl" sz="2800" dirty="0" smtClean="0"/>
              <a:t>aspirinas.</a:t>
            </a:r>
          </a:p>
          <a:p>
            <a:pPr marL="514350" lvl="0" indent="-514350">
              <a:lnSpc>
                <a:spcPct val="250000"/>
              </a:lnSpc>
              <a:buAutoNum type="arabicPeriod"/>
            </a:pPr>
            <a:r>
              <a:rPr lang="es-ES_tradnl" sz="2800" dirty="0" smtClean="0"/>
              <a:t>Para </a:t>
            </a:r>
            <a:r>
              <a:rPr lang="es-ES_tradnl" sz="2800" dirty="0"/>
              <a:t>entrar al concierto tendréis que esperar </a:t>
            </a:r>
            <a:r>
              <a:rPr lang="es-ES_tradnl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HASTA</a:t>
            </a:r>
            <a:r>
              <a:rPr lang="es-ES_tradnl" sz="2800" dirty="0" smtClean="0"/>
              <a:t> </a:t>
            </a:r>
            <a:r>
              <a:rPr lang="es-ES_tradnl" sz="2800" dirty="0"/>
              <a:t>las 21 h.</a:t>
            </a:r>
            <a:endParaRPr lang="tr-TR" sz="2800" dirty="0"/>
          </a:p>
          <a:p>
            <a:pPr marL="0" lv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04308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0012" y="804519"/>
            <a:ext cx="12091987" cy="1049235"/>
          </a:xfrm>
        </p:spPr>
        <p:txBody>
          <a:bodyPr>
            <a:normAutofit fontScale="90000"/>
          </a:bodyPr>
          <a:lstStyle/>
          <a:p>
            <a:r>
              <a:rPr lang="es-ES_tradnl" sz="2200" b="1" dirty="0"/>
              <a:t>Actividad </a:t>
            </a:r>
            <a:r>
              <a:rPr lang="es-ES_tradnl" sz="2200" b="1" dirty="0" smtClean="0"/>
              <a:t>2. </a:t>
            </a:r>
            <a:r>
              <a:rPr lang="es-ES_tradnl" sz="2200" b="1" dirty="0"/>
              <a:t>Completa las oraciones </a:t>
            </a:r>
            <a:r>
              <a:rPr lang="es-ES_tradnl" sz="2200" b="1" u="sng" dirty="0"/>
              <a:t>combinando varias preposiciones</a:t>
            </a:r>
            <a:r>
              <a:rPr lang="es-ES_tradnl" sz="2200" b="1" dirty="0"/>
              <a:t>.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199" y="2715820"/>
            <a:ext cx="11329989" cy="2199081"/>
          </a:xfrm>
        </p:spPr>
        <p:txBody>
          <a:bodyPr/>
          <a:lstStyle/>
          <a:p>
            <a:pPr marL="0" lvl="0" indent="0">
              <a:lnSpc>
                <a:spcPct val="200000"/>
              </a:lnSpc>
              <a:buNone/>
            </a:pPr>
            <a:r>
              <a:rPr lang="es-E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4. </a:t>
            </a:r>
            <a:r>
              <a:rPr lang="es-ES_tradnl" sz="2800" dirty="0"/>
              <a:t>Lola dice que le gustaría casarse con alguien famoso, </a:t>
            </a:r>
            <a:endParaRPr lang="es-ES_tradnl" sz="2800" dirty="0" smtClean="0"/>
          </a:p>
          <a:p>
            <a:pPr marL="0" lvl="0" indent="0">
              <a:lnSpc>
                <a:spcPct val="200000"/>
              </a:lnSpc>
              <a:buNone/>
            </a:pPr>
            <a:r>
              <a:rPr lang="es-ES_tradnl" sz="2800" dirty="0" smtClean="0"/>
              <a:t>¡</a:t>
            </a:r>
            <a:r>
              <a:rPr lang="es-ES_tradnl" sz="2800" dirty="0"/>
              <a:t>dice que _________  __________ Donald Trump!</a:t>
            </a:r>
            <a:endParaRPr lang="tr-TR" sz="2800" dirty="0"/>
          </a:p>
          <a:p>
            <a:pPr mar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buNone/>
            </a:pPr>
            <a:endParaRPr lang="tr-TR" sz="2400" dirty="0"/>
          </a:p>
          <a:p>
            <a:pPr marL="0" lv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93825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0012" y="804519"/>
            <a:ext cx="12091987" cy="1049235"/>
          </a:xfrm>
        </p:spPr>
        <p:txBody>
          <a:bodyPr>
            <a:normAutofit fontScale="90000"/>
          </a:bodyPr>
          <a:lstStyle/>
          <a:p>
            <a:r>
              <a:rPr lang="es-ES_tradnl" sz="2200" b="1" dirty="0"/>
              <a:t>Actividad </a:t>
            </a:r>
            <a:r>
              <a:rPr lang="es-ES_tradnl" sz="2200" b="1" dirty="0" smtClean="0"/>
              <a:t>2. </a:t>
            </a:r>
            <a:r>
              <a:rPr lang="es-ES_tradnl" sz="2200" b="1" dirty="0"/>
              <a:t>Completa las oraciones </a:t>
            </a:r>
            <a:r>
              <a:rPr lang="es-ES_tradnl" sz="2200" b="1" u="sng" dirty="0"/>
              <a:t>combinando varias preposiciones</a:t>
            </a:r>
            <a:r>
              <a:rPr lang="es-ES_tradnl" sz="2200" b="1" dirty="0"/>
              <a:t>.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199" y="2715820"/>
            <a:ext cx="11329989" cy="2199081"/>
          </a:xfrm>
        </p:spPr>
        <p:txBody>
          <a:bodyPr/>
          <a:lstStyle/>
          <a:p>
            <a:pPr marL="0" lvl="0" indent="0">
              <a:lnSpc>
                <a:spcPct val="200000"/>
              </a:lnSpc>
              <a:buNone/>
            </a:pPr>
            <a:r>
              <a:rPr lang="es-E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4. </a:t>
            </a:r>
            <a:r>
              <a:rPr lang="es-ES_tradnl" sz="2800" dirty="0"/>
              <a:t>Lola dice que le gustaría casarse con alguien famoso, </a:t>
            </a:r>
            <a:endParaRPr lang="es-ES_tradnl" sz="2800" dirty="0" smtClean="0"/>
          </a:p>
          <a:p>
            <a:pPr marL="0" lvl="0" indent="0">
              <a:lnSpc>
                <a:spcPct val="200000"/>
              </a:lnSpc>
              <a:buNone/>
            </a:pPr>
            <a:r>
              <a:rPr lang="es-ES_tradnl" sz="2800" dirty="0" smtClean="0"/>
              <a:t>¡</a:t>
            </a:r>
            <a:r>
              <a:rPr lang="es-ES_tradnl" sz="2800" dirty="0"/>
              <a:t>dice que </a:t>
            </a:r>
            <a:r>
              <a:rPr lang="es-ES_tradnl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HASTA</a:t>
            </a:r>
            <a:r>
              <a:rPr lang="es-ES_tradnl" sz="2800" dirty="0" smtClean="0"/>
              <a:t> </a:t>
            </a:r>
            <a:r>
              <a:rPr lang="es-ES_tradnl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</a:t>
            </a:r>
            <a:r>
              <a:rPr lang="es-ES_tradnl" sz="2800" dirty="0" smtClean="0"/>
              <a:t> Donald </a:t>
            </a:r>
            <a:r>
              <a:rPr lang="es-ES_tradnl" sz="2800" dirty="0"/>
              <a:t>Trump!</a:t>
            </a:r>
            <a:endParaRPr lang="tr-TR" sz="2800" dirty="0"/>
          </a:p>
          <a:p>
            <a:pPr mar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buNone/>
            </a:pPr>
            <a:endParaRPr lang="tr-TR" sz="2400" dirty="0"/>
          </a:p>
          <a:p>
            <a:pPr marL="0" lv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48491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0012" y="804519"/>
            <a:ext cx="12091987" cy="1049235"/>
          </a:xfrm>
        </p:spPr>
        <p:txBody>
          <a:bodyPr>
            <a:normAutofit fontScale="90000"/>
          </a:bodyPr>
          <a:lstStyle/>
          <a:p>
            <a:r>
              <a:rPr lang="es-ES_tradnl" sz="2200" b="1" dirty="0"/>
              <a:t>Actividad </a:t>
            </a:r>
            <a:r>
              <a:rPr lang="es-ES_tradnl" sz="2200" b="1" dirty="0" smtClean="0"/>
              <a:t>2. </a:t>
            </a:r>
            <a:r>
              <a:rPr lang="es-ES_tradnl" sz="2200" b="1" dirty="0"/>
              <a:t>Completa las oraciones </a:t>
            </a:r>
            <a:r>
              <a:rPr lang="es-ES_tradnl" sz="2200" b="1" u="sng" dirty="0"/>
              <a:t>combinando varias preposiciones</a:t>
            </a:r>
            <a:r>
              <a:rPr lang="es-ES_tradnl" sz="2200" b="1" dirty="0"/>
              <a:t>.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199" y="2715820"/>
            <a:ext cx="11329989" cy="2199081"/>
          </a:xfrm>
        </p:spPr>
        <p:txBody>
          <a:bodyPr/>
          <a:lstStyle/>
          <a:p>
            <a:pPr marL="0" indent="0">
              <a:lnSpc>
                <a:spcPct val="200000"/>
              </a:lnSpc>
              <a:buNone/>
            </a:pPr>
            <a:r>
              <a:rPr lang="es-E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5. </a:t>
            </a:r>
            <a:r>
              <a:rPr lang="es-ES_tradnl" sz="2800" dirty="0"/>
              <a:t>Siempre está organizando eventos  ______  ________  ________  la paz.</a:t>
            </a: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buNone/>
            </a:pPr>
            <a:endParaRPr lang="tr-TR" sz="2400" dirty="0"/>
          </a:p>
          <a:p>
            <a:pPr marL="0" lv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52778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0012" y="804519"/>
            <a:ext cx="12091987" cy="1049235"/>
          </a:xfrm>
        </p:spPr>
        <p:txBody>
          <a:bodyPr>
            <a:normAutofit fontScale="90000"/>
          </a:bodyPr>
          <a:lstStyle/>
          <a:p>
            <a:r>
              <a:rPr lang="es-ES_tradnl" sz="2200" b="1" dirty="0"/>
              <a:t>Actividad </a:t>
            </a:r>
            <a:r>
              <a:rPr lang="es-ES_tradnl" sz="2200" b="1" dirty="0" smtClean="0"/>
              <a:t>2. </a:t>
            </a:r>
            <a:r>
              <a:rPr lang="es-ES_tradnl" sz="2200" b="1" dirty="0"/>
              <a:t>Completa las oraciones </a:t>
            </a:r>
            <a:r>
              <a:rPr lang="es-ES_tradnl" sz="2200" b="1" u="sng" dirty="0"/>
              <a:t>combinando varias preposiciones</a:t>
            </a:r>
            <a:r>
              <a:rPr lang="es-ES_tradnl" sz="2200" b="1" dirty="0"/>
              <a:t>.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199" y="2715820"/>
            <a:ext cx="11329989" cy="2199081"/>
          </a:xfrm>
        </p:spPr>
        <p:txBody>
          <a:bodyPr/>
          <a:lstStyle/>
          <a:p>
            <a:pPr marL="0" indent="0">
              <a:lnSpc>
                <a:spcPct val="200000"/>
              </a:lnSpc>
              <a:buNone/>
            </a:pPr>
            <a:r>
              <a:rPr lang="es-E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5. </a:t>
            </a:r>
            <a:r>
              <a:rPr lang="es-ES_tradnl" sz="2800" dirty="0"/>
              <a:t>Siempre está organizando eventos  </a:t>
            </a:r>
            <a:r>
              <a:rPr lang="es-ES_tradnl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</a:t>
            </a:r>
            <a:r>
              <a:rPr lang="es-ES_tradnl" sz="2800" dirty="0" smtClean="0"/>
              <a:t> </a:t>
            </a:r>
            <a:r>
              <a:rPr lang="es-ES_tradnl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</a:t>
            </a:r>
            <a:r>
              <a:rPr lang="es-ES_tradnl" sz="2800" dirty="0" smtClean="0"/>
              <a:t> </a:t>
            </a:r>
            <a:r>
              <a:rPr lang="es-ES_tradnl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</a:t>
            </a:r>
            <a:r>
              <a:rPr lang="es-ES_tradnl" sz="2800" dirty="0" smtClean="0"/>
              <a:t> la </a:t>
            </a:r>
            <a:r>
              <a:rPr lang="es-ES_tradnl" sz="2800" dirty="0"/>
              <a:t>paz.</a:t>
            </a: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buNone/>
            </a:pPr>
            <a:endParaRPr lang="tr-TR" sz="2400" dirty="0"/>
          </a:p>
          <a:p>
            <a:pPr marL="0" lv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82478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0012" y="804519"/>
            <a:ext cx="12091987" cy="1049235"/>
          </a:xfrm>
        </p:spPr>
        <p:txBody>
          <a:bodyPr>
            <a:normAutofit fontScale="90000"/>
          </a:bodyPr>
          <a:lstStyle/>
          <a:p>
            <a:r>
              <a:rPr lang="es-ES_tradnl" sz="2200" b="1" dirty="0"/>
              <a:t>Actividad </a:t>
            </a:r>
            <a:r>
              <a:rPr lang="es-ES_tradnl" sz="2200" b="1" dirty="0" smtClean="0"/>
              <a:t>2. </a:t>
            </a:r>
            <a:r>
              <a:rPr lang="es-ES_tradnl" sz="2200" b="1" dirty="0"/>
              <a:t>Completa las oraciones </a:t>
            </a:r>
            <a:r>
              <a:rPr lang="es-ES_tradnl" sz="2200" b="1" u="sng" dirty="0"/>
              <a:t>combinando varias preposiciones</a:t>
            </a:r>
            <a:r>
              <a:rPr lang="es-ES_tradnl" sz="2200" b="1" dirty="0"/>
              <a:t>.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199" y="2715820"/>
            <a:ext cx="11329989" cy="2199081"/>
          </a:xfrm>
        </p:spPr>
        <p:txBody>
          <a:bodyPr>
            <a:normAutofit fontScale="85000" lnSpcReduction="10000"/>
          </a:bodyPr>
          <a:lstStyle/>
          <a:p>
            <a:pPr marL="0" lvl="0" indent="0">
              <a:lnSpc>
                <a:spcPct val="200000"/>
              </a:lnSpc>
              <a:buNone/>
            </a:pPr>
            <a:r>
              <a:rPr lang="es-E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6. </a:t>
            </a:r>
            <a:r>
              <a:rPr lang="es-ES_tradnl" sz="2800" dirty="0"/>
              <a:t>Se pelea </a:t>
            </a:r>
            <a:r>
              <a:rPr lang="es-ES_tradnl" sz="2800" dirty="0" smtClean="0"/>
              <a:t>con </a:t>
            </a:r>
            <a:r>
              <a:rPr lang="es-ES_tradnl" sz="2800" dirty="0"/>
              <a:t>todo el mundo:  _________  __________ los que le dicen que lleva razón ____________ ____________ los que siempre se ponen _________ _________ _________ ella. </a:t>
            </a:r>
            <a:endParaRPr lang="tr-TR" sz="2800" dirty="0"/>
          </a:p>
          <a:p>
            <a:pPr mar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buNone/>
            </a:pPr>
            <a:endParaRPr lang="tr-TR" sz="2400" dirty="0"/>
          </a:p>
          <a:p>
            <a:pPr marL="0" lv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11694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0012" y="804519"/>
            <a:ext cx="12091987" cy="1049235"/>
          </a:xfrm>
        </p:spPr>
        <p:txBody>
          <a:bodyPr>
            <a:normAutofit fontScale="90000"/>
          </a:bodyPr>
          <a:lstStyle/>
          <a:p>
            <a:r>
              <a:rPr lang="es-ES_tradnl" sz="2200" b="1" dirty="0"/>
              <a:t>Actividad </a:t>
            </a:r>
            <a:r>
              <a:rPr lang="es-ES_tradnl" sz="2200" b="1" dirty="0" smtClean="0"/>
              <a:t>2. </a:t>
            </a:r>
            <a:r>
              <a:rPr lang="es-ES_tradnl" sz="2200" b="1" dirty="0"/>
              <a:t>Completa las oraciones </a:t>
            </a:r>
            <a:r>
              <a:rPr lang="es-ES_tradnl" sz="2200" b="1" u="sng" dirty="0"/>
              <a:t>combinando varias preposiciones</a:t>
            </a:r>
            <a:r>
              <a:rPr lang="es-ES_tradnl" sz="2200" b="1" dirty="0"/>
              <a:t>.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199" y="2715820"/>
            <a:ext cx="11329989" cy="2199081"/>
          </a:xfrm>
        </p:spPr>
        <p:txBody>
          <a:bodyPr>
            <a:normAutofit/>
          </a:bodyPr>
          <a:lstStyle/>
          <a:p>
            <a:pPr marL="0" lvl="0" indent="0">
              <a:lnSpc>
                <a:spcPct val="200000"/>
              </a:lnSpc>
              <a:buNone/>
            </a:pPr>
            <a:r>
              <a:rPr lang="es-E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6. </a:t>
            </a:r>
            <a:r>
              <a:rPr lang="es-ES_tradnl" sz="2800" dirty="0"/>
              <a:t>Se pelea </a:t>
            </a:r>
            <a:r>
              <a:rPr lang="es-ES_tradnl" sz="2800" dirty="0" smtClean="0"/>
              <a:t>con </a:t>
            </a:r>
            <a:r>
              <a:rPr lang="es-ES_tradnl" sz="2800" dirty="0"/>
              <a:t>todo el mundo:  </a:t>
            </a:r>
            <a:r>
              <a:rPr lang="es-ES_tradnl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DESDE</a:t>
            </a:r>
            <a:r>
              <a:rPr lang="es-ES_tradnl" sz="2800" dirty="0" smtClean="0"/>
              <a:t> </a:t>
            </a:r>
            <a:r>
              <a:rPr lang="es-ES_tradnl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</a:t>
            </a:r>
            <a:r>
              <a:rPr lang="es-ES_tradnl" sz="2800" dirty="0" smtClean="0"/>
              <a:t> los </a:t>
            </a:r>
            <a:r>
              <a:rPr lang="es-ES_tradnl" sz="2800" dirty="0"/>
              <a:t>que le dicen que lleva razón </a:t>
            </a:r>
            <a:r>
              <a:rPr lang="es-ES_tradnl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HASTA</a:t>
            </a:r>
            <a:r>
              <a:rPr lang="es-ES_tradnl" sz="2800" dirty="0" smtClean="0"/>
              <a:t> </a:t>
            </a:r>
            <a:r>
              <a:rPr lang="es-ES_tradnl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</a:t>
            </a:r>
            <a:r>
              <a:rPr lang="es-ES_tradnl" sz="2800" dirty="0" smtClean="0"/>
              <a:t> los </a:t>
            </a:r>
            <a:r>
              <a:rPr lang="es-ES_tradnl" sz="2800" dirty="0"/>
              <a:t>que siempre se ponen </a:t>
            </a:r>
            <a:r>
              <a:rPr lang="es-ES_tradnl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</a:t>
            </a:r>
            <a:r>
              <a:rPr lang="es-ES_tradnl" sz="2800" dirty="0" smtClean="0"/>
              <a:t> </a:t>
            </a:r>
            <a:r>
              <a:rPr lang="es-ES_tradnl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</a:t>
            </a:r>
            <a:r>
              <a:rPr lang="es-ES_tradnl" sz="2800" dirty="0" smtClean="0"/>
              <a:t> </a:t>
            </a:r>
            <a:r>
              <a:rPr lang="es-ES_tradnl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</a:t>
            </a:r>
            <a:r>
              <a:rPr lang="es-ES_tradnl" sz="2800" dirty="0" smtClean="0"/>
              <a:t> ella</a:t>
            </a:r>
            <a:r>
              <a:rPr lang="es-ES_tradnl" sz="2800" dirty="0"/>
              <a:t>. </a:t>
            </a:r>
            <a:endParaRPr lang="tr-TR" sz="2800" dirty="0"/>
          </a:p>
          <a:p>
            <a:pPr mar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buNone/>
            </a:pPr>
            <a:endParaRPr lang="tr-TR" sz="2400" dirty="0"/>
          </a:p>
          <a:p>
            <a:pPr marL="0" lv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98690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0012" y="804519"/>
            <a:ext cx="12091987" cy="1049235"/>
          </a:xfrm>
        </p:spPr>
        <p:txBody>
          <a:bodyPr>
            <a:normAutofit fontScale="90000"/>
          </a:bodyPr>
          <a:lstStyle/>
          <a:p>
            <a:r>
              <a:rPr lang="es-ES_tradnl" sz="2200" b="1" dirty="0"/>
              <a:t>Actividad </a:t>
            </a:r>
            <a:r>
              <a:rPr lang="es-ES_tradnl" sz="2200" b="1" dirty="0" smtClean="0"/>
              <a:t>2. </a:t>
            </a:r>
            <a:r>
              <a:rPr lang="es-ES_tradnl" sz="2200" b="1" dirty="0"/>
              <a:t>Completa las oraciones </a:t>
            </a:r>
            <a:r>
              <a:rPr lang="es-ES_tradnl" sz="2200" b="1" u="sng" dirty="0"/>
              <a:t>combinando varias preposiciones</a:t>
            </a:r>
            <a:r>
              <a:rPr lang="es-ES_tradnl" sz="2200" b="1" dirty="0"/>
              <a:t>.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199" y="2715820"/>
            <a:ext cx="11329989" cy="2199081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s-E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7. </a:t>
            </a:r>
            <a:r>
              <a:rPr lang="es-ES_tradnl" sz="2800" dirty="0" smtClean="0"/>
              <a:t>________   ___________ </a:t>
            </a:r>
            <a:r>
              <a:rPr lang="es-ES_tradnl" sz="2800" dirty="0"/>
              <a:t>quien hables, te aconsejarán una u otra cosa.</a:t>
            </a: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buNone/>
            </a:pPr>
            <a:endParaRPr lang="tr-TR" sz="2400" dirty="0"/>
          </a:p>
          <a:p>
            <a:pPr marL="0" lv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22329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0012" y="804519"/>
            <a:ext cx="12091987" cy="1049235"/>
          </a:xfrm>
        </p:spPr>
        <p:txBody>
          <a:bodyPr>
            <a:normAutofit fontScale="90000"/>
          </a:bodyPr>
          <a:lstStyle/>
          <a:p>
            <a:r>
              <a:rPr lang="es-ES_tradnl" sz="2200" b="1" dirty="0"/>
              <a:t>Actividad </a:t>
            </a:r>
            <a:r>
              <a:rPr lang="es-ES_tradnl" sz="2200" b="1" dirty="0" smtClean="0"/>
              <a:t>2. </a:t>
            </a:r>
            <a:r>
              <a:rPr lang="es-ES_tradnl" sz="2200" b="1" dirty="0"/>
              <a:t>Completa las oraciones </a:t>
            </a:r>
            <a:r>
              <a:rPr lang="es-ES_tradnl" sz="2200" b="1" u="sng" dirty="0"/>
              <a:t>combinando varias preposiciones</a:t>
            </a:r>
            <a:r>
              <a:rPr lang="es-ES_tradnl" sz="2200" b="1" dirty="0"/>
              <a:t>.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199" y="2715820"/>
            <a:ext cx="11329989" cy="2199081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s-E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7. </a:t>
            </a:r>
            <a:r>
              <a:rPr lang="es-ES_tradnl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SEGÚN</a:t>
            </a:r>
            <a:r>
              <a:rPr lang="es-ES_tradnl" sz="2800" dirty="0" smtClean="0"/>
              <a:t> </a:t>
            </a:r>
            <a:r>
              <a:rPr lang="es-ES_tradnl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</a:t>
            </a:r>
            <a:r>
              <a:rPr lang="es-ES_tradnl" sz="2800" dirty="0" smtClean="0"/>
              <a:t> quien </a:t>
            </a:r>
            <a:r>
              <a:rPr lang="es-ES_tradnl" sz="2800" dirty="0"/>
              <a:t>hables, te aconsejarán una u otra cosa.</a:t>
            </a: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lnSpc>
                <a:spcPct val="200000"/>
              </a:lnSpc>
              <a:buNone/>
            </a:pPr>
            <a:endParaRPr lang="tr-TR" sz="2800" dirty="0"/>
          </a:p>
          <a:p>
            <a:pPr marL="0" lvl="0" indent="0">
              <a:buNone/>
            </a:pPr>
            <a:endParaRPr lang="tr-TR" sz="2400" dirty="0"/>
          </a:p>
          <a:p>
            <a:pPr marL="0" lv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16741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0012" y="804519"/>
            <a:ext cx="12091987" cy="1049235"/>
          </a:xfrm>
        </p:spPr>
        <p:txBody>
          <a:bodyPr>
            <a:normAutofit fontScale="90000"/>
          </a:bodyPr>
          <a:lstStyle/>
          <a:p>
            <a:r>
              <a:rPr lang="es-ES_tradnl" sz="2700" b="1" dirty="0"/>
              <a:t>Actividad 1. Escribe la </a:t>
            </a:r>
            <a:r>
              <a:rPr lang="es-ES_tradnl" sz="2700" b="1" u="sng" dirty="0"/>
              <a:t>preposición</a:t>
            </a:r>
            <a:r>
              <a:rPr lang="es-ES_tradnl" sz="2700" b="1" dirty="0"/>
              <a:t> correcta para cada oración.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4350" y="2015732"/>
            <a:ext cx="11087099" cy="3450613"/>
          </a:xfrm>
        </p:spPr>
        <p:txBody>
          <a:bodyPr/>
          <a:lstStyle/>
          <a:p>
            <a:pPr marL="0" indent="0">
              <a:lnSpc>
                <a:spcPct val="200000"/>
              </a:lnSpc>
              <a:buNone/>
            </a:pPr>
            <a:r>
              <a:rPr lang="en-U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4. </a:t>
            </a:r>
            <a:r>
              <a:rPr lang="es-ES_tradnl" sz="2800" dirty="0"/>
              <a:t>No te estreses,  __________ que vengas cinco minutos antes de que empiece la obra, está bien.</a:t>
            </a:r>
            <a:endParaRPr lang="tr-TR" sz="2800" dirty="0"/>
          </a:p>
          <a:p>
            <a:pPr marL="0" lvl="0" indent="0">
              <a:buNone/>
            </a:pPr>
            <a:endParaRPr lang="tr-TR" sz="2400" dirty="0"/>
          </a:p>
          <a:p>
            <a:pPr marL="0" lv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61495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0012" y="804519"/>
            <a:ext cx="12091987" cy="1049235"/>
          </a:xfrm>
        </p:spPr>
        <p:txBody>
          <a:bodyPr>
            <a:normAutofit fontScale="90000"/>
          </a:bodyPr>
          <a:lstStyle/>
          <a:p>
            <a:r>
              <a:rPr lang="es-ES_tradnl" sz="2700" b="1" dirty="0"/>
              <a:t>Actividad 1. Escribe la </a:t>
            </a:r>
            <a:r>
              <a:rPr lang="es-ES_tradnl" sz="2700" b="1" u="sng" dirty="0"/>
              <a:t>preposición</a:t>
            </a:r>
            <a:r>
              <a:rPr lang="es-ES_tradnl" sz="2700" b="1" dirty="0"/>
              <a:t> correcta para cada oración.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4350" y="2015732"/>
            <a:ext cx="11087099" cy="3450613"/>
          </a:xfrm>
        </p:spPr>
        <p:txBody>
          <a:bodyPr/>
          <a:lstStyle/>
          <a:p>
            <a:pPr marL="0" indent="0">
              <a:lnSpc>
                <a:spcPct val="200000"/>
              </a:lnSpc>
              <a:buNone/>
            </a:pPr>
            <a:r>
              <a:rPr lang="en-U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4. </a:t>
            </a:r>
            <a:r>
              <a:rPr lang="es-ES_tradnl" sz="2800" dirty="0"/>
              <a:t>No te estreses,  </a:t>
            </a:r>
            <a:r>
              <a:rPr lang="es-ES_tradnl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</a:t>
            </a:r>
            <a:r>
              <a:rPr lang="es-ES_tradnl" sz="2800" dirty="0" smtClean="0"/>
              <a:t> </a:t>
            </a:r>
            <a:r>
              <a:rPr lang="es-ES_tradnl" sz="2800" dirty="0"/>
              <a:t>que vengas cinco minutos antes de que empiece la obra, está bien.</a:t>
            </a:r>
            <a:endParaRPr lang="tr-TR" sz="2800" dirty="0"/>
          </a:p>
          <a:p>
            <a:pPr marL="0" lvl="0" indent="0">
              <a:buNone/>
            </a:pPr>
            <a:endParaRPr lang="tr-TR" sz="2400" dirty="0"/>
          </a:p>
          <a:p>
            <a:pPr marL="0" lv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61185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0012" y="804519"/>
            <a:ext cx="12091987" cy="1049235"/>
          </a:xfrm>
        </p:spPr>
        <p:txBody>
          <a:bodyPr>
            <a:normAutofit fontScale="90000"/>
          </a:bodyPr>
          <a:lstStyle/>
          <a:p>
            <a:r>
              <a:rPr lang="es-ES_tradnl" sz="2700" b="1" dirty="0"/>
              <a:t>Actividad 1. Escribe la </a:t>
            </a:r>
            <a:r>
              <a:rPr lang="es-ES_tradnl" sz="2700" b="1" u="sng" dirty="0"/>
              <a:t>preposición</a:t>
            </a:r>
            <a:r>
              <a:rPr lang="es-ES_tradnl" sz="2700" b="1" dirty="0"/>
              <a:t> correcta para cada oración.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00062" y="2301482"/>
            <a:ext cx="11087099" cy="3450613"/>
          </a:xfrm>
        </p:spPr>
        <p:txBody>
          <a:bodyPr/>
          <a:lstStyle/>
          <a:p>
            <a:pPr marL="0" lvl="0" indent="0">
              <a:buNone/>
            </a:pPr>
            <a:r>
              <a:rPr lang="es-ES_tradnl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5. </a:t>
            </a:r>
            <a:r>
              <a:rPr lang="es-ES_tradnl" sz="2800" dirty="0" smtClean="0"/>
              <a:t>Creo </a:t>
            </a:r>
            <a:r>
              <a:rPr lang="es-ES_tradnl" sz="2800" dirty="0"/>
              <a:t>que el collar no es  ________  </a:t>
            </a:r>
            <a:r>
              <a:rPr lang="es-ES_tradnl" sz="2800" dirty="0" smtClean="0"/>
              <a:t>oro.</a:t>
            </a:r>
          </a:p>
          <a:p>
            <a:pPr marL="0" lvl="0" indent="0">
              <a:buNone/>
            </a:pPr>
            <a:endParaRPr lang="en-US" sz="2800" dirty="0" smtClean="0"/>
          </a:p>
          <a:p>
            <a:pPr marL="0" lvl="0" indent="0">
              <a:buNone/>
            </a:pPr>
            <a:r>
              <a:rPr lang="en-U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6. </a:t>
            </a:r>
            <a:r>
              <a:rPr lang="es-ES_tradnl" sz="2800" dirty="0" smtClean="0"/>
              <a:t>Siempre </a:t>
            </a:r>
            <a:r>
              <a:rPr lang="es-ES_tradnl" sz="2800" dirty="0"/>
              <a:t>aconsejan lavar la ropa  ______ lana  _____ mano _______ que no encoja.</a:t>
            </a:r>
            <a:endParaRPr lang="tr-TR" sz="2800" dirty="0"/>
          </a:p>
          <a:p>
            <a:pPr marL="0" lvl="0" indent="0">
              <a:buNone/>
            </a:pPr>
            <a:endParaRPr lang="tr-TR" sz="2400" dirty="0"/>
          </a:p>
          <a:p>
            <a:pPr marL="0" lv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45339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0012" y="804519"/>
            <a:ext cx="12091987" cy="1049235"/>
          </a:xfrm>
        </p:spPr>
        <p:txBody>
          <a:bodyPr>
            <a:normAutofit fontScale="90000"/>
          </a:bodyPr>
          <a:lstStyle/>
          <a:p>
            <a:r>
              <a:rPr lang="es-ES_tradnl" sz="2700" b="1" dirty="0"/>
              <a:t>Actividad 1. Escribe la </a:t>
            </a:r>
            <a:r>
              <a:rPr lang="es-ES_tradnl" sz="2700" b="1" u="sng" dirty="0"/>
              <a:t>preposición</a:t>
            </a:r>
            <a:r>
              <a:rPr lang="es-ES_tradnl" sz="2700" b="1" dirty="0"/>
              <a:t> correcta para cada oración.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00062" y="2301482"/>
            <a:ext cx="11087099" cy="3450613"/>
          </a:xfrm>
        </p:spPr>
        <p:txBody>
          <a:bodyPr/>
          <a:lstStyle/>
          <a:p>
            <a:pPr marL="0" lvl="0" indent="0">
              <a:buNone/>
            </a:pPr>
            <a:r>
              <a:rPr lang="es-ES_tradnl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5. </a:t>
            </a:r>
            <a:r>
              <a:rPr lang="es-ES_tradnl" sz="2800" dirty="0" smtClean="0"/>
              <a:t>Creo </a:t>
            </a:r>
            <a:r>
              <a:rPr lang="es-ES_tradnl" sz="2800" dirty="0"/>
              <a:t>que el collar no es  </a:t>
            </a:r>
            <a:r>
              <a:rPr lang="es-ES_tradnl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</a:t>
            </a:r>
            <a:r>
              <a:rPr lang="es-ES_tradnl" sz="2800" dirty="0" smtClean="0"/>
              <a:t>  oro.</a:t>
            </a:r>
          </a:p>
          <a:p>
            <a:pPr marL="0" lvl="0" indent="0">
              <a:buNone/>
            </a:pPr>
            <a:endParaRPr lang="en-US" sz="2800" dirty="0" smtClean="0"/>
          </a:p>
          <a:p>
            <a:pPr marL="0" lvl="0" indent="0">
              <a:buNone/>
            </a:pPr>
            <a:r>
              <a:rPr lang="en-U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6. </a:t>
            </a:r>
            <a:r>
              <a:rPr lang="es-ES_tradnl" sz="2800" dirty="0" smtClean="0"/>
              <a:t>Siempre </a:t>
            </a:r>
            <a:r>
              <a:rPr lang="es-ES_tradnl" sz="2800" dirty="0"/>
              <a:t>aconsejan lavar la </a:t>
            </a:r>
            <a:r>
              <a:rPr lang="es-ES_tradnl" sz="2800" dirty="0" smtClean="0"/>
              <a:t>ropa </a:t>
            </a:r>
            <a:r>
              <a:rPr lang="es-ES_tradnl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</a:t>
            </a:r>
            <a:r>
              <a:rPr lang="es-ES_tradnl" sz="2800" dirty="0" smtClean="0"/>
              <a:t> </a:t>
            </a:r>
            <a:r>
              <a:rPr lang="es-ES_tradnl" sz="2800" dirty="0"/>
              <a:t>lana  </a:t>
            </a:r>
            <a:r>
              <a:rPr lang="es-ES_tradnl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es-ES_tradnl" sz="2800" dirty="0" smtClean="0"/>
              <a:t> </a:t>
            </a:r>
            <a:r>
              <a:rPr lang="es-ES_tradnl" sz="2800" dirty="0"/>
              <a:t>mano </a:t>
            </a:r>
            <a:r>
              <a:rPr lang="es-ES_tradnl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PARA</a:t>
            </a:r>
            <a:r>
              <a:rPr lang="es-ES_tradnl" sz="2800" dirty="0" smtClean="0"/>
              <a:t> </a:t>
            </a:r>
            <a:r>
              <a:rPr lang="es-ES_tradnl" sz="2800" dirty="0"/>
              <a:t>que no encoja.</a:t>
            </a:r>
            <a:endParaRPr lang="tr-TR" sz="2800" dirty="0"/>
          </a:p>
          <a:p>
            <a:pPr marL="0" lvl="0" indent="0">
              <a:buNone/>
            </a:pPr>
            <a:endParaRPr lang="tr-TR" sz="2400" dirty="0"/>
          </a:p>
          <a:p>
            <a:pPr marL="0" lv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78226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0012" y="804519"/>
            <a:ext cx="12091987" cy="1049235"/>
          </a:xfrm>
        </p:spPr>
        <p:txBody>
          <a:bodyPr>
            <a:normAutofit fontScale="90000"/>
          </a:bodyPr>
          <a:lstStyle/>
          <a:p>
            <a:r>
              <a:rPr lang="es-ES_tradnl" sz="2700" b="1" dirty="0"/>
              <a:t>Actividad 1. Escribe la </a:t>
            </a:r>
            <a:r>
              <a:rPr lang="es-ES_tradnl" sz="2700" b="1" u="sng" dirty="0"/>
              <a:t>preposición</a:t>
            </a:r>
            <a:r>
              <a:rPr lang="es-ES_tradnl" sz="2700" b="1" dirty="0"/>
              <a:t> correcta para cada oración.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00062" y="2301482"/>
            <a:ext cx="11087099" cy="3450613"/>
          </a:xfrm>
        </p:spPr>
        <p:txBody>
          <a:bodyPr>
            <a:normAutofit/>
          </a:bodyPr>
          <a:lstStyle/>
          <a:p>
            <a:pPr marL="0" lvl="0" indent="0">
              <a:lnSpc>
                <a:spcPct val="250000"/>
              </a:lnSpc>
              <a:buNone/>
            </a:pPr>
            <a:r>
              <a:rPr lang="es-ES_tradnl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7. </a:t>
            </a:r>
            <a:r>
              <a:rPr lang="es-ES_tradnl" sz="2800" dirty="0" smtClean="0"/>
              <a:t>He </a:t>
            </a:r>
            <a:r>
              <a:rPr lang="es-ES_tradnl" sz="2800" dirty="0"/>
              <a:t>quedado  _________ Raquel ________ ir </a:t>
            </a:r>
            <a:r>
              <a:rPr lang="es-ES_tradnl" sz="2800" dirty="0" smtClean="0"/>
              <a:t>______ </a:t>
            </a:r>
            <a:r>
              <a:rPr lang="es-ES_tradnl" sz="2800" dirty="0"/>
              <a:t>la </a:t>
            </a:r>
            <a:r>
              <a:rPr lang="es-ES_tradnl" sz="2800" dirty="0" smtClean="0"/>
              <a:t>playa.</a:t>
            </a:r>
            <a:endParaRPr lang="en-US" sz="2800" dirty="0"/>
          </a:p>
          <a:p>
            <a:pPr marL="0" lvl="0" indent="0">
              <a:lnSpc>
                <a:spcPct val="250000"/>
              </a:lnSpc>
              <a:buNone/>
            </a:pPr>
            <a:r>
              <a:rPr lang="en-U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8. </a:t>
            </a:r>
            <a:r>
              <a:rPr lang="es-ES_tradnl" sz="2800" dirty="0" smtClean="0"/>
              <a:t>________  </a:t>
            </a:r>
            <a:r>
              <a:rPr lang="es-ES_tradnl" sz="2800" dirty="0"/>
              <a:t>las noticias, la semana que viene va </a:t>
            </a:r>
            <a:r>
              <a:rPr lang="es-ES_tradnl" sz="2800" dirty="0" smtClean="0"/>
              <a:t>____ </a:t>
            </a:r>
            <a:r>
              <a:rPr lang="es-ES_tradnl" sz="2800" dirty="0"/>
              <a:t>llover </a:t>
            </a:r>
            <a:r>
              <a:rPr lang="es-ES_tradnl" sz="2800" dirty="0" smtClean="0"/>
              <a:t>_____ </a:t>
            </a:r>
            <a:r>
              <a:rPr lang="es-ES_tradnl" sz="2800" dirty="0"/>
              <a:t>parar.</a:t>
            </a:r>
            <a:endParaRPr lang="tr-TR" sz="2800" dirty="0"/>
          </a:p>
          <a:p>
            <a:pPr marL="0" lvl="0" indent="0">
              <a:buNone/>
            </a:pPr>
            <a:endParaRPr lang="tr-TR" sz="2400" dirty="0"/>
          </a:p>
          <a:p>
            <a:pPr marL="0" lv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96441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0012" y="804519"/>
            <a:ext cx="12091987" cy="1049235"/>
          </a:xfrm>
        </p:spPr>
        <p:txBody>
          <a:bodyPr>
            <a:normAutofit fontScale="90000"/>
          </a:bodyPr>
          <a:lstStyle/>
          <a:p>
            <a:r>
              <a:rPr lang="es-ES_tradnl" sz="2700" b="1" dirty="0"/>
              <a:t>Actividad 1. Escribe la </a:t>
            </a:r>
            <a:r>
              <a:rPr lang="es-ES_tradnl" sz="2700" b="1" u="sng" dirty="0"/>
              <a:t>preposición</a:t>
            </a:r>
            <a:r>
              <a:rPr lang="es-ES_tradnl" sz="2700" b="1" dirty="0"/>
              <a:t> correcta para cada oración.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00062" y="2301482"/>
            <a:ext cx="11087099" cy="3450613"/>
          </a:xfrm>
        </p:spPr>
        <p:txBody>
          <a:bodyPr/>
          <a:lstStyle/>
          <a:p>
            <a:pPr marL="0" lvl="0" indent="0">
              <a:lnSpc>
                <a:spcPct val="200000"/>
              </a:lnSpc>
              <a:buNone/>
            </a:pPr>
            <a:r>
              <a:rPr lang="es-ES_tradnl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7. </a:t>
            </a:r>
            <a:r>
              <a:rPr lang="es-ES_tradnl" sz="2800" dirty="0" smtClean="0"/>
              <a:t>He </a:t>
            </a:r>
            <a:r>
              <a:rPr lang="es-ES_tradnl" sz="2800" dirty="0"/>
              <a:t>quedado  </a:t>
            </a:r>
            <a:r>
              <a:rPr lang="es-ES_tradnl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</a:t>
            </a:r>
            <a:r>
              <a:rPr lang="es-ES_tradnl" sz="2800" dirty="0" smtClean="0"/>
              <a:t> </a:t>
            </a:r>
            <a:r>
              <a:rPr lang="es-ES_tradnl" sz="2800" dirty="0"/>
              <a:t>Raquel </a:t>
            </a:r>
            <a:r>
              <a:rPr lang="es-ES_tradnl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PARA</a:t>
            </a:r>
            <a:r>
              <a:rPr lang="es-ES_tradnl" sz="2800" dirty="0" smtClean="0"/>
              <a:t> </a:t>
            </a:r>
            <a:r>
              <a:rPr lang="es-ES_tradnl" sz="2800" dirty="0"/>
              <a:t>ir </a:t>
            </a:r>
            <a:r>
              <a:rPr lang="es-ES_tradnl" sz="2800" b="1" u="sng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es-ES_tradnl" sz="2800" dirty="0" smtClean="0"/>
              <a:t> </a:t>
            </a:r>
            <a:r>
              <a:rPr lang="es-ES_tradnl" sz="2800" dirty="0"/>
              <a:t>la </a:t>
            </a:r>
            <a:r>
              <a:rPr lang="es-ES_tradnl" sz="2800" dirty="0" smtClean="0"/>
              <a:t>playa.</a:t>
            </a:r>
            <a:endParaRPr lang="en-US" sz="2800" dirty="0"/>
          </a:p>
          <a:p>
            <a:pPr marL="0" lvl="0" indent="0">
              <a:lnSpc>
                <a:spcPct val="200000"/>
              </a:lnSpc>
              <a:buNone/>
            </a:pPr>
            <a:r>
              <a:rPr lang="en-U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8. </a:t>
            </a:r>
            <a:r>
              <a:rPr lang="es-ES_tradnl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SEG</a:t>
            </a:r>
            <a:r>
              <a:rPr lang="es-ES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ÚN</a:t>
            </a:r>
            <a:r>
              <a:rPr lang="es-ES_tradnl" sz="2800" dirty="0" smtClean="0"/>
              <a:t> </a:t>
            </a:r>
            <a:r>
              <a:rPr lang="es-ES_tradnl" sz="2800" dirty="0"/>
              <a:t>las noticias, la semana que viene va </a:t>
            </a:r>
            <a:r>
              <a:rPr lang="es-ES_tradnl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es-ES_tradnl" sz="2800" dirty="0" smtClean="0"/>
              <a:t> </a:t>
            </a:r>
            <a:r>
              <a:rPr lang="es-ES_tradnl" sz="2800" dirty="0"/>
              <a:t>llover </a:t>
            </a:r>
            <a:r>
              <a:rPr lang="es-ES_tradnl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</a:t>
            </a:r>
            <a:r>
              <a:rPr lang="es-ES_tradnl" sz="2800" dirty="0" smtClean="0"/>
              <a:t> </a:t>
            </a:r>
            <a:r>
              <a:rPr lang="es-ES_tradnl" sz="2800" dirty="0"/>
              <a:t>parar.</a:t>
            </a:r>
            <a:endParaRPr lang="tr-TR" sz="2800" dirty="0"/>
          </a:p>
          <a:p>
            <a:pPr marL="0" lvl="0" indent="0">
              <a:buNone/>
            </a:pPr>
            <a:endParaRPr lang="tr-TR" sz="2400" dirty="0"/>
          </a:p>
          <a:p>
            <a:pPr marL="0" lv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02524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56</TotalTime>
  <Words>1076</Words>
  <Application>Microsoft Office PowerPoint</Application>
  <PresentationFormat>Geniş ekran</PresentationFormat>
  <Paragraphs>257</Paragraphs>
  <Slides>37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37</vt:i4>
      </vt:variant>
    </vt:vector>
  </HeadingPairs>
  <TitlesOfParts>
    <vt:vector size="40" baseType="lpstr">
      <vt:lpstr>Arial</vt:lpstr>
      <vt:lpstr>Gill Sans MT</vt:lpstr>
      <vt:lpstr>Gallery</vt:lpstr>
      <vt:lpstr>REPASO (1) PREPOSICIONES</vt:lpstr>
      <vt:lpstr>Actividad 1. Escribe la preposición correcta para cada oración. </vt:lpstr>
      <vt:lpstr>Actividad 1. Escribe la preposición correcta para cada oración. </vt:lpstr>
      <vt:lpstr>Actividad 1. Escribe la preposición correcta para cada oración. </vt:lpstr>
      <vt:lpstr>Actividad 1. Escribe la preposición correcta para cada oración. </vt:lpstr>
      <vt:lpstr>Actividad 1. Escribe la preposición correcta para cada oración. </vt:lpstr>
      <vt:lpstr>Actividad 1. Escribe la preposición correcta para cada oración. </vt:lpstr>
      <vt:lpstr>Actividad 1. Escribe la preposición correcta para cada oración. </vt:lpstr>
      <vt:lpstr>Actividad 1. Escribe la preposición correcta para cada oración. </vt:lpstr>
      <vt:lpstr>Actividad 1. Escribe la preposición correcta para cada oración. </vt:lpstr>
      <vt:lpstr>Actividad 1. Escribe la preposición correcta para cada oración. </vt:lpstr>
      <vt:lpstr>Actividad 1. Escribe la preposición correcta para cada oración. </vt:lpstr>
      <vt:lpstr>Actividad 1. Escribe la preposición correcta para cada oración. </vt:lpstr>
      <vt:lpstr>Actividad 1. Escribe la preposición correcta para cada oración. </vt:lpstr>
      <vt:lpstr>Actividad 1. Escribe la preposición correcta para cada oración. </vt:lpstr>
      <vt:lpstr>Actividad 1. Escribe la preposición correcta para cada oración. </vt:lpstr>
      <vt:lpstr>Actividad 1. Escribe la preposición correcta para cada oración. </vt:lpstr>
      <vt:lpstr>Actividad 1. Escribe la preposición correcta para cada oración. </vt:lpstr>
      <vt:lpstr>Actividad 1. Escribe la preposición correcta para cada oración. </vt:lpstr>
      <vt:lpstr>Actividad 1. Escribe la preposición correcta para cada oración. </vt:lpstr>
      <vt:lpstr>Actividad 1. Escribe la preposición correcta para cada oración. </vt:lpstr>
      <vt:lpstr>Actividad 1. Escribe la preposición correcta para cada oración. </vt:lpstr>
      <vt:lpstr>Actividad 1. Escribe la preposición correcta para cada oración. </vt:lpstr>
      <vt:lpstr>Actividad 2. Completa las oraciones combinando varias preposiciones. </vt:lpstr>
      <vt:lpstr>Actividad 2. Completa las oraciones combinando varias preposiciones. </vt:lpstr>
      <vt:lpstr>Actividad 2. Completa las oraciones combinando varias preposiciones. </vt:lpstr>
      <vt:lpstr>Actividad 2. Completa las oraciones combinando varias preposiciones. </vt:lpstr>
      <vt:lpstr>Actividad 2. Completa las oraciones combinando varias preposiciones. </vt:lpstr>
      <vt:lpstr>Actividad 2. Completa las oraciones combinando varias preposiciones. </vt:lpstr>
      <vt:lpstr>Actividad 2. Completa las oraciones combinando varias preposiciones. </vt:lpstr>
      <vt:lpstr>Actividad 2. Completa las oraciones combinando varias preposiciones. </vt:lpstr>
      <vt:lpstr>Actividad 2. Completa las oraciones combinando varias preposiciones. </vt:lpstr>
      <vt:lpstr>Actividad 2. Completa las oraciones combinando varias preposiciones. </vt:lpstr>
      <vt:lpstr>Actividad 2. Completa las oraciones combinando varias preposiciones. </vt:lpstr>
      <vt:lpstr>Actividad 2. Completa las oraciones combinando varias preposiciones. </vt:lpstr>
      <vt:lpstr>Actividad 2. Completa las oraciones combinando varias preposiciones. </vt:lpstr>
      <vt:lpstr>Actividad 2. Completa las oraciones combinando varias preposiciones.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REPASO (1) PREPOSICIONES</dc:title>
  <dc:creator>Windows Kullanıcısı</dc:creator>
  <cp:lastModifiedBy>Windows Kullanıcısı</cp:lastModifiedBy>
  <cp:revision>9</cp:revision>
  <dcterms:created xsi:type="dcterms:W3CDTF">2020-03-30T10:46:09Z</dcterms:created>
  <dcterms:modified xsi:type="dcterms:W3CDTF">2020-03-30T11:42:38Z</dcterms:modified>
</cp:coreProperties>
</file>