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5"/>
  </p:notesMasterIdLst>
  <p:sldIdLst>
    <p:sldId id="257" r:id="rId2"/>
    <p:sldId id="256" r:id="rId3"/>
    <p:sldId id="281" r:id="rId4"/>
    <p:sldId id="258" r:id="rId5"/>
    <p:sldId id="283" r:id="rId6"/>
    <p:sldId id="282" r:id="rId7"/>
    <p:sldId id="263" r:id="rId8"/>
    <p:sldId id="264" r:id="rId9"/>
    <p:sldId id="265" r:id="rId10"/>
    <p:sldId id="268" r:id="rId11"/>
    <p:sldId id="277" r:id="rId12"/>
    <p:sldId id="266" r:id="rId13"/>
    <p:sldId id="273" r:id="rId14"/>
    <p:sldId id="272" r:id="rId15"/>
    <p:sldId id="271" r:id="rId16"/>
    <p:sldId id="270" r:id="rId17"/>
    <p:sldId id="274" r:id="rId18"/>
    <p:sldId id="269" r:id="rId19"/>
    <p:sldId id="276" r:id="rId20"/>
    <p:sldId id="275" r:id="rId21"/>
    <p:sldId id="278" r:id="rId22"/>
    <p:sldId id="267" r:id="rId23"/>
    <p:sldId id="280"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zgur Selimoglu" initials="OS" lastIdx="1" clrIdx="0">
    <p:extLst>
      <p:ext uri="{19B8F6BF-5375-455C-9EA6-DF929625EA0E}">
        <p15:presenceInfo xmlns:p15="http://schemas.microsoft.com/office/powerpoint/2012/main" userId="ac731b9965d0e8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75174" autoAdjust="0"/>
  </p:normalViewPr>
  <p:slideViewPr>
    <p:cSldViewPr snapToGrid="0" showGuides="1">
      <p:cViewPr varScale="1">
        <p:scale>
          <a:sx n="66" d="100"/>
          <a:sy n="66" d="100"/>
        </p:scale>
        <p:origin x="131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11922-82C5-4AB1-85D1-6CFF7D839A7E}" type="datetimeFigureOut">
              <a:rPr lang="tr-TR" smtClean="0"/>
              <a:t>30.03.2020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487E3-93D0-454F-8D6B-C93E9CC98F37}" type="slidenum">
              <a:rPr lang="tr-TR" smtClean="0"/>
              <a:t>‹#›</a:t>
            </a:fld>
            <a:endParaRPr lang="tr-TR"/>
          </a:p>
        </p:txBody>
      </p:sp>
    </p:spTree>
    <p:extLst>
      <p:ext uri="{BB962C8B-B14F-4D97-AF65-F5344CB8AC3E}">
        <p14:creationId xmlns:p14="http://schemas.microsoft.com/office/powerpoint/2010/main" val="31021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mbria Math" panose="02040503050406030204" pitchFamily="18" charset="0"/>
                <a:ea typeface="Cambria Math" panose="02040503050406030204" pitchFamily="18" charset="0"/>
                <a:cs typeface="Nunito"/>
                <a:sym typeface="Nunito"/>
              </a:rPr>
              <a:t>There are two general approaches for curve fitting that are distinguished from each other on the basis of the amount of error associated with the data. First, where the data exhibits a significant degree of error or “noise,” the strategy is to derive a single curve that represents the general trend of the data. Because any individual data point may be incorrect, we make no effort to intersect every point. Rather, the curve is designed to follow the pattern of the points taken as a group. </a:t>
            </a:r>
            <a:endParaRPr lang="tr-TR" sz="1200" dirty="0" smtClean="0">
              <a:solidFill>
                <a:schemeClr val="bg1"/>
              </a:solidFill>
              <a:latin typeface="Cambria Math" panose="02040503050406030204" pitchFamily="18" charset="0"/>
              <a:ea typeface="Cambria Math" panose="02040503050406030204" pitchFamily="18" charset="0"/>
              <a:cs typeface="Nunito"/>
              <a:sym typeface="Nuni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bg1"/>
              </a:solidFill>
              <a:latin typeface="Cambria Math" panose="02040503050406030204" pitchFamily="18" charset="0"/>
              <a:ea typeface="Cambria Math" panose="02040503050406030204" pitchFamily="18" charset="0"/>
              <a:cs typeface="Nunito"/>
              <a:sym typeface="Nuni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mbria Math" panose="02040503050406030204" pitchFamily="18" charset="0"/>
                <a:ea typeface="Cambria Math" panose="02040503050406030204" pitchFamily="18" charset="0"/>
                <a:cs typeface="Nunito"/>
                <a:sym typeface="Nunito"/>
              </a:rPr>
              <a:t>The first did not attempt to connect the points, but rather, characterized the general upward trend of the data with a straight line (Fig. a). The second engineer used straight line segments or linear interpolation to connect the points (Fig.</a:t>
            </a:r>
            <a:r>
              <a:rPr lang="tr-TR" sz="1200" dirty="0" smtClean="0">
                <a:solidFill>
                  <a:schemeClr val="bg1"/>
                </a:solidFill>
                <a:latin typeface="Cambria Math" panose="02040503050406030204" pitchFamily="18" charset="0"/>
                <a:ea typeface="Cambria Math" panose="02040503050406030204" pitchFamily="18" charset="0"/>
                <a:cs typeface="Nunito"/>
                <a:sym typeface="Nunito"/>
              </a:rPr>
              <a:t> </a:t>
            </a:r>
            <a:r>
              <a:rPr lang="en-US" sz="1200" dirty="0" smtClean="0">
                <a:solidFill>
                  <a:schemeClr val="bg1"/>
                </a:solidFill>
                <a:latin typeface="Cambria Math" panose="02040503050406030204" pitchFamily="18" charset="0"/>
                <a:ea typeface="Cambria Math" panose="02040503050406030204" pitchFamily="18" charset="0"/>
                <a:cs typeface="Nunito"/>
                <a:sym typeface="Nunito"/>
              </a:rPr>
              <a:t>b). This is a very common practice in engineering. If the values are truly close to being linear or are spaced closely, such an approximation provides estimates that are adequate for many engineering calculations. However, where the underlying relationship is highly curvilinear or the data is widely spaced, significant errors can be introduced by such linear interpolation. The third engineer used curves to try to capture the meanderings suggested by the data (Fig.</a:t>
            </a:r>
            <a:r>
              <a:rPr lang="tr-TR" sz="1200" dirty="0" smtClean="0">
                <a:solidFill>
                  <a:schemeClr val="bg1"/>
                </a:solidFill>
                <a:latin typeface="Cambria Math" panose="02040503050406030204" pitchFamily="18" charset="0"/>
                <a:ea typeface="Cambria Math" panose="02040503050406030204" pitchFamily="18" charset="0"/>
                <a:cs typeface="Nunito"/>
                <a:sym typeface="Nunito"/>
              </a:rPr>
              <a:t> </a:t>
            </a:r>
            <a:r>
              <a:rPr lang="en-US" sz="1200" dirty="0" smtClean="0">
                <a:solidFill>
                  <a:schemeClr val="bg1"/>
                </a:solidFill>
                <a:latin typeface="Cambria Math" panose="02040503050406030204" pitchFamily="18" charset="0"/>
                <a:ea typeface="Cambria Math" panose="02040503050406030204" pitchFamily="18" charset="0"/>
                <a:cs typeface="Nunito"/>
                <a:sym typeface="Nunito"/>
              </a:rPr>
              <a:t>c). A fourth or fifth engineer would likely develop alternative fits. Obviously, our goal here is to develop systematic and objective methods for the purpose of deriving such curves.</a:t>
            </a:r>
            <a:endParaRPr lang="tr-TR" sz="1200" dirty="0" smtClean="0">
              <a:solidFill>
                <a:schemeClr val="bg1"/>
              </a:solidFill>
              <a:latin typeface="Cambria Math" panose="02040503050406030204" pitchFamily="18" charset="0"/>
              <a:ea typeface="Cambria Math" panose="02040503050406030204" pitchFamily="18" charset="0"/>
              <a:cs typeface="Nunito"/>
              <a:sym typeface="Nuni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chemeClr val="bg1"/>
              </a:solidFill>
              <a:latin typeface="Cambria Math" panose="02040503050406030204" pitchFamily="18" charset="0"/>
              <a:ea typeface="Cambria Math" panose="02040503050406030204" pitchFamily="18" charset="0"/>
              <a:cs typeface="Nunito"/>
              <a:sym typeface="Nunito"/>
            </a:endParaRPr>
          </a:p>
          <a:p>
            <a:endParaRPr lang="tr-TR" dirty="0"/>
          </a:p>
        </p:txBody>
      </p:sp>
      <p:sp>
        <p:nvSpPr>
          <p:cNvPr id="4" name="Slide Number Placeholder 3"/>
          <p:cNvSpPr>
            <a:spLocks noGrp="1"/>
          </p:cNvSpPr>
          <p:nvPr>
            <p:ph type="sldNum" sz="quarter" idx="10"/>
          </p:nvPr>
        </p:nvSpPr>
        <p:spPr/>
        <p:txBody>
          <a:bodyPr/>
          <a:lstStyle/>
          <a:p>
            <a:fld id="{E2B487E3-93D0-454F-8D6B-C93E9CC98F37}" type="slidenum">
              <a:rPr lang="tr-TR" smtClean="0"/>
              <a:t>3</a:t>
            </a:fld>
            <a:endParaRPr lang="tr-TR"/>
          </a:p>
        </p:txBody>
      </p:sp>
    </p:spTree>
    <p:extLst>
      <p:ext uri="{BB962C8B-B14F-4D97-AF65-F5344CB8AC3E}">
        <p14:creationId xmlns:p14="http://schemas.microsoft.com/office/powerpoint/2010/main" val="398261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I</a:t>
            </a:r>
            <a:r>
              <a:rPr lang="tr-TR" baseline="0" dirty="0" smtClean="0"/>
              <a:t> used this before several times. </a:t>
            </a:r>
          </a:p>
          <a:p>
            <a:r>
              <a:rPr lang="tr-TR" baseline="0" dirty="0" smtClean="0"/>
              <a:t>In the satellite imagers it is required to do gravitational deformations of the mirrors. You can analyse and calculate the surface error of the mirrors inside the camera. After finding the deformations of the optical mirrors you need to send this data to the Zemax software. It can get data as Zernike polynomials You need to fit the data to the Zernike polynomials. </a:t>
            </a:r>
          </a:p>
          <a:p>
            <a:endParaRPr lang="tr-TR" baseline="0" dirty="0" smtClean="0"/>
          </a:p>
          <a:p>
            <a:endParaRPr lang="tr-TR" baseline="0" dirty="0" smtClean="0"/>
          </a:p>
          <a:p>
            <a:endParaRPr lang="tr-TR" dirty="0"/>
          </a:p>
        </p:txBody>
      </p:sp>
      <p:sp>
        <p:nvSpPr>
          <p:cNvPr id="4" name="Slide Number Placeholder 3"/>
          <p:cNvSpPr>
            <a:spLocks noGrp="1"/>
          </p:cNvSpPr>
          <p:nvPr>
            <p:ph type="sldNum" sz="quarter" idx="10"/>
          </p:nvPr>
        </p:nvSpPr>
        <p:spPr/>
        <p:txBody>
          <a:bodyPr/>
          <a:lstStyle/>
          <a:p>
            <a:fld id="{E2B487E3-93D0-454F-8D6B-C93E9CC98F37}" type="slidenum">
              <a:rPr lang="tr-TR" smtClean="0"/>
              <a:t>4</a:t>
            </a:fld>
            <a:endParaRPr lang="tr-TR"/>
          </a:p>
        </p:txBody>
      </p:sp>
    </p:spTree>
    <p:extLst>
      <p:ext uri="{BB962C8B-B14F-4D97-AF65-F5344CB8AC3E}">
        <p14:creationId xmlns:p14="http://schemas.microsoft.com/office/powerpoint/2010/main" val="160115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aseline="0" dirty="0" smtClean="0"/>
          </a:p>
          <a:p>
            <a:r>
              <a:rPr lang="tr-TR" baseline="0" dirty="0" smtClean="0"/>
              <a:t>In the second case while designing an optical system you are using glasses. You get measurement of the refractive index of the glasses. To use this data in the optical software, you need to fit this data to the Schott formula. So that optical designer can use the glass data for the calculations. </a:t>
            </a:r>
          </a:p>
          <a:p>
            <a:endParaRPr lang="tr-TR" baseline="0" dirty="0" smtClean="0"/>
          </a:p>
          <a:p>
            <a:endParaRPr lang="tr-TR" dirty="0"/>
          </a:p>
        </p:txBody>
      </p:sp>
      <p:sp>
        <p:nvSpPr>
          <p:cNvPr id="4" name="Slide Number Placeholder 3"/>
          <p:cNvSpPr>
            <a:spLocks noGrp="1"/>
          </p:cNvSpPr>
          <p:nvPr>
            <p:ph type="sldNum" sz="quarter" idx="10"/>
          </p:nvPr>
        </p:nvSpPr>
        <p:spPr/>
        <p:txBody>
          <a:bodyPr/>
          <a:lstStyle/>
          <a:p>
            <a:fld id="{E2B487E3-93D0-454F-8D6B-C93E9CC98F37}" type="slidenum">
              <a:rPr lang="tr-TR" smtClean="0"/>
              <a:t>5</a:t>
            </a:fld>
            <a:endParaRPr lang="tr-TR"/>
          </a:p>
        </p:txBody>
      </p:sp>
    </p:spTree>
    <p:extLst>
      <p:ext uri="{BB962C8B-B14F-4D97-AF65-F5344CB8AC3E}">
        <p14:creationId xmlns:p14="http://schemas.microsoft.com/office/powerpoint/2010/main" val="421573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aseline="0" dirty="0" smtClean="0"/>
          </a:p>
          <a:p>
            <a:endParaRPr lang="tr-TR" dirty="0"/>
          </a:p>
        </p:txBody>
      </p:sp>
      <p:sp>
        <p:nvSpPr>
          <p:cNvPr id="4" name="Slide Number Placeholder 3"/>
          <p:cNvSpPr>
            <a:spLocks noGrp="1"/>
          </p:cNvSpPr>
          <p:nvPr>
            <p:ph type="sldNum" sz="quarter" idx="10"/>
          </p:nvPr>
        </p:nvSpPr>
        <p:spPr/>
        <p:txBody>
          <a:bodyPr/>
          <a:lstStyle/>
          <a:p>
            <a:fld id="{E2B487E3-93D0-454F-8D6B-C93E9CC98F37}" type="slidenum">
              <a:rPr lang="tr-TR" smtClean="0"/>
              <a:t>6</a:t>
            </a:fld>
            <a:endParaRPr lang="tr-TR"/>
          </a:p>
        </p:txBody>
      </p:sp>
    </p:spTree>
    <p:extLst>
      <p:ext uri="{BB962C8B-B14F-4D97-AF65-F5344CB8AC3E}">
        <p14:creationId xmlns:p14="http://schemas.microsoft.com/office/powerpoint/2010/main" val="18948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2B487E3-93D0-454F-8D6B-C93E9CC98F37}" type="slidenum">
              <a:rPr lang="tr-TR" smtClean="0"/>
              <a:t>13</a:t>
            </a:fld>
            <a:endParaRPr lang="tr-TR"/>
          </a:p>
        </p:txBody>
      </p:sp>
    </p:spTree>
    <p:extLst>
      <p:ext uri="{BB962C8B-B14F-4D97-AF65-F5344CB8AC3E}">
        <p14:creationId xmlns:p14="http://schemas.microsoft.com/office/powerpoint/2010/main" val="389697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5B3172D-D803-4E77-8D85-ACB4F0DEF203}" type="datetimeFigureOut">
              <a:rPr lang="tr-TR" smtClean="0"/>
              <a:t>30.03.2020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3964185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3172D-D803-4E77-8D85-ACB4F0DEF203}" type="datetimeFigureOut">
              <a:rPr lang="tr-TR" smtClean="0"/>
              <a:t>30.03.2020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34329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3172D-D803-4E77-8D85-ACB4F0DEF203}" type="datetimeFigureOut">
              <a:rPr lang="tr-TR" smtClean="0"/>
              <a:t>30.03.2020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1083070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3172D-D803-4E77-8D85-ACB4F0DEF203}" type="datetimeFigureOut">
              <a:rPr lang="tr-TR" smtClean="0"/>
              <a:t>30.03.2020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AB0BFE-3468-4E49-9B4D-41AB40A87322}" type="slidenum">
              <a:rPr lang="tr-TR" smtClean="0"/>
              <a:t>‹#›</a:t>
            </a:fld>
            <a:endParaRPr lang="tr-T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949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3172D-D803-4E77-8D85-ACB4F0DEF203}" type="datetimeFigureOut">
              <a:rPr lang="tr-TR" smtClean="0"/>
              <a:t>30.03.2020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1082918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B3172D-D803-4E77-8D85-ACB4F0DEF203}" type="datetimeFigureOut">
              <a:rPr lang="tr-TR" smtClean="0"/>
              <a:t>30.03.2020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1376009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B3172D-D803-4E77-8D85-ACB4F0DEF203}" type="datetimeFigureOut">
              <a:rPr lang="tr-TR" smtClean="0"/>
              <a:t>30.03.2020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260781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3172D-D803-4E77-8D85-ACB4F0DEF203}" type="datetimeFigureOut">
              <a:rPr lang="tr-TR" smtClean="0"/>
              <a:t>30.03.2020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236706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3172D-D803-4E77-8D85-ACB4F0DEF203}" type="datetimeFigureOut">
              <a:rPr lang="tr-TR" smtClean="0"/>
              <a:t>30.03.2020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364006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B3172D-D803-4E77-8D85-ACB4F0DEF203}" type="datetimeFigureOut">
              <a:rPr lang="tr-TR" smtClean="0"/>
              <a:t>30.03.2020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351133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B3172D-D803-4E77-8D85-ACB4F0DEF203}" type="datetimeFigureOut">
              <a:rPr lang="tr-TR" smtClean="0"/>
              <a:t>30.03.2020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238785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B3172D-D803-4E77-8D85-ACB4F0DEF203}" type="datetimeFigureOut">
              <a:rPr lang="tr-TR" smtClean="0"/>
              <a:t>30.03.2020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282383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B3172D-D803-4E77-8D85-ACB4F0DEF203}" type="datetimeFigureOut">
              <a:rPr lang="tr-TR" smtClean="0"/>
              <a:t>30.03.2020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151766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B3172D-D803-4E77-8D85-ACB4F0DEF203}" type="datetimeFigureOut">
              <a:rPr lang="tr-TR" smtClean="0"/>
              <a:t>30.03.2020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14304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3172D-D803-4E77-8D85-ACB4F0DEF203}" type="datetimeFigureOut">
              <a:rPr lang="tr-TR" smtClean="0"/>
              <a:t>30.03.2020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39778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3172D-D803-4E77-8D85-ACB4F0DEF203}" type="datetimeFigureOut">
              <a:rPr lang="tr-TR" smtClean="0"/>
              <a:t>30.03.2020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72926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B3172D-D803-4E77-8D85-ACB4F0DEF203}" type="datetimeFigureOut">
              <a:rPr lang="tr-TR" smtClean="0"/>
              <a:t>30.03.2020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6AB0BFE-3468-4E49-9B4D-41AB40A87322}" type="slidenum">
              <a:rPr lang="tr-TR" smtClean="0"/>
              <a:t>‹#›</a:t>
            </a:fld>
            <a:endParaRPr lang="tr-TR"/>
          </a:p>
        </p:txBody>
      </p:sp>
    </p:spTree>
    <p:extLst>
      <p:ext uri="{BB962C8B-B14F-4D97-AF65-F5344CB8AC3E}">
        <p14:creationId xmlns:p14="http://schemas.microsoft.com/office/powerpoint/2010/main" val="155598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accent2">
                <a:shade val="45000"/>
                <a:satMod val="135000"/>
              </a:schemeClr>
              <a:prstClr val="white"/>
            </a:duotone>
            <a:extLst>
              <a:ext uri="{BEBA8EAE-BF5A-486C-A8C5-ECC9F3942E4B}">
                <a14:imgProps xmlns:a14="http://schemas.microsoft.com/office/drawing/2010/main">
                  <a14:imgLayer r:embed="rId20">
                    <a14:imgEffect>
                      <a14:colorTemperature colorTemp="7500"/>
                    </a14:imgEffect>
                    <a14:imgEffect>
                      <a14:saturation sat="110000"/>
                    </a14:imgEffect>
                    <a14:imgEffect>
                      <a14:brightnessContrast bright="-20000" contrast="-64000"/>
                    </a14:imgEffect>
                  </a14:imgLayer>
                </a14:imgProps>
              </a:ext>
            </a:extLst>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5B3172D-D803-4E77-8D85-ACB4F0DEF203}" type="datetimeFigureOut">
              <a:rPr lang="tr-TR" smtClean="0"/>
              <a:t>30.03.2020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6AB0BFE-3468-4E49-9B4D-41AB40A87322}" type="slidenum">
              <a:rPr lang="tr-TR" smtClean="0"/>
              <a:t>‹#›</a:t>
            </a:fld>
            <a:endParaRPr lang="tr-TR"/>
          </a:p>
        </p:txBody>
      </p:sp>
    </p:spTree>
    <p:extLst>
      <p:ext uri="{BB962C8B-B14F-4D97-AF65-F5344CB8AC3E}">
        <p14:creationId xmlns:p14="http://schemas.microsoft.com/office/powerpoint/2010/main" val="2541734881"/>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0.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37;p1"/>
          <p:cNvSpPr txBox="1">
            <a:spLocks noGrp="1"/>
          </p:cNvSpPr>
          <p:nvPr>
            <p:ph type="ctrTitle"/>
          </p:nvPr>
        </p:nvSpPr>
        <p:spPr>
          <a:xfrm>
            <a:off x="311285" y="888899"/>
            <a:ext cx="11585641" cy="234068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3100"/>
              <a:buFont typeface="Cambria Math"/>
              <a:buNone/>
            </a:pPr>
            <a:r>
              <a:rPr lang="tr-TR" sz="3600" b="0" i="1" dirty="0">
                <a:solidFill>
                  <a:schemeClr val="dk1"/>
                </a:solidFill>
                <a:latin typeface="Cambria Math"/>
                <a:ea typeface="Cambria Math"/>
                <a:cs typeface="Cambria Math"/>
                <a:sym typeface="Cambria Math"/>
              </a:rPr>
              <a:t>ANKARA UNIVERSITY</a:t>
            </a:r>
            <a:br>
              <a:rPr lang="tr-TR" sz="3600" b="0" i="1" dirty="0">
                <a:solidFill>
                  <a:schemeClr val="dk1"/>
                </a:solidFill>
                <a:latin typeface="Cambria Math"/>
                <a:ea typeface="Cambria Math"/>
                <a:cs typeface="Cambria Math"/>
                <a:sym typeface="Cambria Math"/>
              </a:rPr>
            </a:br>
            <a:r>
              <a:rPr lang="tr-TR" sz="3600" b="0" i="1" dirty="0">
                <a:solidFill>
                  <a:schemeClr val="dk1"/>
                </a:solidFill>
                <a:latin typeface="Cambria Math"/>
                <a:ea typeface="Cambria Math"/>
                <a:cs typeface="Cambria Math"/>
                <a:sym typeface="Cambria Math"/>
              </a:rPr>
              <a:t>DEPARTMENT OF ENERGY ENGINEERING</a:t>
            </a:r>
            <a:br>
              <a:rPr lang="tr-TR" sz="3600" b="0" i="1" dirty="0">
                <a:solidFill>
                  <a:schemeClr val="dk1"/>
                </a:solidFill>
                <a:latin typeface="Cambria Math"/>
                <a:ea typeface="Cambria Math"/>
                <a:cs typeface="Cambria Math"/>
                <a:sym typeface="Cambria Math"/>
              </a:rPr>
            </a:br>
            <a:r>
              <a:rPr lang="tr-TR" sz="3600" b="0" i="1" dirty="0">
                <a:solidFill>
                  <a:schemeClr val="dk1"/>
                </a:solidFill>
                <a:latin typeface="Cambria Math"/>
                <a:ea typeface="Cambria Math"/>
                <a:cs typeface="Cambria Math"/>
                <a:sym typeface="Cambria Math"/>
              </a:rPr>
              <a:t>NUMERICAL METHODS</a:t>
            </a:r>
            <a:r>
              <a:rPr lang="tr-TR" i="1" dirty="0">
                <a:solidFill>
                  <a:schemeClr val="dk1"/>
                </a:solidFill>
                <a:latin typeface="Lustria"/>
                <a:ea typeface="Lustria"/>
                <a:cs typeface="Lustria"/>
                <a:sym typeface="Lustria"/>
              </a:rPr>
              <a:t/>
            </a:r>
            <a:br>
              <a:rPr lang="tr-TR" i="1" dirty="0">
                <a:solidFill>
                  <a:schemeClr val="dk1"/>
                </a:solidFill>
                <a:latin typeface="Lustria"/>
                <a:ea typeface="Lustria"/>
                <a:cs typeface="Lustria"/>
                <a:sym typeface="Lustria"/>
              </a:rPr>
            </a:br>
            <a:endParaRPr dirty="0"/>
          </a:p>
        </p:txBody>
      </p:sp>
      <p:pic>
        <p:nvPicPr>
          <p:cNvPr id="3"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2">
            <a:alphaModFix/>
          </a:blip>
          <a:srcRect/>
          <a:stretch/>
        </p:blipFill>
        <p:spPr>
          <a:xfrm>
            <a:off x="5121389" y="2582973"/>
            <a:ext cx="2174356" cy="2222490"/>
          </a:xfrm>
          <a:prstGeom prst="rect">
            <a:avLst/>
          </a:prstGeom>
          <a:noFill/>
          <a:ln>
            <a:noFill/>
          </a:ln>
        </p:spPr>
      </p:pic>
      <p:sp>
        <p:nvSpPr>
          <p:cNvPr id="4" name="Google Shape;138;p1"/>
          <p:cNvSpPr txBox="1">
            <a:spLocks noGrp="1"/>
          </p:cNvSpPr>
          <p:nvPr>
            <p:ph type="subTitle" idx="1"/>
          </p:nvPr>
        </p:nvSpPr>
        <p:spPr>
          <a:xfrm>
            <a:off x="8112867" y="4343680"/>
            <a:ext cx="3784059"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i="1" dirty="0">
                <a:solidFill>
                  <a:srgbClr val="000000"/>
                </a:solidFill>
                <a:latin typeface="Cambria Math"/>
                <a:ea typeface="Cambria Math"/>
                <a:cs typeface="Cambria Math"/>
                <a:sym typeface="Cambria Math"/>
              </a:rPr>
              <a:t>INSTRUCTOR</a:t>
            </a:r>
            <a:endParaRPr sz="2000"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i="1" dirty="0">
                <a:solidFill>
                  <a:srgbClr val="000000"/>
                </a:solidFill>
                <a:latin typeface="Cambria Math"/>
                <a:ea typeface="Cambria Math"/>
                <a:cs typeface="Cambria Math"/>
                <a:sym typeface="Cambria Math"/>
              </a:rPr>
              <a:t>DR. ÖZGÜR SELİMOĞLU</a:t>
            </a:r>
            <a:endParaRPr sz="2000"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spTree>
    <p:extLst>
      <p:ext uri="{BB962C8B-B14F-4D97-AF65-F5344CB8AC3E}">
        <p14:creationId xmlns:p14="http://schemas.microsoft.com/office/powerpoint/2010/main" val="2620582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69651" y="379379"/>
            <a:ext cx="11459183" cy="3447098"/>
          </a:xfrm>
          <a:prstGeom prst="rect">
            <a:avLst/>
          </a:prstGeom>
          <a:noFill/>
        </p:spPr>
        <p:txBody>
          <a:bodyPr wrap="square" rtlCol="0">
            <a:spAutoFit/>
          </a:bodyPr>
          <a:lstStyle/>
          <a:p>
            <a:r>
              <a:rPr lang="tr-TR" u="sng" dirty="0" smtClean="0">
                <a:solidFill>
                  <a:srgbClr val="FF0000"/>
                </a:solidFill>
                <a:latin typeface="Cambria Math" panose="02040503050406030204" pitchFamily="18" charset="0"/>
                <a:ea typeface="Cambria Math" panose="02040503050406030204" pitchFamily="18" charset="0"/>
              </a:rPr>
              <a:t>Example  1</a:t>
            </a:r>
            <a:r>
              <a:rPr lang="tr-TR" dirty="0" smtClean="0">
                <a:solidFill>
                  <a:srgbClr val="FF0000"/>
                </a:solidFill>
                <a:latin typeface="Cambria Math" panose="02040503050406030204" pitchFamily="18" charset="0"/>
                <a:ea typeface="Cambria Math" panose="02040503050406030204" pitchFamily="18" charset="0"/>
              </a:rPr>
              <a:t>:</a:t>
            </a:r>
            <a:r>
              <a:rPr lang="tr-TR"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Fit a straight line to the data shown and compute the standard deviation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u="sng" dirty="0">
              <a:solidFill>
                <a:srgbClr val="FF0000"/>
              </a:solidFill>
              <a:latin typeface="Cambria Math" panose="02040503050406030204" pitchFamily="18" charset="0"/>
              <a:ea typeface="Cambria Math" panose="02040503050406030204" pitchFamily="18" charset="0"/>
            </a:endParaRPr>
          </a:p>
          <a:p>
            <a:endParaRPr lang="tr-TR" u="sng" dirty="0" smtClean="0">
              <a:solidFill>
                <a:srgbClr val="FF0000"/>
              </a:solidFill>
              <a:latin typeface="Cambria Math" panose="02040503050406030204" pitchFamily="18" charset="0"/>
              <a:ea typeface="Cambria Math" panose="02040503050406030204" pitchFamily="18" charset="0"/>
            </a:endParaRPr>
          </a:p>
          <a:p>
            <a:endParaRPr lang="tr-TR" u="sng" dirty="0">
              <a:solidFill>
                <a:srgbClr val="FF0000"/>
              </a:solidFill>
              <a:latin typeface="Cambria Math" panose="02040503050406030204" pitchFamily="18" charset="0"/>
              <a:ea typeface="Cambria Math" panose="02040503050406030204" pitchFamily="18" charset="0"/>
            </a:endParaRPr>
          </a:p>
          <a:p>
            <a:r>
              <a:rPr lang="tr-TR" u="sng" dirty="0" smtClean="0">
                <a:solidFill>
                  <a:srgbClr val="FF0000"/>
                </a:solidFill>
                <a:latin typeface="Cambria Math" panose="02040503050406030204" pitchFamily="18" charset="0"/>
                <a:ea typeface="Cambria Math" panose="02040503050406030204" pitchFamily="18" charset="0"/>
              </a:rPr>
              <a:t>Solution: </a:t>
            </a:r>
            <a:r>
              <a:rPr lang="en-US" sz="1600" dirty="0">
                <a:solidFill>
                  <a:schemeClr val="bg1"/>
                </a:solidFill>
                <a:latin typeface="Cambria Math" panose="02040503050406030204" pitchFamily="18" charset="0"/>
                <a:ea typeface="Cambria Math" panose="02040503050406030204" pitchFamily="18" charset="0"/>
              </a:rPr>
              <a:t>The averages of the data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a:t>
            </a:r>
            <a:r>
              <a:rPr lang="en-US" sz="1600" dirty="0" smtClean="0">
                <a:solidFill>
                  <a:schemeClr val="bg1"/>
                </a:solidFill>
                <a:latin typeface="Cambria Math" panose="02040503050406030204" pitchFamily="18" charset="0"/>
                <a:ea typeface="Cambria Math" panose="02040503050406030204" pitchFamily="18" charset="0"/>
              </a:rPr>
              <a:t>intercept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and slope b of the interpolant can </a:t>
            </a:r>
            <a:r>
              <a:rPr lang="en-US" sz="1600" dirty="0" smtClean="0">
                <a:solidFill>
                  <a:schemeClr val="bg1"/>
                </a:solidFill>
                <a:latin typeface="Cambria Math" panose="02040503050406030204" pitchFamily="18" charset="0"/>
                <a:ea typeface="Cambria Math" panose="02040503050406030204" pitchFamily="18" charset="0"/>
              </a:rPr>
              <a:t>now</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be </a:t>
            </a:r>
            <a:r>
              <a:rPr lang="en-US" sz="1600" dirty="0">
                <a:solidFill>
                  <a:schemeClr val="bg1"/>
                </a:solidFill>
                <a:latin typeface="Cambria Math" panose="02040503050406030204" pitchFamily="18" charset="0"/>
                <a:ea typeface="Cambria Math" panose="02040503050406030204" pitchFamily="18" charset="0"/>
              </a:rPr>
              <a:t>determined </a:t>
            </a:r>
            <a:r>
              <a:rPr lang="en-US" sz="1600" dirty="0" smtClean="0">
                <a:solidFill>
                  <a:schemeClr val="bg1"/>
                </a:solidFill>
                <a:latin typeface="Cambria Math" panose="02040503050406030204" pitchFamily="18" charset="0"/>
                <a:ea typeface="Cambria Math" panose="02040503050406030204" pitchFamily="18" charset="0"/>
              </a:rPr>
              <a:t>from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Eq</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7</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u="sng"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751454" y="836088"/>
            <a:ext cx="2695575" cy="581025"/>
          </a:xfrm>
          <a:prstGeom prst="rect">
            <a:avLst/>
          </a:prstGeom>
        </p:spPr>
      </p:pic>
      <p:pic>
        <p:nvPicPr>
          <p:cNvPr id="5" name="Picture 4"/>
          <p:cNvPicPr>
            <a:picLocks noChangeAspect="1"/>
          </p:cNvPicPr>
          <p:nvPr/>
        </p:nvPicPr>
        <p:blipFill>
          <a:blip r:embed="rId3"/>
          <a:stretch>
            <a:fillRect/>
          </a:stretch>
        </p:blipFill>
        <p:spPr>
          <a:xfrm>
            <a:off x="3838675" y="2080301"/>
            <a:ext cx="4067175" cy="1238250"/>
          </a:xfrm>
          <a:prstGeom prst="rect">
            <a:avLst/>
          </a:prstGeom>
        </p:spPr>
      </p:pic>
      <p:pic>
        <p:nvPicPr>
          <p:cNvPr id="7" name="Picture 6"/>
          <p:cNvPicPr>
            <a:picLocks noChangeAspect="1"/>
          </p:cNvPicPr>
          <p:nvPr/>
        </p:nvPicPr>
        <p:blipFill>
          <a:blip r:embed="rId4"/>
          <a:stretch>
            <a:fillRect/>
          </a:stretch>
        </p:blipFill>
        <p:spPr>
          <a:xfrm>
            <a:off x="3703703" y="3924705"/>
            <a:ext cx="4791075" cy="2705100"/>
          </a:xfrm>
          <a:prstGeom prst="rect">
            <a:avLst/>
          </a:prstGeom>
        </p:spPr>
      </p:pic>
    </p:spTree>
    <p:extLst>
      <p:ext uri="{BB962C8B-B14F-4D97-AF65-F5344CB8AC3E}">
        <p14:creationId xmlns:p14="http://schemas.microsoft.com/office/powerpoint/2010/main" val="981542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291830" y="379379"/>
            <a:ext cx="11517549" cy="5755422"/>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Therefore, the regression line is f (x) = 2.927 + 0.6431x,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which </a:t>
            </a:r>
            <a:r>
              <a:rPr lang="en-US" sz="1600" dirty="0">
                <a:solidFill>
                  <a:schemeClr val="bg1"/>
                </a:solidFill>
                <a:latin typeface="Cambria Math" panose="02040503050406030204" pitchFamily="18" charset="0"/>
                <a:ea typeface="Cambria Math" panose="02040503050406030204" pitchFamily="18" charset="0"/>
              </a:rPr>
              <a:t>is shown in the </a:t>
            </a:r>
            <a:r>
              <a:rPr lang="en-US" sz="1600" dirty="0" smtClean="0">
                <a:solidFill>
                  <a:schemeClr val="bg1"/>
                </a:solidFill>
                <a:latin typeface="Cambria Math" panose="02040503050406030204" pitchFamily="18" charset="0"/>
                <a:ea typeface="Cambria Math" panose="02040503050406030204" pitchFamily="18" charset="0"/>
              </a:rPr>
              <a:t>figure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together </a:t>
            </a:r>
            <a:r>
              <a:rPr lang="en-US" sz="1600" dirty="0">
                <a:solidFill>
                  <a:schemeClr val="bg1"/>
                </a:solidFill>
                <a:latin typeface="Cambria Math" panose="02040503050406030204" pitchFamily="18" charset="0"/>
                <a:ea typeface="Cambria Math" panose="02040503050406030204" pitchFamily="18" charset="0"/>
              </a:rPr>
              <a:t>with the data points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We start the evaluation of the standard deviation by computing the residuals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sum of the squares of the residuals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so that the standard deviation in Eq. </a:t>
            </a:r>
            <a:r>
              <a:rPr lang="en-US" sz="1600" dirty="0" smtClean="0">
                <a:solidFill>
                  <a:schemeClr val="bg1"/>
                </a:solidFill>
                <a:latin typeface="Cambria Math" panose="02040503050406030204" pitchFamily="18" charset="0"/>
                <a:ea typeface="Cambria Math" panose="02040503050406030204" pitchFamily="18" charset="0"/>
              </a:rPr>
              <a:t>becomes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242475" y="773045"/>
            <a:ext cx="3484335" cy="2164708"/>
          </a:xfrm>
          <a:prstGeom prst="rect">
            <a:avLst/>
          </a:prstGeom>
        </p:spPr>
      </p:pic>
      <p:pic>
        <p:nvPicPr>
          <p:cNvPr id="5" name="Picture 4"/>
          <p:cNvPicPr>
            <a:picLocks noChangeAspect="1"/>
          </p:cNvPicPr>
          <p:nvPr/>
        </p:nvPicPr>
        <p:blipFill>
          <a:blip r:embed="rId3"/>
          <a:stretch>
            <a:fillRect/>
          </a:stretch>
        </p:blipFill>
        <p:spPr>
          <a:xfrm>
            <a:off x="3793179" y="3476255"/>
            <a:ext cx="4115408" cy="998464"/>
          </a:xfrm>
          <a:prstGeom prst="rect">
            <a:avLst/>
          </a:prstGeom>
        </p:spPr>
      </p:pic>
      <p:pic>
        <p:nvPicPr>
          <p:cNvPr id="6" name="Picture 5"/>
          <p:cNvPicPr>
            <a:picLocks noChangeAspect="1"/>
          </p:cNvPicPr>
          <p:nvPr/>
        </p:nvPicPr>
        <p:blipFill>
          <a:blip r:embed="rId4"/>
          <a:stretch>
            <a:fillRect/>
          </a:stretch>
        </p:blipFill>
        <p:spPr>
          <a:xfrm>
            <a:off x="3203342" y="4862018"/>
            <a:ext cx="5562600" cy="838200"/>
          </a:xfrm>
          <a:prstGeom prst="rect">
            <a:avLst/>
          </a:prstGeom>
        </p:spPr>
      </p:pic>
      <p:pic>
        <p:nvPicPr>
          <p:cNvPr id="7" name="Picture 6"/>
          <p:cNvPicPr>
            <a:picLocks noChangeAspect="1"/>
          </p:cNvPicPr>
          <p:nvPr/>
        </p:nvPicPr>
        <p:blipFill>
          <a:blip r:embed="rId5"/>
          <a:stretch>
            <a:fillRect/>
          </a:stretch>
        </p:blipFill>
        <p:spPr>
          <a:xfrm>
            <a:off x="4750240" y="6087517"/>
            <a:ext cx="2673206" cy="679329"/>
          </a:xfrm>
          <a:prstGeom prst="rect">
            <a:avLst/>
          </a:prstGeom>
        </p:spPr>
      </p:pic>
    </p:spTree>
    <p:extLst>
      <p:ext uri="{BB962C8B-B14F-4D97-AF65-F5344CB8AC3E}">
        <p14:creationId xmlns:p14="http://schemas.microsoft.com/office/powerpoint/2010/main" val="1384540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30740" y="398834"/>
            <a:ext cx="11517549" cy="5570756"/>
          </a:xfrm>
          <a:prstGeom prst="rect">
            <a:avLst/>
          </a:prstGeom>
          <a:noFill/>
        </p:spPr>
        <p:txBody>
          <a:bodyPr wrap="square" rtlCol="0">
            <a:spAutoFit/>
          </a:bodyPr>
          <a:lstStyle/>
          <a:p>
            <a:r>
              <a:rPr lang="tr-TR" b="1" u="sng" dirty="0">
                <a:solidFill>
                  <a:srgbClr val="FFFF00"/>
                </a:solidFill>
                <a:latin typeface="Cambria Math" panose="02040503050406030204" pitchFamily="18" charset="0"/>
                <a:ea typeface="Cambria Math" panose="02040503050406030204" pitchFamily="18" charset="0"/>
              </a:rPr>
              <a:t>Fitting Linear </a:t>
            </a:r>
            <a:r>
              <a:rPr lang="tr-TR" b="1" u="sng" dirty="0" smtClean="0">
                <a:solidFill>
                  <a:srgbClr val="FFFF00"/>
                </a:solidFill>
                <a:latin typeface="Cambria Math" panose="02040503050406030204" pitchFamily="18" charset="0"/>
                <a:ea typeface="Cambria Math" panose="02040503050406030204" pitchFamily="18" charset="0"/>
              </a:rPr>
              <a:t>Forms</a:t>
            </a:r>
          </a:p>
          <a:p>
            <a:endParaRPr lang="tr-TR" b="1" u="sng" dirty="0">
              <a:solidFill>
                <a:srgbClr val="FFFF00"/>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Consider the least-squares fit of the </a:t>
            </a:r>
            <a:r>
              <a:rPr lang="en-US" sz="1600" i="1" dirty="0">
                <a:solidFill>
                  <a:schemeClr val="bg1"/>
                </a:solidFill>
                <a:latin typeface="Cambria Math" panose="02040503050406030204" pitchFamily="18" charset="0"/>
                <a:ea typeface="Cambria Math" panose="02040503050406030204" pitchFamily="18" charset="0"/>
              </a:rPr>
              <a:t>linear </a:t>
            </a:r>
            <a:r>
              <a:rPr lang="en-US" sz="1600" i="1" dirty="0" smtClean="0">
                <a:solidFill>
                  <a:schemeClr val="bg1"/>
                </a:solidFill>
                <a:latin typeface="Cambria Math" panose="02040503050406030204" pitchFamily="18" charset="0"/>
                <a:ea typeface="Cambria Math" panose="02040503050406030204" pitchFamily="18" charset="0"/>
              </a:rPr>
              <a:t>form</a:t>
            </a:r>
            <a:endParaRPr lang="tr-TR" sz="1600" i="1" dirty="0" smtClean="0">
              <a:solidFill>
                <a:schemeClr val="bg1"/>
              </a:solidFill>
              <a:latin typeface="Cambria Math" panose="02040503050406030204" pitchFamily="18" charset="0"/>
              <a:ea typeface="Cambria Math" panose="02040503050406030204" pitchFamily="18" charset="0"/>
            </a:endParaRPr>
          </a:p>
          <a:p>
            <a:endParaRPr lang="tr-TR" sz="1600" i="1" dirty="0">
              <a:solidFill>
                <a:schemeClr val="bg1"/>
              </a:solidFill>
              <a:latin typeface="Cambria Math" panose="02040503050406030204" pitchFamily="18" charset="0"/>
              <a:ea typeface="Cambria Math" panose="02040503050406030204" pitchFamily="18" charset="0"/>
            </a:endParaRPr>
          </a:p>
          <a:p>
            <a:r>
              <a:rPr lang="tr-TR" sz="1600" i="1"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(8)</a:t>
            </a: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where each fj (x) is a predetermined function of </a:t>
            </a:r>
            <a:r>
              <a:rPr lang="en-US" sz="1600" i="1" dirty="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called a </a:t>
            </a:r>
            <a:r>
              <a:rPr lang="en-US" sz="1600" i="1" dirty="0">
                <a:solidFill>
                  <a:schemeClr val="bg1"/>
                </a:solidFill>
                <a:latin typeface="Cambria Math" panose="02040503050406030204" pitchFamily="18" charset="0"/>
                <a:ea typeface="Cambria Math" panose="02040503050406030204" pitchFamily="18" charset="0"/>
              </a:rPr>
              <a:t>basis function</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Substitution</a:t>
            </a:r>
            <a:r>
              <a:rPr lang="tr-TR" sz="1600" dirty="0" smtClean="0">
                <a:solidFill>
                  <a:schemeClr val="bg1"/>
                </a:solidFill>
                <a:latin typeface="Cambria Math" panose="02040503050406030204" pitchFamily="18" charset="0"/>
                <a:ea typeface="Cambria Math" panose="02040503050406030204" pitchFamily="18" charset="0"/>
              </a:rPr>
              <a:t> in </a:t>
            </a:r>
            <a:r>
              <a:rPr lang="tr-TR" sz="1600" dirty="0">
                <a:solidFill>
                  <a:schemeClr val="bg1"/>
                </a:solidFill>
                <a:latin typeface="Cambria Math" panose="02040503050406030204" pitchFamily="18" charset="0"/>
                <a:ea typeface="Cambria Math" panose="02040503050406030204" pitchFamily="18" charset="0"/>
              </a:rPr>
              <a:t>Eq. </a:t>
            </a:r>
            <a:r>
              <a:rPr lang="tr-TR" sz="1600" dirty="0" smtClean="0">
                <a:solidFill>
                  <a:schemeClr val="bg1"/>
                </a:solidFill>
                <a:latin typeface="Cambria Math" panose="02040503050406030204" pitchFamily="18" charset="0"/>
                <a:ea typeface="Cambria Math" panose="02040503050406030204" pitchFamily="18" charset="0"/>
              </a:rPr>
              <a:t>(2) yields</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Thus Eqs. (</a:t>
            </a:r>
            <a:r>
              <a:rPr lang="tr-TR" sz="1600" dirty="0" smtClean="0">
                <a:solidFill>
                  <a:schemeClr val="bg1"/>
                </a:solidFill>
                <a:latin typeface="Cambria Math" panose="02040503050406030204" pitchFamily="18" charset="0"/>
                <a:ea typeface="Cambria Math" panose="02040503050406030204" pitchFamily="18" charset="0"/>
              </a:rPr>
              <a:t>3) are</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Dropping the constant (−2) and interchanging the order of summation, we </a:t>
            </a:r>
            <a:r>
              <a:rPr lang="en-US" sz="1600" dirty="0" smtClean="0">
                <a:solidFill>
                  <a:schemeClr val="bg1"/>
                </a:solidFill>
                <a:latin typeface="Cambria Math" panose="02040503050406030204" pitchFamily="18" charset="0"/>
                <a:ea typeface="Cambria Math" panose="02040503050406030204" pitchFamily="18" charset="0"/>
              </a:rPr>
              <a:t>get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p>
        </p:txBody>
      </p:sp>
      <p:pic>
        <p:nvPicPr>
          <p:cNvPr id="3" name="Picture 2"/>
          <p:cNvPicPr>
            <a:picLocks noChangeAspect="1"/>
          </p:cNvPicPr>
          <p:nvPr/>
        </p:nvPicPr>
        <p:blipFill>
          <a:blip r:embed="rId2"/>
          <a:stretch>
            <a:fillRect/>
          </a:stretch>
        </p:blipFill>
        <p:spPr>
          <a:xfrm>
            <a:off x="4051436" y="1336111"/>
            <a:ext cx="4076155" cy="644559"/>
          </a:xfrm>
          <a:prstGeom prst="rect">
            <a:avLst/>
          </a:prstGeom>
        </p:spPr>
      </p:pic>
      <p:pic>
        <p:nvPicPr>
          <p:cNvPr id="5" name="Picture 4"/>
          <p:cNvPicPr>
            <a:picLocks noChangeAspect="1"/>
          </p:cNvPicPr>
          <p:nvPr/>
        </p:nvPicPr>
        <p:blipFill>
          <a:blip r:embed="rId3"/>
          <a:stretch>
            <a:fillRect/>
          </a:stretch>
        </p:blipFill>
        <p:spPr>
          <a:xfrm>
            <a:off x="5114217" y="2667554"/>
            <a:ext cx="1996704" cy="792215"/>
          </a:xfrm>
          <a:prstGeom prst="rect">
            <a:avLst/>
          </a:prstGeom>
        </p:spPr>
      </p:pic>
      <p:pic>
        <p:nvPicPr>
          <p:cNvPr id="6" name="Picture 5"/>
          <p:cNvPicPr>
            <a:picLocks noChangeAspect="1"/>
          </p:cNvPicPr>
          <p:nvPr/>
        </p:nvPicPr>
        <p:blipFill>
          <a:blip r:embed="rId4"/>
          <a:stretch>
            <a:fillRect/>
          </a:stretch>
        </p:blipFill>
        <p:spPr>
          <a:xfrm>
            <a:off x="3923826" y="4044895"/>
            <a:ext cx="4330224" cy="662460"/>
          </a:xfrm>
          <a:prstGeom prst="rect">
            <a:avLst/>
          </a:prstGeom>
        </p:spPr>
      </p:pic>
      <p:pic>
        <p:nvPicPr>
          <p:cNvPr id="8" name="Picture 7"/>
          <p:cNvPicPr>
            <a:picLocks noChangeAspect="1"/>
          </p:cNvPicPr>
          <p:nvPr/>
        </p:nvPicPr>
        <p:blipFill>
          <a:blip r:embed="rId5"/>
          <a:stretch>
            <a:fillRect/>
          </a:stretch>
        </p:blipFill>
        <p:spPr>
          <a:xfrm>
            <a:off x="3845800" y="5540317"/>
            <a:ext cx="4486275" cy="762000"/>
          </a:xfrm>
          <a:prstGeom prst="rect">
            <a:avLst/>
          </a:prstGeom>
        </p:spPr>
      </p:pic>
    </p:spTree>
    <p:extLst>
      <p:ext uri="{BB962C8B-B14F-4D97-AF65-F5344CB8AC3E}">
        <p14:creationId xmlns:p14="http://schemas.microsoft.com/office/powerpoint/2010/main" val="1049028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515565" y="467224"/>
            <a:ext cx="8978631" cy="4031873"/>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In matrix notation these equations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endParaRPr lang="en-US" sz="1600" dirty="0">
              <a:solidFill>
                <a:schemeClr val="bg1"/>
              </a:solidFill>
              <a:latin typeface="Cambria Math" panose="02040503050406030204" pitchFamily="18" charset="0"/>
              <a:ea typeface="Cambria Math" panose="02040503050406030204" pitchFamily="18" charset="0"/>
            </a:endParaRPr>
          </a:p>
          <a:p>
            <a:pPr algn="ctr"/>
            <a:r>
              <a:rPr lang="tr-TR" sz="1600" b="1"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(8.a)</a:t>
            </a:r>
          </a:p>
          <a:p>
            <a:pPr algn="ctr"/>
            <a:endParaRPr lang="tr-TR" sz="1600" b="1"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Where</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(8.b)</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Equation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8.</a:t>
            </a:r>
            <a:r>
              <a:rPr lang="en-US" sz="1600" dirty="0" smtClean="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known as the </a:t>
            </a:r>
            <a:r>
              <a:rPr lang="en-US" sz="1600" i="1" dirty="0">
                <a:solidFill>
                  <a:schemeClr val="bg1"/>
                </a:solidFill>
                <a:latin typeface="Cambria Math" panose="02040503050406030204" pitchFamily="18" charset="0"/>
                <a:ea typeface="Cambria Math" panose="02040503050406030204" pitchFamily="18" charset="0"/>
              </a:rPr>
              <a:t>normal equations </a:t>
            </a:r>
            <a:r>
              <a:rPr lang="en-US" sz="1600" dirty="0">
                <a:solidFill>
                  <a:schemeClr val="bg1"/>
                </a:solidFill>
                <a:latin typeface="Cambria Math" panose="02040503050406030204" pitchFamily="18" charset="0"/>
                <a:ea typeface="Cambria Math" panose="02040503050406030204" pitchFamily="18" charset="0"/>
              </a:rPr>
              <a:t>of the least-squares fit, can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solved </a:t>
            </a:r>
            <a:r>
              <a:rPr lang="en-US" sz="1600" dirty="0">
                <a:solidFill>
                  <a:schemeClr val="bg1"/>
                </a:solidFill>
                <a:latin typeface="Cambria Math" panose="02040503050406030204" pitchFamily="18" charset="0"/>
                <a:ea typeface="Cambria Math" panose="02040503050406030204" pitchFamily="18" charset="0"/>
              </a:rPr>
              <a:t>with the methods </a:t>
            </a:r>
            <a:r>
              <a:rPr lang="tr-TR"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discussed </a:t>
            </a:r>
            <a:r>
              <a:rPr lang="en-US" sz="1600" dirty="0">
                <a:solidFill>
                  <a:schemeClr val="bg1"/>
                </a:solidFill>
                <a:latin typeface="Cambria Math" panose="02040503050406030204" pitchFamily="18" charset="0"/>
                <a:ea typeface="Cambria Math" panose="02040503050406030204" pitchFamily="18" charset="0"/>
              </a:rPr>
              <a:t>in Chapter 2. Note that the coefficient matrix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symmetric </a:t>
            </a:r>
            <a:r>
              <a:rPr lang="tr-TR" sz="1600" dirty="0">
                <a:solidFill>
                  <a:schemeClr val="bg1"/>
                </a:solidFill>
                <a:latin typeface="Cambria Math" panose="02040503050406030204" pitchFamily="18" charset="0"/>
                <a:ea typeface="Cambria Math" panose="02040503050406030204" pitchFamily="18" charset="0"/>
              </a:rPr>
              <a:t>(i.e., </a:t>
            </a:r>
            <a:r>
              <a:rPr lang="tr-TR" sz="1600" i="1" dirty="0">
                <a:solidFill>
                  <a:schemeClr val="bg1"/>
                </a:solidFill>
                <a:latin typeface="Cambria Math" panose="02040503050406030204" pitchFamily="18" charset="0"/>
                <a:ea typeface="Cambria Math" panose="02040503050406030204" pitchFamily="18" charset="0"/>
              </a:rPr>
              <a:t>A</a:t>
            </a:r>
            <a:r>
              <a:rPr lang="tr-TR" sz="1600" i="1" baseline="-25000" dirty="0">
                <a:solidFill>
                  <a:schemeClr val="bg1"/>
                </a:solidFill>
                <a:latin typeface="Cambria Math" panose="02040503050406030204" pitchFamily="18" charset="0"/>
                <a:ea typeface="Cambria Math" panose="02040503050406030204" pitchFamily="18" charset="0"/>
              </a:rPr>
              <a:t>kj </a:t>
            </a:r>
            <a:r>
              <a:rPr lang="tr-TR" sz="1600" dirty="0">
                <a:solidFill>
                  <a:schemeClr val="bg1"/>
                </a:solidFill>
                <a:latin typeface="Cambria Math" panose="02040503050406030204" pitchFamily="18" charset="0"/>
                <a:ea typeface="Cambria Math" panose="02040503050406030204" pitchFamily="18" charset="0"/>
              </a:rPr>
              <a:t>= </a:t>
            </a:r>
            <a:r>
              <a:rPr lang="tr-TR" sz="1600" i="1" dirty="0">
                <a:solidFill>
                  <a:schemeClr val="bg1"/>
                </a:solidFill>
                <a:latin typeface="Cambria Math" panose="02040503050406030204" pitchFamily="18" charset="0"/>
                <a:ea typeface="Cambria Math" panose="02040503050406030204" pitchFamily="18" charset="0"/>
              </a:rPr>
              <a:t>A </a:t>
            </a:r>
            <a:r>
              <a:rPr lang="tr-TR" sz="1600" i="1" baseline="-25000" dirty="0">
                <a:solidFill>
                  <a:schemeClr val="bg1"/>
                </a:solidFill>
                <a:latin typeface="Cambria Math" panose="02040503050406030204" pitchFamily="18" charset="0"/>
                <a:ea typeface="Cambria Math" panose="02040503050406030204" pitchFamily="18" charset="0"/>
              </a:rPr>
              <a:t>jk</a:t>
            </a:r>
            <a:r>
              <a:rPr lang="tr-TR" sz="1600" i="1"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simplest example of the least squares approach is to place a straight line in a pair of matched </a:t>
            </a:r>
            <a:r>
              <a:rPr lang="tr-TR"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observation </a:t>
            </a:r>
            <a:r>
              <a:rPr lang="en-US" sz="1600" dirty="0">
                <a:solidFill>
                  <a:schemeClr val="bg1"/>
                </a:solidFill>
                <a:latin typeface="Cambria Math" panose="02040503050406030204" pitchFamily="18" charset="0"/>
                <a:ea typeface="Cambria Math" panose="02040503050406030204" pitchFamily="18" charset="0"/>
              </a:rPr>
              <a:t>sets, as seen in the figure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5" name="Picture 4"/>
          <p:cNvPicPr>
            <a:picLocks noChangeAspect="1"/>
          </p:cNvPicPr>
          <p:nvPr/>
        </p:nvPicPr>
        <p:blipFill>
          <a:blip r:embed="rId3"/>
          <a:stretch>
            <a:fillRect/>
          </a:stretch>
        </p:blipFill>
        <p:spPr>
          <a:xfrm>
            <a:off x="4273887" y="1958571"/>
            <a:ext cx="3524250" cy="647700"/>
          </a:xfrm>
          <a:prstGeom prst="rect">
            <a:avLst/>
          </a:prstGeom>
        </p:spPr>
      </p:pic>
      <p:sp>
        <p:nvSpPr>
          <p:cNvPr id="6" name="Rounded Rectangle 5"/>
          <p:cNvSpPr/>
          <p:nvPr/>
        </p:nvSpPr>
        <p:spPr>
          <a:xfrm>
            <a:off x="5408579" y="987478"/>
            <a:ext cx="972766" cy="3112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bg1"/>
                </a:solidFill>
                <a:latin typeface="Cambria Math" panose="02040503050406030204" pitchFamily="18" charset="0"/>
                <a:ea typeface="Cambria Math" panose="02040503050406030204" pitchFamily="18" charset="0"/>
              </a:rPr>
              <a:t>Aa = b </a:t>
            </a:r>
          </a:p>
        </p:txBody>
      </p:sp>
      <p:pic>
        <p:nvPicPr>
          <p:cNvPr id="3" name="Picture 2"/>
          <p:cNvPicPr>
            <a:picLocks noChangeAspect="1"/>
          </p:cNvPicPr>
          <p:nvPr/>
        </p:nvPicPr>
        <p:blipFill>
          <a:blip r:embed="rId4"/>
          <a:stretch>
            <a:fillRect/>
          </a:stretch>
        </p:blipFill>
        <p:spPr>
          <a:xfrm>
            <a:off x="9779542" y="467224"/>
            <a:ext cx="1848255" cy="5088298"/>
          </a:xfrm>
          <a:prstGeom prst="rect">
            <a:avLst/>
          </a:prstGeom>
        </p:spPr>
      </p:pic>
      <p:sp>
        <p:nvSpPr>
          <p:cNvPr id="7" name="TextBox 6"/>
          <p:cNvSpPr txBox="1"/>
          <p:nvPr/>
        </p:nvSpPr>
        <p:spPr>
          <a:xfrm>
            <a:off x="8774349" y="5671226"/>
            <a:ext cx="3151761" cy="116955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b="1" dirty="0">
                <a:solidFill>
                  <a:schemeClr val="bg1"/>
                </a:solidFill>
                <a:latin typeface="Cambria Math" panose="02040503050406030204" pitchFamily="18" charset="0"/>
                <a:ea typeface="Cambria Math" panose="02040503050406030204" pitchFamily="18" charset="0"/>
              </a:rPr>
              <a:t>FIGURE </a:t>
            </a:r>
            <a:r>
              <a:rPr lang="tr-TR" sz="1400" b="1" dirty="0" smtClean="0">
                <a:solidFill>
                  <a:schemeClr val="bg1"/>
                </a:solidFill>
                <a:latin typeface="Cambria Math" panose="02040503050406030204" pitchFamily="18" charset="0"/>
                <a:ea typeface="Cambria Math" panose="02040503050406030204" pitchFamily="18" charset="0"/>
              </a:rPr>
              <a:t>: </a:t>
            </a:r>
            <a:r>
              <a:rPr lang="tr-TR" sz="1400" dirty="0" smtClean="0">
                <a:solidFill>
                  <a:schemeClr val="bg1"/>
                </a:solidFill>
                <a:latin typeface="Cambria Math" panose="02040503050406030204" pitchFamily="18" charset="0"/>
                <a:ea typeface="Cambria Math" panose="02040503050406030204" pitchFamily="18" charset="0"/>
              </a:rPr>
              <a:t>(a</a:t>
            </a:r>
            <a:r>
              <a:rPr lang="tr-TR" sz="1400" dirty="0">
                <a:solidFill>
                  <a:schemeClr val="bg1"/>
                </a:solidFill>
                <a:latin typeface="Cambria Math" panose="02040503050406030204" pitchFamily="18" charset="0"/>
                <a:ea typeface="Cambria Math" panose="02040503050406030204" pitchFamily="18" charset="0"/>
              </a:rPr>
              <a:t>) Data exhibiting significant</a:t>
            </a:r>
          </a:p>
          <a:p>
            <a:pPr algn="just"/>
            <a:r>
              <a:rPr lang="tr-TR" sz="1400" dirty="0">
                <a:solidFill>
                  <a:schemeClr val="bg1"/>
                </a:solidFill>
                <a:latin typeface="Cambria Math" panose="02040503050406030204" pitchFamily="18" charset="0"/>
                <a:ea typeface="Cambria Math" panose="02040503050406030204" pitchFamily="18" charset="0"/>
              </a:rPr>
              <a:t>error. (b) Polynomial </a:t>
            </a:r>
            <a:r>
              <a:rPr lang="tr-TR" sz="1400" dirty="0" smtClean="0">
                <a:solidFill>
                  <a:schemeClr val="bg1"/>
                </a:solidFill>
                <a:latin typeface="Cambria Math" panose="02040503050406030204" pitchFamily="18" charset="0"/>
                <a:ea typeface="Cambria Math" panose="02040503050406030204" pitchFamily="18" charset="0"/>
              </a:rPr>
              <a:t>fit </a:t>
            </a:r>
            <a:r>
              <a:rPr lang="en-US" sz="1400" dirty="0" smtClean="0">
                <a:solidFill>
                  <a:schemeClr val="bg1"/>
                </a:solidFill>
                <a:latin typeface="Cambria Math" panose="02040503050406030204" pitchFamily="18" charset="0"/>
                <a:ea typeface="Cambria Math" panose="02040503050406030204" pitchFamily="18" charset="0"/>
              </a:rPr>
              <a:t>oscillating</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beyond </a:t>
            </a:r>
            <a:r>
              <a:rPr lang="en-US" sz="1400" dirty="0">
                <a:solidFill>
                  <a:schemeClr val="bg1"/>
                </a:solidFill>
                <a:latin typeface="Cambria Math" panose="02040503050406030204" pitchFamily="18" charset="0"/>
                <a:ea typeface="Cambria Math" panose="02040503050406030204" pitchFamily="18" charset="0"/>
              </a:rPr>
              <a:t>the range </a:t>
            </a:r>
            <a:r>
              <a:rPr lang="en-US" sz="1400" dirty="0" smtClean="0">
                <a:solidFill>
                  <a:schemeClr val="bg1"/>
                </a:solidFill>
                <a:latin typeface="Cambria Math" panose="02040503050406030204" pitchFamily="18" charset="0"/>
                <a:ea typeface="Cambria Math" panose="02040503050406030204" pitchFamily="18" charset="0"/>
              </a:rPr>
              <a:t>of</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the </a:t>
            </a:r>
            <a:r>
              <a:rPr lang="en-US" sz="1400" dirty="0">
                <a:solidFill>
                  <a:schemeClr val="bg1"/>
                </a:solidFill>
                <a:latin typeface="Cambria Math" panose="02040503050406030204" pitchFamily="18" charset="0"/>
                <a:ea typeface="Cambria Math" panose="02040503050406030204" pitchFamily="18" charset="0"/>
              </a:rPr>
              <a:t>data. (c) More </a:t>
            </a:r>
            <a:r>
              <a:rPr lang="en-US" sz="1400" dirty="0" smtClean="0">
                <a:solidFill>
                  <a:schemeClr val="bg1"/>
                </a:solidFill>
                <a:latin typeface="Cambria Math" panose="02040503050406030204" pitchFamily="18" charset="0"/>
                <a:ea typeface="Cambria Math" panose="02040503050406030204" pitchFamily="18" charset="0"/>
              </a:rPr>
              <a:t>satisfactory</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result </a:t>
            </a:r>
            <a:r>
              <a:rPr lang="en-US" sz="1400" dirty="0">
                <a:solidFill>
                  <a:schemeClr val="bg1"/>
                </a:solidFill>
                <a:latin typeface="Cambria Math" panose="02040503050406030204" pitchFamily="18" charset="0"/>
                <a:ea typeface="Cambria Math" panose="02040503050406030204" pitchFamily="18" charset="0"/>
              </a:rPr>
              <a:t>using the least-squares fit.</a:t>
            </a:r>
            <a:endParaRPr lang="tr-TR" sz="1400" dirty="0">
              <a:solidFill>
                <a:schemeClr val="bg1"/>
              </a:solidFill>
              <a:latin typeface="Cambria Math" panose="02040503050406030204" pitchFamily="18" charset="0"/>
              <a:ea typeface="Cambria Math" panose="02040503050406030204" pitchFamily="18" charset="0"/>
            </a:endParaRPr>
          </a:p>
        </p:txBody>
      </p:sp>
      <p:sp>
        <p:nvSpPr>
          <p:cNvPr id="8" name="TextBox 7"/>
          <p:cNvSpPr txBox="1"/>
          <p:nvPr/>
        </p:nvSpPr>
        <p:spPr>
          <a:xfrm>
            <a:off x="505838" y="4795736"/>
            <a:ext cx="8988358" cy="1846659"/>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 mathematical expression for the</a:t>
            </a:r>
            <a:r>
              <a:rPr lang="tr-TR" sz="1600" dirty="0">
                <a:solidFill>
                  <a:schemeClr val="bg1"/>
                </a:solidFill>
                <a:latin typeface="Cambria Math" panose="02040503050406030204" pitchFamily="18" charset="0"/>
                <a:ea typeface="Cambria Math" panose="02040503050406030204" pitchFamily="18" charset="0"/>
              </a:rPr>
              <a:t> straight line is     y = a</a:t>
            </a:r>
            <a:r>
              <a:rPr lang="tr-TR" sz="1600" baseline="-25000" dirty="0">
                <a:solidFill>
                  <a:schemeClr val="bg1"/>
                </a:solidFill>
                <a:latin typeface="Cambria Math" panose="02040503050406030204" pitchFamily="18" charset="0"/>
                <a:ea typeface="Cambria Math" panose="02040503050406030204" pitchFamily="18" charset="0"/>
              </a:rPr>
              <a:t>0</a:t>
            </a:r>
            <a:r>
              <a:rPr lang="tr-TR" sz="1600" dirty="0">
                <a:solidFill>
                  <a:schemeClr val="bg1"/>
                </a:solidFill>
                <a:latin typeface="Cambria Math" panose="02040503050406030204" pitchFamily="18" charset="0"/>
                <a:ea typeface="Cambria Math" panose="02040503050406030204" pitchFamily="18" charset="0"/>
              </a:rPr>
              <a:t> + a</a:t>
            </a:r>
            <a:r>
              <a:rPr lang="tr-TR" sz="1600" baseline="-25000" dirty="0">
                <a:solidFill>
                  <a:schemeClr val="bg1"/>
                </a:solidFill>
                <a:latin typeface="Cambria Math" panose="02040503050406030204" pitchFamily="18" charset="0"/>
                <a:ea typeface="Cambria Math" panose="02040503050406030204" pitchFamily="18" charset="0"/>
              </a:rPr>
              <a:t>1</a:t>
            </a:r>
            <a:r>
              <a:rPr lang="tr-TR" sz="1600" dirty="0">
                <a:solidFill>
                  <a:schemeClr val="bg1"/>
                </a:solidFill>
                <a:latin typeface="Cambria Math" panose="02040503050406030204" pitchFamily="18" charset="0"/>
                <a:ea typeface="Cambria Math" panose="02040503050406030204" pitchFamily="18" charset="0"/>
              </a:rPr>
              <a:t>x + e   </a:t>
            </a:r>
            <a:r>
              <a:rPr lang="en-US" sz="1600" dirty="0">
                <a:solidFill>
                  <a:schemeClr val="bg1"/>
                </a:solidFill>
                <a:latin typeface="Cambria Math" panose="02040503050406030204" pitchFamily="18" charset="0"/>
                <a:ea typeface="Cambria Math" panose="02040503050406030204" pitchFamily="18" charset="0"/>
              </a:rPr>
              <a:t>where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are coefficients representing the intercept and the slope, respectively, and</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e is the error, </a:t>
            </a:r>
            <a:r>
              <a:rPr lang="en-US" sz="1600" dirty="0" smtClean="0">
                <a:solidFill>
                  <a:schemeClr val="bg1"/>
                </a:solidFill>
                <a:latin typeface="Cambria Math" panose="02040503050406030204" pitchFamily="18" charset="0"/>
                <a:ea typeface="Cambria Math" panose="02040503050406030204" pitchFamily="18" charset="0"/>
              </a:rPr>
              <a:t>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residual</a:t>
            </a:r>
            <a:r>
              <a:rPr lang="en-US" sz="1600" dirty="0">
                <a:solidFill>
                  <a:schemeClr val="bg1"/>
                </a:solidFill>
                <a:latin typeface="Cambria Math" panose="02040503050406030204" pitchFamily="18" charset="0"/>
                <a:ea typeface="Cambria Math" panose="02040503050406030204" pitchFamily="18" charset="0"/>
              </a:rPr>
              <a:t>, between the model and the observations</a:t>
            </a:r>
            <a:endParaRPr lang="tr-TR" sz="1600" dirty="0">
              <a:solidFill>
                <a:schemeClr val="bg1"/>
              </a:solidFill>
              <a:latin typeface="Cambria Math" panose="02040503050406030204" pitchFamily="18" charset="0"/>
              <a:ea typeface="Cambria Math" panose="02040503050406030204" pitchFamily="18" charset="0"/>
            </a:endParaRPr>
          </a:p>
          <a:p>
            <a:pPr algn="ctr"/>
            <a:r>
              <a:rPr lang="tr-TR" sz="1600" dirty="0">
                <a:solidFill>
                  <a:schemeClr val="bg1"/>
                </a:solidFill>
                <a:latin typeface="Cambria Math" panose="02040503050406030204" pitchFamily="18" charset="0"/>
                <a:ea typeface="Cambria Math" panose="02040503050406030204" pitchFamily="18" charset="0"/>
              </a:rPr>
              <a:t>e = y − a</a:t>
            </a:r>
            <a:r>
              <a:rPr lang="tr-TR" sz="1600" baseline="-25000" dirty="0">
                <a:solidFill>
                  <a:schemeClr val="bg1"/>
                </a:solidFill>
                <a:latin typeface="Cambria Math" panose="02040503050406030204" pitchFamily="18" charset="0"/>
                <a:ea typeface="Cambria Math" panose="02040503050406030204" pitchFamily="18" charset="0"/>
              </a:rPr>
              <a:t>0</a:t>
            </a:r>
            <a:r>
              <a:rPr lang="tr-TR" sz="1600" dirty="0">
                <a:solidFill>
                  <a:schemeClr val="bg1"/>
                </a:solidFill>
                <a:latin typeface="Cambria Math" panose="02040503050406030204" pitchFamily="18" charset="0"/>
                <a:ea typeface="Cambria Math" panose="02040503050406030204" pitchFamily="18" charset="0"/>
              </a:rPr>
              <a:t> − a</a:t>
            </a:r>
            <a:r>
              <a:rPr lang="tr-TR" sz="1600" baseline="-25000" dirty="0">
                <a:solidFill>
                  <a:schemeClr val="bg1"/>
                </a:solidFill>
                <a:latin typeface="Cambria Math" panose="02040503050406030204" pitchFamily="18" charset="0"/>
                <a:ea typeface="Cambria Math" panose="02040503050406030204" pitchFamily="18" charset="0"/>
              </a:rPr>
              <a:t>1</a:t>
            </a:r>
            <a:r>
              <a:rPr lang="tr-TR" sz="1600" dirty="0">
                <a:solidFill>
                  <a:schemeClr val="bg1"/>
                </a:solidFill>
                <a:latin typeface="Cambria Math" panose="02040503050406030204" pitchFamily="18" charset="0"/>
                <a:ea typeface="Cambria Math" panose="02040503050406030204" pitchFamily="18" charset="0"/>
              </a:rPr>
              <a:t>x</a:t>
            </a:r>
          </a:p>
          <a:p>
            <a:pPr algn="just"/>
            <a:r>
              <a:rPr lang="en-US" sz="1600" dirty="0">
                <a:solidFill>
                  <a:schemeClr val="bg1"/>
                </a:solidFill>
                <a:latin typeface="Cambria Math" panose="02040503050406030204" pitchFamily="18" charset="0"/>
                <a:ea typeface="Cambria Math" panose="02040503050406030204" pitchFamily="18" charset="0"/>
              </a:rPr>
              <a:t>Thus, the error, or residual, is the discrepancy between the true value of y and the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approximate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value, a</a:t>
            </a:r>
            <a:r>
              <a:rPr lang="en-US" sz="1600" baseline="-25000" dirty="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 + a</a:t>
            </a:r>
            <a:r>
              <a:rPr lang="en-US" sz="1600" baseline="-25000" dirty="0">
                <a:solidFill>
                  <a:schemeClr val="bg1"/>
                </a:solidFill>
                <a:latin typeface="Cambria Math" panose="02040503050406030204" pitchFamily="18" charset="0"/>
                <a:ea typeface="Cambria Math" panose="02040503050406030204" pitchFamily="18" charset="0"/>
              </a:rPr>
              <a:t>1</a:t>
            </a:r>
            <a:r>
              <a:rPr lang="en-US" sz="1600" dirty="0">
                <a:solidFill>
                  <a:schemeClr val="bg1"/>
                </a:solidFill>
                <a:latin typeface="Cambria Math" panose="02040503050406030204" pitchFamily="18" charset="0"/>
                <a:ea typeface="Cambria Math" panose="02040503050406030204" pitchFamily="18" charset="0"/>
              </a:rPr>
              <a:t>x, predicted by the linear equation.</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336218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mc:AlternateContent xmlns:mc="http://schemas.openxmlformats.org/markup-compatibility/2006" xmlns:a14="http://schemas.microsoft.com/office/drawing/2010/main">
        <mc:Choice Requires="a14">
          <p:sp>
            <p:nvSpPr>
              <p:cNvPr id="2" name="TextBox 1"/>
              <p:cNvSpPr txBox="1"/>
              <p:nvPr/>
            </p:nvSpPr>
            <p:spPr>
              <a:xfrm>
                <a:off x="428017" y="486383"/>
                <a:ext cx="11459183" cy="5849165"/>
              </a:xfrm>
              <a:prstGeom prst="rect">
                <a:avLst/>
              </a:prstGeom>
              <a:noFill/>
            </p:spPr>
            <p:txBody>
              <a:bodyPr wrap="square" rtlCol="0">
                <a:spAutoFit/>
              </a:bodyPr>
              <a:lstStyle/>
              <a:p>
                <a:r>
                  <a:rPr lang="tr-TR" b="1" u="sng" dirty="0" smtClean="0">
                    <a:solidFill>
                      <a:srgbClr val="FFFF00"/>
                    </a:solidFill>
                    <a:latin typeface="Cambria Math" panose="02040503050406030204" pitchFamily="18" charset="0"/>
                    <a:ea typeface="Cambria Math" panose="02040503050406030204" pitchFamily="18" charset="0"/>
                  </a:rPr>
                  <a:t>Polynomial Fit</a:t>
                </a:r>
              </a:p>
              <a:p>
                <a:endParaRPr lang="tr-TR" b="1" u="sng" dirty="0">
                  <a:solidFill>
                    <a:srgbClr val="FFFF00"/>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 commonly used linear form is a polynomial. If the degree of the polynomial is </a:t>
                </a:r>
                <a:r>
                  <a:rPr lang="en-US" sz="1600" i="1" dirty="0" smtClean="0">
                    <a:solidFill>
                      <a:schemeClr val="bg1"/>
                    </a:solidFill>
                    <a:latin typeface="Cambria Math" panose="02040503050406030204" pitchFamily="18" charset="0"/>
                    <a:ea typeface="Cambria Math" panose="02040503050406030204" pitchFamily="18" charset="0"/>
                  </a:rPr>
                  <a:t>m</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we </a:t>
                </a:r>
                <a:r>
                  <a:rPr lang="tr-TR" sz="1600" dirty="0">
                    <a:solidFill>
                      <a:schemeClr val="bg1"/>
                    </a:solidFill>
                    <a:latin typeface="Cambria Math" panose="02040503050406030204" pitchFamily="18" charset="0"/>
                    <a:ea typeface="Cambria Math" panose="02040503050406030204" pitchFamily="18" charset="0"/>
                  </a:rPr>
                  <a:t>have f (x) </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ctrlPr>
                          <a:rPr lang="tr-TR" sz="1600" i="1" smtClean="0">
                            <a:solidFill>
                              <a:schemeClr val="bg1"/>
                            </a:solidFill>
                            <a:latin typeface="Cambria Math" panose="02040503050406030204" pitchFamily="18" charset="0"/>
                            <a:ea typeface="Cambria Math" panose="02040503050406030204" pitchFamily="18" charset="0"/>
                          </a:rPr>
                        </m:ctrlPr>
                      </m:naryPr>
                      <m:sub>
                        <m:r>
                          <m:rPr>
                            <m:sty m:val="p"/>
                            <m:brk m:alnAt="23"/>
                          </m:rPr>
                          <a:rPr lang="tr-TR" sz="1600" b="0" i="0" smtClean="0">
                            <a:solidFill>
                              <a:schemeClr val="bg1"/>
                            </a:solidFill>
                            <a:latin typeface="Cambria Math" panose="02040503050406030204" pitchFamily="18" charset="0"/>
                            <a:ea typeface="Cambria Math" panose="02040503050406030204" pitchFamily="18" charset="0"/>
                          </a:rPr>
                          <m:t>j</m:t>
                        </m:r>
                        <m:r>
                          <a:rPr lang="tr-TR" sz="1600" b="0" i="0" smtClean="0">
                            <a:solidFill>
                              <a:schemeClr val="bg1"/>
                            </a:solidFill>
                            <a:latin typeface="Cambria Math" panose="02040503050406030204" pitchFamily="18" charset="0"/>
                            <a:ea typeface="Cambria Math" panose="02040503050406030204" pitchFamily="18" charset="0"/>
                          </a:rPr>
                          <m:t>=0</m:t>
                        </m:r>
                      </m:sub>
                      <m:sup>
                        <m:r>
                          <m:rPr>
                            <m:sty m:val="p"/>
                          </m:rPr>
                          <a:rPr lang="tr-TR" sz="1600" b="0" i="0" smtClean="0">
                            <a:solidFill>
                              <a:schemeClr val="bg1"/>
                            </a:solidFill>
                            <a:latin typeface="Cambria Math" panose="02040503050406030204" pitchFamily="18" charset="0"/>
                            <a:ea typeface="Cambria Math" panose="02040503050406030204" pitchFamily="18" charset="0"/>
                          </a:rPr>
                          <m:t>m</m:t>
                        </m:r>
                      </m:sup>
                      <m:e>
                        <m:r>
                          <m:rPr>
                            <m:nor/>
                          </m:rPr>
                          <a:rPr lang="tr-TR" sz="1600" b="0" i="0" smtClean="0">
                            <a:solidFill>
                              <a:schemeClr val="bg1"/>
                            </a:solidFill>
                            <a:latin typeface="Cambria Math" panose="02040503050406030204" pitchFamily="18" charset="0"/>
                            <a:ea typeface="Cambria Math" panose="02040503050406030204" pitchFamily="18" charset="0"/>
                          </a:rPr>
                          <m:t>( </m:t>
                        </m:r>
                        <m:r>
                          <m:rPr>
                            <m:nor/>
                          </m:rPr>
                          <a:rPr lang="en-US" sz="1600" dirty="0">
                            <a:solidFill>
                              <a:schemeClr val="bg1"/>
                            </a:solidFill>
                            <a:latin typeface="Cambria Math" panose="02040503050406030204" pitchFamily="18" charset="0"/>
                            <a:ea typeface="Cambria Math" panose="02040503050406030204" pitchFamily="18" charset="0"/>
                          </a:rPr>
                          <m:t>a</m:t>
                        </m:r>
                        <m:r>
                          <m:rPr>
                            <m:nor/>
                          </m:rPr>
                          <a:rPr lang="en-US" sz="1600" baseline="-25000" dirty="0">
                            <a:solidFill>
                              <a:schemeClr val="bg1"/>
                            </a:solidFill>
                            <a:latin typeface="Cambria Math" panose="02040503050406030204" pitchFamily="18" charset="0"/>
                            <a:ea typeface="Cambria Math" panose="02040503050406030204" pitchFamily="18" charset="0"/>
                          </a:rPr>
                          <m:t>j</m:t>
                        </m:r>
                        <m:r>
                          <m:rPr>
                            <m:nor/>
                          </m:rPr>
                          <a:rPr lang="en-US" sz="1600" baseline="-25000" dirty="0">
                            <a:solidFill>
                              <a:schemeClr val="bg1"/>
                            </a:solidFill>
                            <a:latin typeface="Cambria Math" panose="02040503050406030204" pitchFamily="18" charset="0"/>
                            <a:ea typeface="Cambria Math" panose="02040503050406030204" pitchFamily="18" charset="0"/>
                          </a:rPr>
                          <m:t> </m:t>
                        </m:r>
                        <m:r>
                          <m:rPr>
                            <m:nor/>
                          </m:rPr>
                          <a:rPr lang="en-US" sz="1600" dirty="0">
                            <a:solidFill>
                              <a:schemeClr val="bg1"/>
                            </a:solidFill>
                            <a:latin typeface="Cambria Math" panose="02040503050406030204" pitchFamily="18" charset="0"/>
                            <a:ea typeface="Cambria Math" panose="02040503050406030204" pitchFamily="18" charset="0"/>
                          </a:rPr>
                          <m:t>x</m:t>
                        </m:r>
                        <m:r>
                          <m:rPr>
                            <m:nor/>
                          </m:rPr>
                          <a:rPr lang="en-US" sz="1600" dirty="0">
                            <a:solidFill>
                              <a:schemeClr val="bg1"/>
                            </a:solidFill>
                            <a:latin typeface="Cambria Math" panose="02040503050406030204" pitchFamily="18" charset="0"/>
                            <a:ea typeface="Cambria Math" panose="02040503050406030204" pitchFamily="18" charset="0"/>
                          </a:rPr>
                          <m:t> </m:t>
                        </m:r>
                        <m:r>
                          <m:rPr>
                            <m:nor/>
                          </m:rPr>
                          <a:rPr lang="en-US" sz="1600" baseline="-25000" dirty="0">
                            <a:solidFill>
                              <a:schemeClr val="bg1"/>
                            </a:solidFill>
                            <a:latin typeface="Cambria Math" panose="02040503050406030204" pitchFamily="18" charset="0"/>
                            <a:ea typeface="Cambria Math" panose="02040503050406030204" pitchFamily="18" charset="0"/>
                          </a:rPr>
                          <m:t>j</m:t>
                        </m:r>
                        <m:r>
                          <m:rPr>
                            <m:nor/>
                          </m:rPr>
                          <a:rPr lang="tr-TR" sz="1600" b="0" i="0" baseline="-25000" dirty="0" smtClean="0">
                            <a:solidFill>
                              <a:schemeClr val="bg1"/>
                            </a:solidFill>
                            <a:latin typeface="Cambria Math" panose="02040503050406030204" pitchFamily="18" charset="0"/>
                            <a:ea typeface="Cambria Math" panose="02040503050406030204" pitchFamily="18" charset="0"/>
                          </a:rPr>
                          <m:t> </m:t>
                        </m:r>
                        <m:r>
                          <m:rPr>
                            <m:nor/>
                          </m:rPr>
                          <a:rPr lang="tr-TR" sz="1600" b="0" baseline="-25000" dirty="0" smtClean="0">
                            <a:solidFill>
                              <a:schemeClr val="bg1"/>
                            </a:solidFill>
                            <a:latin typeface="Cambria Math" panose="02040503050406030204" pitchFamily="18" charset="0"/>
                            <a:ea typeface="Cambria Math" panose="02040503050406030204" pitchFamily="18" charset="0"/>
                          </a:rPr>
                          <m:t>  </m:t>
                        </m:r>
                      </m:e>
                    </m:nary>
                  </m:oMath>
                </a14:m>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Here the basis functions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(9)</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so that </a:t>
                </a:r>
                <a:r>
                  <a:rPr lang="en-US" sz="1600" dirty="0" err="1">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8.</a:t>
                </a:r>
                <a:r>
                  <a:rPr lang="en-US" sz="1600" dirty="0" smtClean="0">
                    <a:solidFill>
                      <a:schemeClr val="bg1"/>
                    </a:solidFill>
                    <a:latin typeface="Cambria Math" panose="02040503050406030204" pitchFamily="18" charset="0"/>
                    <a:ea typeface="Cambria Math" panose="02040503050406030204" pitchFamily="18" charset="0"/>
                  </a:rPr>
                  <a:t>b)</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become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or</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(10)</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Where </a:t>
                </a:r>
                <a14:m>
                  <m:oMath xmlns:m="http://schemas.openxmlformats.org/officeDocument/2006/math">
                    <m:nary>
                      <m:naryPr>
                        <m:chr m:val="∑"/>
                        <m:subHide m:val="on"/>
                        <m:supHide m:val="on"/>
                        <m:ctrlPr>
                          <a:rPr lang="tr-TR" sz="1600" i="1" smtClean="0">
                            <a:solidFill>
                              <a:schemeClr val="bg1"/>
                            </a:solidFill>
                            <a:latin typeface="Cambria Math" panose="02040503050406030204" pitchFamily="18" charset="0"/>
                            <a:ea typeface="Cambria Math" panose="02040503050406030204" pitchFamily="18" charset="0"/>
                          </a:rPr>
                        </m:ctrlPr>
                      </m:naryPr>
                      <m:sub/>
                      <m:sup/>
                      <m:e>
                        <m:r>
                          <a:rPr lang="tr-TR" sz="1600" b="0" i="1" smtClean="0">
                            <a:solidFill>
                              <a:schemeClr val="bg1"/>
                            </a:solidFill>
                            <a:latin typeface="Cambria Math" panose="02040503050406030204" pitchFamily="18" charset="0"/>
                            <a:ea typeface="Cambria Math" panose="02040503050406030204" pitchFamily="18" charset="0"/>
                          </a:rPr>
                          <m:t>  </m:t>
                        </m:r>
                      </m:e>
                    </m:nary>
                  </m:oMath>
                </a14:m>
                <a:r>
                  <a:rPr lang="tr-TR" sz="1600" dirty="0" smtClean="0">
                    <a:solidFill>
                      <a:schemeClr val="bg1"/>
                    </a:solidFill>
                    <a:latin typeface="Cambria Math" panose="02040503050406030204" pitchFamily="18" charset="0"/>
                    <a:ea typeface="Cambria Math" panose="02040503050406030204" pitchFamily="18" charset="0"/>
                  </a:rPr>
                  <a:t>stands for </a:t>
                </a:r>
                <a14:m>
                  <m:oMath xmlns:m="http://schemas.openxmlformats.org/officeDocument/2006/math">
                    <m:nary>
                      <m:naryPr>
                        <m:chr m:val="∑"/>
                        <m:ctrlPr>
                          <a:rPr lang="tr-TR" sz="1600" i="1" smtClean="0">
                            <a:solidFill>
                              <a:schemeClr val="bg1"/>
                            </a:solidFill>
                            <a:latin typeface="Cambria Math" panose="02040503050406030204" pitchFamily="18" charset="0"/>
                            <a:ea typeface="Cambria Math" panose="02040503050406030204" pitchFamily="18" charset="0"/>
                          </a:rPr>
                        </m:ctrlPr>
                      </m:naryPr>
                      <m:sub>
                        <m:r>
                          <m:rPr>
                            <m:brk m:alnAt="23"/>
                          </m:rPr>
                          <a:rPr lang="tr-TR" sz="1600" b="0" i="1" smtClean="0">
                            <a:solidFill>
                              <a:schemeClr val="bg1"/>
                            </a:solidFill>
                            <a:latin typeface="Cambria Math" panose="02040503050406030204" pitchFamily="18" charset="0"/>
                            <a:ea typeface="Cambria Math" panose="02040503050406030204" pitchFamily="18" charset="0"/>
                          </a:rPr>
                          <m:t>𝑖</m:t>
                        </m:r>
                        <m:r>
                          <a:rPr lang="tr-TR" sz="1600" b="0" i="1" smtClean="0">
                            <a:solidFill>
                              <a:schemeClr val="bg1"/>
                            </a:solidFill>
                            <a:latin typeface="Cambria Math" panose="02040503050406030204" pitchFamily="18" charset="0"/>
                            <a:ea typeface="Cambria Math" panose="02040503050406030204" pitchFamily="18" charset="0"/>
                          </a:rPr>
                          <m:t>=0</m:t>
                        </m:r>
                      </m:sub>
                      <m:sup>
                        <m:r>
                          <a:rPr lang="tr-TR" sz="1600" b="0" i="1" smtClean="0">
                            <a:solidFill>
                              <a:schemeClr val="bg1"/>
                            </a:solidFill>
                            <a:latin typeface="Cambria Math" panose="02040503050406030204" pitchFamily="18" charset="0"/>
                            <a:ea typeface="Cambria Math" panose="02040503050406030204" pitchFamily="18" charset="0"/>
                          </a:rPr>
                          <m:t>𝑛</m:t>
                        </m:r>
                      </m:sup>
                      <m:e>
                        <m:r>
                          <a:rPr lang="tr-TR" sz="1600" b="0" i="1" smtClean="0">
                            <a:solidFill>
                              <a:schemeClr val="bg1"/>
                            </a:solidFill>
                            <a:latin typeface="Cambria Math" panose="02040503050406030204" pitchFamily="18" charset="0"/>
                            <a:ea typeface="Cambria Math" panose="02040503050406030204" pitchFamily="18" charset="0"/>
                          </a:rPr>
                          <m:t> </m:t>
                        </m:r>
                      </m:e>
                    </m:nary>
                  </m:oMath>
                </a14:m>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normal equations become progressively ill conditioned with increasing m</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This </a:t>
                </a:r>
                <a:r>
                  <a:rPr lang="en-US" sz="1600" dirty="0">
                    <a:solidFill>
                      <a:schemeClr val="bg1"/>
                    </a:solidFill>
                    <a:latin typeface="Cambria Math" panose="02040503050406030204" pitchFamily="18" charset="0"/>
                    <a:ea typeface="Cambria Math" panose="02040503050406030204" pitchFamily="18" charset="0"/>
                  </a:rPr>
                  <a:t>is of little practical consequence, because only low-order polynomials are useful in curve fitting. Polynomials of high order are not recommended, because they tend to reproduce the noise inherent in the data.</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28017" y="486383"/>
                <a:ext cx="11459183" cy="5849165"/>
              </a:xfrm>
              <a:prstGeom prst="rect">
                <a:avLst/>
              </a:prstGeom>
              <a:blipFill>
                <a:blip r:embed="rId2"/>
                <a:stretch>
                  <a:fillRect l="-426" t="-730" r="-213" b="-417"/>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4833633" y="1586390"/>
            <a:ext cx="2647950" cy="400050"/>
          </a:xfrm>
          <a:prstGeom prst="rect">
            <a:avLst/>
          </a:prstGeom>
        </p:spPr>
      </p:pic>
      <p:pic>
        <p:nvPicPr>
          <p:cNvPr id="5" name="Picture 4"/>
          <p:cNvPicPr>
            <a:picLocks noChangeAspect="1"/>
          </p:cNvPicPr>
          <p:nvPr/>
        </p:nvPicPr>
        <p:blipFill>
          <a:blip r:embed="rId4"/>
          <a:stretch>
            <a:fillRect/>
          </a:stretch>
        </p:blipFill>
        <p:spPr>
          <a:xfrm>
            <a:off x="4752670" y="2441623"/>
            <a:ext cx="2809875" cy="638175"/>
          </a:xfrm>
          <a:prstGeom prst="rect">
            <a:avLst/>
          </a:prstGeom>
        </p:spPr>
      </p:pic>
      <p:pic>
        <p:nvPicPr>
          <p:cNvPr id="6" name="Picture 5"/>
          <p:cNvPicPr>
            <a:picLocks noChangeAspect="1"/>
          </p:cNvPicPr>
          <p:nvPr/>
        </p:nvPicPr>
        <p:blipFill>
          <a:blip r:embed="rId5"/>
          <a:stretch>
            <a:fillRect/>
          </a:stretch>
        </p:blipFill>
        <p:spPr>
          <a:xfrm>
            <a:off x="3352494" y="3379804"/>
            <a:ext cx="5610225" cy="1285875"/>
          </a:xfrm>
          <a:prstGeom prst="rect">
            <a:avLst/>
          </a:prstGeom>
        </p:spPr>
      </p:pic>
    </p:spTree>
    <p:extLst>
      <p:ext uri="{BB962C8B-B14F-4D97-AF65-F5344CB8AC3E}">
        <p14:creationId xmlns:p14="http://schemas.microsoft.com/office/powerpoint/2010/main" val="416726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59923" y="359923"/>
            <a:ext cx="11527277" cy="4339650"/>
          </a:xfrm>
          <a:prstGeom prst="rect">
            <a:avLst/>
          </a:prstGeom>
          <a:noFill/>
        </p:spPr>
        <p:txBody>
          <a:bodyPr wrap="square" rtlCol="0">
            <a:spAutoFit/>
          </a:bodyPr>
          <a:lstStyle/>
          <a:p>
            <a:r>
              <a:rPr lang="tr-TR" b="1" u="sng" dirty="0">
                <a:solidFill>
                  <a:srgbClr val="FFFF00"/>
                </a:solidFill>
                <a:latin typeface="Cambria Math" panose="02040503050406030204" pitchFamily="18" charset="0"/>
                <a:ea typeface="Cambria Math" panose="02040503050406030204" pitchFamily="18" charset="0"/>
              </a:rPr>
              <a:t>Weighting of </a:t>
            </a:r>
            <a:r>
              <a:rPr lang="tr-TR" b="1" u="sng" dirty="0" smtClean="0">
                <a:solidFill>
                  <a:srgbClr val="FFFF00"/>
                </a:solidFill>
                <a:latin typeface="Cambria Math" panose="02040503050406030204" pitchFamily="18" charset="0"/>
                <a:ea typeface="Cambria Math" panose="02040503050406030204" pitchFamily="18" charset="0"/>
              </a:rPr>
              <a:t>Data</a:t>
            </a:r>
          </a:p>
          <a:p>
            <a:endParaRPr lang="tr-TR" b="1" u="sng" dirty="0">
              <a:solidFill>
                <a:srgbClr val="FFFF00"/>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T</a:t>
            </a:r>
            <a:r>
              <a:rPr lang="en-US" sz="1600" dirty="0" smtClean="0">
                <a:solidFill>
                  <a:schemeClr val="bg1"/>
                </a:solidFill>
                <a:latin typeface="Cambria Math" panose="02040503050406030204" pitchFamily="18" charset="0"/>
                <a:ea typeface="Cambria Math" panose="02040503050406030204" pitchFamily="18" charset="0"/>
              </a:rPr>
              <a:t>he </a:t>
            </a:r>
            <a:r>
              <a:rPr lang="en-US" sz="1600" dirty="0">
                <a:solidFill>
                  <a:schemeClr val="bg1"/>
                </a:solidFill>
                <a:latin typeface="Cambria Math" panose="02040503050406030204" pitchFamily="18" charset="0"/>
                <a:ea typeface="Cambria Math" panose="02040503050406030204" pitchFamily="18" charset="0"/>
              </a:rPr>
              <a:t>instrument taking the measurements may be more sensitive in a certain range of data. Sometimes the data represent the results of several experiments, each carried out under different conditions. Under these circumstances we may want to assign a confidence factor, or weight, to each data point and minimize the sum of the squares of the weighted residuals </a:t>
            </a:r>
            <a:r>
              <a:rPr lang="tr-TR" sz="1600" dirty="0" smtClean="0">
                <a:solidFill>
                  <a:schemeClr val="bg1"/>
                </a:solidFill>
                <a:latin typeface="Cambria Math" panose="02040503050406030204" pitchFamily="18" charset="0"/>
                <a:ea typeface="Cambria Math" panose="02040503050406030204" pitchFamily="18" charset="0"/>
              </a:rPr>
              <a:t>r</a:t>
            </a:r>
            <a:r>
              <a:rPr lang="tr-TR"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 = W</a:t>
            </a:r>
            <a:r>
              <a:rPr lang="tr-TR"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[y</a:t>
            </a:r>
            <a:r>
              <a:rPr lang="tr-TR"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-f(x</a:t>
            </a:r>
            <a:r>
              <a:rPr lang="tr-TR"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here W</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are the weights. Hence the function to be minimized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(11)</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This procedure forces the fitting function </a:t>
            </a:r>
            <a:r>
              <a:rPr lang="en-US" sz="1600" i="1" dirty="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a:t>
            </a:r>
            <a:r>
              <a:rPr lang="en-US" sz="1600" i="1" dirty="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closer to the data points that </a:t>
            </a:r>
            <a:r>
              <a:rPr lang="en-US" sz="1600" dirty="0" smtClean="0">
                <a:solidFill>
                  <a:schemeClr val="bg1"/>
                </a:solidFill>
                <a:latin typeface="Cambria Math" panose="02040503050406030204" pitchFamily="18" charset="0"/>
                <a:ea typeface="Cambria Math" panose="02040503050406030204" pitchFamily="18" charset="0"/>
              </a:rPr>
              <a:t>have</a:t>
            </a:r>
            <a:r>
              <a:rPr lang="tr-TR" sz="1600" dirty="0" smtClean="0">
                <a:solidFill>
                  <a:schemeClr val="bg1"/>
                </a:solidFill>
                <a:latin typeface="Cambria Math" panose="02040503050406030204" pitchFamily="18" charset="0"/>
                <a:ea typeface="Cambria Math" panose="02040503050406030204" pitchFamily="18" charset="0"/>
              </a:rPr>
              <a:t> higher </a:t>
            </a:r>
            <a:r>
              <a:rPr lang="tr-TR" sz="1600" dirty="0">
                <a:solidFill>
                  <a:schemeClr val="bg1"/>
                </a:solidFill>
                <a:latin typeface="Cambria Math" panose="02040503050406030204" pitchFamily="18" charset="0"/>
                <a:ea typeface="Cambria Math" panose="02040503050406030204" pitchFamily="18" charset="0"/>
              </a:rPr>
              <a:t>weights</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b="1" u="sng" dirty="0">
                <a:solidFill>
                  <a:schemeClr val="bg1"/>
                </a:solidFill>
                <a:latin typeface="Cambria Math" panose="02040503050406030204" pitchFamily="18" charset="0"/>
                <a:ea typeface="Cambria Math" panose="02040503050406030204" pitchFamily="18" charset="0"/>
              </a:rPr>
              <a:t>Weighted linear regression. </a:t>
            </a:r>
            <a:r>
              <a:rPr lang="en-US" sz="1600" dirty="0">
                <a:solidFill>
                  <a:schemeClr val="bg1"/>
                </a:solidFill>
                <a:latin typeface="Cambria Math" panose="02040503050406030204" pitchFamily="18" charset="0"/>
                <a:ea typeface="Cambria Math" panose="02040503050406030204" pitchFamily="18" charset="0"/>
              </a:rPr>
              <a:t>If the fitting function is the straight line f (x) = a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bx</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Eq</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(11) becomes</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(12)</a:t>
            </a: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conditions for minimizing </a:t>
            </a:r>
            <a:r>
              <a:rPr lang="en-US" sz="1600" b="1" dirty="0">
                <a:solidFill>
                  <a:schemeClr val="bg1"/>
                </a:solidFill>
                <a:latin typeface="Cambria Math" panose="02040503050406030204" pitchFamily="18" charset="0"/>
                <a:ea typeface="Cambria Math" panose="02040503050406030204" pitchFamily="18" charset="0"/>
              </a:rPr>
              <a:t>S</a:t>
            </a:r>
            <a:r>
              <a:rPr lang="en-US" sz="1600" i="1"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are</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537648" y="2193732"/>
            <a:ext cx="3171825" cy="619125"/>
          </a:xfrm>
          <a:prstGeom prst="rect">
            <a:avLst/>
          </a:prstGeom>
        </p:spPr>
      </p:pic>
      <p:pic>
        <p:nvPicPr>
          <p:cNvPr id="5" name="Picture 4"/>
          <p:cNvPicPr>
            <a:picLocks noChangeAspect="1"/>
          </p:cNvPicPr>
          <p:nvPr/>
        </p:nvPicPr>
        <p:blipFill>
          <a:blip r:embed="rId3"/>
          <a:stretch>
            <a:fillRect/>
          </a:stretch>
        </p:blipFill>
        <p:spPr>
          <a:xfrm>
            <a:off x="4962728" y="3808373"/>
            <a:ext cx="2514600" cy="590550"/>
          </a:xfrm>
          <a:prstGeom prst="rect">
            <a:avLst/>
          </a:prstGeom>
        </p:spPr>
      </p:pic>
      <p:pic>
        <p:nvPicPr>
          <p:cNvPr id="6" name="Picture 5"/>
          <p:cNvPicPr>
            <a:picLocks noChangeAspect="1"/>
          </p:cNvPicPr>
          <p:nvPr/>
        </p:nvPicPr>
        <p:blipFill>
          <a:blip r:embed="rId4"/>
          <a:stretch>
            <a:fillRect/>
          </a:stretch>
        </p:blipFill>
        <p:spPr>
          <a:xfrm>
            <a:off x="4570985" y="4825259"/>
            <a:ext cx="3105150" cy="1600200"/>
          </a:xfrm>
          <a:prstGeom prst="rect">
            <a:avLst/>
          </a:prstGeom>
        </p:spPr>
      </p:pic>
    </p:spTree>
    <p:extLst>
      <p:ext uri="{BB962C8B-B14F-4D97-AF65-F5344CB8AC3E}">
        <p14:creationId xmlns:p14="http://schemas.microsoft.com/office/powerpoint/2010/main" val="2865418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mc:AlternateContent xmlns:mc="http://schemas.openxmlformats.org/markup-compatibility/2006" xmlns:a14="http://schemas.microsoft.com/office/drawing/2010/main">
        <mc:Choice Requires="a14">
          <p:sp>
            <p:nvSpPr>
              <p:cNvPr id="2" name="TextBox 1"/>
              <p:cNvSpPr txBox="1"/>
              <p:nvPr/>
            </p:nvSpPr>
            <p:spPr>
              <a:xfrm>
                <a:off x="350197" y="466928"/>
                <a:ext cx="11527276" cy="6247864"/>
              </a:xfrm>
              <a:prstGeom prst="rect">
                <a:avLst/>
              </a:prstGeom>
              <a:noFill/>
            </p:spPr>
            <p:txBody>
              <a:bodyPr wrap="square" rtlCol="0">
                <a:spAutoFit/>
              </a:bodyPr>
              <a:lstStyle/>
              <a:p>
                <a:r>
                  <a:rPr lang="tr-TR" sz="1600" dirty="0" smtClean="0">
                    <a:solidFill>
                      <a:schemeClr val="bg1"/>
                    </a:solidFill>
                    <a:latin typeface="Cambria Math" panose="02040503050406030204" pitchFamily="18" charset="0"/>
                    <a:ea typeface="Cambria Math" panose="02040503050406030204" pitchFamily="18" charset="0"/>
                  </a:rPr>
                  <a:t>or</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(13.a)</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(13.b)</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Dividing the Eq. (</a:t>
                </a:r>
                <a:r>
                  <a:rPr lang="tr-TR" sz="1600" dirty="0" smtClean="0">
                    <a:solidFill>
                      <a:schemeClr val="bg1"/>
                    </a:solidFill>
                    <a:latin typeface="Cambria Math" panose="02040503050406030204" pitchFamily="18" charset="0"/>
                    <a:ea typeface="Cambria Math" panose="02040503050406030204" pitchFamily="18" charset="0"/>
                  </a:rPr>
                  <a:t>13.</a:t>
                </a:r>
                <a:r>
                  <a:rPr lang="en-US" sz="1600" dirty="0" smtClean="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by</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subHide m:val="on"/>
                        <m:supHide m:val="on"/>
                        <m:ctrlPr>
                          <a:rPr lang="tr-TR" sz="1600" i="1" smtClean="0">
                            <a:solidFill>
                              <a:schemeClr val="bg1"/>
                            </a:solidFill>
                            <a:latin typeface="Cambria Math" panose="02040503050406030204" pitchFamily="18" charset="0"/>
                            <a:ea typeface="Cambria Math" panose="02040503050406030204" pitchFamily="18" charset="0"/>
                          </a:rPr>
                        </m:ctrlPr>
                      </m:naryPr>
                      <m:sub/>
                      <m:sup/>
                      <m:e>
                        <m:r>
                          <a:rPr lang="tr-TR" sz="1600" b="0" i="0" smtClean="0">
                            <a:solidFill>
                              <a:schemeClr val="bg1"/>
                            </a:solidFill>
                            <a:latin typeface="Cambria Math" panose="02040503050406030204" pitchFamily="18" charset="0"/>
                            <a:ea typeface="Cambria Math" panose="02040503050406030204" pitchFamily="18" charset="0"/>
                          </a:rPr>
                          <m:t> </m:t>
                        </m:r>
                      </m:e>
                    </m:nary>
                  </m:oMath>
                </a14:m>
                <a:r>
                  <a:rPr lang="tr-TR" sz="1600" dirty="0" smtClean="0">
                    <a:solidFill>
                      <a:schemeClr val="bg1"/>
                    </a:solidFill>
                    <a:latin typeface="Cambria Math" panose="02040503050406030204" pitchFamily="18" charset="0"/>
                    <a:ea typeface="Cambria Math" panose="02040503050406030204" pitchFamily="18" charset="0"/>
                  </a:rPr>
                  <a:t>W</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tr-TR" sz="1600" baseline="30000" dirty="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introducing the </a:t>
                </a:r>
                <a:r>
                  <a:rPr lang="en-US" sz="1600" i="1" dirty="0">
                    <a:solidFill>
                      <a:schemeClr val="bg1"/>
                    </a:solidFill>
                    <a:latin typeface="Cambria Math" panose="02040503050406030204" pitchFamily="18" charset="0"/>
                    <a:ea typeface="Cambria Math" panose="02040503050406030204" pitchFamily="18" charset="0"/>
                  </a:rPr>
                  <a:t>weighted averages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(14)</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We obtain</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(15.a)</a:t>
                </a:r>
              </a:p>
              <a:p>
                <a:r>
                  <a:rPr lang="en-US" sz="1600" dirty="0">
                    <a:solidFill>
                      <a:schemeClr val="bg1"/>
                    </a:solidFill>
                    <a:latin typeface="Cambria Math" panose="02040503050406030204" pitchFamily="18" charset="0"/>
                    <a:ea typeface="Cambria Math" panose="02040503050406030204" pitchFamily="18" charset="0"/>
                  </a:rPr>
                  <a:t>Substituting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13.</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and solving for </a:t>
                </a:r>
                <a:r>
                  <a:rPr lang="en-US" sz="1600" i="1" dirty="0">
                    <a:solidFill>
                      <a:schemeClr val="bg1"/>
                    </a:solidFill>
                    <a:latin typeface="Cambria Math" panose="02040503050406030204" pitchFamily="18" charset="0"/>
                    <a:ea typeface="Cambria Math" panose="02040503050406030204" pitchFamily="18" charset="0"/>
                  </a:rPr>
                  <a:t>b </a:t>
                </a:r>
                <a:r>
                  <a:rPr lang="en-US" sz="1600" dirty="0">
                    <a:solidFill>
                      <a:schemeClr val="bg1"/>
                    </a:solidFill>
                    <a:latin typeface="Cambria Math" panose="02040503050406030204" pitchFamily="18" charset="0"/>
                    <a:ea typeface="Cambria Math" panose="02040503050406030204" pitchFamily="18" charset="0"/>
                  </a:rPr>
                  <a:t>yields, after some algebra</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(15.b)</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Note that </a:t>
                </a:r>
                <a:r>
                  <a:rPr lang="en-US" sz="1600" dirty="0" err="1">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15</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are quite similar to </a:t>
                </a:r>
                <a:r>
                  <a:rPr lang="en-US" sz="1600" dirty="0" err="1">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7</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of unweighted data.</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50197" y="466928"/>
                <a:ext cx="11527276" cy="6247864"/>
              </a:xfrm>
              <a:prstGeom prst="rect">
                <a:avLst/>
              </a:prstGeom>
              <a:blipFill>
                <a:blip r:embed="rId2"/>
                <a:stretch>
                  <a:fillRect l="-264" t="-390"/>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4437435" y="836260"/>
            <a:ext cx="3352800" cy="1666875"/>
          </a:xfrm>
          <a:prstGeom prst="rect">
            <a:avLst/>
          </a:prstGeom>
        </p:spPr>
      </p:pic>
      <p:pic>
        <p:nvPicPr>
          <p:cNvPr id="5" name="Picture 4"/>
          <p:cNvPicPr>
            <a:picLocks noChangeAspect="1"/>
          </p:cNvPicPr>
          <p:nvPr/>
        </p:nvPicPr>
        <p:blipFill>
          <a:blip r:embed="rId4"/>
          <a:stretch>
            <a:fillRect/>
          </a:stretch>
        </p:blipFill>
        <p:spPr>
          <a:xfrm>
            <a:off x="4810125" y="3086100"/>
            <a:ext cx="2571750" cy="685800"/>
          </a:xfrm>
          <a:prstGeom prst="rect">
            <a:avLst/>
          </a:prstGeom>
        </p:spPr>
      </p:pic>
      <p:pic>
        <p:nvPicPr>
          <p:cNvPr id="6" name="Picture 5"/>
          <p:cNvPicPr>
            <a:picLocks noChangeAspect="1"/>
          </p:cNvPicPr>
          <p:nvPr/>
        </p:nvPicPr>
        <p:blipFill>
          <a:blip r:embed="rId5"/>
          <a:stretch>
            <a:fillRect/>
          </a:stretch>
        </p:blipFill>
        <p:spPr>
          <a:xfrm>
            <a:off x="5456000" y="4260830"/>
            <a:ext cx="1236629" cy="341139"/>
          </a:xfrm>
          <a:prstGeom prst="rect">
            <a:avLst/>
          </a:prstGeom>
        </p:spPr>
      </p:pic>
      <p:pic>
        <p:nvPicPr>
          <p:cNvPr id="7" name="Picture 6"/>
          <p:cNvPicPr>
            <a:picLocks noChangeAspect="1"/>
          </p:cNvPicPr>
          <p:nvPr/>
        </p:nvPicPr>
        <p:blipFill>
          <a:blip r:embed="rId6"/>
          <a:stretch>
            <a:fillRect/>
          </a:stretch>
        </p:blipFill>
        <p:spPr>
          <a:xfrm>
            <a:off x="5194672" y="5090899"/>
            <a:ext cx="1838325" cy="619125"/>
          </a:xfrm>
          <a:prstGeom prst="rect">
            <a:avLst/>
          </a:prstGeom>
        </p:spPr>
      </p:pic>
    </p:spTree>
    <p:extLst>
      <p:ext uri="{BB962C8B-B14F-4D97-AF65-F5344CB8AC3E}">
        <p14:creationId xmlns:p14="http://schemas.microsoft.com/office/powerpoint/2010/main" val="290045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272374" y="330740"/>
            <a:ext cx="11605098" cy="5262979"/>
          </a:xfrm>
          <a:prstGeom prst="rect">
            <a:avLst/>
          </a:prstGeom>
          <a:noFill/>
        </p:spPr>
        <p:txBody>
          <a:bodyPr wrap="square" rtlCol="0">
            <a:spAutoFit/>
          </a:bodyPr>
          <a:lstStyle/>
          <a:p>
            <a:pPr algn="just"/>
            <a:r>
              <a:rPr lang="en-US" sz="1600" b="1" u="sng" dirty="0">
                <a:solidFill>
                  <a:schemeClr val="bg1"/>
                </a:solidFill>
                <a:latin typeface="Cambria Math" panose="02040503050406030204" pitchFamily="18" charset="0"/>
                <a:ea typeface="Cambria Math" panose="02040503050406030204" pitchFamily="18" charset="0"/>
              </a:rPr>
              <a:t>Fitting exponential functions</a:t>
            </a:r>
            <a:r>
              <a:rPr lang="en-US" sz="1600" b="1"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 special application of weighted linear </a:t>
            </a:r>
            <a:r>
              <a:rPr lang="en-US" sz="1600" dirty="0" smtClean="0">
                <a:solidFill>
                  <a:schemeClr val="bg1"/>
                </a:solidFill>
                <a:latin typeface="Cambria Math" panose="02040503050406030204" pitchFamily="18" charset="0"/>
                <a:ea typeface="Cambria Math" panose="02040503050406030204" pitchFamily="18" charset="0"/>
              </a:rPr>
              <a:t>regression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arises </a:t>
            </a:r>
            <a:r>
              <a:rPr lang="en-US" sz="1600" dirty="0">
                <a:solidFill>
                  <a:schemeClr val="bg1"/>
                </a:solidFill>
                <a:latin typeface="Cambria Math" panose="02040503050406030204" pitchFamily="18" charset="0"/>
                <a:ea typeface="Cambria Math" panose="02040503050406030204" pitchFamily="18" charset="0"/>
              </a:rPr>
              <a:t>in fitting various exponential functions to data. Consider as an </a:t>
            </a:r>
            <a:r>
              <a:rPr lang="en-US" sz="1600" dirty="0" smtClean="0">
                <a:solidFill>
                  <a:schemeClr val="bg1"/>
                </a:solidFill>
                <a:latin typeface="Cambria Math" panose="02040503050406030204" pitchFamily="18" charset="0"/>
                <a:ea typeface="Cambria Math" panose="02040503050406030204" pitchFamily="18" charset="0"/>
              </a:rPr>
              <a:t>example</a:t>
            </a:r>
            <a:r>
              <a:rPr lang="tr-TR" sz="1600" dirty="0" smtClean="0">
                <a:solidFill>
                  <a:schemeClr val="bg1"/>
                </a:solidFill>
                <a:latin typeface="Cambria Math" panose="02040503050406030204" pitchFamily="18" charset="0"/>
                <a:ea typeface="Cambria Math" panose="02040503050406030204" pitchFamily="18" charset="0"/>
              </a:rPr>
              <a:t> the </a:t>
            </a:r>
            <a:r>
              <a:rPr lang="tr-TR" sz="1600" dirty="0">
                <a:solidFill>
                  <a:schemeClr val="bg1"/>
                </a:solidFill>
                <a:latin typeface="Cambria Math" panose="02040503050406030204" pitchFamily="18" charset="0"/>
                <a:ea typeface="Cambria Math" panose="02040503050406030204" pitchFamily="18" charset="0"/>
              </a:rPr>
              <a:t>fitting </a:t>
            </a:r>
            <a:r>
              <a:rPr lang="tr-TR" sz="1600" dirty="0" smtClean="0">
                <a:solidFill>
                  <a:schemeClr val="bg1"/>
                </a:solidFill>
                <a:latin typeface="Cambria Math" panose="02040503050406030204" pitchFamily="18" charset="0"/>
                <a:ea typeface="Cambria Math" panose="02040503050406030204" pitchFamily="18" charset="0"/>
              </a:rPr>
              <a:t>function</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Normally, the least-squares fit would lead to equations that are nonlinear in </a:t>
            </a:r>
            <a:r>
              <a:rPr lang="en-US" sz="1600" i="1" dirty="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and </a:t>
            </a:r>
            <a:r>
              <a:rPr lang="en-US" sz="1600" i="1" dirty="0" smtClean="0">
                <a:solidFill>
                  <a:schemeClr val="bg1"/>
                </a:solidFill>
                <a:latin typeface="Cambria Math" panose="02040503050406030204" pitchFamily="18" charset="0"/>
                <a:ea typeface="Cambria Math" panose="02040503050406030204" pitchFamily="18" charset="0"/>
              </a:rPr>
              <a:t>b</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But </a:t>
            </a:r>
            <a:r>
              <a:rPr lang="en-US" sz="1600" dirty="0">
                <a:solidFill>
                  <a:schemeClr val="bg1"/>
                </a:solidFill>
                <a:latin typeface="Cambria Math" panose="02040503050406030204" pitchFamily="18" charset="0"/>
                <a:ea typeface="Cambria Math" panose="02040503050406030204" pitchFamily="18" charset="0"/>
              </a:rPr>
              <a:t>if we fit </a:t>
            </a:r>
            <a:r>
              <a:rPr lang="en-US" sz="1600" dirty="0" smtClean="0">
                <a:solidFill>
                  <a:schemeClr val="bg1"/>
                </a:solidFill>
                <a:latin typeface="Cambria Math" panose="02040503050406030204" pitchFamily="18" charset="0"/>
                <a:ea typeface="Cambria Math" panose="02040503050406030204" pitchFamily="18" charset="0"/>
              </a:rPr>
              <a:t>ln</a:t>
            </a:r>
            <a:r>
              <a:rPr lang="tr-TR" sz="1600" dirty="0" smtClean="0">
                <a:solidFill>
                  <a:schemeClr val="bg1"/>
                </a:solidFill>
                <a:latin typeface="Cambria Math" panose="02040503050406030204" pitchFamily="18" charset="0"/>
                <a:ea typeface="Cambria Math" panose="02040503050406030204" pitchFamily="18" charset="0"/>
              </a:rPr>
              <a:t> </a:t>
            </a:r>
            <a:r>
              <a:rPr lang="en-US" sz="1600" i="1" dirty="0" smtClean="0">
                <a:solidFill>
                  <a:schemeClr val="bg1"/>
                </a:solidFill>
                <a:latin typeface="Cambria Math" panose="02040503050406030204" pitchFamily="18" charset="0"/>
                <a:ea typeface="Cambria Math" panose="02040503050406030204" pitchFamily="18" charset="0"/>
              </a:rPr>
              <a:t>y </a:t>
            </a:r>
            <a:r>
              <a:rPr lang="en-US" sz="1600" dirty="0">
                <a:solidFill>
                  <a:schemeClr val="bg1"/>
                </a:solidFill>
                <a:latin typeface="Cambria Math" panose="02040503050406030204" pitchFamily="18" charset="0"/>
                <a:ea typeface="Cambria Math" panose="02040503050406030204" pitchFamily="18" charset="0"/>
              </a:rPr>
              <a:t>rather than </a:t>
            </a:r>
            <a:r>
              <a:rPr lang="en-US" sz="1600" i="1" dirty="0">
                <a:solidFill>
                  <a:schemeClr val="bg1"/>
                </a:solidFill>
                <a:latin typeface="Cambria Math" panose="02040503050406030204" pitchFamily="18" charset="0"/>
                <a:ea typeface="Cambria Math" panose="02040503050406030204" pitchFamily="18" charset="0"/>
              </a:rPr>
              <a:t>y</a:t>
            </a:r>
            <a:r>
              <a:rPr lang="en-US" sz="1600" dirty="0">
                <a:solidFill>
                  <a:schemeClr val="bg1"/>
                </a:solidFill>
                <a:latin typeface="Cambria Math" panose="02040503050406030204" pitchFamily="18" charset="0"/>
                <a:ea typeface="Cambria Math" panose="02040503050406030204" pitchFamily="18" charset="0"/>
              </a:rPr>
              <a:t>, the problem is transformed to linear regression: </a:t>
            </a:r>
            <a:r>
              <a:rPr lang="en-US" sz="1600" dirty="0" smtClean="0">
                <a:solidFill>
                  <a:schemeClr val="bg1"/>
                </a:solidFill>
                <a:latin typeface="Cambria Math" panose="02040503050406030204" pitchFamily="18" charset="0"/>
                <a:ea typeface="Cambria Math" panose="02040503050406030204" pitchFamily="18" charset="0"/>
              </a:rPr>
              <a:t>fitting</a:t>
            </a:r>
            <a:r>
              <a:rPr lang="tr-TR" sz="1600" dirty="0" smtClean="0">
                <a:solidFill>
                  <a:schemeClr val="bg1"/>
                </a:solidFill>
                <a:latin typeface="Cambria Math" panose="02040503050406030204" pitchFamily="18" charset="0"/>
                <a:ea typeface="Cambria Math" panose="02040503050406030204" pitchFamily="18" charset="0"/>
              </a:rPr>
              <a:t> the function</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to the data points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ln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err="1" smtClean="0">
                <a:solidFill>
                  <a:schemeClr val="bg1"/>
                </a:solidFill>
                <a:latin typeface="Cambria Math" panose="02040503050406030204" pitchFamily="18" charset="0"/>
                <a:ea typeface="Cambria Math" panose="02040503050406030204" pitchFamily="18" charset="0"/>
              </a:rPr>
              <a:t>y</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0, 1, . . . , n. This simplification comes at a price: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least-squares </a:t>
            </a:r>
            <a:r>
              <a:rPr lang="en-US" sz="1600" dirty="0">
                <a:solidFill>
                  <a:schemeClr val="bg1"/>
                </a:solidFill>
                <a:latin typeface="Cambria Math" panose="02040503050406030204" pitchFamily="18" charset="0"/>
                <a:ea typeface="Cambria Math" panose="02040503050406030204" pitchFamily="18" charset="0"/>
              </a:rPr>
              <a:t>fit to the logarithm of the data is not quite the same as the </a:t>
            </a:r>
            <a:r>
              <a:rPr lang="en-US" sz="1600" dirty="0" smtClean="0">
                <a:solidFill>
                  <a:schemeClr val="bg1"/>
                </a:solidFill>
                <a:latin typeface="Cambria Math" panose="02040503050406030204" pitchFamily="18" charset="0"/>
                <a:ea typeface="Cambria Math" panose="02040503050406030204" pitchFamily="18" charset="0"/>
              </a:rPr>
              <a:t>least-squares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fit </a:t>
            </a:r>
            <a:r>
              <a:rPr lang="en-US" sz="1600" dirty="0">
                <a:solidFill>
                  <a:schemeClr val="bg1"/>
                </a:solidFill>
                <a:latin typeface="Cambria Math" panose="02040503050406030204" pitchFamily="18" charset="0"/>
                <a:ea typeface="Cambria Math" panose="02040503050406030204" pitchFamily="18" charset="0"/>
              </a:rPr>
              <a:t>to the original data. The residuals of the logarithmic fit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(16.a)</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whereas the residuals used in fitting the original data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(17.b)</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This discrepancy can be largely eliminated </a:t>
            </a:r>
            <a:r>
              <a:rPr lang="en-US" sz="1600" dirty="0" smtClean="0">
                <a:solidFill>
                  <a:schemeClr val="bg1"/>
                </a:solidFill>
                <a:latin typeface="Cambria Math" panose="02040503050406030204" pitchFamily="18" charset="0"/>
                <a:ea typeface="Cambria Math" panose="02040503050406030204" pitchFamily="18" charset="0"/>
              </a:rPr>
              <a:t>by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weighting </a:t>
            </a:r>
            <a:r>
              <a:rPr lang="en-US" sz="1600" dirty="0">
                <a:solidFill>
                  <a:schemeClr val="bg1"/>
                </a:solidFill>
                <a:latin typeface="Cambria Math" panose="02040503050406030204" pitchFamily="18" charset="0"/>
                <a:ea typeface="Cambria Math" panose="02040503050406030204" pitchFamily="18" charset="0"/>
              </a:rPr>
              <a:t>the logarithmic fit. </a:t>
            </a:r>
            <a:r>
              <a:rPr lang="en-US" sz="1600" dirty="0" smtClean="0">
                <a:solidFill>
                  <a:schemeClr val="bg1"/>
                </a:solidFill>
                <a:latin typeface="Cambria Math" panose="02040503050406030204" pitchFamily="18" charset="0"/>
                <a:ea typeface="Cambria Math" panose="02040503050406030204" pitchFamily="18" charset="0"/>
              </a:rPr>
              <a:t>From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Eq</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17</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we obtain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ln(r</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ln(ae</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err="1" smtClean="0">
                <a:solidFill>
                  <a:schemeClr val="bg1"/>
                </a:solidFill>
                <a:latin typeface="Cambria Math" panose="02040503050406030204" pitchFamily="18" charset="0"/>
                <a:ea typeface="Cambria Math" panose="02040503050406030204" pitchFamily="18" charset="0"/>
              </a:rPr>
              <a:t>bxi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ln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a:t>
            </a:r>
            <a:r>
              <a:rPr lang="en-US" sz="1600" dirty="0" err="1">
                <a:solidFill>
                  <a:schemeClr val="bg1"/>
                </a:solidFill>
                <a:latin typeface="Cambria Math" panose="02040503050406030204" pitchFamily="18" charset="0"/>
                <a:ea typeface="Cambria Math" panose="02040503050406030204" pitchFamily="18" charset="0"/>
              </a:rPr>
              <a:t>bx</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so that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17.</a:t>
            </a:r>
            <a:r>
              <a:rPr lang="en-US" sz="1600" dirty="0" smtClean="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can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written </a:t>
            </a:r>
            <a:r>
              <a:rPr lang="tr-TR" sz="1600" dirty="0">
                <a:solidFill>
                  <a:schemeClr val="bg1"/>
                </a:solidFill>
                <a:latin typeface="Cambria Math" panose="02040503050406030204" pitchFamily="18" charset="0"/>
                <a:ea typeface="Cambria Math" panose="02040503050406030204" pitchFamily="18" charset="0"/>
              </a:rPr>
              <a:t>as</a:t>
            </a:r>
          </a:p>
        </p:txBody>
      </p:sp>
      <p:pic>
        <p:nvPicPr>
          <p:cNvPr id="3" name="Picture 2"/>
          <p:cNvPicPr>
            <a:picLocks noChangeAspect="1"/>
          </p:cNvPicPr>
          <p:nvPr/>
        </p:nvPicPr>
        <p:blipFill>
          <a:blip r:embed="rId2"/>
          <a:stretch>
            <a:fillRect/>
          </a:stretch>
        </p:blipFill>
        <p:spPr>
          <a:xfrm>
            <a:off x="5512948" y="924020"/>
            <a:ext cx="1123950" cy="390525"/>
          </a:xfrm>
          <a:prstGeom prst="rect">
            <a:avLst/>
          </a:prstGeom>
        </p:spPr>
      </p:pic>
      <p:pic>
        <p:nvPicPr>
          <p:cNvPr id="5" name="Picture 4"/>
          <p:cNvPicPr>
            <a:picLocks noChangeAspect="1"/>
          </p:cNvPicPr>
          <p:nvPr/>
        </p:nvPicPr>
        <p:blipFill>
          <a:blip r:embed="rId3"/>
          <a:stretch>
            <a:fillRect/>
          </a:stretch>
        </p:blipFill>
        <p:spPr>
          <a:xfrm>
            <a:off x="5073075" y="2083980"/>
            <a:ext cx="2143125" cy="400050"/>
          </a:xfrm>
          <a:prstGeom prst="rect">
            <a:avLst/>
          </a:prstGeom>
        </p:spPr>
      </p:pic>
      <p:pic>
        <p:nvPicPr>
          <p:cNvPr id="6" name="Picture 5"/>
          <p:cNvPicPr>
            <a:picLocks noChangeAspect="1"/>
          </p:cNvPicPr>
          <p:nvPr/>
        </p:nvPicPr>
        <p:blipFill>
          <a:blip r:embed="rId4"/>
          <a:stretch>
            <a:fillRect/>
          </a:stretch>
        </p:blipFill>
        <p:spPr>
          <a:xfrm>
            <a:off x="4543425" y="3233737"/>
            <a:ext cx="3105150" cy="390525"/>
          </a:xfrm>
          <a:prstGeom prst="rect">
            <a:avLst/>
          </a:prstGeom>
        </p:spPr>
      </p:pic>
      <p:pic>
        <p:nvPicPr>
          <p:cNvPr id="7" name="Picture 6"/>
          <p:cNvPicPr>
            <a:picLocks noChangeAspect="1"/>
          </p:cNvPicPr>
          <p:nvPr/>
        </p:nvPicPr>
        <p:blipFill>
          <a:blip r:embed="rId5"/>
          <a:stretch>
            <a:fillRect/>
          </a:stretch>
        </p:blipFill>
        <p:spPr>
          <a:xfrm>
            <a:off x="4832281" y="4372556"/>
            <a:ext cx="2624709" cy="383254"/>
          </a:xfrm>
          <a:prstGeom prst="rect">
            <a:avLst/>
          </a:prstGeom>
        </p:spPr>
      </p:pic>
      <p:pic>
        <p:nvPicPr>
          <p:cNvPr id="8" name="Picture 7"/>
          <p:cNvPicPr>
            <a:picLocks noChangeAspect="1"/>
          </p:cNvPicPr>
          <p:nvPr/>
        </p:nvPicPr>
        <p:blipFill>
          <a:blip r:embed="rId6"/>
          <a:stretch>
            <a:fillRect/>
          </a:stretch>
        </p:blipFill>
        <p:spPr>
          <a:xfrm>
            <a:off x="4630161" y="5838601"/>
            <a:ext cx="3028950" cy="504825"/>
          </a:xfrm>
          <a:prstGeom prst="rect">
            <a:avLst/>
          </a:prstGeom>
        </p:spPr>
      </p:pic>
    </p:spTree>
    <p:extLst>
      <p:ext uri="{BB962C8B-B14F-4D97-AF65-F5344CB8AC3E}">
        <p14:creationId xmlns:p14="http://schemas.microsoft.com/office/powerpoint/2010/main" val="1195286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mc:AlternateContent xmlns:mc="http://schemas.openxmlformats.org/markup-compatibility/2006" xmlns:a14="http://schemas.microsoft.com/office/drawing/2010/main">
        <mc:Choice Requires="a14">
          <p:sp>
            <p:nvSpPr>
              <p:cNvPr id="2" name="TextBox 1"/>
              <p:cNvSpPr txBox="1"/>
              <p:nvPr/>
            </p:nvSpPr>
            <p:spPr>
              <a:xfrm>
                <a:off x="350196" y="398834"/>
                <a:ext cx="11449455" cy="5262979"/>
              </a:xfrm>
              <a:prstGeom prst="rect">
                <a:avLst/>
              </a:prstGeom>
              <a:noFill/>
            </p:spPr>
            <p:txBody>
              <a:bodyPr wrap="square" rtlCol="0">
                <a:spAutoFit/>
              </a:bodyPr>
              <a:lstStyle/>
              <a:p>
                <a:r>
                  <a:rPr lang="en-US" sz="1600" dirty="0" smtClean="0">
                    <a:solidFill>
                      <a:schemeClr val="bg1"/>
                    </a:solidFill>
                    <a:latin typeface="Cambria Math" panose="02040503050406030204" pitchFamily="18" charset="0"/>
                    <a:ea typeface="Cambria Math" panose="02040503050406030204" pitchFamily="18" charset="0"/>
                  </a:rPr>
                  <a:t>If the residuals </a:t>
                </a:r>
                <a:r>
                  <a:rPr lang="en-US" sz="1600" dirty="0" err="1">
                    <a:solidFill>
                      <a:schemeClr val="bg1"/>
                    </a:solidFill>
                    <a:latin typeface="Cambria Math" panose="02040503050406030204" pitchFamily="18" charset="0"/>
                    <a:ea typeface="Cambria Math" panose="02040503050406030204" pitchFamily="18" charset="0"/>
                  </a:rPr>
                  <a:t>r</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are sufficiently small (</a:t>
                </a:r>
                <a:r>
                  <a:rPr lang="en-US" sz="1600" dirty="0" err="1">
                    <a:solidFill>
                      <a:schemeClr val="bg1"/>
                    </a:solidFill>
                    <a:latin typeface="Cambria Math" panose="02040503050406030204" pitchFamily="18" charset="0"/>
                    <a:ea typeface="Cambria Math" panose="02040503050406030204" pitchFamily="18" charset="0"/>
                  </a:rPr>
                  <a:t>r</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&lt;&lt; </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we can use the </a:t>
                </a:r>
                <a:r>
                  <a:rPr lang="en-US" sz="1600" dirty="0" smtClean="0">
                    <a:solidFill>
                      <a:schemeClr val="bg1"/>
                    </a:solidFill>
                    <a:latin typeface="Cambria Math" panose="02040503050406030204" pitchFamily="18" charset="0"/>
                    <a:ea typeface="Cambria Math" panose="02040503050406030204" pitchFamily="18" charset="0"/>
                  </a:rPr>
                  <a:t>approximation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ln(1 </a:t>
                </a:r>
                <a:r>
                  <a:rPr lang="en-US" sz="1600" dirty="0">
                    <a:solidFill>
                      <a:schemeClr val="bg1"/>
                    </a:solidFill>
                    <a:latin typeface="Cambria Math" panose="02040503050406030204" pitchFamily="18" charset="0"/>
                    <a:ea typeface="Cambria Math" panose="02040503050406030204" pitchFamily="18" charset="0"/>
                  </a:rPr>
                  <a:t>−</a:t>
                </a:r>
                <a:r>
                  <a:rPr lang="en-US" sz="1600" dirty="0" err="1">
                    <a:solidFill>
                      <a:schemeClr val="bg1"/>
                    </a:solidFill>
                    <a:latin typeface="Cambria Math" panose="02040503050406030204" pitchFamily="18" charset="0"/>
                    <a:ea typeface="Cambria Math" panose="02040503050406030204" pitchFamily="18" charset="0"/>
                  </a:rPr>
                  <a:t>r</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 </a:t>
                </a:r>
                <a:r>
                  <a:rPr lang="en-US" sz="1600" dirty="0" err="1">
                    <a:solidFill>
                      <a:schemeClr val="bg1"/>
                    </a:solidFill>
                    <a:latin typeface="Cambria Math" panose="02040503050406030204" pitchFamily="18" charset="0"/>
                    <a:ea typeface="Cambria Math" panose="02040503050406030204" pitchFamily="18" charset="0"/>
                  </a:rPr>
                  <a:t>r</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so </a:t>
                </a:r>
                <a:r>
                  <a:rPr lang="en-US" sz="1600" dirty="0" smtClean="0">
                    <a:solidFill>
                      <a:schemeClr val="bg1"/>
                    </a:solidFill>
                    <a:latin typeface="Cambria Math" panose="02040503050406030204" pitchFamily="18" charset="0"/>
                    <a:ea typeface="Cambria Math" panose="02040503050406030204" pitchFamily="18" charset="0"/>
                  </a:rPr>
                  <a:t>that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We can now see that by minimizing</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subHide m:val="on"/>
                        <m:supHide m:val="on"/>
                        <m:ctrlPr>
                          <a:rPr lang="tr-TR" sz="1600" i="1" smtClean="0">
                            <a:solidFill>
                              <a:schemeClr val="bg1"/>
                            </a:solidFill>
                            <a:latin typeface="Cambria Math" panose="02040503050406030204" pitchFamily="18" charset="0"/>
                            <a:ea typeface="Cambria Math" panose="02040503050406030204" pitchFamily="18" charset="0"/>
                          </a:rPr>
                        </m:ctrlPr>
                      </m:naryPr>
                      <m:sub/>
                      <m:sup/>
                      <m:e>
                        <m:r>
                          <a:rPr lang="tr-TR" sz="1600" b="0" i="0" smtClean="0">
                            <a:solidFill>
                              <a:schemeClr val="bg1"/>
                            </a:solidFill>
                            <a:latin typeface="Cambria Math" panose="02040503050406030204" pitchFamily="18" charset="0"/>
                            <a:ea typeface="Cambria Math" panose="02040503050406030204" pitchFamily="18" charset="0"/>
                          </a:rPr>
                          <m:t> </m:t>
                        </m:r>
                      </m:e>
                    </m:nary>
                  </m:oMath>
                </a14:m>
                <a:r>
                  <a:rPr lang="tr-TR" sz="1600" dirty="0" smtClean="0">
                    <a:solidFill>
                      <a:schemeClr val="bg1"/>
                    </a:solidFill>
                    <a:latin typeface="Cambria Math" panose="02040503050406030204" pitchFamily="18" charset="0"/>
                    <a:ea typeface="Cambria Math" panose="02040503050406030204" pitchFamily="18" charset="0"/>
                  </a:rPr>
                  <a:t>R</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baseline="-25000" dirty="0" err="1">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we have inadvertently introduced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weights 1/y</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This effect can be negated if we apply the weights W</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when </a:t>
                </a:r>
                <a:r>
                  <a:rPr lang="en-US" sz="1600" dirty="0" smtClean="0">
                    <a:solidFill>
                      <a:schemeClr val="bg1"/>
                    </a:solidFill>
                    <a:latin typeface="Cambria Math" panose="02040503050406030204" pitchFamily="18" charset="0"/>
                    <a:ea typeface="Cambria Math" panose="02040503050406030204" pitchFamily="18" charset="0"/>
                  </a:rPr>
                  <a:t>fitting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F(x</a:t>
                </a:r>
                <a:r>
                  <a:rPr lang="en-US" sz="1600" dirty="0">
                    <a:solidFill>
                      <a:schemeClr val="bg1"/>
                    </a:solidFill>
                    <a:latin typeface="Cambria Math" panose="02040503050406030204" pitchFamily="18" charset="0"/>
                    <a:ea typeface="Cambria Math" panose="02040503050406030204" pitchFamily="18" charset="0"/>
                  </a:rPr>
                  <a:t>) to (</a:t>
                </a:r>
                <a:r>
                  <a:rPr lang="en-US" sz="1600" dirty="0" smtClean="0">
                    <a:solidFill>
                      <a:schemeClr val="bg1"/>
                    </a:solidFill>
                    <a:latin typeface="Cambria Math" panose="02040503050406030204" pitchFamily="18" charset="0"/>
                    <a:ea typeface="Cambria Math" panose="02040503050406030204" pitchFamily="18" charset="0"/>
                  </a:rPr>
                  <a:t>ln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That is</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minimizing</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is a good approximation to</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minimizing</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nary>
                      <m:naryPr>
                        <m:chr m:val="∑"/>
                        <m:subHide m:val="on"/>
                        <m:supHide m:val="on"/>
                        <m:ctrlPr>
                          <a:rPr lang="tr-TR" sz="1600" i="1" smtClean="0">
                            <a:solidFill>
                              <a:schemeClr val="bg1"/>
                            </a:solidFill>
                            <a:latin typeface="Cambria Math" panose="02040503050406030204" pitchFamily="18" charset="0"/>
                            <a:ea typeface="Cambria Math" panose="02040503050406030204" pitchFamily="18" charset="0"/>
                          </a:rPr>
                        </m:ctrlPr>
                      </m:naryPr>
                      <m:sub/>
                      <m:sup/>
                      <m:e>
                        <m:r>
                          <a:rPr lang="tr-TR" sz="1600" b="0" i="0" smtClean="0">
                            <a:solidFill>
                              <a:schemeClr val="bg1"/>
                            </a:solidFill>
                            <a:latin typeface="Cambria Math" panose="02040503050406030204" pitchFamily="18" charset="0"/>
                            <a:ea typeface="Cambria Math" panose="02040503050406030204" pitchFamily="18" charset="0"/>
                          </a:rPr>
                          <m:t> </m:t>
                        </m:r>
                      </m:e>
                    </m:nary>
                  </m:oMath>
                </a14:m>
                <a:r>
                  <a:rPr lang="tr-TR" sz="1600" dirty="0" smtClean="0">
                    <a:solidFill>
                      <a:schemeClr val="bg1"/>
                    </a:solidFill>
                    <a:latin typeface="Cambria Math" panose="02040503050406030204" pitchFamily="18" charset="0"/>
                    <a:ea typeface="Cambria Math" panose="02040503050406030204" pitchFamily="18" charset="0"/>
                  </a:rPr>
                  <a:t>r </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a:t>
                </a:r>
              </a:p>
              <a:p>
                <a:r>
                  <a:rPr lang="en-US" sz="1600" dirty="0">
                    <a:solidFill>
                      <a:schemeClr val="bg1"/>
                    </a:solidFill>
                    <a:latin typeface="Cambria Math" panose="02040503050406030204" pitchFamily="18" charset="0"/>
                    <a:ea typeface="Cambria Math" panose="02040503050406030204" pitchFamily="18" charset="0"/>
                  </a:rPr>
                  <a:t>Other examples that also benefit </a:t>
                </a:r>
                <a:r>
                  <a:rPr lang="en-US" sz="1600" dirty="0" smtClean="0">
                    <a:solidFill>
                      <a:schemeClr val="bg1"/>
                    </a:solidFill>
                    <a:latin typeface="Cambria Math" panose="02040503050406030204" pitchFamily="18" charset="0"/>
                    <a:ea typeface="Cambria Math" panose="02040503050406030204" pitchFamily="18" charset="0"/>
                  </a:rPr>
                  <a:t>from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weights W</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are given in </a:t>
                </a:r>
                <a:r>
                  <a:rPr lang="en-US" sz="1600" dirty="0" smtClean="0">
                    <a:solidFill>
                      <a:schemeClr val="bg1"/>
                    </a:solidFill>
                    <a:latin typeface="Cambria Math" panose="02040503050406030204" pitchFamily="18" charset="0"/>
                    <a:ea typeface="Cambria Math" panose="02040503050406030204" pitchFamily="18" charset="0"/>
                  </a:rPr>
                  <a:t>Table</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pPr algn="ctr"/>
                <a:r>
                  <a:rPr lang="en-US" sz="1600" b="1" dirty="0">
                    <a:solidFill>
                      <a:schemeClr val="bg1"/>
                    </a:solidFill>
                    <a:latin typeface="Cambria Math" panose="02040503050406030204" pitchFamily="18" charset="0"/>
                    <a:ea typeface="Cambria Math" panose="02040503050406030204" pitchFamily="18" charset="0"/>
                  </a:rPr>
                  <a:t>Table </a:t>
                </a:r>
                <a:r>
                  <a:rPr lang="tr-TR" sz="1600" b="1"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Fitting </a:t>
                </a:r>
                <a:r>
                  <a:rPr lang="en-US" sz="1600" dirty="0">
                    <a:solidFill>
                      <a:schemeClr val="bg1"/>
                    </a:solidFill>
                    <a:latin typeface="Cambria Math" panose="02040503050406030204" pitchFamily="18" charset="0"/>
                    <a:ea typeface="Cambria Math" panose="02040503050406030204" pitchFamily="18" charset="0"/>
                  </a:rPr>
                  <a:t>exponential functions.</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50196" y="398834"/>
                <a:ext cx="11449455" cy="5262979"/>
              </a:xfrm>
              <a:prstGeom prst="rect">
                <a:avLst/>
              </a:prstGeom>
              <a:blipFill>
                <a:blip r:embed="rId2"/>
                <a:stretch>
                  <a:fillRect l="-266" t="-463" b="-347"/>
                </a:stretch>
              </a:blipFill>
            </p:spPr>
            <p:txBody>
              <a:bodyPr/>
              <a:lstStyle/>
              <a:p>
                <a:r>
                  <a:rPr lang="tr-TR">
                    <a:noFill/>
                  </a:rPr>
                  <a:t> </a:t>
                </a:r>
              </a:p>
            </p:txBody>
          </p:sp>
        </mc:Fallback>
      </mc:AlternateContent>
      <p:pic>
        <p:nvPicPr>
          <p:cNvPr id="3" name="Picture 2"/>
          <p:cNvPicPr>
            <a:picLocks noChangeAspect="1"/>
          </p:cNvPicPr>
          <p:nvPr/>
        </p:nvPicPr>
        <p:blipFill>
          <a:blip r:embed="rId3"/>
          <a:stretch>
            <a:fillRect/>
          </a:stretch>
        </p:blipFill>
        <p:spPr>
          <a:xfrm>
            <a:off x="5523593" y="881988"/>
            <a:ext cx="1102659" cy="390525"/>
          </a:xfrm>
          <a:prstGeom prst="rect">
            <a:avLst/>
          </a:prstGeom>
        </p:spPr>
      </p:pic>
      <p:pic>
        <p:nvPicPr>
          <p:cNvPr id="5" name="Picture 4"/>
          <p:cNvPicPr>
            <a:picLocks noChangeAspect="1"/>
          </p:cNvPicPr>
          <p:nvPr/>
        </p:nvPicPr>
        <p:blipFill>
          <a:blip r:embed="rId4"/>
          <a:stretch>
            <a:fillRect/>
          </a:stretch>
        </p:blipFill>
        <p:spPr>
          <a:xfrm>
            <a:off x="5384357" y="2225461"/>
            <a:ext cx="1381125" cy="666750"/>
          </a:xfrm>
          <a:prstGeom prst="rect">
            <a:avLst/>
          </a:prstGeom>
        </p:spPr>
      </p:pic>
      <p:pic>
        <p:nvPicPr>
          <p:cNvPr id="6" name="Picture 5"/>
          <p:cNvPicPr>
            <a:picLocks noChangeAspect="1"/>
          </p:cNvPicPr>
          <p:nvPr/>
        </p:nvPicPr>
        <p:blipFill>
          <a:blip r:embed="rId5"/>
          <a:stretch>
            <a:fillRect/>
          </a:stretch>
        </p:blipFill>
        <p:spPr>
          <a:xfrm>
            <a:off x="3669858" y="4236396"/>
            <a:ext cx="4810125" cy="914400"/>
          </a:xfrm>
          <a:prstGeom prst="rect">
            <a:avLst/>
          </a:prstGeom>
        </p:spPr>
      </p:pic>
    </p:spTree>
    <p:extLst>
      <p:ext uri="{BB962C8B-B14F-4D97-AF65-F5344CB8AC3E}">
        <p14:creationId xmlns:p14="http://schemas.microsoft.com/office/powerpoint/2010/main" val="537044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262646" y="282102"/>
            <a:ext cx="11614826" cy="4401205"/>
          </a:xfrm>
          <a:prstGeom prst="rect">
            <a:avLst/>
          </a:prstGeom>
          <a:noFill/>
        </p:spPr>
        <p:txBody>
          <a:bodyPr wrap="square" rtlCol="0">
            <a:spAutoFit/>
          </a:bodyPr>
          <a:lstStyle/>
          <a:p>
            <a:r>
              <a:rPr lang="tr-TR" u="sng" dirty="0" smtClean="0">
                <a:solidFill>
                  <a:srgbClr val="FF0000"/>
                </a:solidFill>
                <a:latin typeface="Cambria Math" panose="02040503050406030204" pitchFamily="18" charset="0"/>
                <a:ea typeface="Cambria Math" panose="02040503050406030204" pitchFamily="18" charset="0"/>
              </a:rPr>
              <a:t>Example   2</a:t>
            </a:r>
            <a:r>
              <a:rPr lang="tr-TR" dirty="0" smtClean="0">
                <a:solidFill>
                  <a:srgbClr val="FF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Determine the parameters a and b so that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(x) = </a:t>
            </a:r>
            <a:r>
              <a:rPr lang="en-US" sz="1600" dirty="0" smtClean="0">
                <a:solidFill>
                  <a:schemeClr val="bg1"/>
                </a:solidFill>
                <a:latin typeface="Cambria Math" panose="02040503050406030204" pitchFamily="18" charset="0"/>
                <a:ea typeface="Cambria Math" panose="02040503050406030204" pitchFamily="18" charset="0"/>
              </a:rPr>
              <a:t>ae</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err="1" smtClean="0">
                <a:solidFill>
                  <a:schemeClr val="bg1"/>
                </a:solidFill>
                <a:latin typeface="Cambria Math" panose="02040503050406030204" pitchFamily="18" charset="0"/>
                <a:ea typeface="Cambria Math" panose="02040503050406030204" pitchFamily="18" charset="0"/>
              </a:rPr>
              <a:t>bx</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fits the following data in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least-squares sense</a:t>
            </a:r>
            <a:r>
              <a:rPr lang="tr-TR" dirty="0" smtClean="0">
                <a:solidFill>
                  <a:schemeClr val="bg1"/>
                </a:solidFill>
              </a:rPr>
              <a:t>.</a:t>
            </a:r>
          </a:p>
          <a:p>
            <a:endParaRPr lang="tr-TR" u="sng" dirty="0">
              <a:solidFill>
                <a:schemeClr val="bg1"/>
              </a:solidFill>
              <a:latin typeface="Cambria Math" panose="02040503050406030204" pitchFamily="18" charset="0"/>
              <a:ea typeface="Cambria Math" panose="02040503050406030204" pitchFamily="18" charset="0"/>
            </a:endParaRPr>
          </a:p>
          <a:p>
            <a:endParaRPr lang="tr-TR" u="sng" dirty="0" smtClean="0">
              <a:solidFill>
                <a:schemeClr val="bg1"/>
              </a:solidFill>
              <a:latin typeface="Cambria Math" panose="02040503050406030204" pitchFamily="18" charset="0"/>
              <a:ea typeface="Cambria Math" panose="02040503050406030204" pitchFamily="18" charset="0"/>
            </a:endParaRPr>
          </a:p>
          <a:p>
            <a:endParaRPr lang="tr-TR" u="sng"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Use two different methods: (1) fit ln </a:t>
            </a:r>
            <a:r>
              <a:rPr lang="en-US" sz="1600" dirty="0" smtClean="0">
                <a:solidFill>
                  <a:schemeClr val="bg1"/>
                </a:solidFill>
                <a:latin typeface="Cambria Math" panose="02040503050406030204" pitchFamily="18" charset="0"/>
                <a:ea typeface="Cambria Math" panose="02040503050406030204" pitchFamily="18" charset="0"/>
              </a:rPr>
              <a: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and (2) fit </a:t>
            </a:r>
            <a:r>
              <a:rPr lang="en-US" sz="1600" dirty="0" err="1">
                <a:solidFill>
                  <a:schemeClr val="bg1"/>
                </a:solidFill>
                <a:latin typeface="Cambria Math" panose="02040503050406030204" pitchFamily="18" charset="0"/>
                <a:ea typeface="Cambria Math" panose="02040503050406030204" pitchFamily="18" charset="0"/>
              </a:rPr>
              <a:t>lny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with </a:t>
            </a:r>
            <a:r>
              <a:rPr lang="en-US" sz="1600" dirty="0" smtClean="0">
                <a:solidFill>
                  <a:schemeClr val="bg1"/>
                </a:solidFill>
                <a:latin typeface="Cambria Math" panose="02040503050406030204" pitchFamily="18" charset="0"/>
                <a:ea typeface="Cambria Math" panose="02040503050406030204" pitchFamily="18" charset="0"/>
              </a:rPr>
              <a:t>weights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Compute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standard deviation in each case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en-US" sz="1600" dirty="0">
              <a:solidFill>
                <a:schemeClr val="bg1"/>
              </a:solidFill>
              <a:latin typeface="Cambria Math" panose="02040503050406030204" pitchFamily="18" charset="0"/>
              <a:ea typeface="Cambria Math" panose="02040503050406030204" pitchFamily="18" charset="0"/>
            </a:endParaRPr>
          </a:p>
          <a:p>
            <a:r>
              <a:rPr lang="en-US" sz="1600" u="sng" dirty="0">
                <a:solidFill>
                  <a:srgbClr val="FF0000"/>
                </a:solidFill>
                <a:latin typeface="Cambria Math" panose="02040503050406030204" pitchFamily="18" charset="0"/>
                <a:ea typeface="Cambria Math" panose="02040503050406030204" pitchFamily="18" charset="0"/>
              </a:rPr>
              <a:t>Solution of Part (1</a:t>
            </a:r>
            <a:r>
              <a:rPr lang="en-US" sz="1600" u="sng" dirty="0" smtClean="0">
                <a:solidFill>
                  <a:srgbClr val="FF0000"/>
                </a:solidFill>
                <a:latin typeface="Cambria Math" panose="02040503050406030204" pitchFamily="18" charset="0"/>
                <a:ea typeface="Cambria Math" panose="02040503050406030204" pitchFamily="18" charset="0"/>
              </a:rPr>
              <a:t>)</a:t>
            </a:r>
            <a:r>
              <a:rPr lang="tr-TR" sz="1600" u="sng" dirty="0" smtClean="0">
                <a:solidFill>
                  <a:srgbClr val="FF0000"/>
                </a:solidFill>
                <a:latin typeface="Cambria Math" panose="02040503050406030204" pitchFamily="18" charset="0"/>
                <a:ea typeface="Cambria Math" panose="02040503050406030204" pitchFamily="18" charset="0"/>
              </a:rPr>
              <a:t>:</a:t>
            </a:r>
            <a:r>
              <a:rPr lang="tr-TR" sz="1600" dirty="0" smtClean="0">
                <a:solidFill>
                  <a:srgbClr val="FF0000"/>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problem is to fit the function </a:t>
            </a:r>
            <a:r>
              <a:rPr lang="en-US" sz="1600" dirty="0" smtClean="0">
                <a:solidFill>
                  <a:schemeClr val="bg1"/>
                </a:solidFill>
                <a:latin typeface="Cambria Math" panose="02040503050406030204" pitchFamily="18" charset="0"/>
                <a:ea typeface="Cambria Math" panose="02040503050406030204" pitchFamily="18" charset="0"/>
              </a:rPr>
              <a:t>ln(ae</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err="1" smtClean="0">
                <a:solidFill>
                  <a:schemeClr val="bg1"/>
                </a:solidFill>
                <a:latin typeface="Cambria Math" panose="02040503050406030204" pitchFamily="18" charset="0"/>
                <a:ea typeface="Cambria Math" panose="02040503050406030204" pitchFamily="18" charset="0"/>
              </a:rPr>
              <a:t>bx</a:t>
            </a:r>
            <a:r>
              <a:rPr lang="en-US" sz="1600" dirty="0">
                <a:solidFill>
                  <a:schemeClr val="bg1"/>
                </a:solidFill>
                <a:latin typeface="Cambria Math" panose="02040503050406030204" pitchFamily="18" charset="0"/>
                <a:ea typeface="Cambria Math" panose="02040503050406030204" pitchFamily="18" charset="0"/>
              </a:rPr>
              <a:t>) = </a:t>
            </a:r>
            <a:r>
              <a:rPr lang="en-US" sz="1600" dirty="0" err="1">
                <a:solidFill>
                  <a:schemeClr val="bg1"/>
                </a:solidFill>
                <a:latin typeface="Cambria Math" panose="02040503050406030204" pitchFamily="18" charset="0"/>
                <a:ea typeface="Cambria Math" panose="02040503050406030204" pitchFamily="18" charset="0"/>
              </a:rPr>
              <a:t>lna</a:t>
            </a:r>
            <a:r>
              <a:rPr lang="en-US" sz="1600" dirty="0">
                <a:solidFill>
                  <a:schemeClr val="bg1"/>
                </a:solidFill>
                <a:latin typeface="Cambria Math" panose="02040503050406030204" pitchFamily="18" charset="0"/>
                <a:ea typeface="Cambria Math" panose="02040503050406030204" pitchFamily="18" charset="0"/>
              </a:rPr>
              <a:t> +</a:t>
            </a:r>
            <a:r>
              <a:rPr lang="en-US" sz="1600" dirty="0" err="1">
                <a:solidFill>
                  <a:schemeClr val="bg1"/>
                </a:solidFill>
                <a:latin typeface="Cambria Math" panose="02040503050406030204" pitchFamily="18" charset="0"/>
                <a:ea typeface="Cambria Math" panose="02040503050406030204" pitchFamily="18" charset="0"/>
              </a:rPr>
              <a:t>bx</a:t>
            </a:r>
            <a:r>
              <a:rPr lang="en-US" sz="1600" dirty="0">
                <a:solidFill>
                  <a:schemeClr val="bg1"/>
                </a:solidFill>
                <a:latin typeface="Cambria Math" panose="02040503050406030204" pitchFamily="18" charset="0"/>
                <a:ea typeface="Cambria Math" panose="02040503050406030204" pitchFamily="18" charset="0"/>
              </a:rPr>
              <a:t> to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data</a:t>
            </a: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We are now dealing with linear regression, where the parameters to be found </a:t>
            </a:r>
            <a:r>
              <a:rPr lang="en-US" sz="1600" dirty="0" smtClean="0">
                <a:solidFill>
                  <a:schemeClr val="bg1"/>
                </a:solidFill>
                <a:latin typeface="Cambria Math" panose="02040503050406030204" pitchFamily="18" charset="0"/>
                <a:ea typeface="Cambria Math" panose="02040503050406030204" pitchFamily="18" charset="0"/>
              </a:rPr>
              <a:t>are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i="1"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ln</a:t>
            </a:r>
            <a:r>
              <a:rPr lang="tr-TR" sz="1600" dirty="0" smtClean="0">
                <a:solidFill>
                  <a:schemeClr val="bg1"/>
                </a:solidFill>
                <a:latin typeface="Cambria Math" panose="02040503050406030204" pitchFamily="18" charset="0"/>
                <a:ea typeface="Cambria Math" panose="02040503050406030204" pitchFamily="18" charset="0"/>
              </a:rPr>
              <a:t> </a:t>
            </a:r>
            <a:r>
              <a:rPr lang="en-US" sz="1600" i="1" dirty="0" smtClean="0">
                <a:solidFill>
                  <a:schemeClr val="bg1"/>
                </a:solidFill>
                <a:latin typeface="Cambria Math" panose="02040503050406030204" pitchFamily="18" charset="0"/>
                <a:ea typeface="Cambria Math" panose="02040503050406030204" pitchFamily="18" charset="0"/>
              </a:rPr>
              <a:t>a </a:t>
            </a:r>
            <a:r>
              <a:rPr lang="tr-TR" sz="1600" i="1"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i="1"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smtClean="0">
              <a:solidFill>
                <a:schemeClr val="bg1"/>
              </a:solidFill>
              <a:latin typeface="Cambria Math" panose="02040503050406030204" pitchFamily="18" charset="0"/>
              <a:ea typeface="Cambria Math" panose="02040503050406030204" pitchFamily="18" charset="0"/>
            </a:endParaRPr>
          </a:p>
          <a:p>
            <a:endParaRPr lang="tr-TR" sz="1600" u="sng"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165059" y="724711"/>
            <a:ext cx="3810000" cy="619125"/>
          </a:xfrm>
          <a:prstGeom prst="rect">
            <a:avLst/>
          </a:prstGeom>
        </p:spPr>
      </p:pic>
      <p:pic>
        <p:nvPicPr>
          <p:cNvPr id="5" name="Picture 4"/>
          <p:cNvPicPr>
            <a:picLocks noChangeAspect="1"/>
          </p:cNvPicPr>
          <p:nvPr/>
        </p:nvPicPr>
        <p:blipFill>
          <a:blip r:embed="rId3"/>
          <a:stretch>
            <a:fillRect/>
          </a:stretch>
        </p:blipFill>
        <p:spPr>
          <a:xfrm>
            <a:off x="4019347" y="2271824"/>
            <a:ext cx="4181070" cy="570909"/>
          </a:xfrm>
          <a:prstGeom prst="rect">
            <a:avLst/>
          </a:prstGeom>
        </p:spPr>
      </p:pic>
      <p:pic>
        <p:nvPicPr>
          <p:cNvPr id="6" name="Picture 5"/>
          <p:cNvPicPr>
            <a:picLocks noChangeAspect="1"/>
          </p:cNvPicPr>
          <p:nvPr/>
        </p:nvPicPr>
        <p:blipFill>
          <a:blip r:embed="rId4"/>
          <a:stretch>
            <a:fillRect/>
          </a:stretch>
        </p:blipFill>
        <p:spPr>
          <a:xfrm>
            <a:off x="3804730" y="3242686"/>
            <a:ext cx="4395687" cy="1238337"/>
          </a:xfrm>
          <a:prstGeom prst="rect">
            <a:avLst/>
          </a:prstGeom>
        </p:spPr>
      </p:pic>
      <p:pic>
        <p:nvPicPr>
          <p:cNvPr id="7" name="Picture 6"/>
          <p:cNvPicPr>
            <a:picLocks noChangeAspect="1"/>
          </p:cNvPicPr>
          <p:nvPr/>
        </p:nvPicPr>
        <p:blipFill>
          <a:blip r:embed="rId5"/>
          <a:stretch>
            <a:fillRect/>
          </a:stretch>
        </p:blipFill>
        <p:spPr>
          <a:xfrm>
            <a:off x="7792159" y="4683307"/>
            <a:ext cx="3287342" cy="2093088"/>
          </a:xfrm>
          <a:prstGeom prst="rect">
            <a:avLst/>
          </a:prstGeom>
        </p:spPr>
      </p:pic>
      <p:sp>
        <p:nvSpPr>
          <p:cNvPr id="8" name="TextBox 7"/>
          <p:cNvSpPr txBox="1"/>
          <p:nvPr/>
        </p:nvSpPr>
        <p:spPr>
          <a:xfrm>
            <a:off x="262646" y="5039131"/>
            <a:ext cx="7081737" cy="861774"/>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Therefore, a = e</a:t>
            </a:r>
            <a:r>
              <a:rPr lang="tr-TR" sz="1600" dirty="0">
                <a:solidFill>
                  <a:schemeClr val="bg1"/>
                </a:solidFill>
                <a:latin typeface="Cambria Math" panose="02040503050406030204" pitchFamily="18" charset="0"/>
                <a:ea typeface="Cambria Math" panose="02040503050406030204" pitchFamily="18" charset="0"/>
              </a:rPr>
              <a:t> </a:t>
            </a:r>
            <a:r>
              <a:rPr lang="en-US" sz="1600" baseline="30000" dirty="0">
                <a:solidFill>
                  <a:schemeClr val="bg1"/>
                </a:solidFill>
                <a:latin typeface="Cambria Math" panose="02040503050406030204" pitchFamily="18" charset="0"/>
                <a:ea typeface="Cambria Math" panose="02040503050406030204" pitchFamily="18" charset="0"/>
              </a:rPr>
              <a:t>A</a:t>
            </a:r>
            <a:r>
              <a:rPr lang="en-US" sz="1600" dirty="0">
                <a:solidFill>
                  <a:schemeClr val="bg1"/>
                </a:solidFill>
                <a:latin typeface="Cambria Math" panose="02040503050406030204" pitchFamily="18" charset="0"/>
                <a:ea typeface="Cambria Math" panose="02040503050406030204" pitchFamily="18" charset="0"/>
              </a:rPr>
              <a:t> = 3. 790 and the fitting function becomes f (x) = 3.790e</a:t>
            </a:r>
            <a:r>
              <a:rPr lang="tr-TR" sz="1600" dirty="0">
                <a:solidFill>
                  <a:schemeClr val="bg1"/>
                </a:solidFill>
                <a:latin typeface="Cambria Math" panose="02040503050406030204" pitchFamily="18" charset="0"/>
                <a:ea typeface="Cambria Math" panose="02040503050406030204" pitchFamily="18" charset="0"/>
              </a:rPr>
              <a:t> </a:t>
            </a:r>
            <a:r>
              <a:rPr lang="en-US" sz="1600" baseline="30000" dirty="0">
                <a:solidFill>
                  <a:schemeClr val="bg1"/>
                </a:solidFill>
                <a:latin typeface="Cambria Math" panose="02040503050406030204" pitchFamily="18" charset="0"/>
                <a:ea typeface="Cambria Math" panose="02040503050406030204" pitchFamily="18" charset="0"/>
              </a:rPr>
              <a:t>0.5366</a:t>
            </a:r>
            <a:r>
              <a:rPr lang="en-US" sz="1600" dirty="0">
                <a:solidFill>
                  <a:schemeClr val="bg1"/>
                </a:solidFill>
                <a:latin typeface="Cambria Math" panose="02040503050406030204" pitchFamily="18" charset="0"/>
                <a:ea typeface="Cambria Math" panose="02040503050406030204" pitchFamily="18" charset="0"/>
              </a:rPr>
              <a:t>. The</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plots of f (x) and the data points are shown in the figure.</a:t>
            </a:r>
            <a:endParaRPr lang="tr-TR" sz="1600" u="sng"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4277101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1034129"/>
          </a:xfrm>
          <a:prstGeom prst="rect">
            <a:avLst/>
          </a:prstGeom>
        </p:spPr>
        <p:txBody>
          <a:bodyPr wrap="square">
            <a:spAutoFit/>
          </a:bodyPr>
          <a:lstStyle/>
          <a:p>
            <a:pPr lvl="0"/>
            <a:r>
              <a:rPr lang="en-US" b="1" dirty="0" smtClean="0">
                <a:solidFill>
                  <a:schemeClr val="bg1"/>
                </a:solidFill>
                <a:latin typeface="Bahnschrift" panose="020B0502040204020203" pitchFamily="34" charset="0"/>
                <a:ea typeface="Nunito"/>
                <a:cs typeface="Nunito"/>
                <a:sym typeface="Nunito"/>
              </a:rPr>
              <a:t>CONTENTS</a:t>
            </a:r>
            <a:endParaRPr lang="en-US" dirty="0" smtClean="0">
              <a:solidFill>
                <a:schemeClr val="bg1"/>
              </a:solidFill>
              <a:latin typeface="Bahnschrift" panose="020B0502040204020203" pitchFamily="34" charset="0"/>
              <a:ea typeface="Nunito"/>
              <a:cs typeface="Nunito"/>
              <a:sym typeface="Nunito"/>
            </a:endParaRPr>
          </a:p>
          <a:p>
            <a:pPr marL="457200" lvl="0" indent="-342900">
              <a:lnSpc>
                <a:spcPct val="120000"/>
              </a:lnSpc>
              <a:buClr>
                <a:srgbClr val="000000"/>
              </a:buClr>
              <a:buSzPts val="1800"/>
              <a:buFont typeface="Nunito"/>
              <a:buChar char="➢"/>
            </a:pPr>
            <a:r>
              <a:rPr lang="en-US" dirty="0">
                <a:solidFill>
                  <a:schemeClr val="bg1"/>
                </a:solidFill>
                <a:latin typeface="Bahnschrift" panose="020B0502040204020203" pitchFamily="34" charset="0"/>
                <a:ea typeface="Nunito"/>
                <a:cs typeface="Nunito"/>
                <a:sym typeface="Nunito"/>
              </a:rPr>
              <a:t>Interpolations and Curve Fitting</a:t>
            </a:r>
          </a:p>
          <a:p>
            <a:pPr lvl="0" indent="457200">
              <a:lnSpc>
                <a:spcPct val="120000"/>
              </a:lnSpc>
              <a:buClr>
                <a:schemeClr val="dk1"/>
              </a:buClr>
              <a:buSzPts val="1100"/>
            </a:pPr>
            <a:r>
              <a:rPr lang="tr-TR" dirty="0">
                <a:solidFill>
                  <a:schemeClr val="bg1"/>
                </a:solidFill>
                <a:latin typeface="Bahnschrift" panose="020B0502040204020203" pitchFamily="34" charset="0"/>
                <a:ea typeface="Nunito"/>
                <a:cs typeface="Nunito"/>
                <a:sym typeface="Nunito"/>
              </a:rPr>
              <a:t>c</a:t>
            </a:r>
            <a:r>
              <a:rPr lang="en-US" dirty="0" smtClean="0">
                <a:solidFill>
                  <a:schemeClr val="bg1"/>
                </a:solidFill>
                <a:latin typeface="Bahnschrift" panose="020B0502040204020203" pitchFamily="34" charset="0"/>
                <a:ea typeface="Nunito"/>
                <a:cs typeface="Nunito"/>
                <a:sym typeface="Nunito"/>
              </a:rPr>
              <a:t>)</a:t>
            </a:r>
            <a:r>
              <a:rPr lang="tr-TR" b="1" dirty="0" smtClean="0">
                <a:solidFill>
                  <a:schemeClr val="bg1"/>
                </a:solidFill>
                <a:latin typeface="Bahnschrift" panose="020B0502040204020203" pitchFamily="34" charset="0"/>
              </a:rPr>
              <a:t> </a:t>
            </a:r>
            <a:r>
              <a:rPr lang="tr-TR" dirty="0">
                <a:solidFill>
                  <a:schemeClr val="bg1"/>
                </a:solidFill>
                <a:latin typeface="Bahnschrift" panose="020B0502040204020203" pitchFamily="34" charset="0"/>
              </a:rPr>
              <a:t>Least-Squares Fit</a:t>
            </a:r>
            <a:r>
              <a:rPr lang="en-US" sz="1600" dirty="0">
                <a:solidFill>
                  <a:srgbClr val="000000"/>
                </a:solidFill>
                <a:latin typeface="Nunito" panose="020B0604020202020204" charset="-94"/>
                <a:ea typeface="Nunito"/>
                <a:cs typeface="Nunito"/>
                <a:sym typeface="Nunito"/>
              </a:rPr>
              <a:t>	</a:t>
            </a:r>
          </a:p>
        </p:txBody>
      </p:sp>
    </p:spTree>
    <p:extLst>
      <p:ext uri="{BB962C8B-B14F-4D97-AF65-F5344CB8AC3E}">
        <p14:creationId xmlns:p14="http://schemas.microsoft.com/office/powerpoint/2010/main" val="4248815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79379" y="379379"/>
            <a:ext cx="11381361" cy="4308872"/>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Here is the computation of standard deviation</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As pointed out earlier, this is an approximate solution of the stated </a:t>
            </a:r>
            <a:r>
              <a:rPr lang="en-US" sz="1600" dirty="0" smtClean="0">
                <a:solidFill>
                  <a:schemeClr val="bg1"/>
                </a:solidFill>
                <a:latin typeface="Cambria Math" panose="02040503050406030204" pitchFamily="18" charset="0"/>
                <a:ea typeface="Cambria Math" panose="02040503050406030204" pitchFamily="18" charset="0"/>
              </a:rPr>
              <a:t>problem,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because </a:t>
            </a:r>
            <a:r>
              <a:rPr lang="en-US" sz="1600" dirty="0">
                <a:solidFill>
                  <a:schemeClr val="bg1"/>
                </a:solidFill>
                <a:latin typeface="Cambria Math" panose="02040503050406030204" pitchFamily="18" charset="0"/>
                <a:ea typeface="Cambria Math" panose="02040503050406030204" pitchFamily="18" charset="0"/>
              </a:rPr>
              <a:t>we did not fit </a:t>
            </a:r>
            <a:r>
              <a:rPr lang="en-US" sz="1600" i="1" dirty="0" err="1">
                <a:solidFill>
                  <a:schemeClr val="bg1"/>
                </a:solidFill>
                <a:latin typeface="Cambria Math" panose="02040503050406030204" pitchFamily="18" charset="0"/>
                <a:ea typeface="Cambria Math" panose="02040503050406030204" pitchFamily="18" charset="0"/>
              </a:rPr>
              <a:t>y</a:t>
            </a:r>
            <a:r>
              <a:rPr lang="en-US" sz="1600" i="1"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but </a:t>
            </a:r>
            <a:r>
              <a:rPr lang="en-US" sz="1600" dirty="0" err="1">
                <a:solidFill>
                  <a:schemeClr val="bg1"/>
                </a:solidFill>
                <a:latin typeface="Cambria Math" panose="02040503050406030204" pitchFamily="18" charset="0"/>
                <a:ea typeface="Cambria Math" panose="02040503050406030204" pitchFamily="18" charset="0"/>
              </a:rPr>
              <a:t>ln</a:t>
            </a:r>
            <a:r>
              <a:rPr lang="en-US" sz="1600" i="1" dirty="0" err="1">
                <a:solidFill>
                  <a:schemeClr val="bg1"/>
                </a:solidFill>
                <a:latin typeface="Cambria Math" panose="02040503050406030204" pitchFamily="18" charset="0"/>
                <a:ea typeface="Cambria Math" panose="02040503050406030204" pitchFamily="18" charset="0"/>
              </a:rPr>
              <a:t>y</a:t>
            </a:r>
            <a:r>
              <a:rPr lang="en-US" sz="1600" i="1" baseline="-25000" dirty="0" err="1">
                <a:solidFill>
                  <a:schemeClr val="bg1"/>
                </a:solidFill>
                <a:latin typeface="Cambria Math" panose="02040503050406030204" pitchFamily="18" charset="0"/>
                <a:ea typeface="Cambria Math" panose="02040503050406030204" pitchFamily="18" charset="0"/>
              </a:rPr>
              <a:t>i</a:t>
            </a:r>
            <a:r>
              <a:rPr lang="en-US" sz="1600" i="1" dirty="0">
                <a:solidFill>
                  <a:schemeClr val="bg1"/>
                </a:solidFill>
                <a:latin typeface="Cambria Math" panose="02040503050406030204" pitchFamily="18" charset="0"/>
                <a:ea typeface="Cambria Math" panose="02040503050406030204" pitchFamily="18" charset="0"/>
              </a:rPr>
              <a:t> </a:t>
            </a:r>
            <a:r>
              <a:rPr lang="en-US" dirty="0"/>
              <a:t>.</a:t>
            </a:r>
            <a:endParaRPr lang="tr-TR" dirty="0"/>
          </a:p>
        </p:txBody>
      </p:sp>
      <p:pic>
        <p:nvPicPr>
          <p:cNvPr id="3" name="Picture 2"/>
          <p:cNvPicPr>
            <a:picLocks noChangeAspect="1"/>
          </p:cNvPicPr>
          <p:nvPr/>
        </p:nvPicPr>
        <p:blipFill>
          <a:blip r:embed="rId2"/>
          <a:stretch>
            <a:fillRect/>
          </a:stretch>
        </p:blipFill>
        <p:spPr>
          <a:xfrm>
            <a:off x="3574509" y="1160354"/>
            <a:ext cx="4991100" cy="1190625"/>
          </a:xfrm>
          <a:prstGeom prst="rect">
            <a:avLst/>
          </a:prstGeom>
        </p:spPr>
      </p:pic>
      <p:pic>
        <p:nvPicPr>
          <p:cNvPr id="5" name="Picture 4"/>
          <p:cNvPicPr>
            <a:picLocks noChangeAspect="1"/>
          </p:cNvPicPr>
          <p:nvPr/>
        </p:nvPicPr>
        <p:blipFill>
          <a:blip r:embed="rId3"/>
          <a:stretch>
            <a:fillRect/>
          </a:stretch>
        </p:blipFill>
        <p:spPr>
          <a:xfrm>
            <a:off x="4765134" y="2793401"/>
            <a:ext cx="2609850" cy="1419225"/>
          </a:xfrm>
          <a:prstGeom prst="rect">
            <a:avLst/>
          </a:prstGeom>
        </p:spPr>
      </p:pic>
    </p:spTree>
    <p:extLst>
      <p:ext uri="{BB962C8B-B14F-4D97-AF65-F5344CB8AC3E}">
        <p14:creationId xmlns:p14="http://schemas.microsoft.com/office/powerpoint/2010/main" val="2836192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40468" y="369651"/>
            <a:ext cx="11537004" cy="5755422"/>
          </a:xfrm>
          <a:prstGeom prst="rect">
            <a:avLst/>
          </a:prstGeom>
          <a:noFill/>
        </p:spPr>
        <p:txBody>
          <a:bodyPr wrap="square" rtlCol="0">
            <a:spAutoFit/>
          </a:bodyPr>
          <a:lstStyle/>
          <a:p>
            <a:r>
              <a:rPr lang="en-US" sz="1600" u="sng" dirty="0">
                <a:solidFill>
                  <a:srgbClr val="FF0000"/>
                </a:solidFill>
                <a:latin typeface="Cambria Math" panose="02040503050406030204" pitchFamily="18" charset="0"/>
                <a:ea typeface="Cambria Math" panose="02040503050406030204" pitchFamily="18" charset="0"/>
              </a:rPr>
              <a:t>Solution of Part (2</a:t>
            </a:r>
            <a:r>
              <a:rPr lang="en-US" sz="1600" u="sng" dirty="0" smtClean="0">
                <a:solidFill>
                  <a:srgbClr val="FF0000"/>
                </a:solidFill>
                <a:latin typeface="Cambria Math" panose="02040503050406030204" pitchFamily="18" charset="0"/>
                <a:ea typeface="Cambria Math" panose="02040503050406030204" pitchFamily="18" charset="0"/>
              </a:rPr>
              <a:t>)</a:t>
            </a:r>
            <a:r>
              <a:rPr lang="tr-TR" sz="1600" u="sng" dirty="0" smtClean="0">
                <a:solidFill>
                  <a:srgbClr val="FF0000"/>
                </a:solidFill>
                <a:latin typeface="Cambria Math" panose="02040503050406030204" pitchFamily="18" charset="0"/>
                <a:ea typeface="Cambria Math" panose="02040503050406030204" pitchFamily="18" charset="0"/>
              </a:rPr>
              <a:t>:</a:t>
            </a:r>
            <a:r>
              <a:rPr lang="en-US" sz="1600" dirty="0" smtClean="0">
                <a:solidFill>
                  <a:srgbClr val="FF0000"/>
                </a:solidFill>
                <a:latin typeface="Cambria Math" panose="02040503050406030204" pitchFamily="18" charset="0"/>
                <a:ea typeface="Cambria Math" panose="02040503050406030204" pitchFamily="18" charset="0"/>
              </a:rPr>
              <a:t> </a:t>
            </a:r>
            <a:r>
              <a:rPr lang="tr-TR" sz="1600" dirty="0" smtClean="0">
                <a:solidFill>
                  <a:srgbClr val="FF0000"/>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 </a:t>
            </a:r>
            <a:r>
              <a:rPr lang="en-US" sz="1600" dirty="0">
                <a:solidFill>
                  <a:schemeClr val="bg1"/>
                </a:solidFill>
                <a:latin typeface="Cambria Math" panose="02040503050406030204" pitchFamily="18" charset="0"/>
                <a:ea typeface="Cambria Math" panose="02040503050406030204" pitchFamily="18" charset="0"/>
              </a:rPr>
              <a:t>again fit </a:t>
            </a:r>
            <a:r>
              <a:rPr lang="en-US" sz="1600" dirty="0" smtClean="0">
                <a:solidFill>
                  <a:schemeClr val="bg1"/>
                </a:solidFill>
                <a:latin typeface="Cambria Math" panose="02040503050406030204" pitchFamily="18" charset="0"/>
                <a:ea typeface="Cambria Math" panose="02040503050406030204" pitchFamily="18" charset="0"/>
              </a:rPr>
              <a:t>ln(ae</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err="1" smtClean="0">
                <a:solidFill>
                  <a:schemeClr val="bg1"/>
                </a:solidFill>
                <a:latin typeface="Cambria Math" panose="02040503050406030204" pitchFamily="18" charset="0"/>
                <a:ea typeface="Cambria Math" panose="02040503050406030204" pitchFamily="18" charset="0"/>
              </a:rPr>
              <a:t>bx</a:t>
            </a:r>
            <a:r>
              <a:rPr lang="en-US" sz="1600" dirty="0">
                <a:solidFill>
                  <a:schemeClr val="bg1"/>
                </a:solidFill>
                <a:latin typeface="Cambria Math" panose="02040503050406030204" pitchFamily="18" charset="0"/>
                <a:ea typeface="Cambria Math" panose="02040503050406030204" pitchFamily="18" charset="0"/>
              </a:rPr>
              <a:t>) = </a:t>
            </a:r>
            <a:r>
              <a:rPr lang="en-US" sz="1600" dirty="0" err="1">
                <a:solidFill>
                  <a:schemeClr val="bg1"/>
                </a:solidFill>
                <a:latin typeface="Cambria Math" panose="02040503050406030204" pitchFamily="18" charset="0"/>
                <a:ea typeface="Cambria Math" panose="02040503050406030204" pitchFamily="18" charset="0"/>
              </a:rPr>
              <a:t>lna</a:t>
            </a:r>
            <a:r>
              <a:rPr lang="en-US" sz="1600" dirty="0">
                <a:solidFill>
                  <a:schemeClr val="bg1"/>
                </a:solidFill>
                <a:latin typeface="Cambria Math" panose="02040503050406030204" pitchFamily="18" charset="0"/>
                <a:ea typeface="Cambria Math" panose="02040503050406030204" pitchFamily="18" charset="0"/>
              </a:rPr>
              <a:t> +</a:t>
            </a:r>
            <a:r>
              <a:rPr lang="en-US" sz="1600" dirty="0" err="1">
                <a:solidFill>
                  <a:schemeClr val="bg1"/>
                </a:solidFill>
                <a:latin typeface="Cambria Math" panose="02040503050406030204" pitchFamily="18" charset="0"/>
                <a:ea typeface="Cambria Math" panose="02040503050406030204" pitchFamily="18" charset="0"/>
              </a:rPr>
              <a:t>bx</a:t>
            </a:r>
            <a:r>
              <a:rPr lang="en-US"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to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z </a:t>
            </a:r>
            <a:r>
              <a:rPr lang="en-US" sz="1600" dirty="0">
                <a:solidFill>
                  <a:schemeClr val="bg1"/>
                </a:solidFill>
                <a:latin typeface="Cambria Math" panose="02040503050406030204" pitchFamily="18" charset="0"/>
                <a:ea typeface="Cambria Math" panose="02040503050406030204" pitchFamily="18" charset="0"/>
              </a:rPr>
              <a:t>= ln y, but this time </a:t>
            </a:r>
            <a:r>
              <a:rPr lang="en-US" sz="1600" dirty="0" smtClean="0">
                <a:solidFill>
                  <a:schemeClr val="bg1"/>
                </a:solidFill>
                <a:latin typeface="Cambria Math" panose="02040503050406030204" pitchFamily="18" charset="0"/>
                <a:ea typeface="Cambria Math" panose="02040503050406030204" pitchFamily="18" charset="0"/>
              </a:rPr>
              <a:t>using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weights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smtClean="0">
                <a:solidFill>
                  <a:schemeClr val="bg1"/>
                </a:solidFill>
                <a:latin typeface="Cambria Math" panose="02040503050406030204" pitchFamily="18" charset="0"/>
                <a:ea typeface="Cambria Math" panose="02040503050406030204" pitchFamily="18" charset="0"/>
              </a:rPr>
              <a:t>From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err="1" smtClean="0">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(3.27)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weighted </a:t>
            </a:r>
            <a:r>
              <a:rPr lang="en-US" sz="1600" dirty="0">
                <a:solidFill>
                  <a:schemeClr val="bg1"/>
                </a:solidFill>
                <a:latin typeface="Cambria Math" panose="02040503050406030204" pitchFamily="18" charset="0"/>
                <a:ea typeface="Cambria Math" panose="02040503050406030204" pitchFamily="18" charset="0"/>
              </a:rPr>
              <a:t>averages of the data are (recall </a:t>
            </a:r>
            <a:r>
              <a:rPr lang="en-US" sz="1600" dirty="0" smtClean="0">
                <a:solidFill>
                  <a:schemeClr val="bg1"/>
                </a:solidFill>
                <a:latin typeface="Cambria Math" panose="02040503050406030204" pitchFamily="18" charset="0"/>
                <a:ea typeface="Cambria Math" panose="02040503050406030204" pitchFamily="18" charset="0"/>
              </a:rPr>
              <a:t>that</a:t>
            </a:r>
            <a:r>
              <a:rPr lang="tr-TR" sz="1600" dirty="0" smtClean="0">
                <a:solidFill>
                  <a:schemeClr val="bg1"/>
                </a:solidFill>
                <a:latin typeface="Cambria Math" panose="02040503050406030204" pitchFamily="18" charset="0"/>
                <a:ea typeface="Cambria Math" panose="02040503050406030204" pitchFamily="18" charset="0"/>
              </a:rPr>
              <a:t> </a:t>
            </a:r>
            <a:r>
              <a:rPr lang="pl-PL" sz="1600" dirty="0" smtClean="0">
                <a:solidFill>
                  <a:schemeClr val="bg1"/>
                </a:solidFill>
                <a:latin typeface="Cambria Math" panose="02040503050406030204" pitchFamily="18" charset="0"/>
                <a:ea typeface="Cambria Math" panose="02040503050406030204" pitchFamily="18" charset="0"/>
              </a:rPr>
              <a:t>we </a:t>
            </a:r>
            <a:r>
              <a:rPr lang="pl-PL" sz="1600" dirty="0">
                <a:solidFill>
                  <a:schemeClr val="bg1"/>
                </a:solidFill>
                <a:latin typeface="Cambria Math" panose="02040503050406030204" pitchFamily="18" charset="0"/>
                <a:ea typeface="Cambria Math" panose="02040503050406030204" pitchFamily="18" charset="0"/>
              </a:rPr>
              <a:t>fit z = ln y</a:t>
            </a:r>
            <a:r>
              <a:rPr lang="pl-PL"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and </a:t>
            </a:r>
            <a:r>
              <a:rPr lang="en-US" sz="1600" dirty="0" err="1">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yield </a:t>
            </a:r>
            <a:r>
              <a:rPr lang="en-US" sz="1600" dirty="0">
                <a:solidFill>
                  <a:schemeClr val="bg1"/>
                </a:solidFill>
                <a:latin typeface="Cambria Math" panose="02040503050406030204" pitchFamily="18" charset="0"/>
                <a:ea typeface="Cambria Math" panose="02040503050406030204" pitchFamily="18" charset="0"/>
              </a:rPr>
              <a:t>for the </a:t>
            </a:r>
            <a:r>
              <a:rPr lang="en-US" sz="1600" dirty="0" smtClean="0">
                <a:solidFill>
                  <a:schemeClr val="bg1"/>
                </a:solidFill>
                <a:latin typeface="Cambria Math" panose="02040503050406030204" pitchFamily="18" charset="0"/>
                <a:ea typeface="Cambria Math" panose="02040503050406030204" pitchFamily="18" charset="0"/>
              </a:rPr>
              <a:t>parameters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Therefore</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so that the fitting function is f (x) = </a:t>
            </a:r>
            <a:r>
              <a:rPr lang="en-US" sz="1600" dirty="0" smtClean="0">
                <a:solidFill>
                  <a:schemeClr val="bg1"/>
                </a:solidFill>
                <a:latin typeface="Cambria Math" panose="02040503050406030204" pitchFamily="18" charset="0"/>
                <a:ea typeface="Cambria Math" panose="02040503050406030204" pitchFamily="18" charset="0"/>
              </a:rPr>
              <a:t>3.622</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30000" dirty="0" smtClean="0">
                <a:solidFill>
                  <a:schemeClr val="bg1"/>
                </a:solidFill>
                <a:latin typeface="Cambria Math" panose="02040503050406030204" pitchFamily="18" charset="0"/>
                <a:ea typeface="Cambria Math" panose="02040503050406030204" pitchFamily="18" charset="0"/>
              </a:rPr>
              <a:t>0.5440x</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As expected, this result is </a:t>
            </a:r>
            <a:r>
              <a:rPr lang="en-US" sz="1600" dirty="0" smtClean="0">
                <a:solidFill>
                  <a:schemeClr val="bg1"/>
                </a:solidFill>
                <a:latin typeface="Cambria Math" panose="02040503050406030204" pitchFamily="18" charset="0"/>
                <a:ea typeface="Cambria Math" panose="02040503050406030204" pitchFamily="18" charset="0"/>
              </a:rPr>
              <a:t>somewhat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different </a:t>
            </a:r>
            <a:r>
              <a:rPr lang="en-US" sz="1600" dirty="0">
                <a:solidFill>
                  <a:schemeClr val="bg1"/>
                </a:solidFill>
                <a:latin typeface="Cambria Math" panose="02040503050406030204" pitchFamily="18" charset="0"/>
                <a:ea typeface="Cambria Math" panose="02040503050406030204" pitchFamily="18" charset="0"/>
              </a:rPr>
              <a:t>from that obtained in Part (1).</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715128" y="1168738"/>
            <a:ext cx="2787684" cy="1407202"/>
          </a:xfrm>
          <a:prstGeom prst="rect">
            <a:avLst/>
          </a:prstGeom>
        </p:spPr>
      </p:pic>
      <p:pic>
        <p:nvPicPr>
          <p:cNvPr id="5" name="Picture 4"/>
          <p:cNvPicPr>
            <a:picLocks noChangeAspect="1"/>
          </p:cNvPicPr>
          <p:nvPr/>
        </p:nvPicPr>
        <p:blipFill>
          <a:blip r:embed="rId3"/>
          <a:stretch>
            <a:fillRect/>
          </a:stretch>
        </p:blipFill>
        <p:spPr>
          <a:xfrm>
            <a:off x="4207314" y="3054725"/>
            <a:ext cx="3803312" cy="1137354"/>
          </a:xfrm>
          <a:prstGeom prst="rect">
            <a:avLst/>
          </a:prstGeom>
        </p:spPr>
      </p:pic>
      <p:pic>
        <p:nvPicPr>
          <p:cNvPr id="6" name="Picture 5"/>
          <p:cNvPicPr>
            <a:picLocks noChangeAspect="1"/>
          </p:cNvPicPr>
          <p:nvPr/>
        </p:nvPicPr>
        <p:blipFill>
          <a:blip r:embed="rId4"/>
          <a:stretch>
            <a:fillRect/>
          </a:stretch>
        </p:blipFill>
        <p:spPr>
          <a:xfrm>
            <a:off x="5087769" y="4739476"/>
            <a:ext cx="2209800" cy="419100"/>
          </a:xfrm>
          <a:prstGeom prst="rect">
            <a:avLst/>
          </a:prstGeom>
        </p:spPr>
      </p:pic>
    </p:spTree>
    <p:extLst>
      <p:ext uri="{BB962C8B-B14F-4D97-AF65-F5344CB8AC3E}">
        <p14:creationId xmlns:p14="http://schemas.microsoft.com/office/powerpoint/2010/main" val="3064220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59923" y="437745"/>
            <a:ext cx="11566188" cy="5016758"/>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 computations of the residuals and the standard deviation are as follows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Observe that the residuals and standard deviation are smaller than in Part (1), </a:t>
            </a:r>
            <a:r>
              <a:rPr lang="en-US" sz="1600" dirty="0" smtClean="0">
                <a:solidFill>
                  <a:schemeClr val="bg1"/>
                </a:solidFill>
                <a:latin typeface="Cambria Math" panose="02040503050406030204" pitchFamily="18" charset="0"/>
                <a:ea typeface="Cambria Math" panose="02040503050406030204" pitchFamily="18" charset="0"/>
              </a:rPr>
              <a:t>indicating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better fit, as expected</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It can be shown that fitting </a:t>
            </a:r>
            <a:r>
              <a:rPr lang="en-US" sz="1600" i="1" dirty="0" err="1">
                <a:solidFill>
                  <a:schemeClr val="bg1"/>
                </a:solidFill>
                <a:latin typeface="Cambria Math" panose="02040503050406030204" pitchFamily="18" charset="0"/>
                <a:ea typeface="Cambria Math" panose="02040503050406030204" pitchFamily="18" charset="0"/>
              </a:rPr>
              <a:t>y</a:t>
            </a:r>
            <a:r>
              <a:rPr lang="en-US" sz="1600" i="1" baseline="-25000" dirty="0" err="1">
                <a:solidFill>
                  <a:schemeClr val="bg1"/>
                </a:solidFill>
                <a:latin typeface="Cambria Math" panose="02040503050406030204" pitchFamily="18" charset="0"/>
                <a:ea typeface="Cambria Math" panose="02040503050406030204" pitchFamily="18" charset="0"/>
              </a:rPr>
              <a:t>i</a:t>
            </a:r>
            <a:r>
              <a:rPr lang="en-US" sz="1600" i="1" baseline="-25000" dirty="0">
                <a:solidFill>
                  <a:schemeClr val="bg1"/>
                </a:solidFill>
                <a:latin typeface="Cambria Math" panose="02040503050406030204" pitchFamily="18" charset="0"/>
                <a:ea typeface="Cambria Math" panose="02040503050406030204" pitchFamily="18" charset="0"/>
              </a:rPr>
              <a:t> </a:t>
            </a:r>
            <a:r>
              <a:rPr lang="tr-TR" sz="1600" i="1" baseline="-250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directly </a:t>
            </a:r>
            <a:r>
              <a:rPr lang="en-US" sz="1600" dirty="0">
                <a:solidFill>
                  <a:schemeClr val="bg1"/>
                </a:solidFill>
                <a:latin typeface="Cambria Math" panose="02040503050406030204" pitchFamily="18" charset="0"/>
                <a:ea typeface="Cambria Math" panose="02040503050406030204" pitchFamily="18" charset="0"/>
              </a:rPr>
              <a:t>(which involves the solution of a </a:t>
            </a:r>
            <a:r>
              <a:rPr lang="en-US" sz="1600" dirty="0" smtClean="0">
                <a:solidFill>
                  <a:schemeClr val="bg1"/>
                </a:solidFill>
                <a:latin typeface="Cambria Math" panose="02040503050406030204" pitchFamily="18" charset="0"/>
                <a:ea typeface="Cambria Math" panose="02040503050406030204" pitchFamily="18" charset="0"/>
              </a:rPr>
              <a:t>transcendental</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equation</a:t>
            </a:r>
            <a:r>
              <a:rPr lang="en-US" sz="1600" dirty="0">
                <a:solidFill>
                  <a:schemeClr val="bg1"/>
                </a:solidFill>
                <a:latin typeface="Cambria Math" panose="02040503050406030204" pitchFamily="18" charset="0"/>
                <a:ea typeface="Cambria Math" panose="02040503050406030204" pitchFamily="18" charset="0"/>
              </a:rPr>
              <a:t>) results in </a:t>
            </a:r>
            <a:r>
              <a:rPr lang="en-US" sz="1600" i="1" dirty="0">
                <a:solidFill>
                  <a:schemeClr val="bg1"/>
                </a:solidFill>
                <a:latin typeface="Cambria Math" panose="02040503050406030204" pitchFamily="18" charset="0"/>
                <a:ea typeface="Cambria Math" panose="02040503050406030204" pitchFamily="18" charset="0"/>
              </a:rPr>
              <a:t>f </a:t>
            </a:r>
            <a:r>
              <a:rPr lang="en-US" sz="1600" dirty="0">
                <a:solidFill>
                  <a:schemeClr val="bg1"/>
                </a:solidFill>
                <a:latin typeface="Cambria Math" panose="02040503050406030204" pitchFamily="18" charset="0"/>
                <a:ea typeface="Cambria Math" panose="02040503050406030204" pitchFamily="18" charset="0"/>
              </a:rPr>
              <a:t>(</a:t>
            </a:r>
            <a:r>
              <a:rPr lang="en-US" sz="1600" i="1" dirty="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3</a:t>
            </a:r>
            <a:r>
              <a:rPr lang="en-US" sz="1600" i="1"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614</a:t>
            </a:r>
            <a:r>
              <a:rPr lang="en-US" sz="1600" i="1" dirty="0" smtClean="0">
                <a:solidFill>
                  <a:schemeClr val="bg1"/>
                </a:solidFill>
                <a:latin typeface="Cambria Math" panose="02040503050406030204" pitchFamily="18" charset="0"/>
                <a:ea typeface="Cambria Math" panose="02040503050406030204" pitchFamily="18" charset="0"/>
              </a:rPr>
              <a:t>e</a:t>
            </a:r>
            <a:r>
              <a:rPr lang="tr-TR" sz="1600" i="1" dirty="0" smtClean="0">
                <a:solidFill>
                  <a:schemeClr val="bg1"/>
                </a:solidFill>
                <a:latin typeface="Cambria Math" panose="02040503050406030204" pitchFamily="18" charset="0"/>
                <a:ea typeface="Cambria Math" panose="02040503050406030204" pitchFamily="18" charset="0"/>
              </a:rPr>
              <a:t> </a:t>
            </a:r>
            <a:r>
              <a:rPr lang="en-US" sz="1600" baseline="30000" dirty="0" smtClean="0">
                <a:solidFill>
                  <a:schemeClr val="bg1"/>
                </a:solidFill>
                <a:latin typeface="Cambria Math" panose="02040503050406030204" pitchFamily="18" charset="0"/>
                <a:ea typeface="Cambria Math" panose="02040503050406030204" pitchFamily="18" charset="0"/>
              </a:rPr>
              <a:t>0</a:t>
            </a:r>
            <a:r>
              <a:rPr lang="en-US" sz="1600" i="1" baseline="30000" dirty="0" smtClean="0">
                <a:solidFill>
                  <a:schemeClr val="bg1"/>
                </a:solidFill>
                <a:latin typeface="Cambria Math" panose="02040503050406030204" pitchFamily="18" charset="0"/>
                <a:ea typeface="Cambria Math" panose="02040503050406030204" pitchFamily="18" charset="0"/>
              </a:rPr>
              <a:t>.</a:t>
            </a:r>
            <a:r>
              <a:rPr lang="en-US" sz="1600" baseline="30000" dirty="0" smtClean="0">
                <a:solidFill>
                  <a:schemeClr val="bg1"/>
                </a:solidFill>
                <a:latin typeface="Cambria Math" panose="02040503050406030204" pitchFamily="18" charset="0"/>
                <a:ea typeface="Cambria Math" panose="02040503050406030204" pitchFamily="18" charset="0"/>
              </a:rPr>
              <a:t>5442</a:t>
            </a:r>
            <a:r>
              <a:rPr lang="en-US" sz="1600" dirty="0">
                <a:solidFill>
                  <a:schemeClr val="bg1"/>
                </a:solidFill>
                <a:latin typeface="Cambria Math" panose="02040503050406030204" pitchFamily="18" charset="0"/>
                <a:ea typeface="Cambria Math" panose="02040503050406030204" pitchFamily="18" charset="0"/>
              </a:rPr>
              <a:t>. The corresponding standard </a:t>
            </a:r>
            <a:r>
              <a:rPr lang="en-US" sz="1600" dirty="0" smtClean="0">
                <a:solidFill>
                  <a:schemeClr val="bg1"/>
                </a:solidFill>
                <a:latin typeface="Cambria Math" panose="02040503050406030204" pitchFamily="18" charset="0"/>
                <a:ea typeface="Cambria Math" panose="02040503050406030204" pitchFamily="18" charset="0"/>
              </a:rPr>
              <a:t>deviation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i="1" dirty="0">
                <a:solidFill>
                  <a:schemeClr val="bg1"/>
                </a:solidFill>
                <a:latin typeface="Cambria Math" panose="02040503050406030204" pitchFamily="18" charset="0"/>
                <a:ea typeface="Cambria Math" panose="02040503050406030204" pitchFamily="18" charset="0"/>
              </a:rPr>
              <a:t>σ </a:t>
            </a:r>
            <a:r>
              <a:rPr lang="en-US" sz="1600" dirty="0">
                <a:solidFill>
                  <a:schemeClr val="bg1"/>
                </a:solidFill>
                <a:latin typeface="Cambria Math" panose="02040503050406030204" pitchFamily="18" charset="0"/>
                <a:ea typeface="Cambria Math" panose="02040503050406030204" pitchFamily="18" charset="0"/>
              </a:rPr>
              <a:t>= 1</a:t>
            </a:r>
            <a:r>
              <a:rPr lang="en-US" sz="1600" i="1" dirty="0">
                <a:solidFill>
                  <a:schemeClr val="bg1"/>
                </a:solidFill>
                <a:latin typeface="Cambria Math" panose="02040503050406030204" pitchFamily="18" charset="0"/>
                <a:ea typeface="Cambria Math" panose="02040503050406030204" pitchFamily="18" charset="0"/>
              </a:rPr>
              <a:t>.</a:t>
            </a:r>
            <a:r>
              <a:rPr lang="en-US" sz="1600" dirty="0">
                <a:solidFill>
                  <a:schemeClr val="bg1"/>
                </a:solidFill>
                <a:latin typeface="Cambria Math" panose="02040503050406030204" pitchFamily="18" charset="0"/>
                <a:ea typeface="Cambria Math" panose="02040503050406030204" pitchFamily="18" charset="0"/>
              </a:rPr>
              <a:t>022, which is very close to the result in Part (2).</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3642704" y="986315"/>
            <a:ext cx="5000625" cy="1200150"/>
          </a:xfrm>
          <a:prstGeom prst="rect">
            <a:avLst/>
          </a:prstGeom>
        </p:spPr>
      </p:pic>
      <p:pic>
        <p:nvPicPr>
          <p:cNvPr id="5" name="Picture 4"/>
          <p:cNvPicPr>
            <a:picLocks noChangeAspect="1"/>
          </p:cNvPicPr>
          <p:nvPr/>
        </p:nvPicPr>
        <p:blipFill>
          <a:blip r:embed="rId3"/>
          <a:stretch>
            <a:fillRect/>
          </a:stretch>
        </p:blipFill>
        <p:spPr>
          <a:xfrm>
            <a:off x="4838092" y="2735035"/>
            <a:ext cx="2457450" cy="1362075"/>
          </a:xfrm>
          <a:prstGeom prst="rect">
            <a:avLst/>
          </a:prstGeom>
        </p:spPr>
      </p:pic>
    </p:spTree>
    <p:extLst>
      <p:ext uri="{BB962C8B-B14F-4D97-AF65-F5344CB8AC3E}">
        <p14:creationId xmlns:p14="http://schemas.microsoft.com/office/powerpoint/2010/main" val="28702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661481" y="1527243"/>
            <a:ext cx="10992255" cy="1200329"/>
          </a:xfrm>
          <a:prstGeom prst="rect">
            <a:avLst/>
          </a:prstGeom>
          <a:noFill/>
        </p:spPr>
        <p:txBody>
          <a:bodyPr wrap="square" rtlCol="0">
            <a:spAutoFit/>
          </a:bodyPr>
          <a:lstStyle/>
          <a:p>
            <a:pPr lvl="0"/>
            <a:r>
              <a:rPr lang="tr-TR" b="1" dirty="0">
                <a:solidFill>
                  <a:schemeClr val="bg1"/>
                </a:solidFill>
                <a:latin typeface="Cambria Math" panose="02040503050406030204" pitchFamily="18" charset="0"/>
                <a:ea typeface="Cambria Math" panose="02040503050406030204" pitchFamily="18" charset="0"/>
                <a:cs typeface="Nunito"/>
                <a:sym typeface="Nunito"/>
              </a:rPr>
              <a:t>REFERENCES</a:t>
            </a:r>
          </a:p>
          <a:p>
            <a:endParaRPr lang="tr-TR" dirty="0">
              <a:solidFill>
                <a:schemeClr val="bg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dirty="0" err="1">
                <a:solidFill>
                  <a:schemeClr val="bg1"/>
                </a:solidFill>
                <a:latin typeface="Cambria Math" panose="02040503050406030204" pitchFamily="18" charset="0"/>
                <a:ea typeface="Cambria Math" panose="02040503050406030204" pitchFamily="18" charset="0"/>
              </a:rPr>
              <a:t>Jaan</a:t>
            </a:r>
            <a:r>
              <a:rPr lang="en-US" dirty="0">
                <a:solidFill>
                  <a:schemeClr val="bg1"/>
                </a:solidFill>
                <a:latin typeface="Cambria Math" panose="02040503050406030204" pitchFamily="18" charset="0"/>
                <a:ea typeface="Cambria Math" panose="02040503050406030204" pitchFamily="18" charset="0"/>
              </a:rPr>
              <a:t> </a:t>
            </a:r>
            <a:r>
              <a:rPr lang="en-US" dirty="0" err="1">
                <a:solidFill>
                  <a:schemeClr val="bg1"/>
                </a:solidFill>
                <a:latin typeface="Cambria Math" panose="02040503050406030204" pitchFamily="18" charset="0"/>
                <a:ea typeface="Cambria Math" panose="02040503050406030204" pitchFamily="18" charset="0"/>
              </a:rPr>
              <a:t>Kiusalaas</a:t>
            </a:r>
            <a:r>
              <a:rPr lang="en-US" dirty="0">
                <a:solidFill>
                  <a:schemeClr val="bg1"/>
                </a:solidFill>
                <a:latin typeface="Cambria Math" panose="02040503050406030204" pitchFamily="18" charset="0"/>
                <a:ea typeface="Cambria Math" panose="02040503050406030204" pitchFamily="18" charset="0"/>
              </a:rPr>
              <a:t>, “Numerical Methods in Engineering with Python 3”,3rd Edition, Cambridge, NY, 2013</a:t>
            </a:r>
            <a:endParaRPr lang="tr-TR"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780462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9011" y="1064297"/>
            <a:ext cx="11446212" cy="954107"/>
          </a:xfrm>
          <a:prstGeom prst="rect">
            <a:avLst/>
          </a:prstGeom>
        </p:spPr>
        <p:txBody>
          <a:bodyPr wrap="square">
            <a:spAutoFit/>
          </a:bodyPr>
          <a:lstStyle/>
          <a:p>
            <a:pPr lvl="0" algn="just"/>
            <a:r>
              <a:rPr lang="en-US" sz="1400" dirty="0">
                <a:solidFill>
                  <a:schemeClr val="bg1"/>
                </a:solidFill>
                <a:latin typeface="Cambria Math" panose="02040503050406030204" pitchFamily="18" charset="0"/>
                <a:ea typeface="Cambria Math" panose="02040503050406030204" pitchFamily="18" charset="0"/>
                <a:cs typeface="Nunito"/>
                <a:sym typeface="Nunito"/>
              </a:rPr>
              <a:t>Data is often given for discrete values along a continuum. However, you may require estimates at points between the discrete values. This method describes techniques to fit curves to such data to obtain intermediate estimates. In addition, you may require a simplified version of a complicated function. One way to do this is to compute values of the function at a number of discrete values along the range of interest. Then, a simpler function may be derived to fit these values. Both of these applications are known as curve fitting</a:t>
            </a:r>
            <a:r>
              <a:rPr lang="en-US" sz="1400" dirty="0" smtClean="0">
                <a:solidFill>
                  <a:schemeClr val="bg1"/>
                </a:solidFill>
                <a:latin typeface="Cambria Math" panose="02040503050406030204" pitchFamily="18" charset="0"/>
                <a:ea typeface="Cambria Math" panose="02040503050406030204" pitchFamily="18" charset="0"/>
                <a:cs typeface="Nunito"/>
                <a:sym typeface="Nunito"/>
              </a:rPr>
              <a:t>.</a:t>
            </a:r>
            <a:endParaRPr lang="tr-TR" sz="1400" dirty="0" smtClean="0">
              <a:solidFill>
                <a:schemeClr val="bg1"/>
              </a:solidFill>
              <a:latin typeface="Cambria Math" panose="02040503050406030204" pitchFamily="18" charset="0"/>
              <a:ea typeface="Cambria Math" panose="02040503050406030204" pitchFamily="18" charset="0"/>
              <a:cs typeface="Nunito"/>
              <a:sym typeface="Nunito"/>
            </a:endParaRPr>
          </a:p>
        </p:txBody>
      </p:sp>
      <p:sp>
        <p:nvSpPr>
          <p:cNvPr id="3" name="Rounded Rectangle 2"/>
          <p:cNvSpPr/>
          <p:nvPr/>
        </p:nvSpPr>
        <p:spPr>
          <a:xfrm>
            <a:off x="-1" y="389106"/>
            <a:ext cx="12192001" cy="359923"/>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b="1" dirty="0">
                <a:solidFill>
                  <a:schemeClr val="bg2"/>
                </a:solidFill>
                <a:latin typeface="Cambria Math" panose="02040503050406030204" pitchFamily="18" charset="0"/>
                <a:ea typeface="Cambria Math" panose="02040503050406030204" pitchFamily="18" charset="0"/>
                <a:cs typeface="Nunito"/>
                <a:sym typeface="Nunito"/>
              </a:rPr>
              <a:t>CURVE FITTING</a:t>
            </a:r>
            <a:endParaRPr lang="en-US" dirty="0">
              <a:solidFill>
                <a:schemeClr val="bg2"/>
              </a:solidFill>
              <a:latin typeface="Cambria Math" panose="02040503050406030204" pitchFamily="18" charset="0"/>
              <a:ea typeface="Cambria Math" panose="02040503050406030204" pitchFamily="18" charset="0"/>
              <a:cs typeface="Nunito"/>
              <a:sym typeface="Nunito"/>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9529696" y="1854701"/>
            <a:ext cx="2173662" cy="3924529"/>
          </a:xfrm>
          <a:prstGeom prst="rect">
            <a:avLst/>
          </a:prstGeom>
        </p:spPr>
      </p:pic>
      <p:sp>
        <p:nvSpPr>
          <p:cNvPr id="6" name="TextBox 5"/>
          <p:cNvSpPr txBox="1"/>
          <p:nvPr/>
        </p:nvSpPr>
        <p:spPr>
          <a:xfrm>
            <a:off x="257146" y="2835056"/>
            <a:ext cx="9188411" cy="2154436"/>
          </a:xfrm>
          <a:prstGeom prst="rect">
            <a:avLst/>
          </a:prstGeom>
          <a:noFill/>
        </p:spPr>
        <p:txBody>
          <a:bodyPr wrap="square" rtlCol="0">
            <a:spAutoFit/>
          </a:bodyPr>
          <a:lstStyle/>
          <a:p>
            <a:pPr marL="285750" lvl="0" indent="-285750" algn="just">
              <a:buFont typeface="Arial" panose="020B0604020202020204" pitchFamily="34" charset="0"/>
              <a:buChar char="•"/>
            </a:pPr>
            <a:r>
              <a:rPr lang="en-US" sz="1600" b="1" dirty="0" err="1" smtClean="0">
                <a:solidFill>
                  <a:schemeClr val="bg1"/>
                </a:solidFill>
                <a:latin typeface="Cambria Math" panose="02040503050406030204" pitchFamily="18" charset="0"/>
                <a:ea typeface="Cambria Math" panose="02040503050406030204" pitchFamily="18" charset="0"/>
              </a:rPr>
              <a:t>Noncomputer</a:t>
            </a:r>
            <a:r>
              <a:rPr lang="en-US" sz="1600" b="1" dirty="0" smtClean="0">
                <a:solidFill>
                  <a:schemeClr val="bg1"/>
                </a:solidFill>
                <a:latin typeface="Cambria Math" panose="02040503050406030204" pitchFamily="18" charset="0"/>
                <a:ea typeface="Cambria Math" panose="02040503050406030204" pitchFamily="18" charset="0"/>
              </a:rPr>
              <a:t> Methods </a:t>
            </a:r>
            <a:r>
              <a:rPr lang="en-US" sz="1600" b="1" dirty="0">
                <a:solidFill>
                  <a:schemeClr val="bg1"/>
                </a:solidFill>
                <a:latin typeface="Cambria Math" panose="02040503050406030204" pitchFamily="18" charset="0"/>
                <a:ea typeface="Cambria Math" panose="02040503050406030204" pitchFamily="18" charset="0"/>
              </a:rPr>
              <a:t>for Curve </a:t>
            </a:r>
            <a:r>
              <a:rPr lang="en-US" sz="1600" b="1" dirty="0" smtClean="0">
                <a:solidFill>
                  <a:schemeClr val="bg1"/>
                </a:solidFill>
                <a:latin typeface="Cambria Math" panose="02040503050406030204" pitchFamily="18" charset="0"/>
                <a:ea typeface="Cambria Math" panose="02040503050406030204" pitchFamily="18" charset="0"/>
              </a:rPr>
              <a:t>Fitting</a:t>
            </a:r>
            <a:endParaRPr lang="tr-TR" sz="1600" b="1" dirty="0" smtClean="0">
              <a:solidFill>
                <a:schemeClr val="bg1"/>
              </a:solidFill>
              <a:latin typeface="Cambria Math" panose="02040503050406030204" pitchFamily="18" charset="0"/>
              <a:ea typeface="Cambria Math" panose="02040503050406030204" pitchFamily="18" charset="0"/>
            </a:endParaRPr>
          </a:p>
          <a:p>
            <a:pPr marL="285750" lvl="0" indent="-285750" algn="just">
              <a:buFont typeface="Arial" panose="020B0604020202020204" pitchFamily="34" charset="0"/>
              <a:buChar char="•"/>
            </a:pPr>
            <a:endParaRPr lang="tr-TR" sz="1400" b="1" dirty="0" smtClean="0">
              <a:solidFill>
                <a:schemeClr val="bg1"/>
              </a:solidFill>
              <a:latin typeface="Cambria Math" panose="02040503050406030204" pitchFamily="18" charset="0"/>
              <a:ea typeface="Cambria Math" panose="02040503050406030204" pitchFamily="18" charset="0"/>
            </a:endParaRPr>
          </a:p>
          <a:p>
            <a:pPr lvl="0" algn="just"/>
            <a:r>
              <a:rPr lang="en-US" sz="1400" dirty="0">
                <a:solidFill>
                  <a:schemeClr val="bg1"/>
                </a:solidFill>
                <a:latin typeface="Cambria Math" panose="02040503050406030204" pitchFamily="18" charset="0"/>
                <a:ea typeface="Cambria Math" panose="02040503050406030204" pitchFamily="18" charset="0"/>
                <a:cs typeface="Nunito"/>
                <a:sym typeface="Nunito"/>
              </a:rPr>
              <a:t>The simplest method for fitting a curve to data is to plot the points and then sketch a line that visually conforms to the data. Although this is a valid option when quick estimates are required, the results are dependent on the subjective viewpoint of the person sketching the curve</a:t>
            </a:r>
            <a:r>
              <a:rPr lang="en-US" sz="1400" dirty="0" smtClean="0">
                <a:solidFill>
                  <a:schemeClr val="bg1"/>
                </a:solidFill>
                <a:latin typeface="Cambria Math" panose="02040503050406030204" pitchFamily="18" charset="0"/>
                <a:ea typeface="Cambria Math" panose="02040503050406030204" pitchFamily="18" charset="0"/>
                <a:cs typeface="Nunito"/>
                <a:sym typeface="Nunito"/>
              </a:rPr>
              <a:t>.</a:t>
            </a:r>
            <a:endParaRPr lang="tr-TR" sz="1400" dirty="0" smtClean="0">
              <a:solidFill>
                <a:schemeClr val="bg1"/>
              </a:solidFill>
              <a:latin typeface="Cambria Math" panose="02040503050406030204" pitchFamily="18" charset="0"/>
              <a:ea typeface="Cambria Math" panose="02040503050406030204" pitchFamily="18" charset="0"/>
              <a:cs typeface="Nunito"/>
              <a:sym typeface="Nunito"/>
            </a:endParaRPr>
          </a:p>
          <a:p>
            <a:pPr lvl="0" algn="just"/>
            <a:endParaRPr lang="tr-TR" sz="1400" dirty="0" smtClean="0">
              <a:solidFill>
                <a:schemeClr val="bg1"/>
              </a:solidFill>
              <a:latin typeface="Cambria Math" panose="02040503050406030204" pitchFamily="18" charset="0"/>
              <a:ea typeface="Cambria Math" panose="02040503050406030204" pitchFamily="18" charset="0"/>
              <a:cs typeface="Nunito"/>
              <a:sym typeface="Nunito"/>
            </a:endParaRPr>
          </a:p>
          <a:p>
            <a:pPr lvl="0" algn="just"/>
            <a:r>
              <a:rPr lang="en-US" sz="1400" dirty="0">
                <a:solidFill>
                  <a:schemeClr val="bg1"/>
                </a:solidFill>
                <a:latin typeface="Cambria Math" panose="02040503050406030204" pitchFamily="18" charset="0"/>
                <a:ea typeface="Cambria Math" panose="02040503050406030204" pitchFamily="18" charset="0"/>
                <a:cs typeface="Nunito"/>
                <a:sym typeface="Nunito"/>
              </a:rPr>
              <a:t>For example, Fig</a:t>
            </a:r>
            <a:r>
              <a:rPr lang="en-US" sz="1400" dirty="0" smtClean="0">
                <a:solidFill>
                  <a:schemeClr val="bg1"/>
                </a:solidFill>
                <a:latin typeface="Cambria Math" panose="02040503050406030204" pitchFamily="18" charset="0"/>
                <a:ea typeface="Cambria Math" panose="02040503050406030204" pitchFamily="18" charset="0"/>
                <a:cs typeface="Nunito"/>
                <a:sym typeface="Nunito"/>
              </a:rPr>
              <a:t>.</a:t>
            </a:r>
            <a:r>
              <a:rPr lang="tr-TR" sz="1400" dirty="0" smtClean="0">
                <a:solidFill>
                  <a:schemeClr val="bg1"/>
                </a:solidFill>
                <a:latin typeface="Cambria Math" panose="02040503050406030204" pitchFamily="18" charset="0"/>
                <a:ea typeface="Cambria Math" panose="02040503050406030204" pitchFamily="18" charset="0"/>
                <a:cs typeface="Nunito"/>
                <a:sym typeface="Nunito"/>
              </a:rPr>
              <a:t> </a:t>
            </a:r>
            <a:r>
              <a:rPr lang="en-US" sz="1400" dirty="0" smtClean="0">
                <a:solidFill>
                  <a:schemeClr val="bg1"/>
                </a:solidFill>
                <a:latin typeface="Cambria Math" panose="02040503050406030204" pitchFamily="18" charset="0"/>
                <a:ea typeface="Cambria Math" panose="02040503050406030204" pitchFamily="18" charset="0"/>
                <a:cs typeface="Nunito"/>
                <a:sym typeface="Nunito"/>
              </a:rPr>
              <a:t>shows </a:t>
            </a:r>
            <a:r>
              <a:rPr lang="en-US" sz="1400" dirty="0">
                <a:solidFill>
                  <a:schemeClr val="bg1"/>
                </a:solidFill>
                <a:latin typeface="Cambria Math" panose="02040503050406030204" pitchFamily="18" charset="0"/>
                <a:ea typeface="Cambria Math" panose="02040503050406030204" pitchFamily="18" charset="0"/>
                <a:cs typeface="Nunito"/>
                <a:sym typeface="Nunito"/>
              </a:rPr>
              <a:t>sketches developed from the same set of data by three engineers. </a:t>
            </a:r>
            <a:endParaRPr lang="tr-TR" sz="1600" dirty="0">
              <a:solidFill>
                <a:schemeClr val="bg1"/>
              </a:solidFill>
              <a:latin typeface="Cambria Math" panose="02040503050406030204" pitchFamily="18" charset="0"/>
              <a:ea typeface="Cambria Math" panose="02040503050406030204" pitchFamily="18" charset="0"/>
              <a:cs typeface="Nunito"/>
              <a:sym typeface="Nunito"/>
            </a:endParaRPr>
          </a:p>
          <a:p>
            <a:pPr lvl="0" algn="just"/>
            <a:endParaRPr lang="tr-TR" sz="1600" dirty="0">
              <a:solidFill>
                <a:schemeClr val="bg1"/>
              </a:solidFill>
              <a:latin typeface="Cambria Math" panose="02040503050406030204" pitchFamily="18" charset="0"/>
              <a:ea typeface="Cambria Math" panose="02040503050406030204" pitchFamily="18" charset="0"/>
              <a:cs typeface="Nunito"/>
              <a:sym typeface="Nunito"/>
            </a:endParaRPr>
          </a:p>
          <a:p>
            <a:endParaRPr lang="tr-TR" dirty="0"/>
          </a:p>
        </p:txBody>
      </p:sp>
      <p:sp>
        <p:nvSpPr>
          <p:cNvPr id="7" name="TextBox 6"/>
          <p:cNvSpPr txBox="1"/>
          <p:nvPr/>
        </p:nvSpPr>
        <p:spPr>
          <a:xfrm>
            <a:off x="7509754" y="6005154"/>
            <a:ext cx="4523362" cy="73866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tr-TR" sz="1400" b="1" dirty="0" smtClean="0">
                <a:latin typeface="Cambria Math" panose="02040503050406030204" pitchFamily="18" charset="0"/>
                <a:ea typeface="Cambria Math" panose="02040503050406030204" pitchFamily="18" charset="0"/>
              </a:rPr>
              <a:t>Figure : </a:t>
            </a:r>
            <a:r>
              <a:rPr lang="en-US" sz="1400" dirty="0" smtClean="0">
                <a:latin typeface="Cambria Math" panose="02040503050406030204" pitchFamily="18" charset="0"/>
                <a:ea typeface="Cambria Math" panose="02040503050406030204" pitchFamily="18" charset="0"/>
              </a:rPr>
              <a:t>Three </a:t>
            </a:r>
            <a:r>
              <a:rPr lang="en-US" sz="1400" dirty="0">
                <a:latin typeface="Cambria Math" panose="02040503050406030204" pitchFamily="18" charset="0"/>
                <a:ea typeface="Cambria Math" panose="02040503050406030204" pitchFamily="18" charset="0"/>
              </a:rPr>
              <a:t>attempts to fit a “</a:t>
            </a:r>
            <a:r>
              <a:rPr lang="en-US" sz="1400" dirty="0" smtClean="0">
                <a:latin typeface="Cambria Math" panose="02040503050406030204" pitchFamily="18" charset="0"/>
                <a:ea typeface="Cambria Math" panose="02040503050406030204" pitchFamily="18" charset="0"/>
              </a:rPr>
              <a:t>best”</a:t>
            </a:r>
            <a:r>
              <a:rPr lang="tr-TR" sz="1400" dirty="0" smtClean="0">
                <a:latin typeface="Cambria Math" panose="02040503050406030204" pitchFamily="18" charset="0"/>
                <a:ea typeface="Cambria Math" panose="02040503050406030204" pitchFamily="18" charset="0"/>
              </a:rPr>
              <a:t> </a:t>
            </a:r>
            <a:r>
              <a:rPr lang="en-US" sz="1400" dirty="0" smtClean="0">
                <a:latin typeface="Cambria Math" panose="02040503050406030204" pitchFamily="18" charset="0"/>
                <a:ea typeface="Cambria Math" panose="02040503050406030204" pitchFamily="18" charset="0"/>
              </a:rPr>
              <a:t>curve </a:t>
            </a:r>
            <a:r>
              <a:rPr lang="en-US" sz="1400" dirty="0">
                <a:latin typeface="Cambria Math" panose="02040503050406030204" pitchFamily="18" charset="0"/>
                <a:ea typeface="Cambria Math" panose="02040503050406030204" pitchFamily="18" charset="0"/>
              </a:rPr>
              <a:t>through five </a:t>
            </a:r>
            <a:r>
              <a:rPr lang="en-US" sz="1400" dirty="0" smtClean="0">
                <a:latin typeface="Cambria Math" panose="02040503050406030204" pitchFamily="18" charset="0"/>
                <a:ea typeface="Cambria Math" panose="02040503050406030204" pitchFamily="18" charset="0"/>
              </a:rPr>
              <a:t>data</a:t>
            </a:r>
            <a:r>
              <a:rPr lang="tr-TR" sz="1400" dirty="0" smtClean="0">
                <a:latin typeface="Cambria Math" panose="02040503050406030204" pitchFamily="18" charset="0"/>
                <a:ea typeface="Cambria Math" panose="02040503050406030204" pitchFamily="18" charset="0"/>
              </a:rPr>
              <a:t> </a:t>
            </a:r>
            <a:r>
              <a:rPr lang="en-US" sz="1400" dirty="0" smtClean="0">
                <a:latin typeface="Cambria Math" panose="02040503050406030204" pitchFamily="18" charset="0"/>
                <a:ea typeface="Cambria Math" panose="02040503050406030204" pitchFamily="18" charset="0"/>
              </a:rPr>
              <a:t>points</a:t>
            </a:r>
            <a:r>
              <a:rPr lang="en-US" sz="1400" dirty="0">
                <a:latin typeface="Cambria Math" panose="02040503050406030204" pitchFamily="18" charset="0"/>
                <a:ea typeface="Cambria Math" panose="02040503050406030204" pitchFamily="18" charset="0"/>
              </a:rPr>
              <a:t>. (</a:t>
            </a:r>
            <a:r>
              <a:rPr lang="en-US" sz="1400" i="1" dirty="0">
                <a:latin typeface="Cambria Math" panose="02040503050406030204" pitchFamily="18" charset="0"/>
                <a:ea typeface="Cambria Math" panose="02040503050406030204" pitchFamily="18" charset="0"/>
              </a:rPr>
              <a:t>a</a:t>
            </a:r>
            <a:r>
              <a:rPr lang="en-US" sz="1400" dirty="0">
                <a:latin typeface="Cambria Math" panose="02040503050406030204" pitchFamily="18" charset="0"/>
                <a:ea typeface="Cambria Math" panose="02040503050406030204" pitchFamily="18" charset="0"/>
              </a:rPr>
              <a:t>) </a:t>
            </a:r>
            <a:r>
              <a:rPr lang="en-US" sz="1400" dirty="0" smtClean="0">
                <a:latin typeface="Cambria Math" panose="02040503050406030204" pitchFamily="18" charset="0"/>
                <a:ea typeface="Cambria Math" panose="02040503050406030204" pitchFamily="18" charset="0"/>
              </a:rPr>
              <a:t>Least-squares</a:t>
            </a:r>
            <a:r>
              <a:rPr lang="tr-TR" sz="1400" dirty="0" smtClean="0">
                <a:latin typeface="Cambria Math" panose="02040503050406030204" pitchFamily="18" charset="0"/>
                <a:ea typeface="Cambria Math" panose="02040503050406030204" pitchFamily="18" charset="0"/>
              </a:rPr>
              <a:t> </a:t>
            </a:r>
            <a:r>
              <a:rPr lang="en-US" sz="1400" dirty="0" smtClean="0">
                <a:latin typeface="Cambria Math" panose="02040503050406030204" pitchFamily="18" charset="0"/>
                <a:ea typeface="Cambria Math" panose="02040503050406030204" pitchFamily="18" charset="0"/>
              </a:rPr>
              <a:t>regression,</a:t>
            </a:r>
            <a:r>
              <a:rPr lang="tr-TR" sz="1400" dirty="0" smtClean="0">
                <a:latin typeface="Cambria Math" panose="02040503050406030204" pitchFamily="18" charset="0"/>
                <a:ea typeface="Cambria Math" panose="02040503050406030204" pitchFamily="18" charset="0"/>
              </a:rPr>
              <a:t> </a:t>
            </a:r>
            <a:r>
              <a:rPr lang="en-US" sz="1400" dirty="0" smtClean="0">
                <a:latin typeface="Cambria Math" panose="02040503050406030204" pitchFamily="18" charset="0"/>
                <a:ea typeface="Cambria Math" panose="02040503050406030204" pitchFamily="18" charset="0"/>
              </a:rPr>
              <a:t>(</a:t>
            </a:r>
            <a:r>
              <a:rPr lang="en-US" sz="1400" i="1" dirty="0">
                <a:latin typeface="Cambria Math" panose="02040503050406030204" pitchFamily="18" charset="0"/>
                <a:ea typeface="Cambria Math" panose="02040503050406030204" pitchFamily="18" charset="0"/>
              </a:rPr>
              <a:t>b</a:t>
            </a:r>
            <a:r>
              <a:rPr lang="en-US" sz="1400" dirty="0">
                <a:latin typeface="Cambria Math" panose="02040503050406030204" pitchFamily="18" charset="0"/>
                <a:ea typeface="Cambria Math" panose="02040503050406030204" pitchFamily="18" charset="0"/>
              </a:rPr>
              <a:t>) linear interpolation, and (</a:t>
            </a:r>
            <a:r>
              <a:rPr lang="en-US" sz="1400" i="1" dirty="0" smtClean="0">
                <a:latin typeface="Cambria Math" panose="02040503050406030204" pitchFamily="18" charset="0"/>
                <a:ea typeface="Cambria Math" panose="02040503050406030204" pitchFamily="18" charset="0"/>
              </a:rPr>
              <a:t>c</a:t>
            </a:r>
            <a:r>
              <a:rPr lang="en-US" sz="1400" dirty="0" smtClean="0">
                <a:latin typeface="Cambria Math" panose="02040503050406030204" pitchFamily="18" charset="0"/>
                <a:ea typeface="Cambria Math" panose="02040503050406030204" pitchFamily="18" charset="0"/>
              </a:rPr>
              <a:t>)</a:t>
            </a:r>
            <a:r>
              <a:rPr lang="tr-TR" sz="1400" dirty="0" smtClean="0">
                <a:latin typeface="Cambria Math" panose="02040503050406030204" pitchFamily="18" charset="0"/>
                <a:ea typeface="Cambria Math" panose="02040503050406030204" pitchFamily="18" charset="0"/>
              </a:rPr>
              <a:t> </a:t>
            </a:r>
            <a:r>
              <a:rPr lang="en-US" sz="1400" dirty="0" smtClean="0">
                <a:latin typeface="Cambria Math" panose="02040503050406030204" pitchFamily="18" charset="0"/>
                <a:ea typeface="Cambria Math" panose="02040503050406030204" pitchFamily="18" charset="0"/>
              </a:rPr>
              <a:t>curvilinear </a:t>
            </a:r>
            <a:r>
              <a:rPr lang="en-US" sz="1400" dirty="0">
                <a:latin typeface="Cambria Math" panose="02040503050406030204" pitchFamily="18" charset="0"/>
                <a:ea typeface="Cambria Math" panose="02040503050406030204" pitchFamily="18" charset="0"/>
              </a:rPr>
              <a:t>interpolation.</a:t>
            </a:r>
            <a:endParaRPr lang="tr-TR" sz="1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538599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6" name="Rounded Rectangle 5"/>
          <p:cNvSpPr/>
          <p:nvPr/>
        </p:nvSpPr>
        <p:spPr>
          <a:xfrm>
            <a:off x="0" y="282102"/>
            <a:ext cx="12192000" cy="47101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gn="ctr">
              <a:lnSpc>
                <a:spcPct val="120000"/>
              </a:lnSpc>
              <a:buClr>
                <a:srgbClr val="000000"/>
              </a:buClr>
              <a:buSzPts val="1800"/>
            </a:pPr>
            <a:r>
              <a:rPr lang="tr-TR" dirty="0">
                <a:solidFill>
                  <a:schemeClr val="bg1"/>
                </a:solidFill>
                <a:latin typeface="Bahnschrift" panose="020B0502040204020203" pitchFamily="34" charset="0"/>
                <a:ea typeface="Nunito"/>
                <a:cs typeface="Nunito"/>
                <a:sym typeface="Nunito"/>
              </a:rPr>
              <a:t> </a:t>
            </a:r>
            <a:r>
              <a:rPr lang="tr-TR" dirty="0" smtClean="0">
                <a:solidFill>
                  <a:schemeClr val="bg1"/>
                </a:solidFill>
                <a:latin typeface="Bahnschrift" panose="020B0502040204020203" pitchFamily="34" charset="0"/>
                <a:ea typeface="Nunito"/>
                <a:cs typeface="Nunito"/>
                <a:sym typeface="Nunito"/>
              </a:rPr>
              <a:t>      </a:t>
            </a:r>
            <a:r>
              <a:rPr lang="en-US" b="1" dirty="0" smtClean="0">
                <a:solidFill>
                  <a:schemeClr val="bg1"/>
                </a:solidFill>
                <a:latin typeface="Cambria Math" panose="02040503050406030204" pitchFamily="18" charset="0"/>
                <a:ea typeface="Cambria Math" panose="02040503050406030204" pitchFamily="18" charset="0"/>
                <a:cs typeface="Nunito"/>
                <a:sym typeface="Nunito"/>
              </a:rPr>
              <a:t>INTERPOLATIONS AND CURVE FITTING</a:t>
            </a:r>
            <a:endParaRPr lang="en-US" b="1" dirty="0">
              <a:solidFill>
                <a:schemeClr val="bg1"/>
              </a:solidFill>
              <a:latin typeface="Cambria Math" panose="02040503050406030204" pitchFamily="18" charset="0"/>
              <a:ea typeface="Cambria Math" panose="02040503050406030204" pitchFamily="18" charset="0"/>
              <a:cs typeface="Nunito"/>
              <a:sym typeface="Nunito"/>
            </a:endParaRPr>
          </a:p>
        </p:txBody>
      </p:sp>
      <p:pic>
        <p:nvPicPr>
          <p:cNvPr id="1026" name="Picture 2" descr="Zernike polynomial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87" y="1196667"/>
            <a:ext cx="4719389" cy="47193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ernike polynomials - Docteur Damien Gatinel"/>
          <p:cNvPicPr>
            <a:picLocks noChangeAspect="1" noChangeArrowheads="1"/>
          </p:cNvPicPr>
          <p:nvPr/>
        </p:nvPicPr>
        <p:blipFill rotWithShape="1">
          <a:blip r:embed="rId4">
            <a:extLst>
              <a:ext uri="{28A0092B-C50C-407E-A947-70E740481C1C}">
                <a14:useLocalDpi xmlns:a14="http://schemas.microsoft.com/office/drawing/2010/main" val="0"/>
              </a:ext>
            </a:extLst>
          </a:blip>
          <a:srcRect b="4364"/>
          <a:stretch/>
        </p:blipFill>
        <p:spPr bwMode="auto">
          <a:xfrm>
            <a:off x="5873329" y="1586390"/>
            <a:ext cx="5650314" cy="40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704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6" name="Rounded Rectangle 5"/>
          <p:cNvSpPr/>
          <p:nvPr/>
        </p:nvSpPr>
        <p:spPr>
          <a:xfrm>
            <a:off x="0" y="282102"/>
            <a:ext cx="12192000" cy="47101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gn="ctr">
              <a:lnSpc>
                <a:spcPct val="120000"/>
              </a:lnSpc>
              <a:buClr>
                <a:srgbClr val="000000"/>
              </a:buClr>
              <a:buSzPts val="1800"/>
            </a:pPr>
            <a:r>
              <a:rPr lang="tr-TR" dirty="0">
                <a:solidFill>
                  <a:schemeClr val="bg1"/>
                </a:solidFill>
                <a:latin typeface="Bahnschrift" panose="020B0502040204020203" pitchFamily="34" charset="0"/>
                <a:ea typeface="Nunito"/>
                <a:cs typeface="Nunito"/>
                <a:sym typeface="Nunito"/>
              </a:rPr>
              <a:t> </a:t>
            </a:r>
            <a:r>
              <a:rPr lang="tr-TR" dirty="0" smtClean="0">
                <a:solidFill>
                  <a:schemeClr val="bg1"/>
                </a:solidFill>
                <a:latin typeface="Bahnschrift" panose="020B0502040204020203" pitchFamily="34" charset="0"/>
                <a:ea typeface="Nunito"/>
                <a:cs typeface="Nunito"/>
                <a:sym typeface="Nunito"/>
              </a:rPr>
              <a:t>      </a:t>
            </a:r>
            <a:r>
              <a:rPr lang="en-US" b="1" dirty="0" smtClean="0">
                <a:solidFill>
                  <a:schemeClr val="bg1"/>
                </a:solidFill>
                <a:latin typeface="Cambria Math" panose="02040503050406030204" pitchFamily="18" charset="0"/>
                <a:ea typeface="Cambria Math" panose="02040503050406030204" pitchFamily="18" charset="0"/>
                <a:cs typeface="Nunito"/>
                <a:sym typeface="Nunito"/>
              </a:rPr>
              <a:t>INTERPOLATIONS AND CURVE FITTING</a:t>
            </a:r>
            <a:endParaRPr lang="en-US" b="1" dirty="0">
              <a:solidFill>
                <a:schemeClr val="bg1"/>
              </a:solidFill>
              <a:latin typeface="Cambria Math" panose="02040503050406030204" pitchFamily="18" charset="0"/>
              <a:ea typeface="Cambria Math" panose="02040503050406030204" pitchFamily="18" charset="0"/>
              <a:cs typeface="Nunito"/>
              <a:sym typeface="Nunito"/>
            </a:endParaRPr>
          </a:p>
        </p:txBody>
      </p:sp>
      <p:pic>
        <p:nvPicPr>
          <p:cNvPr id="2050" name="Picture 2" descr="https://upload.wikimedia.org/wikipedia/en/thumb/7/7c/Cauchy-equation-1.svg/1200px-Cauchy-equation-1.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643" y="2033621"/>
            <a:ext cx="4664409" cy="3233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ptical Glass – Hoya Op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151" y="1139159"/>
            <a:ext cx="3913614" cy="19568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ptical Glass Block Nanjing - WorldBid B2B Mark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4997" y="1298855"/>
            <a:ext cx="223837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Cross-section of an objective (by courtesy of Carl Zeiss ..."/>
          <p:cNvPicPr>
            <a:picLocks noChangeAspect="1" noChangeArrowheads="1"/>
          </p:cNvPicPr>
          <p:nvPr/>
        </p:nvPicPr>
        <p:blipFill rotWithShape="1">
          <a:blip r:embed="rId6">
            <a:extLst>
              <a:ext uri="{28A0092B-C50C-407E-A947-70E740481C1C}">
                <a14:useLocalDpi xmlns:a14="http://schemas.microsoft.com/office/drawing/2010/main" val="0"/>
              </a:ext>
            </a:extLst>
          </a:blip>
          <a:srcRect l="5924" t="-1901" r="53456" b="5978"/>
          <a:stretch/>
        </p:blipFill>
        <p:spPr bwMode="auto">
          <a:xfrm rot="16200000">
            <a:off x="6532262" y="2847687"/>
            <a:ext cx="3305896" cy="457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784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21012" y="544750"/>
            <a:ext cx="11478638" cy="6149376"/>
          </a:xfrm>
          <a:prstGeom prst="rect">
            <a:avLst/>
          </a:prstGeom>
          <a:noFill/>
        </p:spPr>
        <p:txBody>
          <a:bodyPr wrap="square" rtlCol="0">
            <a:spAutoFit/>
          </a:bodyPr>
          <a:lstStyle/>
          <a:p>
            <a:pPr marL="114300" lvl="0">
              <a:lnSpc>
                <a:spcPct val="120000"/>
              </a:lnSpc>
              <a:buClr>
                <a:srgbClr val="000000"/>
              </a:buClr>
              <a:buSzPts val="1800"/>
            </a:pPr>
            <a:endParaRPr lang="tr-TR" sz="1600" b="1" dirty="0">
              <a:solidFill>
                <a:schemeClr val="bg1"/>
              </a:solidFill>
              <a:latin typeface="Nunito" panose="020B0604020202020204"/>
              <a:sym typeface="Nunito"/>
            </a:endParaRPr>
          </a:p>
          <a:p>
            <a:pPr marL="400050" lvl="0" indent="-285750">
              <a:lnSpc>
                <a:spcPct val="120000"/>
              </a:lnSpc>
              <a:buClr>
                <a:srgbClr val="000000"/>
              </a:buClr>
              <a:buSzPts val="1800"/>
              <a:buFont typeface="Wingdings" panose="05000000000000000000" pitchFamily="2" charset="2"/>
              <a:buChar char="Ø"/>
            </a:pPr>
            <a:r>
              <a:rPr lang="tr-TR" sz="1600" b="1" u="sng" dirty="0" smtClean="0">
                <a:solidFill>
                  <a:schemeClr val="bg1"/>
                </a:solidFill>
                <a:latin typeface="Nunito" panose="020B0604020202020204"/>
              </a:rPr>
              <a:t>Least-Squares Fit</a:t>
            </a:r>
          </a:p>
          <a:p>
            <a:pPr marL="400050" lvl="0" indent="-285750">
              <a:lnSpc>
                <a:spcPct val="120000"/>
              </a:lnSpc>
              <a:buClr>
                <a:srgbClr val="000000"/>
              </a:buClr>
              <a:buSzPts val="1800"/>
              <a:buFont typeface="Wingdings" panose="05000000000000000000" pitchFamily="2" charset="2"/>
              <a:buChar char="Ø"/>
            </a:pPr>
            <a:endParaRPr lang="tr-TR" sz="1600" b="1" u="sng" dirty="0" smtClean="0">
              <a:solidFill>
                <a:schemeClr val="bg1"/>
              </a:solidFill>
              <a:latin typeface="Nunito" panose="020B0604020202020204"/>
            </a:endParaRPr>
          </a:p>
          <a:p>
            <a:pPr marL="114300" lvl="0" algn="just">
              <a:lnSpc>
                <a:spcPct val="150000"/>
              </a:lnSpc>
              <a:buClr>
                <a:srgbClr val="000000"/>
              </a:buClr>
              <a:buSzPts val="1800"/>
            </a:pPr>
            <a:r>
              <a:rPr lang="en-US" sz="1600" dirty="0">
                <a:solidFill>
                  <a:schemeClr val="bg1"/>
                </a:solidFill>
                <a:latin typeface="Cambria Math" panose="02040503050406030204" pitchFamily="18" charset="0"/>
                <a:ea typeface="Cambria Math" panose="02040503050406030204" pitchFamily="18" charset="0"/>
              </a:rPr>
              <a:t>If the data are obtained from experiments, they  contain a significant amount of random </a:t>
            </a:r>
            <a:r>
              <a:rPr lang="tr-TR" sz="1600" dirty="0" smtClean="0">
                <a:solidFill>
                  <a:schemeClr val="bg1"/>
                </a:solidFill>
                <a:latin typeface="Cambria Math" panose="02040503050406030204" pitchFamily="18" charset="0"/>
                <a:ea typeface="Cambria Math" panose="02040503050406030204" pitchFamily="18" charset="0"/>
              </a:rPr>
              <a:t>noise (</a:t>
            </a:r>
            <a:r>
              <a:rPr lang="en-US" sz="1600" dirty="0" smtClean="0">
                <a:solidFill>
                  <a:schemeClr val="bg1"/>
                </a:solidFill>
                <a:latin typeface="Cambria Math" panose="02040503050406030204" pitchFamily="18" charset="0"/>
                <a:ea typeface="Cambria Math" panose="02040503050406030204" pitchFamily="18" charset="0"/>
              </a:rPr>
              <a:t>mistakes</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caused by measurement errors. The task of curve fitting is to find a regular curve that fits the data points “on the average.” This curve should have a simple form(e.g., a low-order polynomial), so as to not reproduce the </a:t>
            </a:r>
            <a:r>
              <a:rPr lang="tr-TR" sz="1600" dirty="0" smtClean="0">
                <a:solidFill>
                  <a:schemeClr val="bg1"/>
                </a:solidFill>
                <a:latin typeface="Cambria Math" panose="02040503050406030204" pitchFamily="18" charset="0"/>
                <a:ea typeface="Cambria Math" panose="02040503050406030204" pitchFamily="18" charset="0"/>
              </a:rPr>
              <a:t>noise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marL="114300" lvl="0" algn="just">
              <a:lnSpc>
                <a:spcPct val="150000"/>
              </a:lnSpc>
              <a:buClr>
                <a:srgbClr val="000000"/>
              </a:buClr>
              <a:buSzPts val="1800"/>
            </a:pPr>
            <a:r>
              <a:rPr lang="tr-TR" sz="1600" dirty="0" smtClean="0">
                <a:solidFill>
                  <a:schemeClr val="bg1"/>
                </a:solidFill>
                <a:latin typeface="Cambria Math" panose="02040503050406030204" pitchFamily="18" charset="0"/>
                <a:ea typeface="Cambria Math" panose="02040503050406030204" pitchFamily="18" charset="0"/>
              </a:rPr>
              <a:t>										(1)</a:t>
            </a:r>
            <a:endParaRPr lang="tr-TR" sz="1600" dirty="0">
              <a:solidFill>
                <a:schemeClr val="bg1"/>
              </a:solidFill>
              <a:latin typeface="Cambria Math" panose="02040503050406030204" pitchFamily="18" charset="0"/>
              <a:ea typeface="Cambria Math" panose="02040503050406030204" pitchFamily="18" charset="0"/>
            </a:endParaRPr>
          </a:p>
          <a:p>
            <a:pPr marL="114300" lvl="0" algn="just">
              <a:lnSpc>
                <a:spcPct val="150000"/>
              </a:lnSpc>
              <a:buClr>
                <a:srgbClr val="000000"/>
              </a:buClr>
              <a:buSzPts val="1800"/>
            </a:pPr>
            <a:endParaRPr lang="tr-TR" sz="1600" dirty="0">
              <a:solidFill>
                <a:schemeClr val="bg1"/>
              </a:solidFill>
              <a:latin typeface="Cambria Math" panose="02040503050406030204" pitchFamily="18" charset="0"/>
              <a:ea typeface="Cambria Math" panose="02040503050406030204" pitchFamily="18" charset="0"/>
            </a:endParaRPr>
          </a:p>
          <a:p>
            <a:pPr algn="just">
              <a:lnSpc>
                <a:spcPct val="150000"/>
              </a:lnSpc>
            </a:pPr>
            <a:r>
              <a:rPr lang="tr-TR" sz="1600" dirty="0" smtClean="0">
                <a:solidFill>
                  <a:schemeClr val="bg1"/>
                </a:solidFill>
                <a:latin typeface="Cambria Math" panose="02040503050406030204" pitchFamily="18" charset="0"/>
                <a:ea typeface="Cambria Math" panose="02040503050406030204" pitchFamily="18" charset="0"/>
              </a:rPr>
              <a:t>B</a:t>
            </a:r>
            <a:r>
              <a:rPr lang="en-US" sz="1600" dirty="0" smtClean="0">
                <a:solidFill>
                  <a:schemeClr val="bg1"/>
                </a:solidFill>
                <a:latin typeface="Cambria Math" panose="02040503050406030204" pitchFamily="18" charset="0"/>
                <a:ea typeface="Cambria Math" panose="02040503050406030204" pitchFamily="18" charset="0"/>
              </a:rPr>
              <a:t>e </a:t>
            </a:r>
            <a:r>
              <a:rPr lang="en-US" sz="1600" dirty="0">
                <a:solidFill>
                  <a:schemeClr val="bg1"/>
                </a:solidFill>
                <a:latin typeface="Cambria Math" panose="02040503050406030204" pitchFamily="18" charset="0"/>
                <a:ea typeface="Cambria Math" panose="02040503050406030204" pitchFamily="18" charset="0"/>
              </a:rPr>
              <a:t>the function that is to be fitted to the n + 1 </a:t>
            </a:r>
            <a:r>
              <a:rPr lang="en-US" sz="1600" dirty="0" smtClean="0">
                <a:solidFill>
                  <a:schemeClr val="bg1"/>
                </a:solidFill>
                <a:latin typeface="Cambria Math" panose="02040503050406030204" pitchFamily="18" charset="0"/>
                <a:ea typeface="Cambria Math" panose="02040503050406030204" pitchFamily="18" charset="0"/>
              </a:rPr>
              <a:t>data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points </a:t>
            </a:r>
            <a:r>
              <a:rPr lang="en-US" sz="1600"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tr-TR" sz="1600"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 , n.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notation </a:t>
            </a:r>
            <a:r>
              <a:rPr lang="en-US" sz="1600" dirty="0">
                <a:solidFill>
                  <a:schemeClr val="bg1"/>
                </a:solidFill>
                <a:latin typeface="Cambria Math" panose="02040503050406030204" pitchFamily="18" charset="0"/>
                <a:ea typeface="Cambria Math" panose="02040503050406030204" pitchFamily="18" charset="0"/>
              </a:rPr>
              <a:t>implies </a:t>
            </a:r>
            <a:r>
              <a:rPr lang="en-US" sz="1600" dirty="0" smtClean="0">
                <a:solidFill>
                  <a:schemeClr val="bg1"/>
                </a:solidFill>
                <a:latin typeface="Cambria Math" panose="02040503050406030204" pitchFamily="18" charset="0"/>
                <a:ea typeface="Cambria Math" panose="02040503050406030204" pitchFamily="18" charset="0"/>
              </a:rPr>
              <a:t>that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 </a:t>
            </a:r>
            <a:r>
              <a:rPr lang="en-US" sz="1600" dirty="0">
                <a:solidFill>
                  <a:schemeClr val="bg1"/>
                </a:solidFill>
                <a:latin typeface="Cambria Math" panose="02040503050406030204" pitchFamily="18" charset="0"/>
                <a:ea typeface="Cambria Math" panose="02040503050406030204" pitchFamily="18" charset="0"/>
              </a:rPr>
              <a:t>have a function of x that </a:t>
            </a:r>
            <a:r>
              <a:rPr lang="en-US" sz="1600" dirty="0" smtClean="0">
                <a:solidFill>
                  <a:schemeClr val="bg1"/>
                </a:solidFill>
                <a:latin typeface="Cambria Math" panose="02040503050406030204" pitchFamily="18" charset="0"/>
                <a:ea typeface="Cambria Math" panose="02040503050406030204" pitchFamily="18" charset="0"/>
              </a:rPr>
              <a:t>contains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a:t>
            </a:r>
            <a:r>
              <a:rPr lang="en-US" sz="1600" dirty="0">
                <a:solidFill>
                  <a:schemeClr val="bg1"/>
                </a:solidFill>
                <a:latin typeface="Cambria Math" panose="02040503050406030204" pitchFamily="18" charset="0"/>
                <a:ea typeface="Cambria Math" panose="02040503050406030204" pitchFamily="18" charset="0"/>
              </a:rPr>
              <a:t>+ 1 variable </a:t>
            </a:r>
            <a:r>
              <a:rPr lang="en-US" sz="1600" dirty="0" smtClean="0">
                <a:solidFill>
                  <a:schemeClr val="bg1"/>
                </a:solidFill>
                <a:latin typeface="Cambria Math" panose="02040503050406030204" pitchFamily="18" charset="0"/>
                <a:ea typeface="Cambria Math" panose="02040503050406030204" pitchFamily="18" charset="0"/>
              </a:rPr>
              <a:t>parameters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a:t>
            </a:r>
            <a:r>
              <a:rPr lang="en-US" sz="1600" baseline="-25000" dirty="0" smtClean="0">
                <a:solidFill>
                  <a:schemeClr val="bg1"/>
                </a:solidFill>
                <a:latin typeface="Cambria Math" panose="02040503050406030204" pitchFamily="18" charset="0"/>
                <a:ea typeface="Cambria Math" panose="02040503050406030204" pitchFamily="18" charset="0"/>
              </a:rPr>
              <a:t>0</a:t>
            </a:r>
            <a:r>
              <a:rPr lang="tr-TR" sz="1600" baseline="-250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 a</a:t>
            </a:r>
            <a:r>
              <a:rPr lang="en-US" sz="1600" baseline="-25000" dirty="0" smtClean="0">
                <a:solidFill>
                  <a:schemeClr val="bg1"/>
                </a:solidFill>
                <a:latin typeface="Cambria Math" panose="02040503050406030204" pitchFamily="18" charset="0"/>
                <a:ea typeface="Cambria Math" panose="02040503050406030204" pitchFamily="18" charset="0"/>
              </a:rPr>
              <a:t>1</a:t>
            </a:r>
            <a:r>
              <a:rPr lang="tr-TR" sz="1600" baseline="-250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 . , </a:t>
            </a:r>
            <a:r>
              <a:rPr lang="en-US" sz="1600" dirty="0" smtClean="0">
                <a:solidFill>
                  <a:schemeClr val="bg1"/>
                </a:solidFill>
                <a:latin typeface="Cambria Math" panose="02040503050406030204" pitchFamily="18" charset="0"/>
                <a:ea typeface="Cambria Math" panose="02040503050406030204" pitchFamily="18" charset="0"/>
              </a:rPr>
              <a:t>a</a:t>
            </a:r>
            <a:r>
              <a:rPr lang="en-US" sz="1600" baseline="-25000" dirty="0" smtClean="0">
                <a:solidFill>
                  <a:schemeClr val="bg1"/>
                </a:solidFill>
                <a:latin typeface="Cambria Math" panose="02040503050406030204" pitchFamily="18" charset="0"/>
                <a:ea typeface="Cambria Math" panose="02040503050406030204" pitchFamily="18" charset="0"/>
              </a:rPr>
              <a:t>m</a:t>
            </a:r>
            <a:r>
              <a:rPr lang="en-US" sz="1600" dirty="0" smtClean="0">
                <a:solidFill>
                  <a:schemeClr val="bg1"/>
                </a:solidFill>
                <a:latin typeface="Cambria Math" panose="02040503050406030204" pitchFamily="18" charset="0"/>
                <a:ea typeface="Cambria Math" panose="02040503050406030204" pitchFamily="18" charset="0"/>
              </a:rPr>
              <a:t> where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 </a:t>
            </a:r>
            <a:r>
              <a:rPr lang="en-US" sz="1600" dirty="0">
                <a:solidFill>
                  <a:schemeClr val="bg1"/>
                </a:solidFill>
                <a:latin typeface="Cambria Math" panose="02040503050406030204" pitchFamily="18" charset="0"/>
                <a:ea typeface="Cambria Math" panose="02040503050406030204" pitchFamily="18" charset="0"/>
              </a:rPr>
              <a:t>&lt; n</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a:t>
            </a:r>
            <a:r>
              <a:rPr lang="en-US" sz="1600" dirty="0" smtClean="0">
                <a:solidFill>
                  <a:schemeClr val="bg1"/>
                </a:solidFill>
                <a:latin typeface="Cambria Math" panose="02040503050406030204" pitchFamily="18" charset="0"/>
                <a:ea typeface="Cambria Math" panose="02040503050406030204" pitchFamily="18" charset="0"/>
              </a:rPr>
              <a:t>form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a:t>
            </a:r>
            <a:r>
              <a:rPr lang="en-US" sz="1600" dirty="0">
                <a:solidFill>
                  <a:schemeClr val="bg1"/>
                </a:solidFill>
                <a:latin typeface="Cambria Math" panose="02040503050406030204" pitchFamily="18" charset="0"/>
                <a:ea typeface="Cambria Math" panose="02040503050406030204" pitchFamily="18" charset="0"/>
              </a:rPr>
              <a:t>f (x) is determined beforehand, usually </a:t>
            </a:r>
            <a:r>
              <a:rPr lang="en-US" sz="1600" dirty="0" smtClean="0">
                <a:solidFill>
                  <a:schemeClr val="bg1"/>
                </a:solidFill>
                <a:latin typeface="Cambria Math" panose="02040503050406030204" pitchFamily="18" charset="0"/>
                <a:ea typeface="Cambria Math" panose="02040503050406030204" pitchFamily="18" charset="0"/>
              </a:rPr>
              <a:t>from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theory associated with the experiment from which the data are obtained.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only </a:t>
            </a:r>
            <a:r>
              <a:rPr lang="en-US" sz="1600" dirty="0">
                <a:solidFill>
                  <a:schemeClr val="bg1"/>
                </a:solidFill>
                <a:latin typeface="Cambria Math" panose="02040503050406030204" pitchFamily="18" charset="0"/>
                <a:ea typeface="Cambria Math" panose="02040503050406030204" pitchFamily="18" charset="0"/>
              </a:rPr>
              <a:t>means of adjusting the fit are the parameters. For example, if the data </a:t>
            </a:r>
            <a:r>
              <a:rPr lang="en-US" sz="1600" dirty="0" smtClean="0">
                <a:solidFill>
                  <a:schemeClr val="bg1"/>
                </a:solidFill>
                <a:latin typeface="Cambria Math" panose="02040503050406030204" pitchFamily="18" charset="0"/>
                <a:ea typeface="Cambria Math" panose="02040503050406030204" pitchFamily="18" charset="0"/>
              </a:rPr>
              <a:t>represent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displacements </a:t>
            </a:r>
            <a:r>
              <a:rPr lang="en-US" sz="1600" dirty="0" smtClean="0">
                <a:solidFill>
                  <a:schemeClr val="bg1"/>
                </a:solidFill>
                <a:latin typeface="Cambria Math" panose="02040503050406030204" pitchFamily="18" charset="0"/>
                <a:ea typeface="Cambria Math" panose="02040503050406030204" pitchFamily="18" charset="0"/>
              </a:rPr>
              <a: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of an over-damped mass-spring system at time </a:t>
            </a:r>
            <a:r>
              <a:rPr lang="en-US" sz="1600" dirty="0" err="1">
                <a:solidFill>
                  <a:schemeClr val="bg1"/>
                </a:solidFill>
                <a:latin typeface="Cambria Math" panose="02040503050406030204" pitchFamily="18" charset="0"/>
                <a:ea typeface="Cambria Math" panose="02040503050406030204" pitchFamily="18" charset="0"/>
              </a:rPr>
              <a:t>t</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the </a:t>
            </a:r>
            <a:r>
              <a:rPr lang="en-US" sz="1600" dirty="0" smtClean="0">
                <a:solidFill>
                  <a:schemeClr val="bg1"/>
                </a:solidFill>
                <a:latin typeface="Cambria Math" panose="02040503050406030204" pitchFamily="18" charset="0"/>
                <a:ea typeface="Cambria Math" panose="02040503050406030204" pitchFamily="18" charset="0"/>
              </a:rPr>
              <a:t>theory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suggests </a:t>
            </a:r>
            <a:r>
              <a:rPr lang="en-US" sz="1600" dirty="0">
                <a:solidFill>
                  <a:schemeClr val="bg1"/>
                </a:solidFill>
                <a:latin typeface="Cambria Math" panose="02040503050406030204" pitchFamily="18" charset="0"/>
                <a:ea typeface="Cambria Math" panose="02040503050406030204" pitchFamily="18" charset="0"/>
              </a:rPr>
              <a:t>the choice f (t ) = a</a:t>
            </a:r>
            <a:r>
              <a:rPr lang="en-US" sz="1600" baseline="-25000" dirty="0">
                <a:solidFill>
                  <a:schemeClr val="bg1"/>
                </a:solidFill>
                <a:latin typeface="Cambria Math" panose="02040503050406030204" pitchFamily="18" charset="0"/>
                <a:ea typeface="Cambria Math" panose="02040503050406030204" pitchFamily="18" charset="0"/>
              </a:rPr>
              <a:t>0</a:t>
            </a:r>
            <a:r>
              <a:rPr lang="en-US" sz="1600" dirty="0">
                <a:solidFill>
                  <a:schemeClr val="bg1"/>
                </a:solidFill>
                <a:latin typeface="Cambria Math" panose="02040503050406030204" pitchFamily="18" charset="0"/>
                <a:ea typeface="Cambria Math" panose="02040503050406030204" pitchFamily="18" charset="0"/>
              </a:rPr>
              <a:t>te</a:t>
            </a:r>
            <a:r>
              <a:rPr lang="en-US" baseline="30000" dirty="0">
                <a:solidFill>
                  <a:schemeClr val="bg1"/>
                </a:solidFill>
                <a:latin typeface="Cambria Math" panose="02040503050406030204" pitchFamily="18" charset="0"/>
                <a:ea typeface="Cambria Math" panose="02040503050406030204" pitchFamily="18" charset="0"/>
              </a:rPr>
              <a:t>−</a:t>
            </a:r>
            <a:r>
              <a:rPr lang="en-US" b="1" baseline="30000" dirty="0" smtClean="0">
                <a:solidFill>
                  <a:schemeClr val="bg1"/>
                </a:solidFill>
                <a:latin typeface="Cambria Math" panose="02040503050406030204" pitchFamily="18" charset="0"/>
                <a:ea typeface="Cambria Math" panose="02040503050406030204" pitchFamily="18" charset="0"/>
              </a:rPr>
              <a:t>a</a:t>
            </a:r>
            <a:r>
              <a:rPr lang="tr-TR" sz="1100" b="1" baseline="30000" dirty="0" smtClean="0">
                <a:solidFill>
                  <a:schemeClr val="bg1"/>
                </a:solidFill>
                <a:latin typeface="Cambria Math" panose="02040503050406030204" pitchFamily="18" charset="0"/>
                <a:ea typeface="Cambria Math" panose="02040503050406030204" pitchFamily="18" charset="0"/>
              </a:rPr>
              <a:t>1</a:t>
            </a:r>
            <a:r>
              <a:rPr lang="en-US" b="1" baseline="30000" dirty="0" smtClean="0">
                <a:solidFill>
                  <a:schemeClr val="bg1"/>
                </a:solidFill>
                <a:latin typeface="Cambria Math" panose="02040503050406030204" pitchFamily="18" charset="0"/>
                <a:ea typeface="Cambria Math" panose="02040503050406030204" pitchFamily="18" charset="0"/>
              </a:rPr>
              <a:t>t </a:t>
            </a:r>
            <a:r>
              <a:rPr lang="en-US" sz="1600" dirty="0">
                <a:solidFill>
                  <a:schemeClr val="bg1"/>
                </a:solidFill>
                <a:latin typeface="Cambria Math" panose="02040503050406030204" pitchFamily="18" charset="0"/>
                <a:ea typeface="Cambria Math" panose="02040503050406030204" pitchFamily="18" charset="0"/>
              </a:rPr>
              <a:t>. Thus curve fitting consists of two steps: </a:t>
            </a:r>
            <a:r>
              <a:rPr lang="en-US" sz="1600" dirty="0" smtClean="0">
                <a:solidFill>
                  <a:schemeClr val="bg1"/>
                </a:solidFill>
                <a:latin typeface="Cambria Math" panose="02040503050406030204" pitchFamily="18" charset="0"/>
                <a:ea typeface="Cambria Math" panose="02040503050406030204" pitchFamily="18" charset="0"/>
              </a:rPr>
              <a:t>choosing</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form</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 f(x</a:t>
            </a:r>
            <a:r>
              <a:rPr lang="en-US" sz="1600" dirty="0">
                <a:solidFill>
                  <a:schemeClr val="bg1"/>
                </a:solidFill>
                <a:latin typeface="Cambria Math" panose="02040503050406030204" pitchFamily="18" charset="0"/>
                <a:ea typeface="Cambria Math" panose="02040503050406030204" pitchFamily="18" charset="0"/>
              </a:rPr>
              <a:t>), followed by computation of the parameters that produce the best </a:t>
            </a:r>
            <a:r>
              <a:rPr lang="en-US" sz="1600" dirty="0" smtClean="0">
                <a:solidFill>
                  <a:schemeClr val="bg1"/>
                </a:solidFill>
                <a:latin typeface="Cambria Math" panose="02040503050406030204" pitchFamily="18" charset="0"/>
                <a:ea typeface="Cambria Math" panose="02040503050406030204" pitchFamily="18" charset="0"/>
              </a:rPr>
              <a:t>fit</a:t>
            </a:r>
            <a:r>
              <a:rPr lang="tr-TR" sz="1600" dirty="0" smtClean="0">
                <a:solidFill>
                  <a:schemeClr val="bg1"/>
                </a:solidFill>
                <a:latin typeface="Cambria Math" panose="02040503050406030204" pitchFamily="18" charset="0"/>
                <a:ea typeface="Cambria Math" panose="02040503050406030204" pitchFamily="18" charset="0"/>
              </a:rPr>
              <a:t> to </a:t>
            </a:r>
            <a:r>
              <a:rPr lang="tr-TR" sz="1600" dirty="0">
                <a:solidFill>
                  <a:schemeClr val="bg1"/>
                </a:solidFill>
                <a:latin typeface="Cambria Math" panose="02040503050406030204" pitchFamily="18" charset="0"/>
                <a:ea typeface="Cambria Math" panose="02040503050406030204" pitchFamily="18" charset="0"/>
              </a:rPr>
              <a:t>the data</a:t>
            </a:r>
            <a:r>
              <a:rPr lang="tr-TR" sz="1600" dirty="0" smtClean="0">
                <a:solidFill>
                  <a:schemeClr val="bg1"/>
                </a:solidFill>
                <a:latin typeface="Cambria Math" panose="02040503050406030204" pitchFamily="18" charset="0"/>
                <a:ea typeface="Cambria Math" panose="02040503050406030204" pitchFamily="18" charset="0"/>
              </a:rPr>
              <a:t>.</a:t>
            </a:r>
          </a:p>
          <a:p>
            <a:pPr algn="just">
              <a:lnSpc>
                <a:spcPct val="150000"/>
              </a:lnSpc>
            </a:pPr>
            <a:r>
              <a:rPr lang="en-US" sz="1600" dirty="0">
                <a:solidFill>
                  <a:schemeClr val="bg1"/>
                </a:solidFill>
                <a:latin typeface="Cambria Math" panose="02040503050406030204" pitchFamily="18" charset="0"/>
                <a:ea typeface="Cambria Math" panose="02040503050406030204" pitchFamily="18" charset="0"/>
              </a:rPr>
              <a:t>If the noise is confined to the y-coordinate, the most commonly used measure is the least-squares fit, which minimizes the </a:t>
            </a:r>
            <a:r>
              <a:rPr lang="en-US" sz="1600" dirty="0" smtClean="0">
                <a:solidFill>
                  <a:schemeClr val="bg1"/>
                </a:solidFill>
                <a:latin typeface="Cambria Math" panose="02040503050406030204" pitchFamily="18" charset="0"/>
                <a:ea typeface="Cambria Math" panose="02040503050406030204" pitchFamily="18" charset="0"/>
              </a:rPr>
              <a:t>function</a:t>
            </a:r>
            <a:endParaRPr lang="tr-TR" sz="1600" dirty="0" smtClean="0">
              <a:solidFill>
                <a:schemeClr val="bg1"/>
              </a:solidFill>
              <a:latin typeface="Cambria Math" panose="02040503050406030204" pitchFamily="18" charset="0"/>
              <a:ea typeface="Cambria Math" panose="02040503050406030204" pitchFamily="18" charset="0"/>
            </a:endParaRPr>
          </a:p>
          <a:p>
            <a:pPr algn="just">
              <a:lnSpc>
                <a:spcPct val="150000"/>
              </a:lnSpc>
            </a:pPr>
            <a:endParaRPr lang="tr-TR" sz="1600" dirty="0">
              <a:solidFill>
                <a:schemeClr val="bg1"/>
              </a:solidFill>
              <a:latin typeface="Cambria Math" panose="02040503050406030204" pitchFamily="18" charset="0"/>
              <a:ea typeface="Cambria Math" panose="02040503050406030204" pitchFamily="18" charset="0"/>
            </a:endParaRPr>
          </a:p>
          <a:p>
            <a:pPr algn="just">
              <a:lnSpc>
                <a:spcPct val="150000"/>
              </a:lnSpc>
            </a:pPr>
            <a:r>
              <a:rPr lang="tr-TR" sz="1600" dirty="0" smtClean="0">
                <a:solidFill>
                  <a:schemeClr val="bg1"/>
                </a:solidFill>
                <a:latin typeface="Cambria Math" panose="02040503050406030204" pitchFamily="18" charset="0"/>
                <a:ea typeface="Cambria Math" panose="02040503050406030204" pitchFamily="18" charset="0"/>
              </a:rPr>
              <a:t>										(2)</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5376254" y="2628030"/>
            <a:ext cx="2450054" cy="455624"/>
          </a:xfrm>
          <a:prstGeom prst="rect">
            <a:avLst/>
          </a:prstGeom>
        </p:spPr>
      </p:pic>
      <p:pic>
        <p:nvPicPr>
          <p:cNvPr id="5" name="Picture 4"/>
          <p:cNvPicPr>
            <a:picLocks noChangeAspect="1"/>
          </p:cNvPicPr>
          <p:nvPr/>
        </p:nvPicPr>
        <p:blipFill>
          <a:blip r:embed="rId4"/>
          <a:stretch>
            <a:fillRect/>
          </a:stretch>
        </p:blipFill>
        <p:spPr>
          <a:xfrm>
            <a:off x="4962728" y="5993742"/>
            <a:ext cx="3277107" cy="700384"/>
          </a:xfrm>
          <a:prstGeom prst="rect">
            <a:avLst/>
          </a:prstGeom>
        </p:spPr>
      </p:pic>
      <p:sp>
        <p:nvSpPr>
          <p:cNvPr id="6" name="Rounded Rectangle 5"/>
          <p:cNvSpPr/>
          <p:nvPr/>
        </p:nvSpPr>
        <p:spPr>
          <a:xfrm>
            <a:off x="0" y="282102"/>
            <a:ext cx="12192000" cy="47101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gn="ctr">
              <a:lnSpc>
                <a:spcPct val="120000"/>
              </a:lnSpc>
              <a:buClr>
                <a:srgbClr val="000000"/>
              </a:buClr>
              <a:buSzPts val="1800"/>
            </a:pPr>
            <a:r>
              <a:rPr lang="tr-TR" dirty="0">
                <a:solidFill>
                  <a:schemeClr val="bg1"/>
                </a:solidFill>
                <a:latin typeface="Bahnschrift" panose="020B0502040204020203" pitchFamily="34" charset="0"/>
                <a:ea typeface="Nunito"/>
                <a:cs typeface="Nunito"/>
                <a:sym typeface="Nunito"/>
              </a:rPr>
              <a:t> </a:t>
            </a:r>
            <a:r>
              <a:rPr lang="tr-TR" dirty="0" smtClean="0">
                <a:solidFill>
                  <a:schemeClr val="bg1"/>
                </a:solidFill>
                <a:latin typeface="Bahnschrift" panose="020B0502040204020203" pitchFamily="34" charset="0"/>
                <a:ea typeface="Nunito"/>
                <a:cs typeface="Nunito"/>
                <a:sym typeface="Nunito"/>
              </a:rPr>
              <a:t>      </a:t>
            </a:r>
            <a:r>
              <a:rPr lang="en-US" b="1" dirty="0" smtClean="0">
                <a:solidFill>
                  <a:schemeClr val="bg1"/>
                </a:solidFill>
                <a:latin typeface="Cambria Math" panose="02040503050406030204" pitchFamily="18" charset="0"/>
                <a:ea typeface="Cambria Math" panose="02040503050406030204" pitchFamily="18" charset="0"/>
                <a:cs typeface="Nunito"/>
                <a:sym typeface="Nunito"/>
              </a:rPr>
              <a:t>INTERPOLATIONS AND CURVE FITTING</a:t>
            </a:r>
            <a:endParaRPr lang="en-US" b="1" dirty="0">
              <a:solidFill>
                <a:schemeClr val="bg1"/>
              </a:solidFill>
              <a:latin typeface="Cambria Math" panose="02040503050406030204" pitchFamily="18" charset="0"/>
              <a:ea typeface="Cambria Math" panose="02040503050406030204" pitchFamily="18" charset="0"/>
              <a:cs typeface="Nunito"/>
              <a:sym typeface="Nunito"/>
            </a:endParaRPr>
          </a:p>
        </p:txBody>
      </p:sp>
    </p:spTree>
    <p:extLst>
      <p:ext uri="{BB962C8B-B14F-4D97-AF65-F5344CB8AC3E}">
        <p14:creationId xmlns:p14="http://schemas.microsoft.com/office/powerpoint/2010/main" val="3428552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451104" y="438912"/>
            <a:ext cx="11301984" cy="5570756"/>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with respect to each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j</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Therefore, the optimal values of the parameters are given </a:t>
            </a:r>
            <a:r>
              <a:rPr lang="en-US" sz="1600" dirty="0" smtClean="0">
                <a:solidFill>
                  <a:schemeClr val="bg1"/>
                </a:solidFill>
                <a:latin typeface="Cambria Math" panose="02040503050406030204" pitchFamily="18" charset="0"/>
                <a:ea typeface="Cambria Math" panose="02040503050406030204" pitchFamily="18" charset="0"/>
              </a:rPr>
              <a:t>by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solution of the </a:t>
            </a:r>
            <a:r>
              <a:rPr lang="en-US" sz="1600" dirty="0" smtClean="0">
                <a:solidFill>
                  <a:schemeClr val="bg1"/>
                </a:solidFill>
                <a:latin typeface="Cambria Math" panose="02040503050406030204" pitchFamily="18" charset="0"/>
                <a:ea typeface="Cambria Math" panose="02040503050406030204" pitchFamily="18" charset="0"/>
              </a:rPr>
              <a:t>equations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(3)</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terms </a:t>
            </a:r>
            <a:r>
              <a:rPr lang="en-US" sz="1600" dirty="0" smtClean="0">
                <a:solidFill>
                  <a:schemeClr val="bg1"/>
                </a:solidFill>
                <a:latin typeface="Cambria Math" panose="02040503050406030204" pitchFamily="18" charset="0"/>
                <a:ea typeface="Cambria Math" panose="02040503050406030204" pitchFamily="18" charset="0"/>
              </a:rPr>
              <a:t>r</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err="1"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f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in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are called residuals; they represent the </a:t>
            </a:r>
            <a:r>
              <a:rPr lang="en-US" sz="1600" dirty="0" smtClean="0">
                <a:solidFill>
                  <a:schemeClr val="bg1"/>
                </a:solidFill>
                <a:latin typeface="Cambria Math" panose="02040503050406030204" pitchFamily="18" charset="0"/>
                <a:ea typeface="Cambria Math" panose="02040503050406030204" pitchFamily="18" charset="0"/>
              </a:rPr>
              <a:t>discrepancy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between </a:t>
            </a:r>
            <a:r>
              <a:rPr lang="en-US" sz="1600" dirty="0">
                <a:solidFill>
                  <a:schemeClr val="bg1"/>
                </a:solidFill>
                <a:latin typeface="Cambria Math" panose="02040503050406030204" pitchFamily="18" charset="0"/>
                <a:ea typeface="Cambria Math" panose="02040503050406030204" pitchFamily="18" charset="0"/>
              </a:rPr>
              <a:t>the data points and the fitting function </a:t>
            </a:r>
            <a:r>
              <a:rPr lang="en-US" sz="1600" dirty="0" smtClean="0">
                <a:solidFill>
                  <a:schemeClr val="bg1"/>
                </a:solidFill>
                <a:latin typeface="Cambria Math" panose="02040503050406030204" pitchFamily="18" charset="0"/>
                <a:ea typeface="Cambria Math" panose="02040503050406030204" pitchFamily="18" charset="0"/>
              </a:rPr>
              <a:t>at </a:t>
            </a:r>
            <a:r>
              <a:rPr lang="en-US" sz="1600" dirty="0">
                <a:solidFill>
                  <a:schemeClr val="bg1"/>
                </a:solidFill>
                <a:latin typeface="Cambria Math" panose="02040503050406030204" pitchFamily="18" charset="0"/>
                <a:ea typeface="Cambria Math" panose="02040503050406030204" pitchFamily="18" charset="0"/>
              </a:rPr>
              <a:t>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The function </a:t>
            </a:r>
            <a:r>
              <a:rPr lang="en-US" sz="1600" b="1" dirty="0">
                <a:solidFill>
                  <a:schemeClr val="bg1"/>
                </a:solidFill>
                <a:latin typeface="Cambria Math" panose="02040503050406030204" pitchFamily="18" charset="0"/>
                <a:ea typeface="Cambria Math" panose="02040503050406030204" pitchFamily="18" charset="0"/>
              </a:rPr>
              <a:t>S</a:t>
            </a:r>
            <a:r>
              <a:rPr lang="en-US" sz="1600" dirty="0">
                <a:solidFill>
                  <a:schemeClr val="bg1"/>
                </a:solidFill>
                <a:latin typeface="Cambria Math" panose="02040503050406030204" pitchFamily="18" charset="0"/>
                <a:ea typeface="Cambria Math" panose="02040503050406030204" pitchFamily="18" charset="0"/>
              </a:rPr>
              <a:t> to </a:t>
            </a:r>
            <a:r>
              <a:rPr lang="en-US" sz="1600" dirty="0" smtClean="0">
                <a:solidFill>
                  <a:schemeClr val="bg1"/>
                </a:solidFill>
                <a:latin typeface="Cambria Math" panose="02040503050406030204" pitchFamily="18" charset="0"/>
                <a:ea typeface="Cambria Math" panose="02040503050406030204" pitchFamily="18" charset="0"/>
              </a:rPr>
              <a:t>be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minimized </a:t>
            </a:r>
            <a:r>
              <a:rPr lang="en-US" sz="1600" dirty="0">
                <a:solidFill>
                  <a:schemeClr val="bg1"/>
                </a:solidFill>
                <a:latin typeface="Cambria Math" panose="02040503050406030204" pitchFamily="18" charset="0"/>
                <a:ea typeface="Cambria Math" panose="02040503050406030204" pitchFamily="18" charset="0"/>
              </a:rPr>
              <a:t>is thus the sum of the squares of the residuals. Equations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are </a:t>
            </a:r>
            <a:r>
              <a:rPr lang="en-US" sz="1600" dirty="0" smtClean="0">
                <a:solidFill>
                  <a:schemeClr val="bg1"/>
                </a:solidFill>
                <a:latin typeface="Cambria Math" panose="02040503050406030204" pitchFamily="18" charset="0"/>
                <a:ea typeface="Cambria Math" panose="02040503050406030204" pitchFamily="18" charset="0"/>
              </a:rPr>
              <a:t>generally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nonlinear </a:t>
            </a:r>
            <a:r>
              <a:rPr lang="en-US" sz="1600" dirty="0">
                <a:solidFill>
                  <a:schemeClr val="bg1"/>
                </a:solidFill>
                <a:latin typeface="Cambria Math" panose="02040503050406030204" pitchFamily="18" charset="0"/>
                <a:ea typeface="Cambria Math" panose="02040503050406030204" pitchFamily="18" charset="0"/>
              </a:rPr>
              <a:t>in </a:t>
            </a:r>
            <a:r>
              <a:rPr lang="en-US" sz="1600" dirty="0" err="1">
                <a:solidFill>
                  <a:schemeClr val="bg1"/>
                </a:solidFill>
                <a:latin typeface="Cambria Math" panose="02040503050406030204" pitchFamily="18" charset="0"/>
                <a:ea typeface="Cambria Math" panose="02040503050406030204" pitchFamily="18" charset="0"/>
              </a:rPr>
              <a:t>a</a:t>
            </a:r>
            <a:r>
              <a:rPr lang="en-US" sz="1600" baseline="-25000" dirty="0" err="1">
                <a:solidFill>
                  <a:schemeClr val="bg1"/>
                </a:solidFill>
                <a:latin typeface="Cambria Math" panose="02040503050406030204" pitchFamily="18" charset="0"/>
                <a:ea typeface="Cambria Math" panose="02040503050406030204" pitchFamily="18" charset="0"/>
              </a:rPr>
              <a:t>j</a:t>
            </a:r>
            <a:r>
              <a:rPr lang="en-US" sz="1600" dirty="0">
                <a:solidFill>
                  <a:schemeClr val="bg1"/>
                </a:solidFill>
                <a:latin typeface="Cambria Math" panose="02040503050406030204" pitchFamily="18" charset="0"/>
                <a:ea typeface="Cambria Math" panose="02040503050406030204" pitchFamily="18" charset="0"/>
              </a:rPr>
              <a:t> and may thus be difficult to solve. Often the fitting function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chosen </a:t>
            </a:r>
            <a:r>
              <a:rPr lang="en-US" sz="1600" dirty="0">
                <a:solidFill>
                  <a:schemeClr val="bg1"/>
                </a:solidFill>
                <a:latin typeface="Cambria Math" panose="02040503050406030204" pitchFamily="18" charset="0"/>
                <a:ea typeface="Cambria Math" panose="02040503050406030204" pitchFamily="18" charset="0"/>
              </a:rPr>
              <a:t>as a linear combination of specified functions f</a:t>
            </a:r>
            <a:r>
              <a:rPr lang="en-US" sz="1600" baseline="-25000" dirty="0">
                <a:solidFill>
                  <a:schemeClr val="bg1"/>
                </a:solidFill>
                <a:latin typeface="Cambria Math" panose="02040503050406030204" pitchFamily="18" charset="0"/>
                <a:ea typeface="Cambria Math" panose="02040503050406030204" pitchFamily="18" charset="0"/>
              </a:rPr>
              <a:t>j</a:t>
            </a:r>
            <a:r>
              <a:rPr lang="en-US" sz="1600" dirty="0">
                <a:solidFill>
                  <a:schemeClr val="bg1"/>
                </a:solidFill>
                <a:latin typeface="Cambria Math" panose="02040503050406030204" pitchFamily="18" charset="0"/>
                <a:ea typeface="Cambria Math" panose="02040503050406030204" pitchFamily="18" charset="0"/>
              </a:rPr>
              <a:t> (x</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in which case </a:t>
            </a:r>
            <a:r>
              <a:rPr lang="en-US" sz="1600" dirty="0" smtClean="0">
                <a:solidFill>
                  <a:schemeClr val="bg1"/>
                </a:solidFill>
                <a:latin typeface="Cambria Math" panose="02040503050406030204" pitchFamily="18" charset="0"/>
                <a:ea typeface="Cambria Math" panose="02040503050406030204" pitchFamily="18" charset="0"/>
              </a:rPr>
              <a:t>Eq. </a:t>
            </a:r>
            <a:r>
              <a:rPr lang="en-US" sz="1600" dirty="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3) </a:t>
            </a:r>
            <a:r>
              <a:rPr lang="en-US" sz="1600" dirty="0">
                <a:solidFill>
                  <a:schemeClr val="bg1"/>
                </a:solidFill>
                <a:latin typeface="Cambria Math" panose="02040503050406030204" pitchFamily="18" charset="0"/>
                <a:ea typeface="Cambria Math" panose="02040503050406030204" pitchFamily="18" charset="0"/>
              </a:rPr>
              <a:t>are linear. If the fitting function is a polynomial, we </a:t>
            </a:r>
            <a:r>
              <a:rPr lang="en-US" sz="1600" dirty="0" smtClean="0">
                <a:solidFill>
                  <a:schemeClr val="bg1"/>
                </a:solidFill>
                <a:latin typeface="Cambria Math" panose="02040503050406030204" pitchFamily="18" charset="0"/>
                <a:ea typeface="Cambria Math" panose="02040503050406030204" pitchFamily="18" charset="0"/>
              </a:rPr>
              <a:t>have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a:t>
            </a:r>
            <a:r>
              <a:rPr lang="en-US" sz="1600" baseline="-25000"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 1,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a:t>
            </a:r>
            <a:r>
              <a:rPr lang="en-US" sz="1600" baseline="-250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 x,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a:t>
            </a:r>
            <a:r>
              <a:rPr lang="en-US" sz="1600" baseline="-250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 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and so on.</a:t>
            </a:r>
          </a:p>
          <a:p>
            <a:pPr algn="just"/>
            <a:r>
              <a:rPr lang="en-US" sz="1600" dirty="0">
                <a:solidFill>
                  <a:schemeClr val="bg1"/>
                </a:solidFill>
                <a:latin typeface="Cambria Math" panose="02040503050406030204" pitchFamily="18" charset="0"/>
                <a:ea typeface="Cambria Math" panose="02040503050406030204" pitchFamily="18" charset="0"/>
              </a:rPr>
              <a:t>The spread of the data about the fitting curve is quantified by the </a:t>
            </a:r>
            <a:r>
              <a:rPr lang="en-US" sz="1600" i="1" dirty="0">
                <a:solidFill>
                  <a:schemeClr val="bg1"/>
                </a:solidFill>
                <a:latin typeface="Cambria Math" panose="02040503050406030204" pitchFamily="18" charset="0"/>
                <a:ea typeface="Cambria Math" panose="02040503050406030204" pitchFamily="18" charset="0"/>
              </a:rPr>
              <a:t>standard </a:t>
            </a:r>
            <a:r>
              <a:rPr lang="en-US" sz="1600" i="1" dirty="0" smtClean="0">
                <a:solidFill>
                  <a:schemeClr val="bg1"/>
                </a:solidFill>
                <a:latin typeface="Cambria Math" panose="02040503050406030204" pitchFamily="18" charset="0"/>
                <a:ea typeface="Cambria Math" panose="02040503050406030204" pitchFamily="18" charset="0"/>
              </a:rPr>
              <a:t>deviation</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defined as</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(4)</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Note that if n = m, we have interpolation, not curve fitting. In that case both the </a:t>
            </a:r>
            <a:r>
              <a:rPr lang="en-US" sz="1600" dirty="0" smtClean="0">
                <a:solidFill>
                  <a:schemeClr val="bg1"/>
                </a:solidFill>
                <a:latin typeface="Cambria Math" panose="02040503050406030204" pitchFamily="18" charset="0"/>
                <a:ea typeface="Cambria Math" panose="02040503050406030204" pitchFamily="18" charset="0"/>
              </a:rPr>
              <a:t>numerator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and </a:t>
            </a:r>
            <a:r>
              <a:rPr lang="en-US" sz="1600" dirty="0">
                <a:solidFill>
                  <a:schemeClr val="bg1"/>
                </a:solidFill>
                <a:latin typeface="Cambria Math" panose="02040503050406030204" pitchFamily="18" charset="0"/>
                <a:ea typeface="Cambria Math" panose="02040503050406030204" pitchFamily="18" charset="0"/>
              </a:rPr>
              <a:t>the denominator in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4</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are zero, so that σ is indeterminate.</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896828" y="892817"/>
            <a:ext cx="2410535" cy="621272"/>
          </a:xfrm>
          <a:prstGeom prst="rect">
            <a:avLst/>
          </a:prstGeom>
        </p:spPr>
      </p:pic>
      <p:pic>
        <p:nvPicPr>
          <p:cNvPr id="5" name="Picture 4"/>
          <p:cNvPicPr>
            <a:picLocks noChangeAspect="1"/>
          </p:cNvPicPr>
          <p:nvPr/>
        </p:nvPicPr>
        <p:blipFill>
          <a:blip r:embed="rId3"/>
          <a:stretch>
            <a:fillRect/>
          </a:stretch>
        </p:blipFill>
        <p:spPr>
          <a:xfrm>
            <a:off x="4169416" y="2747236"/>
            <a:ext cx="3632167" cy="416806"/>
          </a:xfrm>
          <a:prstGeom prst="rect">
            <a:avLst/>
          </a:prstGeom>
        </p:spPr>
      </p:pic>
      <p:pic>
        <p:nvPicPr>
          <p:cNvPr id="6" name="Picture 5"/>
          <p:cNvPicPr>
            <a:picLocks noChangeAspect="1"/>
          </p:cNvPicPr>
          <p:nvPr/>
        </p:nvPicPr>
        <p:blipFill>
          <a:blip r:embed="rId4"/>
          <a:stretch>
            <a:fillRect/>
          </a:stretch>
        </p:blipFill>
        <p:spPr>
          <a:xfrm>
            <a:off x="5442640" y="4389934"/>
            <a:ext cx="1318909" cy="745812"/>
          </a:xfrm>
          <a:prstGeom prst="rect">
            <a:avLst/>
          </a:prstGeom>
        </p:spPr>
      </p:pic>
    </p:spTree>
    <p:extLst>
      <p:ext uri="{BB962C8B-B14F-4D97-AF65-F5344CB8AC3E}">
        <p14:creationId xmlns:p14="http://schemas.microsoft.com/office/powerpoint/2010/main" val="203022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69651" y="350196"/>
            <a:ext cx="11459183" cy="6309420"/>
          </a:xfrm>
          <a:prstGeom prst="rect">
            <a:avLst/>
          </a:prstGeom>
          <a:noFill/>
        </p:spPr>
        <p:txBody>
          <a:bodyPr wrap="square" rtlCol="0">
            <a:spAutoFit/>
          </a:bodyPr>
          <a:lstStyle/>
          <a:p>
            <a:r>
              <a:rPr lang="tr-TR" b="1" u="sng" dirty="0">
                <a:solidFill>
                  <a:srgbClr val="FFFF00"/>
                </a:solidFill>
                <a:latin typeface="Cambria Math" panose="02040503050406030204" pitchFamily="18" charset="0"/>
                <a:ea typeface="Cambria Math" panose="02040503050406030204" pitchFamily="18" charset="0"/>
              </a:rPr>
              <a:t>Fitting a Straight </a:t>
            </a:r>
            <a:r>
              <a:rPr lang="tr-TR" b="1" u="sng" dirty="0" smtClean="0">
                <a:solidFill>
                  <a:srgbClr val="FFFF00"/>
                </a:solidFill>
                <a:latin typeface="Cambria Math" panose="02040503050406030204" pitchFamily="18" charset="0"/>
                <a:ea typeface="Cambria Math" panose="02040503050406030204" pitchFamily="18" charset="0"/>
              </a:rPr>
              <a:t>Line</a:t>
            </a:r>
          </a:p>
          <a:p>
            <a:endParaRPr lang="tr-TR" b="1" u="sng" dirty="0">
              <a:solidFill>
                <a:srgbClr val="FFFF00"/>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Fitting a straight </a:t>
            </a:r>
            <a:r>
              <a:rPr lang="tr-TR" sz="1600" dirty="0" smtClean="0">
                <a:solidFill>
                  <a:schemeClr val="bg1"/>
                </a:solidFill>
                <a:latin typeface="Cambria Math" panose="02040503050406030204" pitchFamily="18" charset="0"/>
                <a:ea typeface="Cambria Math" panose="02040503050406030204" pitchFamily="18" charset="0"/>
              </a:rPr>
              <a:t>line</a:t>
            </a:r>
          </a:p>
          <a:p>
            <a:r>
              <a:rPr lang="tr-TR" sz="1600" dirty="0" smtClean="0">
                <a:solidFill>
                  <a:schemeClr val="bg1"/>
                </a:solidFill>
                <a:latin typeface="Cambria Math" panose="02040503050406030204" pitchFamily="18" charset="0"/>
                <a:ea typeface="Cambria Math" panose="02040503050406030204" pitchFamily="18" charset="0"/>
              </a:rPr>
              <a:t>										(4)</a:t>
            </a: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to data is also known as </a:t>
            </a:r>
            <a:r>
              <a:rPr lang="en-US" sz="1600" i="1" dirty="0">
                <a:solidFill>
                  <a:schemeClr val="bg1"/>
                </a:solidFill>
                <a:latin typeface="Cambria Math" panose="02040503050406030204" pitchFamily="18" charset="0"/>
                <a:ea typeface="Cambria Math" panose="02040503050406030204" pitchFamily="18" charset="0"/>
              </a:rPr>
              <a:t>linear regression</a:t>
            </a:r>
            <a:r>
              <a:rPr lang="en-US" sz="1600" dirty="0">
                <a:solidFill>
                  <a:schemeClr val="bg1"/>
                </a:solidFill>
                <a:latin typeface="Cambria Math" panose="02040503050406030204" pitchFamily="18" charset="0"/>
                <a:ea typeface="Cambria Math" panose="02040503050406030204" pitchFamily="18" charset="0"/>
              </a:rPr>
              <a:t>. In this case the function to be minimized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Equations (</a:t>
            </a:r>
            <a:r>
              <a:rPr lang="tr-TR" sz="1600" dirty="0" smtClean="0">
                <a:solidFill>
                  <a:schemeClr val="bg1"/>
                </a:solidFill>
                <a:latin typeface="Cambria Math" panose="02040503050406030204" pitchFamily="18" charset="0"/>
                <a:ea typeface="Cambria Math" panose="02040503050406030204" pitchFamily="18" charset="0"/>
              </a:rPr>
              <a:t>3) </a:t>
            </a:r>
            <a:r>
              <a:rPr lang="tr-TR" sz="1600" dirty="0">
                <a:solidFill>
                  <a:schemeClr val="bg1"/>
                </a:solidFill>
                <a:latin typeface="Cambria Math" panose="02040503050406030204" pitchFamily="18" charset="0"/>
                <a:ea typeface="Cambria Math" panose="02040503050406030204" pitchFamily="18" charset="0"/>
              </a:rPr>
              <a:t>now </a:t>
            </a:r>
            <a:r>
              <a:rPr lang="tr-TR" sz="1600" dirty="0" smtClean="0">
                <a:solidFill>
                  <a:schemeClr val="bg1"/>
                </a:solidFill>
                <a:latin typeface="Cambria Math" panose="02040503050406030204" pitchFamily="18" charset="0"/>
                <a:ea typeface="Cambria Math" panose="02040503050406030204" pitchFamily="18" charset="0"/>
              </a:rPr>
              <a:t>become</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Dividing both equations </a:t>
            </a:r>
            <a:r>
              <a:rPr lang="en-US" sz="1600" dirty="0" smtClean="0">
                <a:solidFill>
                  <a:schemeClr val="bg1"/>
                </a:solidFill>
                <a:latin typeface="Cambria Math" panose="02040503050406030204" pitchFamily="18" charset="0"/>
                <a:ea typeface="Cambria Math" panose="02040503050406030204" pitchFamily="18" charset="0"/>
              </a:rPr>
              <a:t>by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2 (n + 1) and rearranging terms, we </a:t>
            </a:r>
            <a:r>
              <a:rPr lang="en-US" sz="1600" dirty="0" smtClean="0">
                <a:solidFill>
                  <a:schemeClr val="bg1"/>
                </a:solidFill>
                <a:latin typeface="Cambria Math" panose="02040503050406030204" pitchFamily="18" charset="0"/>
                <a:ea typeface="Cambria Math" panose="02040503050406030204" pitchFamily="18" charset="0"/>
              </a:rPr>
              <a:t>get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Where</a:t>
            </a: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(5)</a:t>
            </a:r>
          </a:p>
        </p:txBody>
      </p:sp>
      <p:pic>
        <p:nvPicPr>
          <p:cNvPr id="3" name="Picture 2"/>
          <p:cNvPicPr>
            <a:picLocks noChangeAspect="1"/>
          </p:cNvPicPr>
          <p:nvPr/>
        </p:nvPicPr>
        <p:blipFill>
          <a:blip r:embed="rId2"/>
          <a:stretch>
            <a:fillRect/>
          </a:stretch>
        </p:blipFill>
        <p:spPr>
          <a:xfrm>
            <a:off x="5399154" y="1165804"/>
            <a:ext cx="1400175" cy="428625"/>
          </a:xfrm>
          <a:prstGeom prst="rect">
            <a:avLst/>
          </a:prstGeom>
        </p:spPr>
      </p:pic>
      <p:pic>
        <p:nvPicPr>
          <p:cNvPr id="5" name="Picture 4"/>
          <p:cNvPicPr>
            <a:picLocks noChangeAspect="1"/>
          </p:cNvPicPr>
          <p:nvPr/>
        </p:nvPicPr>
        <p:blipFill>
          <a:blip r:embed="rId3"/>
          <a:stretch>
            <a:fillRect/>
          </a:stretch>
        </p:blipFill>
        <p:spPr>
          <a:xfrm>
            <a:off x="4453038" y="2059681"/>
            <a:ext cx="3338816" cy="601665"/>
          </a:xfrm>
          <a:prstGeom prst="rect">
            <a:avLst/>
          </a:prstGeom>
        </p:spPr>
      </p:pic>
      <p:pic>
        <p:nvPicPr>
          <p:cNvPr id="6" name="Picture 5"/>
          <p:cNvPicPr>
            <a:picLocks noChangeAspect="1"/>
          </p:cNvPicPr>
          <p:nvPr/>
        </p:nvPicPr>
        <p:blipFill>
          <a:blip r:embed="rId4"/>
          <a:stretch>
            <a:fillRect/>
          </a:stretch>
        </p:blipFill>
        <p:spPr>
          <a:xfrm>
            <a:off x="3604292" y="3165475"/>
            <a:ext cx="4989895" cy="1269359"/>
          </a:xfrm>
          <a:prstGeom prst="rect">
            <a:avLst/>
          </a:prstGeom>
        </p:spPr>
      </p:pic>
      <p:pic>
        <p:nvPicPr>
          <p:cNvPr id="7" name="Picture 6"/>
          <p:cNvPicPr>
            <a:picLocks noChangeAspect="1"/>
          </p:cNvPicPr>
          <p:nvPr/>
        </p:nvPicPr>
        <p:blipFill>
          <a:blip r:embed="rId5"/>
          <a:stretch>
            <a:fillRect/>
          </a:stretch>
        </p:blipFill>
        <p:spPr>
          <a:xfrm>
            <a:off x="4046348" y="4971058"/>
            <a:ext cx="4105782" cy="718736"/>
          </a:xfrm>
          <a:prstGeom prst="rect">
            <a:avLst/>
          </a:prstGeom>
        </p:spPr>
      </p:pic>
      <p:pic>
        <p:nvPicPr>
          <p:cNvPr id="8" name="Picture 7"/>
          <p:cNvPicPr>
            <a:picLocks noChangeAspect="1"/>
          </p:cNvPicPr>
          <p:nvPr/>
        </p:nvPicPr>
        <p:blipFill>
          <a:blip r:embed="rId6"/>
          <a:stretch>
            <a:fillRect/>
          </a:stretch>
        </p:blipFill>
        <p:spPr>
          <a:xfrm>
            <a:off x="4594289" y="6099802"/>
            <a:ext cx="3009900" cy="571500"/>
          </a:xfrm>
          <a:prstGeom prst="rect">
            <a:avLst/>
          </a:prstGeom>
        </p:spPr>
      </p:pic>
    </p:spTree>
    <p:extLst>
      <p:ext uri="{BB962C8B-B14F-4D97-AF65-F5344CB8AC3E}">
        <p14:creationId xmlns:p14="http://schemas.microsoft.com/office/powerpoint/2010/main" val="110562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911" y="1417113"/>
            <a:ext cx="8323634" cy="338554"/>
          </a:xfrm>
          <a:prstGeom prst="rect">
            <a:avLst/>
          </a:prstGeom>
        </p:spPr>
        <p:txBody>
          <a:bodyPr wrap="square">
            <a:spAutoFit/>
          </a:bodyPr>
          <a:lstStyle/>
          <a:p>
            <a:pPr lvl="0"/>
            <a:r>
              <a:rPr lang="en-US" sz="1600" dirty="0">
                <a:solidFill>
                  <a:srgbClr val="000000"/>
                </a:solidFill>
                <a:latin typeface="Nunito" panose="020B0604020202020204" charset="-94"/>
                <a:ea typeface="Nunito"/>
                <a:cs typeface="Nunito"/>
                <a:sym typeface="Nunito"/>
              </a:rPr>
              <a:t>	</a:t>
            </a:r>
          </a:p>
        </p:txBody>
      </p:sp>
      <p:sp>
        <p:nvSpPr>
          <p:cNvPr id="2" name="TextBox 1"/>
          <p:cNvSpPr txBox="1"/>
          <p:nvPr/>
        </p:nvSpPr>
        <p:spPr>
          <a:xfrm>
            <a:off x="350196" y="1417113"/>
            <a:ext cx="11537004" cy="3293209"/>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are the mean values of the </a:t>
            </a:r>
            <a:r>
              <a:rPr lang="en-US" sz="1600" i="1" dirty="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and </a:t>
            </a:r>
            <a:r>
              <a:rPr lang="en-US" sz="1600" i="1" dirty="0">
                <a:solidFill>
                  <a:schemeClr val="bg1"/>
                </a:solidFill>
                <a:latin typeface="Cambria Math" panose="02040503050406030204" pitchFamily="18" charset="0"/>
                <a:ea typeface="Cambria Math" panose="02040503050406030204" pitchFamily="18" charset="0"/>
              </a:rPr>
              <a:t>y </a:t>
            </a:r>
            <a:r>
              <a:rPr lang="en-US" sz="1600" dirty="0">
                <a:solidFill>
                  <a:schemeClr val="bg1"/>
                </a:solidFill>
                <a:latin typeface="Cambria Math" panose="02040503050406030204" pitchFamily="18" charset="0"/>
                <a:ea typeface="Cambria Math" panose="02040503050406030204" pitchFamily="18" charset="0"/>
              </a:rPr>
              <a:t>data. The solution for the parameters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(6)</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These expressions are susceptible to </a:t>
            </a:r>
            <a:r>
              <a:rPr lang="en-US" sz="1600" dirty="0" smtClean="0">
                <a:solidFill>
                  <a:schemeClr val="bg1"/>
                </a:solidFill>
                <a:latin typeface="Cambria Math" panose="02040503050406030204" pitchFamily="18" charset="0"/>
                <a:ea typeface="Cambria Math" panose="02040503050406030204" pitchFamily="18" charset="0"/>
              </a:rPr>
              <a:t>round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off </a:t>
            </a:r>
            <a:r>
              <a:rPr lang="en-US" sz="1600" dirty="0">
                <a:solidFill>
                  <a:schemeClr val="bg1"/>
                </a:solidFill>
                <a:latin typeface="Cambria Math" panose="02040503050406030204" pitchFamily="18" charset="0"/>
                <a:ea typeface="Cambria Math" panose="02040503050406030204" pitchFamily="18" charset="0"/>
              </a:rPr>
              <a:t>errors (the two terms in each </a:t>
            </a:r>
            <a:r>
              <a:rPr lang="en-US" sz="1600" dirty="0" smtClean="0">
                <a:solidFill>
                  <a:schemeClr val="bg1"/>
                </a:solidFill>
                <a:latin typeface="Cambria Math" panose="02040503050406030204" pitchFamily="18" charset="0"/>
                <a:ea typeface="Cambria Math" panose="02040503050406030204" pitchFamily="18" charset="0"/>
              </a:rPr>
              <a:t>numerator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as </a:t>
            </a:r>
            <a:r>
              <a:rPr lang="en-US" sz="1600" dirty="0">
                <a:solidFill>
                  <a:schemeClr val="bg1"/>
                </a:solidFill>
                <a:latin typeface="Cambria Math" panose="02040503050406030204" pitchFamily="18" charset="0"/>
                <a:ea typeface="Cambria Math" panose="02040503050406030204" pitchFamily="18" charset="0"/>
              </a:rPr>
              <a:t>well as in each denominator can be roughly equal). Therefore it is better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compute </a:t>
            </a:r>
            <a:r>
              <a:rPr lang="tr-TR" sz="1600" dirty="0">
                <a:solidFill>
                  <a:schemeClr val="bg1"/>
                </a:solidFill>
                <a:latin typeface="Cambria Math" panose="02040503050406030204" pitchFamily="18" charset="0"/>
                <a:ea typeface="Cambria Math" panose="02040503050406030204" pitchFamily="18" charset="0"/>
              </a:rPr>
              <a:t>the parameters </a:t>
            </a:r>
            <a:r>
              <a:rPr lang="tr-TR" sz="1600" dirty="0" smtClean="0">
                <a:solidFill>
                  <a:schemeClr val="bg1"/>
                </a:solidFill>
                <a:latin typeface="Cambria Math" panose="02040503050406030204" pitchFamily="18" charset="0"/>
                <a:ea typeface="Cambria Math" panose="02040503050406030204" pitchFamily="18" charset="0"/>
              </a:rPr>
              <a:t>from</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(7)</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which are equivalent to </a:t>
            </a:r>
            <a:r>
              <a:rPr lang="en-US" sz="1600" dirty="0" err="1">
                <a:solidFill>
                  <a:schemeClr val="bg1"/>
                </a:solidFill>
                <a:latin typeface="Cambria Math" panose="02040503050406030204" pitchFamily="18" charset="0"/>
                <a:ea typeface="Cambria Math" panose="02040503050406030204" pitchFamily="18" charset="0"/>
              </a:rPr>
              <a:t>Eqs</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6</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but </a:t>
            </a:r>
            <a:r>
              <a:rPr lang="en-US" sz="1600" dirty="0" smtClean="0">
                <a:solidFill>
                  <a:schemeClr val="bg1"/>
                </a:solidFill>
                <a:latin typeface="Cambria Math" panose="02040503050406030204" pitchFamily="18" charset="0"/>
                <a:ea typeface="Cambria Math" panose="02040503050406030204" pitchFamily="18" charset="0"/>
              </a:rPr>
              <a:t>are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much </a:t>
            </a:r>
            <a:r>
              <a:rPr lang="en-US" sz="1600" dirty="0">
                <a:solidFill>
                  <a:schemeClr val="bg1"/>
                </a:solidFill>
                <a:latin typeface="Cambria Math" panose="02040503050406030204" pitchFamily="18" charset="0"/>
                <a:ea typeface="Cambria Math" panose="02040503050406030204" pitchFamily="18" charset="0"/>
              </a:rPr>
              <a:t>less affected by rounding off.</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2"/>
          <a:stretch>
            <a:fillRect/>
          </a:stretch>
        </p:blipFill>
        <p:spPr>
          <a:xfrm>
            <a:off x="4156548" y="1826517"/>
            <a:ext cx="3924300" cy="609600"/>
          </a:xfrm>
          <a:prstGeom prst="rect">
            <a:avLst/>
          </a:prstGeom>
        </p:spPr>
      </p:pic>
      <p:pic>
        <p:nvPicPr>
          <p:cNvPr id="5" name="Picture 4"/>
          <p:cNvPicPr>
            <a:picLocks noChangeAspect="1"/>
          </p:cNvPicPr>
          <p:nvPr/>
        </p:nvPicPr>
        <p:blipFill>
          <a:blip r:embed="rId3"/>
          <a:stretch>
            <a:fillRect/>
          </a:stretch>
        </p:blipFill>
        <p:spPr>
          <a:xfrm>
            <a:off x="4863425" y="3464493"/>
            <a:ext cx="2705100" cy="600075"/>
          </a:xfrm>
          <a:prstGeom prst="rect">
            <a:avLst/>
          </a:prstGeom>
        </p:spPr>
      </p:pic>
    </p:spTree>
    <p:extLst>
      <p:ext uri="{BB962C8B-B14F-4D97-AF65-F5344CB8AC3E}">
        <p14:creationId xmlns:p14="http://schemas.microsoft.com/office/powerpoint/2010/main" val="2269481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730</TotalTime>
  <Words>1645</Words>
  <Application>Microsoft Office PowerPoint</Application>
  <PresentationFormat>Widescreen</PresentationFormat>
  <Paragraphs>364</Paragraphs>
  <Slides>23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Bahnschrift</vt:lpstr>
      <vt:lpstr>Calibri</vt:lpstr>
      <vt:lpstr>Cambria Math</vt:lpstr>
      <vt:lpstr>Corbel</vt:lpstr>
      <vt:lpstr>Lustria</vt:lpstr>
      <vt:lpstr>Nunito</vt:lpstr>
      <vt:lpstr>Wingdings</vt:lpstr>
      <vt:lpstr>Depth</vt:lpstr>
      <vt:lpstr>ANKARA UNIVERSITY DEPARTMENT OF ENERGY ENGINEERING NUMERICAL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OSUser</dc:creator>
  <cp:lastModifiedBy>Ozgur Selimoglu</cp:lastModifiedBy>
  <cp:revision>40</cp:revision>
  <dcterms:created xsi:type="dcterms:W3CDTF">2020-03-09T13:25:41Z</dcterms:created>
  <dcterms:modified xsi:type="dcterms:W3CDTF">2020-03-30T11:25:23Z</dcterms:modified>
</cp:coreProperties>
</file>