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5F023-6188-4D7C-BA3A-A03550083405}"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0B84AD-45D0-4C4C-B7B6-54A029FD56DD}" type="slidenum">
              <a:rPr lang="tr-TR" smtClean="0"/>
              <a:pPr/>
              <a:t>‹#›</a:t>
            </a:fld>
            <a:endParaRPr lang="tr-TR"/>
          </a:p>
        </p:txBody>
      </p:sp>
    </p:spTree>
    <p:extLst>
      <p:ext uri="{BB962C8B-B14F-4D97-AF65-F5344CB8AC3E}">
        <p14:creationId xmlns:p14="http://schemas.microsoft.com/office/powerpoint/2010/main" val="961571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6CF9F2E-D4CA-4B16-9371-7D8F613708AA}"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2136506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E4643BB-220A-404C-B187-A049190BC299}"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377191214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E4643BB-220A-404C-B187-A049190BC29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376786049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E4643BB-220A-404C-B187-A049190BC29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2258434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E4643BB-220A-404C-B187-A049190BC29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308473086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E4643BB-220A-404C-B187-A049190BC29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108419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E4643BB-220A-404C-B187-A049190BC299}"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191311910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0CF80B-233B-4EA4-B391-7936BE9C89B8}"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2855692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D2895CC-5A1A-46FB-9395-EAADBDE7DB65}"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1503361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4CD43E-F1A4-47B9-BDD7-45CA2BD2A13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80404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075E86-B436-4083-B8D7-6E12E9A063DD}"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222628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83DD2FB-1656-47A0-9D26-97E9D2B04767}"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160219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DA7FBBF-61DA-4B5A-87E4-ED6A54182B80}"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1628104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C4D6C21-986D-4A2A-846A-391E25077E5A}"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2622478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55D89-FB3F-4C70-BBB4-C942368B2571}"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96031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2BD6C7-AF3C-4D17-9C23-78D0CE60220E}"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3295614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EE37F18-CAC6-449E-8D7D-AA6CA6A6138B}"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67B89257-C393-4914-B335-5E419D4505B6}" type="slidenum">
              <a:rPr lang="tr-TR" smtClean="0"/>
              <a:pPr/>
              <a:t>‹#›</a:t>
            </a:fld>
            <a:endParaRPr lang="tr-TR"/>
          </a:p>
        </p:txBody>
      </p:sp>
    </p:spTree>
    <p:extLst>
      <p:ext uri="{BB962C8B-B14F-4D97-AF65-F5344CB8AC3E}">
        <p14:creationId xmlns:p14="http://schemas.microsoft.com/office/powerpoint/2010/main" val="382716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E4643BB-220A-404C-B187-A049190BC299}"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7B89257-C393-4914-B335-5E419D4505B6}" type="slidenum">
              <a:rPr lang="tr-TR" smtClean="0"/>
              <a:pPr/>
              <a:t>‹#›</a:t>
            </a:fld>
            <a:endParaRPr lang="tr-TR"/>
          </a:p>
        </p:txBody>
      </p:sp>
    </p:spTree>
    <p:extLst>
      <p:ext uri="{BB962C8B-B14F-4D97-AF65-F5344CB8AC3E}">
        <p14:creationId xmlns:p14="http://schemas.microsoft.com/office/powerpoint/2010/main" val="385605071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KANUNLARIN TAMAMLANMASI VE BOŞLUK DOLDURMA</a:t>
            </a:r>
            <a:endParaRPr lang="tr-TR" dirty="0"/>
          </a:p>
        </p:txBody>
      </p:sp>
      <p:sp>
        <p:nvSpPr>
          <p:cNvPr id="3" name="2 İçerik Yer Tutucusu"/>
          <p:cNvSpPr>
            <a:spLocks noGrp="1"/>
          </p:cNvSpPr>
          <p:nvPr>
            <p:ph idx="1"/>
          </p:nvPr>
        </p:nvSpPr>
        <p:spPr/>
        <p:txBody>
          <a:bodyPr>
            <a:normAutofit lnSpcReduction="10000"/>
          </a:bodyPr>
          <a:lstStyle/>
          <a:p>
            <a:r>
              <a:rPr lang="tr-TR" b="1" dirty="0" smtClean="0"/>
              <a:t>GENEL OLARAK</a:t>
            </a:r>
          </a:p>
          <a:p>
            <a:pPr>
              <a:buNone/>
            </a:pPr>
            <a:r>
              <a:rPr lang="tr-TR" b="1" dirty="0" smtClean="0"/>
              <a:t>Şerhçi Okul: </a:t>
            </a:r>
            <a:r>
              <a:rPr lang="tr-TR" dirty="0" smtClean="0"/>
              <a:t>Kanunlar boşluk içermez ama içerecek olursa bu boşluk </a:t>
            </a:r>
            <a:r>
              <a:rPr lang="tr-TR" dirty="0" err="1" smtClean="0"/>
              <a:t>kanunkoyucu</a:t>
            </a:r>
            <a:r>
              <a:rPr lang="tr-TR" dirty="0" smtClean="0"/>
              <a:t> tarafından doldurulur.</a:t>
            </a:r>
          </a:p>
          <a:p>
            <a:pPr>
              <a:buNone/>
            </a:pPr>
            <a:r>
              <a:rPr lang="tr-TR" b="1" dirty="0" smtClean="0"/>
              <a:t>Kavram İçtihatçılığı Görüşü: </a:t>
            </a:r>
            <a:r>
              <a:rPr lang="tr-TR" dirty="0" smtClean="0"/>
              <a:t>Kanunlarda bir boşluk olduğunda bu boşluk kavramlardan hareketle hakim tarafından </a:t>
            </a:r>
            <a:r>
              <a:rPr lang="tr-TR" smtClean="0"/>
              <a:t>doldurulur.</a:t>
            </a:r>
          </a:p>
          <a:p>
            <a:pPr>
              <a:buNone/>
            </a:pPr>
            <a:r>
              <a:rPr lang="tr-TR" smtClean="0"/>
              <a:t> </a:t>
            </a:r>
            <a:r>
              <a:rPr lang="tr-TR" b="1" dirty="0" smtClean="0"/>
              <a:t>Serbest Hukuk Okulu:</a:t>
            </a:r>
            <a:r>
              <a:rPr lang="tr-TR" dirty="0" smtClean="0"/>
              <a:t> Kanundaki soyut hukuk kurallarının bir çözüm öngörmemiş olması önemli değildir; önemli olan hakimin somut olaya adil bir çözüm bulmasıdır. </a:t>
            </a:r>
            <a:endParaRPr lang="tr-TR" b="1"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ÖRF VE ADETİN ROLÜ</a:t>
            </a:r>
            <a:endParaRPr lang="tr-TR" dirty="0"/>
          </a:p>
        </p:txBody>
      </p:sp>
      <p:sp>
        <p:nvSpPr>
          <p:cNvPr id="3" name="2 İçerik Yer Tutucusu"/>
          <p:cNvSpPr>
            <a:spLocks noGrp="1"/>
          </p:cNvSpPr>
          <p:nvPr>
            <p:ph idx="1"/>
          </p:nvPr>
        </p:nvSpPr>
        <p:spPr/>
        <p:txBody>
          <a:bodyPr>
            <a:normAutofit fontScale="85000" lnSpcReduction="10000"/>
          </a:bodyPr>
          <a:lstStyle/>
          <a:p>
            <a:r>
              <a:rPr lang="tr-TR" b="1" dirty="0" smtClean="0"/>
              <a:t>Tamamlayıcı olması: </a:t>
            </a:r>
            <a:r>
              <a:rPr lang="tr-TR" dirty="0" smtClean="0"/>
              <a:t>Kanunda hüküm bulunmayan durumlarda uygulanırlar.</a:t>
            </a:r>
          </a:p>
          <a:p>
            <a:r>
              <a:rPr lang="tr-TR" b="1" dirty="0" smtClean="0"/>
              <a:t>Belirtici olması: </a:t>
            </a:r>
            <a:r>
              <a:rPr lang="tr-TR" dirty="0" smtClean="0"/>
              <a:t>Kanunun örf  ve adete yollama yaptığı bazı hallerde örf ve adet belirtici olabilir. Örnek: Ev başkanının örf ve adete göre belirlenmesi (MK m.367)</a:t>
            </a:r>
          </a:p>
          <a:p>
            <a:r>
              <a:rPr lang="tr-TR" b="1" dirty="0" smtClean="0"/>
              <a:t>Yorumlayıcı olması: </a:t>
            </a:r>
            <a:r>
              <a:rPr lang="tr-TR" dirty="0" smtClean="0"/>
              <a:t>Kanunda yeterince açık şekilde düzenlenmemiş olan konularda örf ve adete göre yorum yapılabilir. Örnek: Evlenme yasağının yarım kan hısımları da kapsaması</a:t>
            </a:r>
          </a:p>
          <a:p>
            <a:r>
              <a:rPr lang="tr-TR" b="1" dirty="0" smtClean="0"/>
              <a:t>Zorlayıcı olması: </a:t>
            </a:r>
            <a:r>
              <a:rPr lang="tr-TR" dirty="0" smtClean="0"/>
              <a:t>Örf ve adet bazen kanun koyucuyu belli bir şekilde düzenleme yapmaya zorlayabilir. Örnek: Ülkemizde küçük yaşlarda evliliğin yaygın olması sebebiyle evlenme yaşının rüşt yaşının altında belirlenmesi</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ÖRF VE ADETİN TÜRLERİ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Yaygın örf ve adet- Yöresel örf ve adet: </a:t>
            </a:r>
            <a:r>
              <a:rPr lang="tr-TR" dirty="0" smtClean="0"/>
              <a:t>Ülkenin tamamında uygulanan örf ve adet yaygın örf ve adet, ülkenin belli bir kısmında uygulanan örf ve adet yöresel örf ve adettir. Örnek: Ortakçılık ve yarıcılık yaygın örf ve adettir.</a:t>
            </a:r>
          </a:p>
          <a:p>
            <a:r>
              <a:rPr lang="tr-TR" b="1" dirty="0" smtClean="0"/>
              <a:t>Genel örf ve adet-Özel örf ve adet: </a:t>
            </a:r>
            <a:r>
              <a:rPr lang="tr-TR" dirty="0" smtClean="0"/>
              <a:t>Bütün zümre ve sınıf mensupları arasında uygulanan örf ve adet genel örf ve adet, belli bir zümre ve sınıf mensupları arasında uygulanan örf ve adet özel örf ve adettir. </a:t>
            </a:r>
          </a:p>
          <a:p>
            <a:r>
              <a:rPr lang="tr-TR" b="1" dirty="0" smtClean="0"/>
              <a:t>Ticari örf ve adet-Adi örf ve adet: </a:t>
            </a:r>
            <a:r>
              <a:rPr lang="tr-TR" dirty="0" smtClean="0"/>
              <a:t>Ticari ilişkilerde uygulanan örf ve adet ticari örf ve adet, ticari olmayan ilişkilerde uygulanan örf ve adet adi örf ve adettir. </a:t>
            </a:r>
            <a:endParaRPr lang="tr-TR" b="1"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HAKİMİN HUKUK YARATMASININ UNSURLARI</a:t>
            </a:r>
            <a:endParaRPr lang="tr-TR" dirty="0"/>
          </a:p>
        </p:txBody>
      </p:sp>
      <p:sp>
        <p:nvSpPr>
          <p:cNvPr id="3" name="2 İçerik Yer Tutucusu"/>
          <p:cNvSpPr>
            <a:spLocks noGrp="1"/>
          </p:cNvSpPr>
          <p:nvPr>
            <p:ph idx="1"/>
          </p:nvPr>
        </p:nvSpPr>
        <p:spPr/>
        <p:txBody>
          <a:bodyPr/>
          <a:lstStyle/>
          <a:p>
            <a:r>
              <a:rPr lang="tr-TR" dirty="0" smtClean="0"/>
              <a:t>Hakim tarafından yaratılacak kural soyut ve genel olmalı; tarafların çıkarları dikkate alınmalı ve gerektiğinde toplum çıkarı ile bireysel çıkar arasında denge kurulmalıdır.</a:t>
            </a:r>
          </a:p>
          <a:p>
            <a:r>
              <a:rPr lang="tr-TR" dirty="0" smtClean="0"/>
              <a:t>Hakim mevcut yazılı hukuk kurallarını dikkate almalıdır.</a:t>
            </a:r>
          </a:p>
          <a:p>
            <a:r>
              <a:rPr lang="tr-TR" dirty="0" smtClean="0"/>
              <a:t>Hakim, gerçekleşmesi beklenen kanunda bir revizyon söz konusu ise bu hususu </a:t>
            </a:r>
            <a:r>
              <a:rPr lang="tr-TR" dirty="0" err="1" smtClean="0"/>
              <a:t>gözönünde</a:t>
            </a:r>
            <a:r>
              <a:rPr lang="tr-TR" dirty="0" smtClean="0"/>
              <a:t> bulundurmalıdır.</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HAKİMİN HUKUK YARATMASI YOLLARI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Kıyas: </a:t>
            </a:r>
            <a:r>
              <a:rPr lang="tr-TR" dirty="0" smtClean="0"/>
              <a:t>Kanunda düzenlenmemiş olan bir meseleye, kanunda düzenlenmiş olan ve onunla benzerlik arz eden meseleye ilişkin kuralın uygulanmasına kıyas denir. Örnek: Boşanma davasındaki muhakeme usulünün kıyas yoluyla  butlan davasına da uygulanması</a:t>
            </a:r>
          </a:p>
          <a:p>
            <a:r>
              <a:rPr lang="tr-TR" b="1" dirty="0" smtClean="0"/>
              <a:t>Evleviyetle uygulama: </a:t>
            </a:r>
            <a:r>
              <a:rPr lang="tr-TR" dirty="0" smtClean="0"/>
              <a:t>Belli olgulara uygulanmak üzere getirilmiş bir hükmün, kuralın amacına giren diğer olgulara da öncelikle uygulanmasına evleviyetle uygulama denir. Örnek: Bir kimsenin sağlığında ondan nafaka alan yakınlarının ölümü durumunda cenaze giderlerinden öncelikle sorumlu tutulması.</a:t>
            </a:r>
          </a:p>
          <a:p>
            <a:r>
              <a:rPr lang="tr-TR" b="1" dirty="0" smtClean="0"/>
              <a:t>Aksi ile kanıt: </a:t>
            </a:r>
            <a:r>
              <a:rPr lang="tr-TR" dirty="0" smtClean="0"/>
              <a:t>Bir hükmün tersinden hareketle sonuç çıkarılmasına aksi ile kanıt denir.  Örnek: Kanunda evlenme yasağının kapsamında sayılan hısımlar dışında kalan hısımlarla evlenmenin serbest olması. </a:t>
            </a:r>
          </a:p>
          <a:p>
            <a:r>
              <a:rPr lang="tr-TR" b="1" dirty="0" smtClean="0"/>
              <a:t>Hukukun genel ilkeler: </a:t>
            </a:r>
            <a:r>
              <a:rPr lang="tr-TR" dirty="0" smtClean="0"/>
              <a:t>Bunlar, hukuki özdeyişler yoluyla yaratılan, tümevarım ilkesiyle çıkarılan veya siyasi rejimden kaynaklanan ilkeler olabilir.</a:t>
            </a:r>
          </a:p>
          <a:p>
            <a:r>
              <a:rPr lang="tr-TR" b="1" dirty="0" smtClean="0"/>
              <a:t>Büsbütün orijinal kural yaratma: </a:t>
            </a:r>
            <a:r>
              <a:rPr lang="tr-TR" dirty="0" smtClean="0"/>
              <a:t>Hakim büsbütün orijinal bir kural da yaratabilir. </a:t>
            </a:r>
            <a:endParaRPr lang="tr-TR" b="1" dirty="0" smtClean="0"/>
          </a:p>
          <a:p>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HAKİMİN YARATTIĞI KURALIN NİTELİĞİ</a:t>
            </a:r>
            <a:endParaRPr lang="tr-TR" dirty="0"/>
          </a:p>
        </p:txBody>
      </p:sp>
      <p:sp>
        <p:nvSpPr>
          <p:cNvPr id="3" name="2 İçerik Yer Tutucusu"/>
          <p:cNvSpPr>
            <a:spLocks noGrp="1"/>
          </p:cNvSpPr>
          <p:nvPr>
            <p:ph idx="1"/>
          </p:nvPr>
        </p:nvSpPr>
        <p:spPr/>
        <p:txBody>
          <a:bodyPr/>
          <a:lstStyle/>
          <a:p>
            <a:r>
              <a:rPr lang="tr-TR" b="1" dirty="0" smtClean="0"/>
              <a:t>Hakim tarafından yaratılan hukukun nitelikleri şunlardır: </a:t>
            </a:r>
          </a:p>
          <a:p>
            <a:pPr marL="457200" indent="-457200">
              <a:buFont typeface="+mj-lt"/>
              <a:buAutoNum type="arabicPeriod"/>
            </a:pPr>
            <a:r>
              <a:rPr lang="tr-TR" b="1" dirty="0" smtClean="0"/>
              <a:t>Kanun niteliği taşımaz.</a:t>
            </a:r>
          </a:p>
          <a:p>
            <a:pPr marL="457200" indent="-457200">
              <a:buFont typeface="+mj-lt"/>
              <a:buAutoNum type="arabicPeriod"/>
            </a:pPr>
            <a:r>
              <a:rPr lang="tr-TR" b="1" dirty="0" smtClean="0"/>
              <a:t>Kuvvetler ayrılığı ilkesine aykırı değildir. </a:t>
            </a:r>
          </a:p>
          <a:p>
            <a:pPr marL="457200" indent="-457200">
              <a:buFont typeface="+mj-lt"/>
              <a:buAutoNum type="arabicPeriod"/>
            </a:pPr>
            <a:r>
              <a:rPr lang="tr-TR" b="1" dirty="0" smtClean="0"/>
              <a:t>Kural olarak bağlayıcı değildir.</a:t>
            </a:r>
          </a:p>
          <a:p>
            <a:pPr marL="457200" indent="-457200">
              <a:buFont typeface="+mj-lt"/>
              <a:buAutoNum type="arabicPeriod"/>
            </a:pPr>
            <a:r>
              <a:rPr lang="tr-TR" b="1" dirty="0" smtClean="0"/>
              <a:t>Üst yargı denetimine tabi değildir. </a:t>
            </a:r>
            <a:endParaRPr lang="tr-TR" b="1"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HAKİMİN TAKDİR YETKİSİ</a:t>
            </a:r>
            <a:endParaRPr lang="tr-TR" dirty="0"/>
          </a:p>
        </p:txBody>
      </p:sp>
      <p:sp>
        <p:nvSpPr>
          <p:cNvPr id="3" name="2 İçerik Yer Tutucusu"/>
          <p:cNvSpPr>
            <a:spLocks noGrp="1"/>
          </p:cNvSpPr>
          <p:nvPr>
            <p:ph idx="1"/>
          </p:nvPr>
        </p:nvSpPr>
        <p:spPr/>
        <p:txBody>
          <a:bodyPr>
            <a:normAutofit/>
          </a:bodyPr>
          <a:lstStyle/>
          <a:p>
            <a:r>
              <a:rPr lang="tr-TR" dirty="0" smtClean="0"/>
              <a:t>Hakimin takdir yetkisini kullanmasının sınırları şunlardır:</a:t>
            </a:r>
          </a:p>
          <a:p>
            <a:pPr marL="457200" indent="-457200">
              <a:buFont typeface="+mj-lt"/>
              <a:buAutoNum type="arabicPeriod"/>
            </a:pPr>
            <a:r>
              <a:rPr lang="tr-TR" dirty="0" smtClean="0"/>
              <a:t>Kanun açıkça veya örtülü olarak hakime takdir yetkisi tanımış olmalıdır.</a:t>
            </a:r>
          </a:p>
          <a:p>
            <a:pPr marL="457200" indent="-457200">
              <a:buFont typeface="+mj-lt"/>
              <a:buAutoNum type="arabicPeriod"/>
            </a:pPr>
            <a:r>
              <a:rPr lang="tr-TR" dirty="0" smtClean="0"/>
              <a:t>Hakim takdir yetkisini kanunun çizdiği sınırlar içinde kullanmalıdır.</a:t>
            </a:r>
          </a:p>
          <a:p>
            <a:pPr marL="457200" indent="-457200">
              <a:buFont typeface="+mj-lt"/>
              <a:buAutoNum type="arabicPeriod"/>
            </a:pPr>
            <a:r>
              <a:rPr lang="tr-TR" dirty="0" smtClean="0"/>
              <a:t>Hakim takdir yetkisini hukuka ve hakkaniyete uygun şekilde kullanmalıdır.</a:t>
            </a:r>
          </a:p>
          <a:p>
            <a:pPr marL="457200" indent="-457200">
              <a:buFont typeface="Arial" pitchFamily="34" charset="0"/>
              <a:buChar char="•"/>
            </a:pPr>
            <a:r>
              <a:rPr lang="tr-TR" dirty="0" smtClean="0"/>
              <a:t>Hakimin takdir yetkisini yerinde kullanıp kullanmadığı üst yargı denetimine tabidir.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MEDENİ HUKUKUN YARDIMCI KAYNAKLARI </a:t>
            </a:r>
            <a:endParaRPr lang="tr-TR" dirty="0"/>
          </a:p>
        </p:txBody>
      </p:sp>
      <p:sp>
        <p:nvSpPr>
          <p:cNvPr id="3" name="2 İçerik Yer Tutucusu"/>
          <p:cNvSpPr>
            <a:spLocks noGrp="1"/>
          </p:cNvSpPr>
          <p:nvPr>
            <p:ph idx="1"/>
          </p:nvPr>
        </p:nvSpPr>
        <p:spPr/>
        <p:txBody>
          <a:bodyPr/>
          <a:lstStyle/>
          <a:p>
            <a:r>
              <a:rPr lang="tr-TR" dirty="0" smtClean="0"/>
              <a:t>Medeni hukukun yardımcı kaynakları şunlardır:</a:t>
            </a:r>
          </a:p>
          <a:p>
            <a:pPr marL="457200" indent="-457200">
              <a:buFont typeface="+mj-lt"/>
              <a:buAutoNum type="arabicPeriod"/>
            </a:pPr>
            <a:r>
              <a:rPr lang="tr-TR" dirty="0" smtClean="0"/>
              <a:t>İlmi içtihatlar (doktrin, öğreti): Hukuk bilimiyle uğraşan kişilerin görüşlerdir. </a:t>
            </a:r>
          </a:p>
          <a:p>
            <a:pPr marL="457200" indent="-457200">
              <a:buFont typeface="+mj-lt"/>
              <a:buAutoNum type="arabicPeriod"/>
            </a:pPr>
            <a:r>
              <a:rPr lang="tr-TR" dirty="0" smtClean="0"/>
              <a:t>Mahkeme kararları: İçtihadı birleştirme kararı haline gelmedikleri sürece bağlayıcı değildirler ama emsal olarak dikkate alınabilirler.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16</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KANUNLARIN TAMAMLANMASI VE BOŞLUK DOLDURMA</a:t>
            </a:r>
            <a:endParaRPr lang="tr-TR" dirty="0"/>
          </a:p>
        </p:txBody>
      </p:sp>
      <p:sp>
        <p:nvSpPr>
          <p:cNvPr id="3" name="2 İçerik Yer Tutucusu"/>
          <p:cNvSpPr>
            <a:spLocks noGrp="1"/>
          </p:cNvSpPr>
          <p:nvPr>
            <p:ph idx="1"/>
          </p:nvPr>
        </p:nvSpPr>
        <p:spPr/>
        <p:txBody>
          <a:bodyPr/>
          <a:lstStyle/>
          <a:p>
            <a:r>
              <a:rPr lang="tr-TR" b="1" dirty="0" smtClean="0"/>
              <a:t>Kanunda Boşluk Bulunmasının Sebepleri</a:t>
            </a:r>
          </a:p>
          <a:p>
            <a:pPr marL="457200" indent="-457200">
              <a:buFont typeface="+mj-lt"/>
              <a:buAutoNum type="arabicPeriod"/>
            </a:pPr>
            <a:r>
              <a:rPr lang="tr-TR" dirty="0" smtClean="0"/>
              <a:t>Bilim ve teknikteki gelişmeler</a:t>
            </a:r>
          </a:p>
          <a:p>
            <a:pPr marL="457200" indent="-457200">
              <a:buFont typeface="+mj-lt"/>
              <a:buAutoNum type="arabicPeriod"/>
            </a:pPr>
            <a:r>
              <a:rPr lang="tr-TR" dirty="0" err="1" smtClean="0"/>
              <a:t>Kanunkoyucunun</a:t>
            </a:r>
            <a:r>
              <a:rPr lang="tr-TR" dirty="0" smtClean="0"/>
              <a:t> bir maddeyi düzenlerken gerekli dikkat ve özeni göstermemesi</a:t>
            </a:r>
          </a:p>
          <a:p>
            <a:pPr marL="457200" indent="-457200">
              <a:buFont typeface="+mj-lt"/>
              <a:buAutoNum type="arabicPeriod"/>
            </a:pPr>
            <a:r>
              <a:rPr lang="tr-TR" dirty="0" smtClean="0"/>
              <a:t>Kanunda aynı konuya ilişkin maddeler arasında paralellik kurulamaması</a:t>
            </a:r>
          </a:p>
          <a:p>
            <a:pPr marL="457200" indent="-457200">
              <a:buFont typeface="+mj-lt"/>
              <a:buAutoNum type="arabicPeriod"/>
            </a:pPr>
            <a:r>
              <a:rPr lang="tr-TR" dirty="0" err="1" smtClean="0"/>
              <a:t>Kanunkoyucunun</a:t>
            </a:r>
            <a:r>
              <a:rPr lang="tr-TR" dirty="0" smtClean="0"/>
              <a:t> kasıtlı olarak boşluk bırakması</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BOŞLUK SAYILMAYAN DURUMLAR</a:t>
            </a:r>
            <a:endParaRPr lang="tr-TR" dirty="0"/>
          </a:p>
        </p:txBody>
      </p:sp>
      <p:sp>
        <p:nvSpPr>
          <p:cNvPr id="3" name="2 İçerik Yer Tutucusu"/>
          <p:cNvSpPr>
            <a:spLocks noGrp="1"/>
          </p:cNvSpPr>
          <p:nvPr>
            <p:ph idx="1"/>
          </p:nvPr>
        </p:nvSpPr>
        <p:spPr/>
        <p:txBody>
          <a:bodyPr>
            <a:normAutofit/>
          </a:bodyPr>
          <a:lstStyle/>
          <a:p>
            <a:r>
              <a:rPr lang="tr-TR" b="1" dirty="0" smtClean="0"/>
              <a:t>Hukuk Dışı Alan: </a:t>
            </a:r>
            <a:r>
              <a:rPr lang="tr-TR" dirty="0" smtClean="0"/>
              <a:t>Hukukun kapsamı dışında kalan alanlarda düzenleme yapılmamış olması boşluk sayılmaz. </a:t>
            </a:r>
            <a:r>
              <a:rPr lang="tr-TR" b="1" dirty="0" smtClean="0"/>
              <a:t>Kasıtlı Susma: </a:t>
            </a:r>
            <a:r>
              <a:rPr lang="tr-TR" dirty="0" err="1" smtClean="0"/>
              <a:t>Kanunkoyucunun</a:t>
            </a:r>
            <a:r>
              <a:rPr lang="tr-TR" dirty="0" smtClean="0"/>
              <a:t> bir mesele hakkında olumsuz düşünmesi sebebiyle kasıtlı olarak o meseleyi düzenlememesi boşluk sayılmaz. </a:t>
            </a:r>
            <a:endParaRPr lang="tr-TR" b="1" dirty="0" smtClean="0"/>
          </a:p>
        </p:txBody>
      </p:sp>
      <p:sp>
        <p:nvSpPr>
          <p:cNvPr id="4" name="3 Slayt Numarası Yer Tutucusu"/>
          <p:cNvSpPr>
            <a:spLocks noGrp="1"/>
          </p:cNvSpPr>
          <p:nvPr>
            <p:ph type="sldNum" sz="quarter" idx="12"/>
          </p:nvPr>
        </p:nvSpPr>
        <p:spPr/>
        <p:txBody>
          <a:bodyPr/>
          <a:lstStyle/>
          <a:p>
            <a:fld id="{67B89257-C393-4914-B335-5E419D4505B6}"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 İÇİ BOŞLUK</a:t>
            </a:r>
            <a:endParaRPr lang="tr-TR" dirty="0"/>
          </a:p>
        </p:txBody>
      </p:sp>
      <p:sp>
        <p:nvSpPr>
          <p:cNvPr id="3" name="2 İçerik Yer Tutucusu"/>
          <p:cNvSpPr>
            <a:spLocks noGrp="1"/>
          </p:cNvSpPr>
          <p:nvPr>
            <p:ph idx="1"/>
          </p:nvPr>
        </p:nvSpPr>
        <p:spPr/>
        <p:txBody>
          <a:bodyPr/>
          <a:lstStyle/>
          <a:p>
            <a:r>
              <a:rPr lang="tr-TR" dirty="0" err="1" smtClean="0"/>
              <a:t>Kanunkoyucu</a:t>
            </a:r>
            <a:r>
              <a:rPr lang="tr-TR" dirty="0" smtClean="0"/>
              <a:t> belli bir hukuki mesele için bir çözüm öngörmüşse ama bu çözümün somut olaya doğrudan uygulanması mümkün değilse kural içi boşluk söz konusu olur.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 İÇİ BOŞLUK HALLERİ</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Kuralın atıf yoluyla başka bir kurala yollama yaptığı haller: </a:t>
            </a:r>
            <a:r>
              <a:rPr lang="tr-TR" dirty="0" smtClean="0"/>
              <a:t>Örnek: Evliliğin butlanla sona ermesi halinde müşterek çocukların velayetinin anne ve babadan hangisine verileceği konusunda boşanmaya ilişkin kuralların uygulanacağını düzenleyen MK m. 157 hükmü.</a:t>
            </a:r>
          </a:p>
          <a:p>
            <a:r>
              <a:rPr lang="tr-TR" b="1" dirty="0" smtClean="0"/>
              <a:t>Kuralın, genel </a:t>
            </a:r>
            <a:r>
              <a:rPr lang="tr-TR" b="1" dirty="0" err="1" smtClean="0"/>
              <a:t>kloslara</a:t>
            </a:r>
            <a:r>
              <a:rPr lang="tr-TR" b="1" dirty="0" smtClean="0"/>
              <a:t>, hakkaniyete ve hakimin takdir yetkisine atıf yaptığı haller: </a:t>
            </a:r>
            <a:r>
              <a:rPr lang="tr-TR" dirty="0" smtClean="0"/>
              <a:t>Örnek: “Kimse özgürlüklerinden vazgeçemez veya onları hukuka ya da ahlaka aykırı şekilde sınırlayamaz.” şeklinde genel bir </a:t>
            </a:r>
            <a:r>
              <a:rPr lang="tr-TR" dirty="0" err="1" smtClean="0"/>
              <a:t>klos</a:t>
            </a:r>
            <a:r>
              <a:rPr lang="tr-TR" dirty="0" smtClean="0"/>
              <a:t> içeren MK m. 23/2 hükmü.</a:t>
            </a:r>
          </a:p>
          <a:p>
            <a:r>
              <a:rPr lang="tr-TR" b="1" dirty="0" smtClean="0"/>
              <a:t>Tanımlama boşluğu: </a:t>
            </a:r>
            <a:r>
              <a:rPr lang="tr-TR" dirty="0" err="1" smtClean="0"/>
              <a:t>Kanunkoyucunun</a:t>
            </a:r>
            <a:r>
              <a:rPr lang="tr-TR" dirty="0" smtClean="0"/>
              <a:t> bir kuralda yer alan bir kavramı tanımlamaması sebebiyle ortaya çıkan boşluktur.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 DIŞI BOŞLUK</a:t>
            </a:r>
            <a:endParaRPr lang="tr-TR" dirty="0"/>
          </a:p>
        </p:txBody>
      </p:sp>
      <p:sp>
        <p:nvSpPr>
          <p:cNvPr id="3" name="2 İçerik Yer Tutucusu"/>
          <p:cNvSpPr>
            <a:spLocks noGrp="1"/>
          </p:cNvSpPr>
          <p:nvPr>
            <p:ph idx="1"/>
          </p:nvPr>
        </p:nvSpPr>
        <p:spPr/>
        <p:txBody>
          <a:bodyPr/>
          <a:lstStyle/>
          <a:p>
            <a:r>
              <a:rPr lang="tr-TR" dirty="0" smtClean="0"/>
              <a:t>Kural içi boşluk hallerinin dışında kalan bütün boşluklar kural dışı boşluktur. Kural dışı boşluk ya kanun koyucunun bu boşluğu görmemesi sebebiyle ya da boşluğun kanunun yürürlüğe girmesinden sonra ortaya çıkması sebebiyle oluşur.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KURAL DIŞI BOŞLUK HALLERİ</a:t>
            </a:r>
            <a:endParaRPr lang="tr-TR" dirty="0"/>
          </a:p>
        </p:txBody>
      </p:sp>
      <p:sp>
        <p:nvSpPr>
          <p:cNvPr id="3" name="2 İçerik Yer Tutucusu"/>
          <p:cNvSpPr>
            <a:spLocks noGrp="1"/>
          </p:cNvSpPr>
          <p:nvPr>
            <p:ph idx="1"/>
          </p:nvPr>
        </p:nvSpPr>
        <p:spPr/>
        <p:txBody>
          <a:bodyPr>
            <a:normAutofit/>
          </a:bodyPr>
          <a:lstStyle/>
          <a:p>
            <a:r>
              <a:rPr lang="tr-TR" b="1" dirty="0" smtClean="0"/>
              <a:t>Gerçek boşluk: </a:t>
            </a:r>
            <a:r>
              <a:rPr lang="tr-TR" dirty="0" smtClean="0"/>
              <a:t>Kanunda somut olaya uygulanabilecek hiçbir hükmün bulunmaması halidir. </a:t>
            </a:r>
            <a:endParaRPr lang="tr-TR" dirty="0"/>
          </a:p>
          <a:p>
            <a:r>
              <a:rPr lang="tr-TR" b="1" dirty="0" smtClean="0"/>
              <a:t>Gerçek olmayan boşluk: </a:t>
            </a:r>
            <a:r>
              <a:rPr lang="tr-TR" dirty="0" smtClean="0"/>
              <a:t>Bir hukuk kuralının çok geniş tutulmuş olan mevcut kapsamında somut olaya uygulanması durumunda hakkaniyete aykırı sonuçlar ortaya çıkıyorsa gerçek olmayan boşluk söz konusudur. </a:t>
            </a:r>
            <a:endParaRPr lang="tr-TR" b="1" dirty="0" smtClean="0"/>
          </a:p>
        </p:txBody>
      </p:sp>
      <p:sp>
        <p:nvSpPr>
          <p:cNvPr id="4" name="3 Slayt Numarası Yer Tutucusu"/>
          <p:cNvSpPr>
            <a:spLocks noGrp="1"/>
          </p:cNvSpPr>
          <p:nvPr>
            <p:ph type="sldNum" sz="quarter" idx="12"/>
          </p:nvPr>
        </p:nvSpPr>
        <p:spPr/>
        <p:txBody>
          <a:bodyPr/>
          <a:lstStyle/>
          <a:p>
            <a:fld id="{67B89257-C393-4914-B335-5E419D4505B6}"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BOŞLUK DOLDURMA YÖNTEMLERİ</a:t>
            </a:r>
            <a:endParaRPr lang="tr-TR" dirty="0"/>
          </a:p>
        </p:txBody>
      </p:sp>
      <p:sp>
        <p:nvSpPr>
          <p:cNvPr id="3" name="2 İçerik Yer Tutucusu"/>
          <p:cNvSpPr>
            <a:spLocks noGrp="1"/>
          </p:cNvSpPr>
          <p:nvPr>
            <p:ph idx="1"/>
          </p:nvPr>
        </p:nvSpPr>
        <p:spPr/>
        <p:txBody>
          <a:bodyPr/>
          <a:lstStyle/>
          <a:p>
            <a:pPr marL="457200" indent="-457200">
              <a:buFont typeface="Arial" pitchFamily="34" charset="0"/>
              <a:buChar char="•"/>
            </a:pPr>
            <a:r>
              <a:rPr lang="tr-TR" dirty="0" smtClean="0"/>
              <a:t>Boşluk doldurmada iki yöntemden yararlanılır. Bunlar:</a:t>
            </a:r>
          </a:p>
          <a:p>
            <a:pPr marL="457200" indent="-457200">
              <a:buFont typeface="+mj-lt"/>
              <a:buAutoNum type="arabicPeriod"/>
            </a:pPr>
            <a:r>
              <a:rPr lang="tr-TR" dirty="0" smtClean="0"/>
              <a:t>Örf ve adet: Hakkında hüküm bulunmayan hallerde hakim örf ve adete göre karar verir.</a:t>
            </a:r>
          </a:p>
          <a:p>
            <a:pPr marL="457200" indent="-457200">
              <a:buFont typeface="+mj-lt"/>
              <a:buAutoNum type="arabicPeriod"/>
            </a:pPr>
            <a:endParaRPr lang="tr-TR" dirty="0" smtClean="0"/>
          </a:p>
          <a:p>
            <a:pPr marL="457200" indent="-457200">
              <a:buFont typeface="+mj-lt"/>
              <a:buAutoNum type="arabicPeriod"/>
            </a:pPr>
            <a:r>
              <a:rPr lang="tr-TR" dirty="0" smtClean="0"/>
              <a:t>Hakimin hukuk yaratması: Örf ve adette de hüküm yoksa, hakim kendisi </a:t>
            </a:r>
            <a:r>
              <a:rPr lang="tr-TR" dirty="0" err="1" smtClean="0"/>
              <a:t>kanunkoyucu</a:t>
            </a:r>
            <a:r>
              <a:rPr lang="tr-TR" dirty="0" smtClean="0"/>
              <a:t> olsaydı o meseleye dair nasıl bir kural getirecek idiyse ona göre karar verir. </a:t>
            </a: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ÖRF VE ADET KURALININ DOĞUMU İÇİN GEREKLİ ŞARTLAR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Örf ve adet kuralları, başlangıcı belli olmayan uzun bir zamanda beri aynı şekilde uygulanmakta olan ve uyulmasının zorunlu olduğu konusunda genel bir inanışın hakim olduğu kurallardır. </a:t>
            </a:r>
          </a:p>
          <a:p>
            <a:r>
              <a:rPr lang="tr-TR" dirty="0" smtClean="0"/>
              <a:t>Bu tanım dikkate alındığında örf ve adet kuralının doğumu için gerekli olan şartlar şunlardır:</a:t>
            </a:r>
          </a:p>
          <a:p>
            <a:pPr marL="457200" indent="-457200">
              <a:buFont typeface="+mj-lt"/>
              <a:buAutoNum type="arabicPeriod"/>
            </a:pPr>
            <a:r>
              <a:rPr lang="tr-TR" b="1" dirty="0" smtClean="0"/>
              <a:t>Sürekli uygulanış: </a:t>
            </a:r>
            <a:r>
              <a:rPr lang="tr-TR" dirty="0" smtClean="0"/>
              <a:t>Kuralın başlangıcı belli olmayan uzun bir zamanda beri sürekli olarak aynı şekilde uygulanması gerekmektedir.</a:t>
            </a:r>
          </a:p>
          <a:p>
            <a:pPr marL="457200" indent="-457200">
              <a:buFont typeface="+mj-lt"/>
              <a:buAutoNum type="arabicPeriod"/>
            </a:pPr>
            <a:r>
              <a:rPr lang="tr-TR" b="1" dirty="0" smtClean="0"/>
              <a:t>Genel inanış: </a:t>
            </a:r>
            <a:r>
              <a:rPr lang="tr-TR" dirty="0" smtClean="0"/>
              <a:t>Kurala uyulmasının zorunluluğu olduğu konusunda  genel bir inanış olmalıdır.</a:t>
            </a:r>
          </a:p>
          <a:p>
            <a:pPr marL="457200" indent="-457200">
              <a:buFont typeface="+mj-lt"/>
              <a:buAutoNum type="arabicPeriod"/>
            </a:pPr>
            <a:r>
              <a:rPr lang="tr-TR" b="1" dirty="0" smtClean="0"/>
              <a:t>Geniş bir kitle tarafından benimsenme: </a:t>
            </a:r>
            <a:r>
              <a:rPr lang="tr-TR" dirty="0" smtClean="0"/>
              <a:t>Kural toplumun geniş bir kitlesi tarafından benimsenmiş olmalıdır.</a:t>
            </a:r>
          </a:p>
          <a:p>
            <a:pPr marL="457200" indent="-457200">
              <a:buFont typeface="+mj-lt"/>
              <a:buAutoNum type="arabicPeriod"/>
            </a:pPr>
            <a:r>
              <a:rPr lang="tr-TR" b="1" dirty="0" smtClean="0"/>
              <a:t>Devlet desteği: </a:t>
            </a:r>
            <a:r>
              <a:rPr lang="tr-TR" dirty="0" smtClean="0"/>
              <a:t>Genel inanışa toplumun dışında düşünülemeyecek kamusal güçlerin de sahip olduğu kanaati benimsenirse, örf ve adet kuralının ayrıca  devlet tarafından desteklenmesine gerek yoktur. </a:t>
            </a:r>
            <a:endParaRPr lang="tr-TR" b="1" dirty="0" smtClean="0"/>
          </a:p>
          <a:p>
            <a:pPr marL="457200" indent="-457200">
              <a:buFont typeface="+mj-lt"/>
              <a:buAutoNum type="arabicPeriod"/>
            </a:pPr>
            <a:endParaRPr lang="tr-TR" b="1" dirty="0" smtClean="0"/>
          </a:p>
          <a:p>
            <a:pPr marL="457200" indent="-457200">
              <a:buFont typeface="+mj-lt"/>
              <a:buAutoNum type="arabicPeriod"/>
            </a:pPr>
            <a:endParaRPr lang="tr-TR" dirty="0"/>
          </a:p>
        </p:txBody>
      </p:sp>
      <p:sp>
        <p:nvSpPr>
          <p:cNvPr id="4" name="3 Slayt Numarası Yer Tutucusu"/>
          <p:cNvSpPr>
            <a:spLocks noGrp="1"/>
          </p:cNvSpPr>
          <p:nvPr>
            <p:ph type="sldNum" sz="quarter" idx="12"/>
          </p:nvPr>
        </p:nvSpPr>
        <p:spPr/>
        <p:txBody>
          <a:bodyPr/>
          <a:lstStyle/>
          <a:p>
            <a:fld id="{67B89257-C393-4914-B335-5E419D4505B6}"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134</TotalTime>
  <Words>1071</Words>
  <Application>Microsoft Office PowerPoint</Application>
  <PresentationFormat>Ekran Gösterisi (4:3)</PresentationFormat>
  <Paragraphs>87</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Century Gothic</vt:lpstr>
      <vt:lpstr>Wingdings 3</vt:lpstr>
      <vt:lpstr>Dilim</vt:lpstr>
      <vt:lpstr>KANUNLARIN TAMAMLANMASI VE BOŞLUK DOLDURMA</vt:lpstr>
      <vt:lpstr>KANUNLARIN TAMAMLANMASI VE BOŞLUK DOLDURMA</vt:lpstr>
      <vt:lpstr>BOŞLUK SAYILMAYAN DURUMLAR</vt:lpstr>
      <vt:lpstr>KURAL İÇİ BOŞLUK</vt:lpstr>
      <vt:lpstr>KURAL İÇİ BOŞLUK HALLERİ</vt:lpstr>
      <vt:lpstr>KURAL DIŞI BOŞLUK</vt:lpstr>
      <vt:lpstr>KURAL DIŞI BOŞLUK HALLERİ</vt:lpstr>
      <vt:lpstr>BOŞLUK DOLDURMA YÖNTEMLERİ</vt:lpstr>
      <vt:lpstr>ÖRF VE ADET KURALININ DOĞUMU İÇİN GEREKLİ ŞARTLAR</vt:lpstr>
      <vt:lpstr>ÖRF VE ADETİN ROLÜ</vt:lpstr>
      <vt:lpstr>ÖRF VE ADETİN TÜRLERİ</vt:lpstr>
      <vt:lpstr>HAKİMİN HUKUK YARATMASININ UNSURLARI</vt:lpstr>
      <vt:lpstr>HAKİMİN HUKUK YARATMASI YOLLARI</vt:lpstr>
      <vt:lpstr>HAKİMİN YARATTIĞI KURALIN NİTELİĞİ</vt:lpstr>
      <vt:lpstr>HAKİMİN TAKDİR YETKİSİ</vt:lpstr>
      <vt:lpstr>MEDENİ HUKUKUN YARDIMCI KAYNAKLARI </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KANUNLARIN TAMAMLANMASI VE BOŞLUK DOLDURMA</dc:title>
  <dc:creator>Administrator</dc:creator>
  <cp:lastModifiedBy>Pelin Atila Yoruk</cp:lastModifiedBy>
  <cp:revision>31</cp:revision>
  <dcterms:created xsi:type="dcterms:W3CDTF">2015-11-08T16:52:31Z</dcterms:created>
  <dcterms:modified xsi:type="dcterms:W3CDTF">2017-11-13T11:07:11Z</dcterms:modified>
</cp:coreProperties>
</file>