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3" r:id="rId4"/>
    <p:sldId id="264" r:id="rId5"/>
    <p:sldId id="265" r:id="rId6"/>
    <p:sldId id="266" r:id="rId7"/>
    <p:sldId id="262" r:id="rId8"/>
    <p:sldId id="26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46C117F-5CCF-4837-BE5F-2B92066CAFAF}"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4EB90BD-B6CE-46B7-997F-7313B992CCDC}"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DB9D11F-B188-461D-B23F-39381795C052}"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2E6D8D9-55A2-4063-B0F3-121F44549695}"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D4B24536-994D-4021-A283-9F449C0DB50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3CBBBB78-C96F-47B7-AB17-D852CA960AC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4/22/2019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578ACC-22D6-47C1-A373-4FD133E34F3C}"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31444B-B92B-4E27-8C94-BB93EAF5CB18}"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63EFA5E-FA76-400D-B3DC-F0BA90E6D107}"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4/22/2019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 Kültür Sanat Muhabirliği</a:t>
            </a:r>
            <a:endParaRPr lang="tr-TR" dirty="0"/>
          </a:p>
        </p:txBody>
      </p:sp>
      <p:sp>
        <p:nvSpPr>
          <p:cNvPr id="3" name="Alt Başlık 2"/>
          <p:cNvSpPr>
            <a:spLocks noGrp="1"/>
          </p:cNvSpPr>
          <p:nvPr>
            <p:ph type="subTitle" idx="1"/>
          </p:nvPr>
        </p:nvSpPr>
        <p:spPr/>
        <p:txBody>
          <a:bodyPr/>
          <a:lstStyle/>
          <a:p>
            <a:r>
              <a:rPr lang="tr-TR" smtClean="0"/>
              <a:t>2. </a:t>
            </a:r>
            <a:r>
              <a:rPr lang="tr-TR" dirty="0" smtClean="0"/>
              <a:t>Hafta</a:t>
            </a:r>
            <a:endParaRPr lang="tr-TR" dirty="0"/>
          </a:p>
        </p:txBody>
      </p:sp>
    </p:spTree>
    <p:extLst>
      <p:ext uri="{BB962C8B-B14F-4D97-AF65-F5344CB8AC3E}">
        <p14:creationId xmlns:p14="http://schemas.microsoft.com/office/powerpoint/2010/main" val="3564333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Hakkı</a:t>
            </a:r>
            <a:endParaRPr lang="tr-TR" dirty="0"/>
          </a:p>
        </p:txBody>
      </p:sp>
      <p:sp>
        <p:nvSpPr>
          <p:cNvPr id="3" name="İçerik Yer Tutucusu 2"/>
          <p:cNvSpPr>
            <a:spLocks noGrp="1"/>
          </p:cNvSpPr>
          <p:nvPr>
            <p:ph idx="1"/>
          </p:nvPr>
        </p:nvSpPr>
        <p:spPr/>
        <p:txBody>
          <a:bodyPr/>
          <a:lstStyle/>
          <a:p>
            <a:pPr>
              <a:lnSpc>
                <a:spcPct val="200000"/>
              </a:lnSpc>
            </a:pPr>
            <a:r>
              <a:rPr lang="tr-TR" dirty="0" smtClean="0"/>
              <a:t>Herkes eğitim hakkından ayrım gözetilmeksizin </a:t>
            </a:r>
            <a:r>
              <a:rPr lang="tr-TR" dirty="0"/>
              <a:t>(Cinsiyet, din, etnik köken..</a:t>
            </a:r>
            <a:r>
              <a:rPr lang="tr-TR" dirty="0" err="1"/>
              <a:t>vs</a:t>
            </a:r>
            <a:r>
              <a:rPr lang="tr-TR" dirty="0"/>
              <a:t>) yararlanabilmelidir</a:t>
            </a:r>
            <a:r>
              <a:rPr lang="tr-TR" dirty="0" smtClean="0"/>
              <a:t>. </a:t>
            </a:r>
            <a:endParaRPr lang="tr-TR" dirty="0"/>
          </a:p>
        </p:txBody>
      </p:sp>
    </p:spTree>
    <p:extLst>
      <p:ext uri="{BB962C8B-B14F-4D97-AF65-F5344CB8AC3E}">
        <p14:creationId xmlns:p14="http://schemas.microsoft.com/office/powerpoint/2010/main" val="3077834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İnsan Hakları Evrensel Bildirgesi -1 </a:t>
            </a:r>
            <a:endParaRPr lang="tr-TR" dirty="0"/>
          </a:p>
        </p:txBody>
      </p:sp>
      <p:sp>
        <p:nvSpPr>
          <p:cNvPr id="3" name="İçerik Yer Tutucusu 2"/>
          <p:cNvSpPr>
            <a:spLocks noGrp="1"/>
          </p:cNvSpPr>
          <p:nvPr>
            <p:ph idx="1"/>
          </p:nvPr>
        </p:nvSpPr>
        <p:spPr/>
        <p:txBody>
          <a:bodyPr>
            <a:normAutofit/>
          </a:bodyPr>
          <a:lstStyle/>
          <a:p>
            <a:r>
              <a:rPr lang="tr-TR" b="1" dirty="0"/>
              <a:t>Madde 26</a:t>
            </a:r>
          </a:p>
          <a:p>
            <a:pPr>
              <a:lnSpc>
                <a:spcPct val="200000"/>
              </a:lnSpc>
            </a:pPr>
            <a:r>
              <a:rPr lang="tr-TR" dirty="0"/>
              <a:t>Her şahsın öğrenim hakkı vardır. Öğrenim hiç olmazsa ilk ve temel safhalarında parasızdır. İlköğretim mecburidir. Teknik ve mesleki öğretimden herkes istifade edebilmelidir. Yüksek öğretim, liyakatlerine göre herkese tam eşitlikle açık olmalıdır</a:t>
            </a:r>
            <a:r>
              <a:rPr lang="tr-TR" dirty="0" smtClean="0"/>
              <a:t>.</a:t>
            </a:r>
            <a:endParaRPr lang="tr-TR" dirty="0"/>
          </a:p>
        </p:txBody>
      </p:sp>
    </p:spTree>
    <p:extLst>
      <p:ext uri="{BB962C8B-B14F-4D97-AF65-F5344CB8AC3E}">
        <p14:creationId xmlns:p14="http://schemas.microsoft.com/office/powerpoint/2010/main" val="3902156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İnsan Hakları Evrensel Bildirgesi </a:t>
            </a:r>
            <a:r>
              <a:rPr lang="tr-TR" dirty="0" smtClean="0"/>
              <a:t>-</a:t>
            </a:r>
            <a:r>
              <a:rPr lang="tr-TR" dirty="0"/>
              <a:t>2</a:t>
            </a:r>
          </a:p>
        </p:txBody>
      </p:sp>
      <p:sp>
        <p:nvSpPr>
          <p:cNvPr id="3" name="İçerik Yer Tutucusu 2"/>
          <p:cNvSpPr>
            <a:spLocks noGrp="1"/>
          </p:cNvSpPr>
          <p:nvPr>
            <p:ph idx="1"/>
          </p:nvPr>
        </p:nvSpPr>
        <p:spPr/>
        <p:txBody>
          <a:bodyPr>
            <a:normAutofit fontScale="92500" lnSpcReduction="20000"/>
          </a:bodyPr>
          <a:lstStyle/>
          <a:p>
            <a:pPr>
              <a:lnSpc>
                <a:spcPct val="200000"/>
              </a:lnSpc>
            </a:pPr>
            <a:r>
              <a:rPr lang="tr-TR" dirty="0" smtClean="0"/>
              <a:t>Madde 26 </a:t>
            </a:r>
          </a:p>
          <a:p>
            <a:pPr>
              <a:lnSpc>
                <a:spcPct val="150000"/>
              </a:lnSpc>
            </a:pPr>
            <a:r>
              <a:rPr lang="tr-TR" dirty="0" smtClean="0"/>
              <a:t>Öğretim </a:t>
            </a:r>
            <a:r>
              <a:rPr lang="tr-TR" dirty="0"/>
              <a:t>insan şahsiyetinin tam gelişmesini ve insan haklarıyla ana hürriyetlerine saygının kuvvetlenmesini hedef almalıdır. Öğretim bütün milletler, ırk ve din grupları arasında anlayış, hoşgörü ve dostluğu teşvik etmeli ve Birleşmiş </a:t>
            </a:r>
            <a:r>
              <a:rPr lang="tr-TR" dirty="0" err="1"/>
              <a:t>Milletler’in</a:t>
            </a:r>
            <a:r>
              <a:rPr lang="tr-TR" dirty="0"/>
              <a:t> barışın idamesi yolundaki çalışmalarını geliştirmelidir.</a:t>
            </a:r>
          </a:p>
          <a:p>
            <a:r>
              <a:rPr lang="tr-TR" dirty="0"/>
              <a:t>Ana baba, çocuklarına verilecek </a:t>
            </a:r>
            <a:r>
              <a:rPr lang="tr-TR" b="1" dirty="0"/>
              <a:t>eğitim türünü seçmek hakkını </a:t>
            </a:r>
            <a:r>
              <a:rPr lang="tr-TR" dirty="0"/>
              <a:t>öncelikle haizdirler</a:t>
            </a:r>
          </a:p>
          <a:p>
            <a:endParaRPr lang="tr-TR" dirty="0"/>
          </a:p>
        </p:txBody>
      </p:sp>
    </p:spTree>
    <p:extLst>
      <p:ext uri="{BB962C8B-B14F-4D97-AF65-F5344CB8AC3E}">
        <p14:creationId xmlns:p14="http://schemas.microsoft.com/office/powerpoint/2010/main" val="2722743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İnsan Hakları Evrensel Bildirgesi </a:t>
            </a:r>
            <a:r>
              <a:rPr lang="tr-TR" dirty="0" smtClean="0"/>
              <a:t>-3</a:t>
            </a:r>
            <a:endParaRPr lang="tr-TR" dirty="0"/>
          </a:p>
        </p:txBody>
      </p:sp>
      <p:sp>
        <p:nvSpPr>
          <p:cNvPr id="3" name="İçerik Yer Tutucusu 2"/>
          <p:cNvSpPr>
            <a:spLocks noGrp="1"/>
          </p:cNvSpPr>
          <p:nvPr>
            <p:ph idx="1"/>
          </p:nvPr>
        </p:nvSpPr>
        <p:spPr/>
        <p:txBody>
          <a:bodyPr>
            <a:normAutofit lnSpcReduction="10000"/>
          </a:bodyPr>
          <a:lstStyle/>
          <a:p>
            <a:r>
              <a:rPr lang="tr-TR" dirty="0" smtClean="0"/>
              <a:t>Önsöz</a:t>
            </a:r>
          </a:p>
          <a:p>
            <a:r>
              <a:rPr lang="tr-TR" dirty="0" smtClean="0"/>
              <a:t>Birleşmiş </a:t>
            </a:r>
            <a:r>
              <a:rPr lang="tr-TR" dirty="0"/>
              <a:t>Milletler Genel Kurulu,</a:t>
            </a:r>
          </a:p>
          <a:p>
            <a:r>
              <a:rPr lang="tr-TR" dirty="0"/>
              <a:t>İnsanlık topluluğunun bütün fertleriyle uzuvlarının bu beyannameyi daima </a:t>
            </a:r>
            <a:r>
              <a:rPr lang="tr-TR" dirty="0" err="1"/>
              <a:t>gözönünde</a:t>
            </a:r>
            <a:r>
              <a:rPr lang="tr-TR" dirty="0"/>
              <a:t> tutarak </a:t>
            </a:r>
            <a:r>
              <a:rPr lang="tr-TR" b="1" dirty="0"/>
              <a:t>öğretim ve eğitim yoluyla bu haklar ve hürriyetlere saygıyı geliştirmeye</a:t>
            </a:r>
            <a:r>
              <a:rPr lang="tr-TR" dirty="0"/>
              <a:t>, gittikçe artan milli ve milletlerarası tedbirlerle gerek bizzat üye devletler ahalisi gerekse bu devletlerin idaresi altındaki ülkeler ahalisi arasında bu hakların dünyaca fiilen tanınmasını ve tatbik edilmesini sağlamaya gayret etmeleri amacıyla bütün halklar ve milletler için ulaşılacak ortak ideal olarak işbu İnsan Hakları Evrensel Beyannamesi’ni ilan eder.</a:t>
            </a:r>
          </a:p>
          <a:p>
            <a:endParaRPr lang="tr-TR" dirty="0"/>
          </a:p>
        </p:txBody>
      </p:sp>
    </p:spTree>
    <p:extLst>
      <p:ext uri="{BB962C8B-B14F-4D97-AF65-F5344CB8AC3E}">
        <p14:creationId xmlns:p14="http://schemas.microsoft.com/office/powerpoint/2010/main" val="226179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Avrupa İnsan Hakları Sözleşmesi</a:t>
            </a:r>
            <a:endParaRPr lang="tr-TR" dirty="0"/>
          </a:p>
        </p:txBody>
      </p:sp>
      <p:sp>
        <p:nvSpPr>
          <p:cNvPr id="3" name="İçerik Yer Tutucusu 2"/>
          <p:cNvSpPr>
            <a:spLocks noGrp="1"/>
          </p:cNvSpPr>
          <p:nvPr>
            <p:ph idx="1"/>
          </p:nvPr>
        </p:nvSpPr>
        <p:spPr/>
        <p:txBody>
          <a:bodyPr/>
          <a:lstStyle/>
          <a:p>
            <a:r>
              <a:rPr lang="tr-TR" sz="2400" b="1" dirty="0"/>
              <a:t>Madde </a:t>
            </a:r>
            <a:r>
              <a:rPr lang="tr-TR" sz="2400" b="1" dirty="0" smtClean="0"/>
              <a:t>2 </a:t>
            </a:r>
            <a:endParaRPr lang="tr-TR" sz="2400" b="1" dirty="0"/>
          </a:p>
          <a:p>
            <a:r>
              <a:rPr lang="tr-TR" sz="2200" b="1" dirty="0"/>
              <a:t>Eğitim hakkı</a:t>
            </a:r>
          </a:p>
          <a:p>
            <a:r>
              <a:rPr lang="tr-TR" dirty="0"/>
              <a:t>Hiç kimse eğitim hakkından yoksun bırakılamaz. Devlet</a:t>
            </a:r>
            <a:r>
              <a:rPr lang="tr-TR" dirty="0" smtClean="0"/>
              <a:t>, eğitim </a:t>
            </a:r>
            <a:r>
              <a:rPr lang="tr-TR" dirty="0"/>
              <a:t>ve öğretim alanında yükleneceği görevlerin </a:t>
            </a:r>
            <a:r>
              <a:rPr lang="tr-TR" dirty="0" smtClean="0"/>
              <a:t>yerine getirilmesinde</a:t>
            </a:r>
            <a:r>
              <a:rPr lang="tr-TR" dirty="0"/>
              <a:t>, ana ve babanın bu eğitim ve öğretimin </a:t>
            </a:r>
            <a:r>
              <a:rPr lang="tr-TR" dirty="0" smtClean="0"/>
              <a:t>kendi dini </a:t>
            </a:r>
            <a:r>
              <a:rPr lang="tr-TR" dirty="0"/>
              <a:t>ve felsefi inançlarına göre yapılmasını sağlama </a:t>
            </a:r>
            <a:r>
              <a:rPr lang="tr-TR" dirty="0" smtClean="0"/>
              <a:t>haklarına saygı gösterir. </a:t>
            </a:r>
            <a:endParaRPr lang="tr-TR" dirty="0"/>
          </a:p>
        </p:txBody>
      </p:sp>
    </p:spTree>
    <p:extLst>
      <p:ext uri="{BB962C8B-B14F-4D97-AF65-F5344CB8AC3E}">
        <p14:creationId xmlns:p14="http://schemas.microsoft.com/office/powerpoint/2010/main" val="2131028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ve Uygulama</a:t>
            </a:r>
            <a:endParaRPr lang="tr-TR" dirty="0"/>
          </a:p>
        </p:txBody>
      </p:sp>
      <p:sp>
        <p:nvSpPr>
          <p:cNvPr id="3" name="İçerik Yer Tutucusu 2"/>
          <p:cNvSpPr>
            <a:spLocks noGrp="1"/>
          </p:cNvSpPr>
          <p:nvPr>
            <p:ph idx="1"/>
          </p:nvPr>
        </p:nvSpPr>
        <p:spPr/>
        <p:txBody>
          <a:bodyPr/>
          <a:lstStyle/>
          <a:p>
            <a:r>
              <a:rPr lang="tr-TR" dirty="0" smtClean="0"/>
              <a:t>Günümüzdeki eğitimle ilgili sorunlar bu ilkelerde öne çıkan haklar açısından tartışılacaktır. </a:t>
            </a:r>
            <a:endParaRPr lang="tr-TR" dirty="0"/>
          </a:p>
        </p:txBody>
      </p:sp>
    </p:spTree>
    <p:extLst>
      <p:ext uri="{BB962C8B-B14F-4D97-AF65-F5344CB8AC3E}">
        <p14:creationId xmlns:p14="http://schemas.microsoft.com/office/powerpoint/2010/main" val="2545462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Tartışma ve Uygulama</a:t>
            </a:r>
            <a:endParaRPr lang="tr-TR" dirty="0"/>
          </a:p>
        </p:txBody>
      </p:sp>
      <p:sp>
        <p:nvSpPr>
          <p:cNvPr id="3" name="İçerik Yer Tutucusu 2"/>
          <p:cNvSpPr>
            <a:spLocks noGrp="1"/>
          </p:cNvSpPr>
          <p:nvPr>
            <p:ph idx="1"/>
          </p:nvPr>
        </p:nvSpPr>
        <p:spPr/>
        <p:txBody>
          <a:bodyPr/>
          <a:lstStyle/>
          <a:p>
            <a:r>
              <a:rPr lang="tr-TR" dirty="0" smtClean="0"/>
              <a:t>Günün gazetelerinden konuyla ilgili bir haber seçilip bu ilkeler çerçevesinde değerlendirilerek tartışılır</a:t>
            </a:r>
            <a:endParaRPr lang="tr-TR" dirty="0"/>
          </a:p>
        </p:txBody>
      </p:sp>
    </p:spTree>
    <p:extLst>
      <p:ext uri="{BB962C8B-B14F-4D97-AF65-F5344CB8AC3E}">
        <p14:creationId xmlns:p14="http://schemas.microsoft.com/office/powerpoint/2010/main" val="35065293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11</TotalTime>
  <Words>286</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Trebuchet MS</vt:lpstr>
      <vt:lpstr>Berlin</vt:lpstr>
      <vt:lpstr>Eğitim Kültür Sanat Muhabirliği</vt:lpstr>
      <vt:lpstr>Eğitim Hakkı</vt:lpstr>
      <vt:lpstr>İnsan Hakları Evrensel Bildirgesi -1 </vt:lpstr>
      <vt:lpstr>İnsan Hakları Evrensel Bildirgesi -2</vt:lpstr>
      <vt:lpstr>İnsan Hakları Evrensel Bildirgesi -3</vt:lpstr>
      <vt:lpstr>Avrupa İnsan Hakları Sözleşmesi</vt:lpstr>
      <vt:lpstr>Tartışma ve Uygulama</vt:lpstr>
      <vt:lpstr>Tartışma ve Uygulama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Kültür Sanat Muhabirliği</dc:title>
  <dc:creator>OZGUN DINCER</dc:creator>
  <cp:lastModifiedBy>OZGUN DINCER</cp:lastModifiedBy>
  <cp:revision>3</cp:revision>
  <dcterms:created xsi:type="dcterms:W3CDTF">2019-04-22T11:47:35Z</dcterms:created>
  <dcterms:modified xsi:type="dcterms:W3CDTF">2019-04-22T11:58:49Z</dcterms:modified>
</cp:coreProperties>
</file>