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9" r:id="rId2"/>
    <p:sldId id="296" r:id="rId3"/>
    <p:sldId id="297" r:id="rId4"/>
    <p:sldId id="299" r:id="rId5"/>
    <p:sldId id="300" r:id="rId6"/>
    <p:sldId id="301" r:id="rId7"/>
    <p:sldId id="302" r:id="rId8"/>
    <p:sldId id="303"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9"/>
    <p:restoredTop sz="94991"/>
  </p:normalViewPr>
  <p:slideViewPr>
    <p:cSldViewPr snapToGrid="0" snapToObjects="1">
      <p:cViewPr varScale="1">
        <p:scale>
          <a:sx n="90" d="100"/>
          <a:sy n="90" d="100"/>
        </p:scale>
        <p:origin x="944" y="19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F9CC1-A90F-B74D-B425-0A7C26B6CA36}" type="datetimeFigureOut">
              <a:rPr lang="x-none" smtClean="0"/>
              <a:t>31.03.2021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3DD4A-05DF-8A47-96BC-FC43D42C3E4F}" type="slidenum">
              <a:rPr lang="x-none" smtClean="0"/>
              <a:t>‹#›</a:t>
            </a:fld>
            <a:endParaRPr lang="x-none"/>
          </a:p>
        </p:txBody>
      </p:sp>
    </p:spTree>
    <p:extLst>
      <p:ext uri="{BB962C8B-B14F-4D97-AF65-F5344CB8AC3E}">
        <p14:creationId xmlns:p14="http://schemas.microsoft.com/office/powerpoint/2010/main" val="250616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43DF-656D-7F4B-8F31-72065A0B52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5EEA64F6-72C0-FE4B-BD0C-E159862D6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3BDAA3A3-5FD6-E940-8752-6D15D76C5596}"/>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9A1C1230-A37F-DD48-99EC-858728A1C72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73D1C-F6F2-FE41-8CA4-BD0215E25714}"/>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48207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72D2D-1F64-2E46-B28B-671365A9742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B3E3D1CF-EA1E-A64A-8A31-FFECFCE9B1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7BF04C5-2B96-9E42-B870-81C5FFC8C609}"/>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20A7F61C-6D4B-D446-9E42-C9E2949BC56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7FAEC65-96B2-8542-A545-B53B473A3BB1}"/>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90284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DF6CC-BAB6-8442-B8AE-7FF7DFB7FF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6577BE5E-0DB8-BD4B-96E6-6B69145F86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8085DE0-1444-274B-A1BB-2C3E6C202BC1}"/>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AF4749EE-0E2C-C44E-9023-48CC8C8B2C7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711C76DA-4662-BA4A-B638-B66727739776}"/>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26450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3DAE-EE75-724E-80A9-F89F0760D3A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054FD593-D938-4247-AF1B-D31D6A9FAB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C202AB2-B07A-6F4A-A84D-D0EB8CE8C299}"/>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D01787BF-6F76-BB47-A507-9423D6C08D1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5FD25D5B-43E7-0546-A602-5D025545C005}"/>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46220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8529-4939-444C-AAA5-3211AA7F3E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10A4F629-EB4E-4A43-851B-27D034828B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41D535-C5C9-3340-BB75-0BBE8A011CD2}"/>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C0A2D1BE-339A-B44E-8AA9-BACDEB16EDA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DF4E7-EDBB-CA44-A129-2723A021707F}"/>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85061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1E16-0ECE-4D4D-89D8-98244CFD4AA3}"/>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F492D1BD-9B5B-4D49-80EF-03C6A16625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33155E6A-A46B-7449-8FA0-75E654F7DD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A27D8612-A07D-F248-875B-48375598FE9B}"/>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54EDB9E0-4706-2945-B564-91CAA0EC231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18A20CE2-05B9-184E-B3F1-2B94E67654C8}"/>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99357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7DDB-34C3-1B43-9F8F-9ABCABFC74CF}"/>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54F0522D-6B55-024C-9D61-CCA2DF8162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231567-B404-264C-BD59-C4EA496FC1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2A1B0603-2C09-EC48-800A-EE947EDDB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1466CC-82A6-7E40-8705-CEBD3DD093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C39A899B-0D1B-EC4D-8108-E4E6BA483CE6}"/>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8" name="Footer Placeholder 7">
            <a:extLst>
              <a:ext uri="{FF2B5EF4-FFF2-40B4-BE49-F238E27FC236}">
                <a16:creationId xmlns:a16="http://schemas.microsoft.com/office/drawing/2014/main" id="{CB42BCB5-D0D0-104D-9850-BC94289E354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35B1438E-1992-3648-803E-1CADA1B42C31}"/>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223041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81D1-5388-7241-8DB0-A7C061D5C834}"/>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5D7E9B2A-6832-C548-8A09-5B79B90F12FD}"/>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4" name="Footer Placeholder 3">
            <a:extLst>
              <a:ext uri="{FF2B5EF4-FFF2-40B4-BE49-F238E27FC236}">
                <a16:creationId xmlns:a16="http://schemas.microsoft.com/office/drawing/2014/main" id="{712BF8BF-29A3-FB40-AF58-3C29F2024A84}"/>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E7375E18-BBAE-5346-901D-6FDCD179FBBC}"/>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426823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ABBA99-EE13-F645-B74A-D827EC4B0593}"/>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3" name="Footer Placeholder 2">
            <a:extLst>
              <a:ext uri="{FF2B5EF4-FFF2-40B4-BE49-F238E27FC236}">
                <a16:creationId xmlns:a16="http://schemas.microsoft.com/office/drawing/2014/main" id="{EF159551-8718-2646-AA95-E352159AC0AC}"/>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A80117ED-746B-F743-AA76-C116DCCCCFE0}"/>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38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51BB-61DF-574C-8A27-BEC841FA8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B618B5DA-2B17-2140-AF72-246DA646D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64F8D7D0-4574-6F48-8251-D0D619913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DA9129-4F71-DB47-846E-A11B46CC6CB8}"/>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A747F8AE-917C-B346-A61E-C84F91488D0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301A44F8-8E0A-D645-9099-0BF12A5DB65B}"/>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85968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6D850-75A5-9C4C-BA36-CD0EBD403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016A626E-CA35-FC4B-9114-54BAEE716A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06226C48-D2D1-5044-B2D6-5D3990FF7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E89DC-D4DD-904F-9D61-419004B57D12}"/>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50F01F96-55DB-174D-BAE4-699F403416B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5870A0D-84F2-8643-8D71-3F9A5B5F0A36}"/>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36475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94245-B2ED-5B43-8C3E-CB3BF27EB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D6B6BD43-DDE9-BC4A-BC5F-239BE60E77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6DD14AB2-CDDD-F24E-B119-96BAC65C72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C32DF72A-A2C3-AC42-A71E-14E65DEF2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788300D3-8A8F-4642-A391-9C5EFEDF54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0E9F5-A908-DA41-AF05-26E72985E2CF}" type="slidenum">
              <a:rPr lang="x-none" smtClean="0"/>
              <a:t>‹#›</a:t>
            </a:fld>
            <a:endParaRPr lang="x-none"/>
          </a:p>
        </p:txBody>
      </p:sp>
    </p:spTree>
    <p:extLst>
      <p:ext uri="{BB962C8B-B14F-4D97-AF65-F5344CB8AC3E}">
        <p14:creationId xmlns:p14="http://schemas.microsoft.com/office/powerpoint/2010/main" val="2069138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EAE429-9595-F54D-A821-188941D848A3}"/>
              </a:ext>
            </a:extLst>
          </p:cNvPr>
          <p:cNvSpPr txBox="1"/>
          <p:nvPr/>
        </p:nvSpPr>
        <p:spPr>
          <a:xfrm>
            <a:off x="599435" y="3217991"/>
            <a:ext cx="5667375" cy="1908902"/>
          </a:xfrm>
          <a:prstGeom prst="rect">
            <a:avLst/>
          </a:prstGeom>
        </p:spPr>
        <p:txBody>
          <a:bodyPr vert="horz" lIns="91440" tIns="45720" rIns="91440" bIns="45720" rtlCol="0" anchor="ctr">
            <a:normAutofit/>
          </a:bodyPr>
          <a:lstStyle/>
          <a:p>
            <a:pPr lvl="1">
              <a:lnSpc>
                <a:spcPct val="90000"/>
              </a:lnSpc>
              <a:spcBef>
                <a:spcPct val="0"/>
              </a:spcBef>
              <a:spcAft>
                <a:spcPts val="600"/>
              </a:spcAft>
            </a:pPr>
            <a:r>
              <a:rPr lang="en-US" sz="2800" b="1" kern="1200">
                <a:solidFill>
                  <a:schemeClr val="tx1"/>
                </a:solidFill>
                <a:latin typeface="+mj-lt"/>
                <a:ea typeface="+mj-ea"/>
                <a:cs typeface="+mj-cs"/>
              </a:rPr>
              <a:t>MSS201 – İŞLETME YÖNETİMİ</a:t>
            </a:r>
          </a:p>
          <a:p>
            <a:pPr lvl="1">
              <a:lnSpc>
                <a:spcPct val="90000"/>
              </a:lnSpc>
              <a:spcBef>
                <a:spcPct val="0"/>
              </a:spcBef>
              <a:spcAft>
                <a:spcPts val="600"/>
              </a:spcAft>
            </a:pPr>
            <a:r>
              <a:rPr lang="en-US" sz="2800" b="1" kern="1200">
                <a:solidFill>
                  <a:schemeClr val="tx1"/>
                </a:solidFill>
                <a:latin typeface="+mj-lt"/>
                <a:ea typeface="+mj-ea"/>
                <a:cs typeface="+mj-cs"/>
              </a:rPr>
              <a:t>MSS421 – İŞ YÖNETİMİ</a:t>
            </a:r>
          </a:p>
          <a:p>
            <a:pPr>
              <a:lnSpc>
                <a:spcPct val="90000"/>
              </a:lnSpc>
              <a:spcBef>
                <a:spcPct val="0"/>
              </a:spcBef>
              <a:spcAft>
                <a:spcPts val="600"/>
              </a:spcAft>
            </a:pPr>
            <a:endParaRPr lang="en-US" sz="2800" b="1" kern="1200">
              <a:solidFill>
                <a:schemeClr val="tx1"/>
              </a:solidFill>
              <a:latin typeface="+mj-lt"/>
              <a:ea typeface="+mj-ea"/>
              <a:cs typeface="+mj-cs"/>
            </a:endParaRPr>
          </a:p>
          <a:p>
            <a:pPr>
              <a:lnSpc>
                <a:spcPct val="90000"/>
              </a:lnSpc>
              <a:spcBef>
                <a:spcPct val="0"/>
              </a:spcBef>
              <a:spcAft>
                <a:spcPts val="600"/>
              </a:spcAft>
            </a:pPr>
            <a:r>
              <a:rPr lang="en-US" sz="2800" b="1" i="1" kern="1200" dirty="0">
                <a:solidFill>
                  <a:schemeClr val="tx1"/>
                </a:solidFill>
                <a:latin typeface="+mj-lt"/>
                <a:ea typeface="+mj-ea"/>
                <a:cs typeface="+mj-cs"/>
              </a:rPr>
              <a:t>(MADEN İŞLETMESİ’NE YÖNELİK)</a:t>
            </a:r>
            <a:endParaRPr lang="en-US" sz="2800" b="1" i="1" kern="1200">
              <a:solidFill>
                <a:schemeClr val="tx1"/>
              </a:solidFill>
              <a:latin typeface="+mj-lt"/>
              <a:ea typeface="+mj-ea"/>
              <a:cs typeface="+mj-cs"/>
            </a:endParaRPr>
          </a:p>
        </p:txBody>
      </p:sp>
      <p:sp>
        <p:nvSpPr>
          <p:cNvPr id="25" name="Freeform 7">
            <a:extLst>
              <a:ext uri="{FF2B5EF4-FFF2-40B4-BE49-F238E27FC236}">
                <a16:creationId xmlns:a16="http://schemas.microsoft.com/office/drawing/2014/main" id="{111A83C6-3159-48A2-95E0-D9A872D3E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8A90CD-1E76-9840-B981-6BCE17832843}"/>
              </a:ext>
            </a:extLst>
          </p:cNvPr>
          <p:cNvPicPr>
            <a:picLocks noChangeAspect="1"/>
          </p:cNvPicPr>
          <p:nvPr/>
        </p:nvPicPr>
        <p:blipFill>
          <a:blip r:embed="rId2"/>
          <a:stretch>
            <a:fillRect/>
          </a:stretch>
        </p:blipFill>
        <p:spPr>
          <a:xfrm>
            <a:off x="7085174" y="640080"/>
            <a:ext cx="4272228" cy="4188823"/>
          </a:xfrm>
          <a:prstGeom prst="rect">
            <a:avLst/>
          </a:prstGeom>
        </p:spPr>
      </p:pic>
      <p:sp>
        <p:nvSpPr>
          <p:cNvPr id="27" name="Freeform 5">
            <a:extLst>
              <a:ext uri="{FF2B5EF4-FFF2-40B4-BE49-F238E27FC236}">
                <a16:creationId xmlns:a16="http://schemas.microsoft.com/office/drawing/2014/main" id="{00372701-83B9-478A-9B29-7A50C8310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6">
            <a:extLst>
              <a:ext uri="{FF2B5EF4-FFF2-40B4-BE49-F238E27FC236}">
                <a16:creationId xmlns:a16="http://schemas.microsoft.com/office/drawing/2014/main" id="{9EDA5044-3268-4753-AEE8-20199924E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C5C23433-F7EE-954B-ADBB-04890966F499}"/>
              </a:ext>
            </a:extLst>
          </p:cNvPr>
          <p:cNvSpPr txBox="1"/>
          <p:nvPr/>
        </p:nvSpPr>
        <p:spPr>
          <a:xfrm>
            <a:off x="6144051" y="4719923"/>
            <a:ext cx="5667375" cy="584775"/>
          </a:xfrm>
          <a:prstGeom prst="rect">
            <a:avLst/>
          </a:prstGeom>
          <a:noFill/>
        </p:spPr>
        <p:txBody>
          <a:bodyPr wrap="square" rtlCol="0">
            <a:spAutoFit/>
          </a:bodyPr>
          <a:lstStyle/>
          <a:p>
            <a:pPr>
              <a:spcAft>
                <a:spcPts val="600"/>
              </a:spcAft>
            </a:pPr>
            <a:r>
              <a:rPr lang="tr-TR" sz="3200" dirty="0"/>
              <a:t>3</a:t>
            </a:r>
            <a:r>
              <a:rPr lang="x-none" sz="3200"/>
              <a:t> </a:t>
            </a:r>
            <a:r>
              <a:rPr lang="x-none" sz="3200" dirty="0"/>
              <a:t>– </a:t>
            </a:r>
            <a:r>
              <a:rPr lang="tr-TR" sz="3200" dirty="0"/>
              <a:t>EKONOMİK BAKIŞ AÇILARI - 2 </a:t>
            </a:r>
            <a:endParaRPr lang="x-none" sz="3200" dirty="0"/>
          </a:p>
        </p:txBody>
      </p:sp>
      <p:sp>
        <p:nvSpPr>
          <p:cNvPr id="8" name="TextBox 7">
            <a:extLst>
              <a:ext uri="{FF2B5EF4-FFF2-40B4-BE49-F238E27FC236}">
                <a16:creationId xmlns:a16="http://schemas.microsoft.com/office/drawing/2014/main" id="{270DE2EF-3EFE-1845-933D-13B4FC9CCA0B}"/>
              </a:ext>
            </a:extLst>
          </p:cNvPr>
          <p:cNvSpPr txBox="1"/>
          <p:nvPr/>
        </p:nvSpPr>
        <p:spPr>
          <a:xfrm>
            <a:off x="7045400" y="5688450"/>
            <a:ext cx="2494839" cy="400110"/>
          </a:xfrm>
          <a:prstGeom prst="rect">
            <a:avLst/>
          </a:prstGeom>
          <a:noFill/>
        </p:spPr>
        <p:txBody>
          <a:bodyPr wrap="square" rtlCol="0">
            <a:spAutoFit/>
          </a:bodyPr>
          <a:lstStyle/>
          <a:p>
            <a:pPr>
              <a:spcAft>
                <a:spcPts val="600"/>
              </a:spcAft>
            </a:pPr>
            <a:r>
              <a:rPr lang="x-none" sz="2000" dirty="0"/>
              <a:t>Doç. Dr. Sinan AKISKA</a:t>
            </a:r>
          </a:p>
        </p:txBody>
      </p:sp>
    </p:spTree>
    <p:extLst>
      <p:ext uri="{BB962C8B-B14F-4D97-AF65-F5344CB8AC3E}">
        <p14:creationId xmlns:p14="http://schemas.microsoft.com/office/powerpoint/2010/main" val="249503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771" y="117693"/>
            <a:ext cx="5778667" cy="6740307"/>
          </a:xfrm>
          <a:prstGeom prst="rect">
            <a:avLst/>
          </a:prstGeom>
        </p:spPr>
        <p:txBody>
          <a:bodyPr wrap="square">
            <a:spAutoFit/>
          </a:bodyPr>
          <a:lstStyle/>
          <a:p>
            <a:r>
              <a:rPr lang="tr-TR" b="1" i="1" dirty="0"/>
              <a:t>7- Yatakların Boyutu ve Şekli (Size and Shape of Deposits) : </a:t>
            </a:r>
            <a:r>
              <a:rPr lang="tr-TR" dirty="0"/>
              <a:t>Cevher yataklarının boyutu ve şekli çalışacak tenörü etkiler. Yüzeyde oluşmuş büyük hacimli, düşük tenörlü yataklar ucuz açık işletme yöntemleri ile çalışılabilir. </a:t>
            </a:r>
          </a:p>
          <a:p>
            <a:endParaRPr lang="tr-TR" dirty="0"/>
          </a:p>
          <a:p>
            <a:r>
              <a:rPr lang="tr-TR" dirty="0"/>
              <a:t>Buna karşın ince levhamsı damar yatakları, her ne kadar çok küçük hacimli iseler de ve oldukça az sermaye gerektirecek şekilde çalıştırılabilseler de, daha pahalı yer altı madencilik çıkarma yöntemlerine gereksinim duyarlar. </a:t>
            </a:r>
          </a:p>
          <a:p>
            <a:endParaRPr lang="tr-TR" dirty="0"/>
          </a:p>
          <a:p>
            <a:r>
              <a:rPr lang="tr-TR" dirty="0"/>
              <a:t>Cevherin şekli düzenli ise cevher kütleleri, düzensiz şekillilere göre hele özellikle bunlar steril zonlar içeriyorsa, daha ucuza işletilirler. </a:t>
            </a:r>
          </a:p>
          <a:p>
            <a:endParaRPr lang="tr-TR" dirty="0"/>
          </a:p>
          <a:p>
            <a:r>
              <a:rPr lang="tr-TR" dirty="0"/>
              <a:t>Bir açık işletme ocağında cevher kütlesinin şekli ve durumu, madencilik sırasında atılması gereken malzemenin (harfiyat) ne kadar olacağına karar verecektir. Bu atık malzeme-cevher veya hafriyat oranı olarak belirlenir. </a:t>
            </a:r>
          </a:p>
          <a:p>
            <a:endParaRPr lang="tr-TR" dirty="0"/>
          </a:p>
          <a:p>
            <a:r>
              <a:rPr lang="tr-TR" dirty="0"/>
              <a:t>Atık malzeme sadece cevher kütlesi üzerindeki örtüyü değil, aynı zamanda cevherin yanındaki ve içindeki atıkları da içerir. Cevher içindeki ve yanındaki atıklar basamak oluşturmada emniyetli bir şev elde etmek üzere kesilip çıkartılmalıdır. </a:t>
            </a:r>
          </a:p>
        </p:txBody>
      </p:sp>
      <p:pic>
        <p:nvPicPr>
          <p:cNvPr id="8194" name="Picture 2" descr="open pit mining pros and cons"/>
          <p:cNvPicPr>
            <a:picLocks noChangeAspect="1" noChangeArrowheads="1"/>
          </p:cNvPicPr>
          <p:nvPr/>
        </p:nvPicPr>
        <p:blipFill rotWithShape="1">
          <a:blip r:embed="rId2">
            <a:extLst>
              <a:ext uri="{28A0092B-C50C-407E-A947-70E740481C1C}">
                <a14:useLocalDpi xmlns:a14="http://schemas.microsoft.com/office/drawing/2010/main" val="0"/>
              </a:ext>
            </a:extLst>
          </a:blip>
          <a:srcRect r="4968" b="10423"/>
          <a:stretch/>
        </p:blipFill>
        <p:spPr bwMode="auto">
          <a:xfrm>
            <a:off x="6453190" y="0"/>
            <a:ext cx="5289550" cy="33255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503530" y="3279795"/>
            <a:ext cx="3651962" cy="253916"/>
          </a:xfrm>
          <a:prstGeom prst="rect">
            <a:avLst/>
          </a:prstGeom>
        </p:spPr>
        <p:txBody>
          <a:bodyPr wrap="none">
            <a:spAutoFit/>
          </a:bodyPr>
          <a:lstStyle/>
          <a:p>
            <a:r>
              <a:rPr lang="tr-TR" sz="1050" dirty="0"/>
              <a:t>https://www.911metallurgist.com/blog/open-pit-mining-safety</a:t>
            </a:r>
          </a:p>
        </p:txBody>
      </p:sp>
      <p:pic>
        <p:nvPicPr>
          <p:cNvPr id="8196" name="Picture 4" descr="Terms in Open Pit Benches&#10;Over-all&#10;Pit Slope&#10;Catch Bench&#10;Berm&#10;Crest&#10;Toe&#10;Toe to&#10;Crest Slope&#10;Final Pits Slopes allow&#10;Benches..."/>
          <p:cNvPicPr>
            <a:picLocks noChangeAspect="1" noChangeArrowheads="1"/>
          </p:cNvPicPr>
          <p:nvPr/>
        </p:nvPicPr>
        <p:blipFill rotWithShape="1">
          <a:blip r:embed="rId3">
            <a:extLst>
              <a:ext uri="{28A0092B-C50C-407E-A947-70E740481C1C}">
                <a14:useLocalDpi xmlns:a14="http://schemas.microsoft.com/office/drawing/2010/main" val="0"/>
              </a:ext>
            </a:extLst>
          </a:blip>
          <a:srcRect l="4284" t="7654" r="4023" b="22199"/>
          <a:stretch/>
        </p:blipFill>
        <p:spPr bwMode="auto">
          <a:xfrm>
            <a:off x="6453190" y="3487846"/>
            <a:ext cx="5572125" cy="32004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982537" y="6595244"/>
            <a:ext cx="5455530" cy="253916"/>
          </a:xfrm>
          <a:prstGeom prst="rect">
            <a:avLst/>
          </a:prstGeom>
        </p:spPr>
        <p:txBody>
          <a:bodyPr wrap="square">
            <a:spAutoFit/>
          </a:bodyPr>
          <a:lstStyle/>
          <a:p>
            <a:r>
              <a:rPr lang="tr-TR" sz="1050" dirty="0"/>
              <a:t>https://www.slideshare.net/hzharraz/surface-mining-planning-and-design-of-open-pit-mining</a:t>
            </a:r>
          </a:p>
        </p:txBody>
      </p:sp>
    </p:spTree>
    <p:extLst>
      <p:ext uri="{BB962C8B-B14F-4D97-AF65-F5344CB8AC3E}">
        <p14:creationId xmlns:p14="http://schemas.microsoft.com/office/powerpoint/2010/main" val="87157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433" y="441755"/>
            <a:ext cx="11197388" cy="2031325"/>
          </a:xfrm>
          <a:prstGeom prst="rect">
            <a:avLst/>
          </a:prstGeom>
        </p:spPr>
        <p:txBody>
          <a:bodyPr wrap="square">
            <a:spAutoFit/>
          </a:bodyPr>
          <a:lstStyle/>
          <a:p>
            <a:r>
              <a:rPr lang="tr-TR" b="1" i="1" dirty="0"/>
              <a:t>8-Cevherin Karakteri (Ore Character): </a:t>
            </a:r>
            <a:r>
              <a:rPr lang="tr-TR" dirty="0"/>
              <a:t>Bir gevşek , taşlaşmamış sahil kumu yataklanmaları, kazıyarak alma yoluyla daha ucuza işletilebilir ve kırılma istemez. Oysa sert, sıkı cevher delinmeli, patlatılmalı ve kırılmalıdır. </a:t>
            </a:r>
          </a:p>
          <a:p>
            <a:endParaRPr lang="tr-TR" dirty="0"/>
          </a:p>
          <a:p>
            <a:r>
              <a:rPr lang="tr-TR" dirty="0"/>
              <a:t>Sert kayaç madencilik faaliyetleri ile ilişkili bir yön ise, bu kayaçların çökmeye karşı dayanımıdır. Eğer yan kayaç fazla bir şekilde makaslanmış ve kırıklanmış ise bu kayaçlar daha zayıf olacaktır ve galeri çalışmalarında tavan desteklenmesi (tahkimatı) gerektirirler ve açık işletmede basamaklarda az eğimli şevler isterler ki buda atık cevher oranını ters yönde etkiler. </a:t>
            </a:r>
          </a:p>
        </p:txBody>
      </p:sp>
      <p:pic>
        <p:nvPicPr>
          <p:cNvPr id="9218" name="Picture 2" descr="http://upload.wikimedia.org/wikipedia/commons/5/5a/Placer_Gold_Mining_Trommel_Blue_Ribbon_Mine_Alas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2573091"/>
            <a:ext cx="4843463" cy="320133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olombia: Lack of Oversight Threatens Miners | Pulitzer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075" y="2573092"/>
            <a:ext cx="4801995" cy="32013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037188" y="5747477"/>
            <a:ext cx="3337773" cy="253916"/>
          </a:xfrm>
          <a:prstGeom prst="rect">
            <a:avLst/>
          </a:prstGeom>
        </p:spPr>
        <p:txBody>
          <a:bodyPr wrap="none">
            <a:spAutoFit/>
          </a:bodyPr>
          <a:lstStyle/>
          <a:p>
            <a:r>
              <a:rPr lang="tr-TR" sz="1050" dirty="0"/>
              <a:t>https://pulitzercenter.org/reporting/colombia-down-dark</a:t>
            </a:r>
          </a:p>
        </p:txBody>
      </p:sp>
      <p:sp>
        <p:nvSpPr>
          <p:cNvPr id="4" name="Rectangle 3"/>
          <p:cNvSpPr/>
          <p:nvPr/>
        </p:nvSpPr>
        <p:spPr>
          <a:xfrm>
            <a:off x="3234629" y="5747477"/>
            <a:ext cx="2374368" cy="253916"/>
          </a:xfrm>
          <a:prstGeom prst="rect">
            <a:avLst/>
          </a:prstGeom>
        </p:spPr>
        <p:txBody>
          <a:bodyPr wrap="none">
            <a:spAutoFit/>
          </a:bodyPr>
          <a:lstStyle/>
          <a:p>
            <a:r>
              <a:rPr lang="tr-TR" sz="1050" dirty="0"/>
              <a:t>http://mqp-geotek.blogspot.com/2011/</a:t>
            </a:r>
          </a:p>
        </p:txBody>
      </p:sp>
    </p:spTree>
    <p:extLst>
      <p:ext uri="{BB962C8B-B14F-4D97-AF65-F5344CB8AC3E}">
        <p14:creationId xmlns:p14="http://schemas.microsoft.com/office/powerpoint/2010/main" val="128820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389" y="389035"/>
            <a:ext cx="11229473" cy="1477328"/>
          </a:xfrm>
          <a:prstGeom prst="rect">
            <a:avLst/>
          </a:prstGeom>
        </p:spPr>
        <p:txBody>
          <a:bodyPr wrap="square">
            <a:spAutoFit/>
          </a:bodyPr>
          <a:lstStyle/>
          <a:p>
            <a:r>
              <a:rPr lang="tr-TR" b="1" i="1" dirty="0"/>
              <a:t>9- Yer (Location): </a:t>
            </a:r>
            <a:r>
              <a:rPr lang="tr-TR" dirty="0"/>
              <a:t>Coğrafik faktörler bir cevher kütlesinin ekonomik olup olmayacağına karar verdirebilir. Yerleşim merkezlerinden uzak yerlerde elektrik enerjisi, su şebekesi, yollar, evler, okullar, hastaneler v.b gibi imkanlar olmayabilir. </a:t>
            </a:r>
          </a:p>
          <a:p>
            <a:endParaRPr lang="tr-TR" dirty="0"/>
          </a:p>
          <a:p>
            <a:r>
              <a:rPr lang="tr-TR" dirty="0"/>
              <a:t>Maden üretiminin taşıma harcamaları, bu nedenle işletmeye engel olacak şekilde yüksek olabilir. Ücretlerin ise kalifiye işçileri cezbedecek kadar yüksek olması gerekmektedir. </a:t>
            </a:r>
          </a:p>
        </p:txBody>
      </p:sp>
      <p:pic>
        <p:nvPicPr>
          <p:cNvPr id="5" name="Picture 4"/>
          <p:cNvPicPr>
            <a:picLocks noChangeAspect="1"/>
          </p:cNvPicPr>
          <p:nvPr/>
        </p:nvPicPr>
        <p:blipFill>
          <a:blip r:embed="rId2"/>
          <a:stretch>
            <a:fillRect/>
          </a:stretch>
        </p:blipFill>
        <p:spPr>
          <a:xfrm>
            <a:off x="305300" y="1985962"/>
            <a:ext cx="6010275" cy="2857500"/>
          </a:xfrm>
          <a:prstGeom prst="rect">
            <a:avLst/>
          </a:prstGeom>
        </p:spPr>
      </p:pic>
      <p:pic>
        <p:nvPicPr>
          <p:cNvPr id="10246" name="Picture 6" descr="https://www.mining-technology.com/wp-content/uploads/sites/8/2019/01/Iron-Mountain-California-Good-Free-Photos-e1547210019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837" y="2756509"/>
            <a:ext cx="4904287" cy="36843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569324" y="6450677"/>
            <a:ext cx="6096000" cy="430887"/>
          </a:xfrm>
          <a:prstGeom prst="rect">
            <a:avLst/>
          </a:prstGeom>
        </p:spPr>
        <p:txBody>
          <a:bodyPr>
            <a:spAutoFit/>
          </a:bodyPr>
          <a:lstStyle/>
          <a:p>
            <a:r>
              <a:rPr lang="tr-TR" sz="1050" dirty="0"/>
              <a:t>https://www.mining-technology.com/mining-safety/us-shutdown-suspends-clean-up-operations-at-superfund-mine-sites/attachment/iron-mountain-california-good-free-photos/</a:t>
            </a:r>
          </a:p>
        </p:txBody>
      </p:sp>
      <p:sp>
        <p:nvSpPr>
          <p:cNvPr id="7" name="Rectangle 6"/>
          <p:cNvSpPr/>
          <p:nvPr/>
        </p:nvSpPr>
        <p:spPr>
          <a:xfrm>
            <a:off x="262437" y="4843462"/>
            <a:ext cx="5281113" cy="261610"/>
          </a:xfrm>
          <a:prstGeom prst="rect">
            <a:avLst/>
          </a:prstGeom>
        </p:spPr>
        <p:txBody>
          <a:bodyPr wrap="square">
            <a:spAutoFit/>
          </a:bodyPr>
          <a:lstStyle/>
          <a:p>
            <a:r>
              <a:rPr lang="tr-TR" sz="1050" dirty="0"/>
              <a:t>https://www.smithsonianmag.com/science-nature/mining-the-mountains-130454620/</a:t>
            </a:r>
          </a:p>
        </p:txBody>
      </p:sp>
    </p:spTree>
    <p:extLst>
      <p:ext uri="{BB962C8B-B14F-4D97-AF65-F5344CB8AC3E}">
        <p14:creationId xmlns:p14="http://schemas.microsoft.com/office/powerpoint/2010/main" val="3300671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347" y="568039"/>
            <a:ext cx="11149264" cy="923330"/>
          </a:xfrm>
          <a:prstGeom prst="rect">
            <a:avLst/>
          </a:prstGeom>
        </p:spPr>
        <p:txBody>
          <a:bodyPr wrap="square">
            <a:spAutoFit/>
          </a:bodyPr>
          <a:lstStyle/>
          <a:p>
            <a:r>
              <a:rPr lang="tr-TR" b="1" i="1" dirty="0"/>
              <a:t>10- Çevresel Düşünceler (Environmental Considerations): </a:t>
            </a:r>
            <a:r>
              <a:rPr lang="tr-TR" dirty="0"/>
              <a:t>Madencilik çalışmaları madenlerin arama safhasından başlayarak işletilmesi ve ömrü tamamlanan madenin doğaya tekrar kazandırılması evrelerine kadar çok özenli, dikkatli ve maliyeti yüksek çevre koruma yatırımlarını içermelidir. </a:t>
            </a:r>
          </a:p>
        </p:txBody>
      </p:sp>
      <p:pic>
        <p:nvPicPr>
          <p:cNvPr id="11266" name="Picture 2" descr="Before (left) and After (right): Environmentally Responsible &amp;#039;Golden Cross&amp;#039; Mine in New Zea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5348" y="1697938"/>
            <a:ext cx="5000626" cy="28336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2009024" y="4738195"/>
            <a:ext cx="7153274" cy="1936105"/>
          </a:xfrm>
          <a:prstGeom prst="rect">
            <a:avLst/>
          </a:prstGeom>
        </p:spPr>
      </p:pic>
      <p:sp>
        <p:nvSpPr>
          <p:cNvPr id="7" name="Rectangle 6"/>
          <p:cNvSpPr/>
          <p:nvPr/>
        </p:nvSpPr>
        <p:spPr>
          <a:xfrm>
            <a:off x="2287630" y="6653175"/>
            <a:ext cx="6596062" cy="253916"/>
          </a:xfrm>
          <a:prstGeom prst="rect">
            <a:avLst/>
          </a:prstGeom>
        </p:spPr>
        <p:txBody>
          <a:bodyPr wrap="square">
            <a:spAutoFit/>
          </a:bodyPr>
          <a:lstStyle/>
          <a:p>
            <a:r>
              <a:rPr lang="tr-TR" sz="1050" dirty="0"/>
              <a:t>https://region5.mgb.gov.ph/articles/257-responsible-mining-for-sustainable-environment-in-the-bicol-region</a:t>
            </a:r>
          </a:p>
        </p:txBody>
      </p:sp>
      <p:sp>
        <p:nvSpPr>
          <p:cNvPr id="8" name="Rectangle 7"/>
          <p:cNvSpPr/>
          <p:nvPr/>
        </p:nvSpPr>
        <p:spPr>
          <a:xfrm>
            <a:off x="1451685" y="4484279"/>
            <a:ext cx="9272587" cy="253916"/>
          </a:xfrm>
          <a:prstGeom prst="rect">
            <a:avLst/>
          </a:prstGeom>
        </p:spPr>
        <p:txBody>
          <a:bodyPr wrap="square">
            <a:spAutoFit/>
          </a:bodyPr>
          <a:lstStyle/>
          <a:p>
            <a:r>
              <a:rPr lang="tr-TR" sz="1050" dirty="0"/>
              <a:t>https://www.medellinherald.com/expcorn-2/companies/item/513-antioquia-gold-mining-projects-bloom,-but-environmental,-social-issues-remain-special-report</a:t>
            </a:r>
          </a:p>
        </p:txBody>
      </p:sp>
    </p:spTree>
    <p:extLst>
      <p:ext uri="{BB962C8B-B14F-4D97-AF65-F5344CB8AC3E}">
        <p14:creationId xmlns:p14="http://schemas.microsoft.com/office/powerpoint/2010/main" val="2829733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910" y="536918"/>
            <a:ext cx="11530628" cy="2031325"/>
          </a:xfrm>
          <a:prstGeom prst="rect">
            <a:avLst/>
          </a:prstGeom>
        </p:spPr>
        <p:txBody>
          <a:bodyPr wrap="square">
            <a:spAutoFit/>
          </a:bodyPr>
          <a:lstStyle/>
          <a:p>
            <a:r>
              <a:rPr lang="tr-TR" b="1" i="1" dirty="0"/>
              <a:t>11- Vergi (Taxation): </a:t>
            </a:r>
            <a:r>
              <a:rPr lang="tr-TR" dirty="0"/>
              <a:t>Bazı hükümetler madenler için oldukça yüksek vergiler isterler ki madencilik şirketleri yeteri kadar kar elde edemezler. Öte yandan bazı hükümetler ise madencilik faaliyetlerinin ilk yıllarında vergi almama gibi vergi teşvikleri ile madenlerin geliştirilmesine cesaret vermektedir. </a:t>
            </a:r>
          </a:p>
          <a:p>
            <a:endParaRPr lang="tr-TR" dirty="0"/>
          </a:p>
          <a:p>
            <a:r>
              <a:rPr lang="tr-TR" dirty="0"/>
              <a:t>1960’ larda İrlanda Cumhuriyet’indeki bu vergi indirimleri madencilik şirketlerine madeni işletmede büyük bir teşvik unsuru oldular ve İrlanda’ya oldukça fazla ekonomik kazanç getirdiler. Eğer bir şirket sadece bir tür maden işletiyorsa, o zaman hissedarların kar hisseleri kısmen sermayenin dönüşü kısmını da temsil etmelidir. </a:t>
            </a:r>
          </a:p>
        </p:txBody>
      </p:sp>
      <p:pic>
        <p:nvPicPr>
          <p:cNvPr id="12290" name="Picture 2" descr="How to Handle Cryptocurrency Mining on Your Taxes | Hacker N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233" y="2882567"/>
            <a:ext cx="3800220" cy="3572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905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599" y="409671"/>
            <a:ext cx="11405937" cy="2031325"/>
          </a:xfrm>
          <a:prstGeom prst="rect">
            <a:avLst/>
          </a:prstGeom>
        </p:spPr>
        <p:txBody>
          <a:bodyPr wrap="square">
            <a:spAutoFit/>
          </a:bodyPr>
          <a:lstStyle/>
          <a:p>
            <a:r>
              <a:rPr lang="tr-TR" b="1" i="1" dirty="0"/>
              <a:t>12- Politik Faktörler (Political Factors): </a:t>
            </a:r>
            <a:r>
              <a:rPr lang="tr-TR" dirty="0"/>
              <a:t>Pek çok büyük madencilik şirketleri politik açıdan duraylı olmayan ülkelerde yatırım yapmayacaklardır. Yetersiz veya hiç yapılmayan maddi dar boğazların giderilmeye çalışılması (kompensasyon) ile millileştirme korkusu belki de ana faktördür. </a:t>
            </a:r>
          </a:p>
          <a:p>
            <a:endParaRPr lang="tr-TR" dirty="0"/>
          </a:p>
          <a:p>
            <a:r>
              <a:rPr lang="tr-TR" dirty="0"/>
              <a:t>Millileştirme yaşamış ülkeler genellikle çok az gelişmiş madencilik endüstrilerine sahiptir. Muhtemel politik karışıklık, hükümetteki çekişmeler ve dövizi kontrol altına alma, belli ülkelerde yatırım için parasal risklerin çok fazla artmasında, birlikte davranabilirler. </a:t>
            </a:r>
          </a:p>
        </p:txBody>
      </p:sp>
      <p:pic>
        <p:nvPicPr>
          <p:cNvPr id="13314" name="Picture 2" descr="The effect of political and policy outcomes on mining in South Af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2902957"/>
            <a:ext cx="4832350" cy="36242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32133" y="6396415"/>
            <a:ext cx="5022183" cy="261610"/>
          </a:xfrm>
          <a:prstGeom prst="rect">
            <a:avLst/>
          </a:prstGeom>
        </p:spPr>
        <p:txBody>
          <a:bodyPr wrap="square">
            <a:spAutoFit/>
          </a:bodyPr>
          <a:lstStyle/>
          <a:p>
            <a:r>
              <a:rPr lang="tr-TR" sz="1100" dirty="0"/>
              <a:t>https://www.miningreview.com/top-stories/political-policy-mining-south-africa/</a:t>
            </a:r>
          </a:p>
        </p:txBody>
      </p:sp>
      <p:sp>
        <p:nvSpPr>
          <p:cNvPr id="8" name="Rectangle 7"/>
          <p:cNvSpPr/>
          <p:nvPr/>
        </p:nvSpPr>
        <p:spPr>
          <a:xfrm>
            <a:off x="5776661" y="6227138"/>
            <a:ext cx="6096000" cy="430887"/>
          </a:xfrm>
          <a:prstGeom prst="rect">
            <a:avLst/>
          </a:prstGeom>
        </p:spPr>
        <p:txBody>
          <a:bodyPr>
            <a:spAutoFit/>
          </a:bodyPr>
          <a:lstStyle/>
          <a:p>
            <a:r>
              <a:rPr lang="tr-TR" sz="1100" dirty="0"/>
              <a:t>http://www.chinagoabroad.com/en/article/mining-risk-in-latin-america-best-practices-handling-political-interference</a:t>
            </a:r>
          </a:p>
        </p:txBody>
      </p:sp>
      <p:pic>
        <p:nvPicPr>
          <p:cNvPr id="13318" name="Picture 6" descr="http://www.chinagoabroad.com/uploads/content/images/201705/1495692194_399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661" y="3171825"/>
            <a:ext cx="5878106" cy="2939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39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4"/>
          <p:cNvPicPr>
            <a:picLocks noChangeAspect="1" noChangeArrowheads="1"/>
          </p:cNvPicPr>
          <p:nvPr/>
        </p:nvPicPr>
        <p:blipFill rotWithShape="1">
          <a:blip r:embed="rId2">
            <a:extLst>
              <a:ext uri="{28A0092B-C50C-407E-A947-70E740481C1C}">
                <a14:useLocalDpi xmlns:a14="http://schemas.microsoft.com/office/drawing/2010/main" val="0"/>
              </a:ext>
            </a:extLst>
          </a:blip>
          <a:srcRect t="3530" r="20971" b="6738"/>
          <a:stretch/>
        </p:blipFill>
        <p:spPr bwMode="auto">
          <a:xfrm rot="16200000">
            <a:off x="2698707" y="-1792314"/>
            <a:ext cx="6387155" cy="1036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469676" y="6583864"/>
            <a:ext cx="2529860" cy="261610"/>
          </a:xfrm>
          <a:prstGeom prst="rect">
            <a:avLst/>
          </a:prstGeom>
          <a:noFill/>
        </p:spPr>
        <p:txBody>
          <a:bodyPr wrap="none" rtlCol="0">
            <a:spAutoFit/>
          </a:bodyPr>
          <a:lstStyle/>
          <a:p>
            <a:r>
              <a:rPr lang="tr-TR" sz="1100" dirty="0"/>
              <a:t>Doç.Dr. İ.Sönmez Sayılı Ders Notları’ndan</a:t>
            </a:r>
          </a:p>
        </p:txBody>
      </p:sp>
    </p:spTree>
    <p:extLst>
      <p:ext uri="{BB962C8B-B14F-4D97-AF65-F5344CB8AC3E}">
        <p14:creationId xmlns:p14="http://schemas.microsoft.com/office/powerpoint/2010/main" val="3480957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678</Words>
  <Application>Microsoft Macintosh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Sinan.Akiska</dc:creator>
  <cp:lastModifiedBy>Sinan.Akiska</cp:lastModifiedBy>
  <cp:revision>55</cp:revision>
  <dcterms:created xsi:type="dcterms:W3CDTF">2020-10-22T11:28:47Z</dcterms:created>
  <dcterms:modified xsi:type="dcterms:W3CDTF">2021-03-30T21:20:48Z</dcterms:modified>
</cp:coreProperties>
</file>