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89" r:id="rId4"/>
    <p:sldId id="291" r:id="rId5"/>
    <p:sldId id="322" r:id="rId6"/>
    <p:sldId id="273" r:id="rId7"/>
    <p:sldId id="331" r:id="rId8"/>
    <p:sldId id="261" r:id="rId9"/>
    <p:sldId id="312" r:id="rId10"/>
    <p:sldId id="324" r:id="rId11"/>
    <p:sldId id="313" r:id="rId12"/>
    <p:sldId id="264" r:id="rId13"/>
    <p:sldId id="265" r:id="rId14"/>
    <p:sldId id="267" r:id="rId15"/>
    <p:sldId id="271" r:id="rId16"/>
    <p:sldId id="325" r:id="rId17"/>
    <p:sldId id="303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Kendini Tanıma ve Benlik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6480720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Davranış</a:t>
            </a:r>
            <a:endParaRPr lang="tr-TR" sz="4000" dirty="0" smtClean="0"/>
          </a:p>
          <a:p>
            <a:endParaRPr lang="tr-TR" sz="4000" dirty="0" smtClean="0"/>
          </a:p>
          <a:p>
            <a:r>
              <a:rPr lang="tr-TR" sz="4000" b="1" dirty="0" smtClean="0"/>
              <a:t>İstek ve gereksinimler</a:t>
            </a:r>
            <a:endParaRPr lang="tr-TR" sz="4000" dirty="0" smtClean="0"/>
          </a:p>
          <a:p>
            <a:endParaRPr lang="tr-TR" sz="4000" b="1" dirty="0" smtClean="0"/>
          </a:p>
          <a:p>
            <a:r>
              <a:rPr lang="tr-TR" sz="4000" b="1" dirty="0" smtClean="0"/>
              <a:t>Amaç ve değerler</a:t>
            </a:r>
            <a:endParaRPr lang="tr-TR" sz="4000" dirty="0" smtClean="0"/>
          </a:p>
          <a:p>
            <a:endParaRPr lang="tr-TR" sz="4000" dirty="0" smtClean="0"/>
          </a:p>
          <a:p>
            <a:r>
              <a:rPr lang="tr-TR" sz="4000" b="1" dirty="0" smtClean="0"/>
              <a:t>Yetenek ve beceriler</a:t>
            </a:r>
            <a:endParaRPr lang="tr-TR" sz="4000" dirty="0" smtClean="0"/>
          </a:p>
          <a:p>
            <a:r>
              <a:rPr lang="tr-TR" sz="4000" dirty="0" smtClean="0"/>
              <a:t>güçlü ve zayıf yönler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tr-TR" sz="5400" b="1" dirty="0" smtClean="0"/>
              <a:t>Sosyal çevre</a:t>
            </a:r>
            <a:endParaRPr lang="tr-TR" sz="5400" dirty="0" smtClean="0"/>
          </a:p>
          <a:p>
            <a:endParaRPr lang="tr-TR" sz="5400" dirty="0" smtClean="0"/>
          </a:p>
          <a:p>
            <a:r>
              <a:rPr lang="tr-TR" sz="5400" b="1" dirty="0" smtClean="0"/>
              <a:t>Kişilik </a:t>
            </a:r>
            <a:r>
              <a:rPr lang="tr-TR" sz="5400" b="1" dirty="0" smtClean="0"/>
              <a:t>Özellikleri</a:t>
            </a:r>
            <a:endParaRPr lang="tr-TR" sz="5400" dirty="0" smtClean="0"/>
          </a:p>
          <a:p>
            <a:endParaRPr lang="tr-TR" sz="5400" dirty="0" smtClean="0"/>
          </a:p>
          <a:p>
            <a:r>
              <a:rPr lang="tr-TR" sz="5400" b="1" dirty="0" smtClean="0"/>
              <a:t>Çatışma </a:t>
            </a:r>
            <a:r>
              <a:rPr lang="tr-TR" sz="5400" b="1" dirty="0" smtClean="0"/>
              <a:t>çözme biçimi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0"/>
            <a:ext cx="8478684" cy="1143000"/>
          </a:xfrm>
        </p:spPr>
        <p:txBody>
          <a:bodyPr/>
          <a:lstStyle/>
          <a:p>
            <a:r>
              <a:rPr lang="tr-TR" b="1" dirty="0" smtClean="0"/>
              <a:t>Gerçek benlik ve ideal benlik</a:t>
            </a:r>
            <a:endParaRPr lang="tr-TR" b="1" dirty="0"/>
          </a:p>
        </p:txBody>
      </p:sp>
      <p:sp>
        <p:nvSpPr>
          <p:cNvPr id="19458" name="AutoShape 2" descr="data:image/jpeg;base64,/9j/4AAQSkZJRgABAQAAAQABAAD/2wCEAAkGBxQTEhQUEhQWFRUWGRoaGBcWGBcYHRgYGB0XFxgcFhoYHCggHBolHBUXIjEhJSkrLi4uFx8zODMsNygtLisBCgoKDg0OGhAQGiwcHyAsLCwsLCwsLCwsLCwsLCwsLCwsLCwsLCwsLCwsLCwsLCwsLCwsLCwsLCwsLDc3LCs3LP/AABEIALcBFAMBIgACEQEDEQH/xAAcAAABBQEBAQAAAAAAAAAAAAAAAwQFBgcBAgj/xAA/EAABAwIEBAMGBAUDAwUBAAABAAIDBBEFEiExBkFRYRMicQcygZGhsRQjQsFSYnLR4TND8FOC8RYkNKLiFf/EABkBAAMBAQEAAAAAAAAAAAAAAAADBAIBBf/EACQRAAICAgICAwADAQAAAAAAAAABAhEDIRIxBEETIlEyQmEz/9oADAMBAAIRAxEAPwDE5ZS7c3XhpsvN0XXezt+xd9Q4ixcSPVIIuhcsG7OIQhBw6F7Y8g3BsUmuhAC0s7nbkn1SK6uIsLOIQhAAhCEACEIQAIQugIAAupejpnSODGNLnHYAalavwl7JNGy15IvqIW+8R/N0WMmWMNs0otmX4XhM1Q7LDG6R3RoJ+q0DBvZBUPAdUyNhH8O7lq8ZpaGOwyQMAtYavPqVAT8fBxy0dO+Z2wcQSL8uyil5OSTqCGKCXYhhvspoowM4kmPU6BWOi4SpIvcp4x3Nifqol8GMTDM58dM08tz8kiOG5rOdLWTOsN2gAfBIn8n9pG1KKLgylDdGiw6BJ1GGMePMLj+Zt1TYMEaGZ31E7fV41T+joi2MPZWzDsbOH1CysL9M7zs94hwNSS/7ER/p8p+iqON+yyA/6bnwno4Zmq40WLzmQRB8NQ62a1sjgBpqVLQ4k0kseDG7+CUXb8HJqyZIPsy+LPn3HuBqqnu4M8WMfrj1Fu43CrDh2X1NUULSfIfCeeR1Y70OyonFPBtPO4iRv4ebYPaPK4nbMNrX5qrH5Kf8hbj+GIrimuIuHpqOQsmb6OGrXDsVDkKpO+jDPKEIQcBCEIAEIQgAQhCABCEIAEIQgAQhdsgDiF6awnYXXCgDiEIQAIQugIAAFNcL8PTVswhhaSTu7k0dSjhXh+StqGQxA6kZncmt5k/BfQVJR0uE0py6ACznfqldzA7JWXKoql2aURDhjhGlwyMvJa6QDzzOA06hgPxUPi3Gk08hgw5hLjvIdT/hQ8lRUYtKbkx0zOl/kOrrLQeHsJipWWhZlFtSbZj3J5qJ/s9jV/hBYP7Ps7hJiEhmedSy5yt9epVyY2CnisxjI2NHIAdko6TLYk/Hssu484nyGaNupcMrR0Ic0g/MLcZp6WgaNHmxRjmuDnC4NrX1AHPsq/xhxbDT051GmjW3F3O6LO6fGnwQPufO7zEnm87k9gNgqDidc6RxL3Fzr79uy7jhzZ2SpFgxDjF7nhz7vLdQ29mg8vVe6n2gTlmVgycib3+Q5KqwUxdspiHhp7wLaJ8vjh2Yjjm+i58OcTR0tMfNmqJ3C5vcgC/2HJXCjxZzmsMujTs13vSG256BZbhvDL2HMd9gAOvdTzKCqdKc9w0Wbe/LoCpZ5MbembUJLtGrYfO14LGa23jOx/pPJFbE0stIDJF1Pvw+vUJjwxPGxts1i1upPXQXKsRF/MNCdLnYjnmS3FSWgaKJi9C1o8GqYJqd/uu5i/6mnqOiybjLhJ9I7Mw+JC73H25bi/wW94lRNY3K8Xp3/OF55g9CqjKwRvdSVIDon6NPS/ulp6LeLO4umZ42jCiFwqxcYcPOpJi2xLD7pVeK9GLTVoU1R5QhC6cBCEIAEIQgAQhCABCEIA6EvSU5ke1jd3GyQCt3BGF5yZuhyjrc7n5LM5cY2airdEjTYM2Jtmi5G7jz9OyhOIsMGTxmC2tnW2HRXqppsoNlHsphJFMxw0c07dRqFHjzNysfLGZiULr2riuJgsnOH0T5ZGxxtzPebAdykGhbV7FeFAxhrpQCXaQgjYc3LGSajGzqVlq4cwGDCKNznHz2vI/m4kaMaqjSwzYvVEyEsgZvbZo5Nb1ceaccVYm+uqWwQkmMHfoB7zz23spBtQyCNscIs2O+17uPV1tyvOnkUftLsfGDei9UeDQxNa2MAMYNAPuepTPEq4RtKpL+N3RODHNIsQX30IBXuTGfHZMbZjoxoHN29++6nzZJSVpFEMaiL1vERDS03Nhqel+vwWZ19Y2Sozm1m7DrrfVWSqwaaXyZ2sedXNvqG9x1SOE8GFpOZtwP1uPIb5Wjcrfjx4q5PZqTjZSMZrnyOu64aVExNuVqnEXDccga2PYggE9QRueW6isI9m0wkd4xs1tjduuYc7K/HliofhNNXIqeHxO0LfiOwVvpqtzWglvp2A9OassXs/c5rgRlO7HNBB1115LyzgKYW/Mv/ELfZS5pc10WYpqJ4wvEwdMovyO9u/qpvxw4DxHNa1uwPM9dN1XZ6ZsEnh5j9k7qoYcmd2Y5e9x/leTP+ZTKCkrJQ10cR8p8Rx2BOg56j4K38PxSStD5HC38I/dZbBjNM05AwXIvcjp1Vz4bxZjXDJoD0Oisx5njaUloknhvovNXA1zS1wu0izh1H+Fn+P4XmY+E6viGaM83R9O5GivdJVh9yfgo/iOjORszR54jcd2H3h8lVkSkuUSWK4umZfUQiupHMfrLELX5kcj8NlkNZTlj3Mdu02WyYgBS1rXDSKUA9rO/zb5Kne0jCAyTxGjnY+lrgp3jZPTOZI6sotkL0hegTnhCELIAhCEACEIQALoXF0BAHpoWmcLQNgpW59HG5t6/4Cr3BWBh5dNK38to0LtiVaap8QJFy70GwUnkTv6odj+uzzVYqSLNFwmNNXPY4G2nNKSYkxp0BA9EnJijSCLX+CSsdHXksrHFWEOjf4rReKUktd0J1LSoGy0VtRHNGYX3LSduhGxCp+MYM6GzveY7Zw+x7qzHO1TEv9FuDcDdWVkMA2cbu7NGpW+8aV7KWlbDH5QRkFtLMbufjb6qqewfBQ2KarcNScjCf4R7xH1TiuZ+PxBsd7xl23IRs3v6lIzvlPiMhpWSHCmGfh6V1VKLPk2v+mP9I+N1BYtirmSlkAD3WzFwHxt9VavaPNKzwYox+U/yuGmltr/JV2qwv8PTTSMAEr2ZLk9OimyRUp0x0W0rRnfE2POmDWCxeC4vLee1hftYqVwXFWNYIXZo3keV38xG7r+ik/Znwg2RklTPawJaNf4ffP13SdNh7cSrS2NuSnjuLgdL8+6fOMf41pHIyl2eOGMOllkdmkIAPne0+Z5HfotPpsKi8oLniwHPe29ynOD8NwxR5Yxaw3tc2HPuU4opGGFz3AGPXKOdhzPcnkktbtmuRBcQPi8IxxWIDTe1ibjWwtrul+FKmSzM4BMgBIaL2sNST0VR4lmuXGmcWeXYae8R0V24XYWtj5flgegG26ItNhVFmiBsBqRa115fTgbE/FI4pWPjdAGWLHOyPHrsQnQlBcWg+YcinTp6FpuzG/aDTGnl8S2ZpvruAd9fnskeGMbbUAxviuLWFrFaZxThInhewga35c9VjNHhz6epyXLHNPlIFgVJkxwcX+lePJLokuIhRRva5ocC85Xgfp0I23C9cJVuWd8F2522sCT5uuVevaFhAfCypaCybTOP0yd+l1EcIYd4kolznxL3F+Z/5outY3gtuzClJTpG04bUDK0nym4uFZJWZgWkaWI+apGAse6WPO7RupAFwOl/Uq+xOBG634qvHsVn1IyDjLDT+GPN0DyPhuPoovHIhVUUb9y5lj/Uy4/ZXnimivJUM5SRBw9RcH7Kj8OHNSSRn9D7/A3B+6zB07/DvaMee2xI6aIT/HoMk8g73+aF60ZWrJqIxC7ZC6YOIXbIQBxdRZemhACtLSue4NY0uJ5BW+i4UZCBJUOBPJg1se/VPuHMsNKNLOfq4ka9rdl2Y5vM46clNkytukaSCbE9LNAA5DYD0ao6orZNTfQ/85pYUz3k5RZvUpxS0A91ozu5k7BYTits5xbIpuci93m/QLw6F/8AP63CsE1M1tw92Y9Bpb0TGSJh0II9CurImceNjKnZICCL27pxR1DXBzZWacwdj/ZKDD+cUh9DqnFNV65Z4S423Ght1W3JMyosvXDnErI6AwsaG5GkMtzJ5n57p/7MqHzTT20JEbD0DfeI9SqPR0AHmhkDr6taRyHK3XRah7OMQjdB4LQGvYSS3sTv8/ulRSuxyeiexXDRPGWOAs7nbUHqDyVG4jwVzCyN13MLd9dxv8VpsmluiiOIpGNiJcbBuoKXmgqs3B+jP6V4iiNK3Qua6wH6Qdz6pKOWOgpiAA3LqOZc7p3JuqxTVMklXJKfKLWAJsSOVhvqrhhNWHXEmUubbQ6jt8bkJcF9qY3JVaIHh/jyo/G5J4/Ca5p0kJbYEb2tz/dGGYtPVNc67W0wkc0MB2t35i6uuK1FJM0isp2vc3QHY25d1lNDRO8WQ05LYjKcgHQE3t0byVc4x4iFIukEbYw7LGM2hAPY8vqrtDWt8FpI0IHzOwVAbiWTLmyl36r8vQX/AOWUlhOPOLsj7OaTcWG3ReevrIp00IcWcWPoiyxBlkddkb9MrNrk8r6ppLxdXRTxhrGVRlAcRFmu24vY77AbqYw6kikrKmeojZMA1rIy7ZrBc7H+o39FLQyMz5KaOOJh3ewXJA5XsvQ+vGxFux7gWOirjzBjmuGjmuFrOG+6YcRcONmaXCzHjY+islFTtjZ5W2O9hzuoytqg7MAdR1uPgVD5FRjY/HdlcwaSTwzFK1sgGh//AECoPjHDzRx/iqdjfKdW8gDpde6qokgqjI2/hvNnt3sdNR6hOePTK6kL4bOjIu9pF9OxvupsX/Rb0xuRUrRUuDuI62Rzy14s4km7ms+V9TbstcwarmZE0yPz5yABbUfLcL5tpMRfE67RbXTXY87K74L7TawuY0CNx0aC4HQfPfuvYnj9x0iDl+muY/fxoSd3MeD8As64V9+qb/V9Cro+skl/CulLc/5nuXtaw01VL4XP/uaof1/dQy1ZRHopfE1Decm3IfuhTeN095T6BCrjPRjiZsEWSmVGVWEwnZcslcq5kQB4AV5wbAo4w1xIe4gG5G3oofhjCM8gdIwlg7HU/wBldp4xE0m2trD/AAps2X0jcURtbLrZt3D6fBe4sNBGZ/lFrgXRS05d5neVg16LzM7M7Kw9uqmkxkY7s5JI6Rwjj0B5qXZS+BGbbndS+CYS1jb283dJYzTa2U8snoese7K3HAXuAAuXH/yrlRezuORge+Qk22BtZeeD6Nj5CDoWN6c1f6ax16C3ZOxszOJnWIcCtibmiJBHU3BUGKCQAkssGaHnf/C1bE3XFhr6KtPo7Nc53luDYHdblL8FcSoQwR3Y4Xa7fTvyKtvCU5E4cx1+Tm2Fy3sVDMw4lwIHz5rmEjLVg3cws1vy03BC5FnXCjW53EG/Ib/4VG454ijY06Bx5ZjYC6uFbO1sOeRwsBmuvn7jjiYzzuDA1zQbC4XeLlIZCkhlhGIl9SDoXOOp6C+nr/lXsPa27y7KWkBx5HL1HLU/RZbhdaIpRJbW9xyC0TA6lk0cuVwu4+Xrc6a3TZRSkKk9HjiHGGzWDDe/l1PM6C5UPgsM5zNhN3C7SRyANtPVO4MHc+rbTtynwbA8gXBpeATzN3/Re6H2lmiJi/BxgtuH3NjnGh0TOFqkKuhJ3ClSMjyHOc4kntbqlYZHRhz3Egg2zAba805rvbZIQ0RUzGkb5zf5JXC+PpsQLaeKlY2oebZwLta3mXBLn497Nxnss3D+Gl8sjXOJY9jXHe1zmzWvy8rSrfDAxmw2tt0UM6kDJ3eFIHODW3AIOl3Cx6a3+Sn4WOdqDbQ2B69/klw/BzEaqch92Hytb9eii8Wlcy99M2t99VKYjG3w3ZjruQNNQqjU4r4oIB2FsvQ+il8vqhuJbI2uq2uHm1d06jqFPYW1tRTvia6xLTlPTfcLN6qr87m/quR8Qdu1wrLwTVuDhrzGjtD/AJUccThUiprlGjMsWwaRs74iw5w47bc9bKe4d4DqJSC1jmja5P8AzRXjj2hf4rZY/Ne2Zunrp6qf4Te4tH5MrPiNfrsvUh5DkqPPljpiEOGGmFPC43Mcb3E9b7KlcNThr6p7ttfiSdAFduIqw+LVSHaOMMHrufus3opxFTNmds+b7A/ulJOVnVrRN1+ByOcDdmrQfe2v17riiJMbdc5bEHXruuLaUjejOw1dslciC1eoQiQb/wCFbMC4XvlfIfMDcN5fG6jeHaQulabXAPwutAjGVu9zz/sps+WtIZjjYsymtvvytoLdgFFVjryNYbkXuQNU/im1B1SVIxnimzvP9x0Udt7Y5x9HMXIbGA0b9tUy4fpwZNd08xc2AudDr3XeE2XeSRdZfR1LZd4ILNGqiMbj2I1U5E75JhiUYdyupnop9EHBO6meJW/q0cD0VtoOIozFfQanT1VPxFwOUW566fdcFOAdBl/dOi6Ql9lufjYOgGyj5q4PdYphFoLBM5IyDf4krqtnXSJ57wCP2THEpw0flNL3ONiW79wEzbijLe9tz79Apvg5zpJy/IWs3aCPr80zHF2LnNUJcU1kzaOON4y3b5ieVhosarWAkjYX1PVbv7RaRz4GsYNXX739Vj9dgExaAxjru52sNEyL4y2di9FUrZ8x0G237BPsDxp0LhYX9dkwlpyx1ncjy11/5dO4KJrw52wA+F1Y6aEO7NI4BwiWplfUXPmfmLjfKCNttSVfuIvZrR1wdIWlkzv9xlwLjnlOiYeyyNrKKEudyNmWsNzqepWhS1rY4nSSEBrQS7sAiCpmZmC8O+y5rsTlp5ZA6KAtJGxeCLjbktooeGaamafw0TYTtmaNfr91iMftQDMXlqxHeB4EZb+rK3QOHfst6wXGoaqJssLw5rgCNRfrYjqmSVoyQkeAQh0jmPAc8ZXHbmTt11Kk4YHMYM3mPUc09klYXAHKSdtE5cwWSPjiuhnNqrMv4vqpA4tabE303sD+6z+gmlbLcG/rz9ehCvdbSWqJXyOzsc82I1AtpY9CmtdhzQ6N7R7x+fP7LzM0mrstxvZW67Cy8l7G6O97qHhTnCjy6zJAM7bEHY6c++ylcKDTmadD/bb7qRocNY45ho7cEDYhSrI5aY9tIYcbxv8ABa5tiQdeR7WSXBmLyZ7P91rSSA7YAcx6pTjOrAgFzqPvyUPg1EI6XP8A79Ucg3u2MauOvVU49IkyCfFGIEUjifeneSPTl9FVuJ2BkFLBztncO7tlL44/8RWRwt9yOw+WpVb4trc873DZvlb6DRU4lTFtiUbxby7IXMMj/LCE1o5yZA2XcqWDF7jiJIA3vyVrJi68J0Nog14Ay+Y3G99rqRj1209dkzpK1obkGruZ5jklyRY3XmZrbKsVCdVKbHb0HxTbCY9S5/b5r1UOGU30S1JYBoFjfc91xKkdbtj+tps7e4/5ZMMJl8OS2x0v6KVp5Nx9FBYkLPNtDdLVvRrRokEoI3umtW48lAYBi1vK826FSDKjLK4XBuLg30WHCmbUrQm+MZiedvkoubEXE2AuRzCcYhVEgkbt3TekLbZgQddeVk2MRTYjhuIvlkLNgOZsB8SvOKYhHmDJJGmxtlZsfVMOIhHGzPG6znaZb39SqeSb353/AMqqGG9iXN3RuVJHSxMYTEcxF2l2ubS9x20Kd8J1/jzSgjK5ti0W/SLgfXVUbhuSoq/DcwZxABcA2NgSSD13KuFVIIKiKsZpE/R46X975FcnJRdGY2+y7VcbiCQVDY+4xQ+azxY5r6acvQKba8kC2x273UDxg4vAgYNX2BPRvMlcnGhsWYDxhMx8vkGVouLC5t3Ci6Oqs0ttcZgT3spXi2AMqZI2izWk/ABVqRxuSNAqMauNHJaNIwniBxhnbewaxskfRrfdIF+d02/9X1mIQuporNtGXOHN5aNQFFcMyB9HVxFmZ4jJa7+EXv8AdK8AYfJG4VZDhGLtFmk5yd9N8vdbr8F6bKhJTuabFpHLUKe4QbVmQinkfHla55IJsMovsrpiWIwAOc+kYb6l8ry0H+kNvry1sotnGNM3xDDAIfEYGPDDqAb5iL+qHJ0tDeEN7Jfgz2q5Zj+N1zWbmGw7la3j/EkTKZkjHhwm0YQd99vlsvkt1rm23JafxVirY8Fw6Ef6l8wF9Q0Zr/2XapCb2FTxFIZunms4A6OGtie9iVaZXH8KMurmkub6NIH2KyY1N3kknK/LYne1r6fVXyLiQNgjfoQ1tnjtfKfpZeb5GJ3osxSXEl6GqylshNgd7fLX5qzUFU1xBaRfSxVFpX5Q7I67Ab2P8LtiO1ypXCgWSNa0+V501v6fFQOHGVD70Oa6H8TVGJpu1pBmab2DRrftpoo/FsWYwvkboyMeHCN/KNLj1UvxdURU2eOL/wCRMAJXg6hnIeqzupl8Z7Y26MZ8rDdWwholbtjjCneFDJM735bhvWx3P1VRrnZnW7qwYvWg6N0a0WAUBC3M+6rxx9mJk3SNswDsheM9kLOwIoNUhhLbOcbagfIptkUxA0MiHc3/AOdlVN0icVooDmzbKQmrG2sSExknHhmxA0UHPNpupfjcxnycFon3vDgMuoJ+yfk8rWUDh12htzodd1LUdS15sCb9Clyg10ahO3sfQtI2+q7NSZtTv1XvxAAbeibfiXDfnskW7KdUMHRPjdc3/ZSMEgdr9UzqMRzAhw1+XxTSmmI026JnG0JcqZYGta82JyntzTeajF+bTzIG4CcUkLpPMOo1CsFNgRcCXOtpzWE6Zp00ZFW++4amxNr9E3LFPcU0rWVDmsGg39VE5F60HcSVrZYPZ7jppKtrj7jvK4djotaxCmbcxkjwajzRu5MedbdLFYLkWocBY8yphNFUGxt+W7oeWvZReVj9obB0XHhStc0mnl0ez3L8x29FOywgEuI+Jt8lUHZnOEUpyVMWrHcpANteqsmH4yJG2kbaRo8zTztzCziyco0zclXRRX4RBmnndStcXOOsz9Da/wAhzVLxqmwvPnqJ7u/6VM0ZW+ptr6q5e0WplnjcyFvkZcvI+NrfVZDheATVDgyJjiXHV1jYDZPhX6YlbLbhOIYe12Wme2IPbkd4sbnOdf423TrDPZniE8hvUBkN9HNc6xb/ACtBFtFFycIU9DaSunOe4LYo25jvfzHa/a63ThTiSnnhjMLhYtvY2BFv4gnxq9C5IyvG/ZG+MDJNJJ5gLG50PNPav2Ggx3jnLZLfqFwf7LW5K4EBwsQSl4KxpuLjRN9GD5nl9ltcJ3QhgOVodm1sRe3zUVxqx0csdMSHCBgHlN9TqQvpriPiaCkjc+R3LQDW5XytUzeNVvfqc8hPzOn7LDfs1FW6PMlM8MBOzbW6n0U/hJzlrd/EaQGDU3vz6LzxA6OIMiZ5pRrI7fKTbyj0Vl9nvDrWytnmaQwj8tvNz+3ZSzdx2VR+o9wygex/hEEuLcuXtp9jZW2qliw6na+VodUOHkZ0NtN16xWtgw97p3uz1Dx5YhrbufostxfFZKmV0srruPyaOjVHjwpu2Esl9HMRxF8jnOcbvebk+vJJB+RuUbndINNtfukJpL6D4qtRXSMdIQqpLn0XukjtqvOVKuNhYJklWkLX+iE0hJKF3KhMWMOTH1PCcwsNtUtVVBPw2UjG0RMN/ecNdeXpZRzgw3JIHPusykmxUhm+oJFuSSpIczxfYbpKR99BrrspGB4ijufeP7rb0qFJ27Y5ZfzEC/IKIzva699VMU0v5ep3F1FlwN7pWPt2bnuqH1FizrWccw5fdTjK1r2kaX0VZiAP91KxQAAOBulZccb0Ox5GtEm6ha4XBCSjp2tsXb32Xuge0ggEi2pulZYs7gNPNsencpFNMa2nskaSuDB+Xvp5QpD/APsS5SbaW57/APlOMDoY4wL2Lram3TovXELRkaRoSddtkVbOu6M3xaTPK4n3ufVMzGndUc8sjr87Lx4a9GHRMmN/DXunc5jg5pII2slfDR4a7JX2aNIwjHY6+MRTHJUM/wBOTbXlqn7MSLHiKrHhyD3Jh7rvVZVES0hzdCDcFXHDuJ2ys8GsbmHJ/MLz83juL5RHwmmqZbcbp3PhLA1vndcuB8jx3I+yy3H8Trw8xQtfAxgtdjQ0EDnmCu0JnpwXUzxPDzjdqQOy5PjVJUgMqWPhcOX6bnmuY8ri/sdlD8MYqcXmPlme6QXJs831RQYxJDrC50Z1vY8jy1WqVvs5o5wXRTWJ2yuBsfQqGi9kUwlF3h8Vxc21I+CsWfHXYlwkMaP2hVJjjgGtjv8AdSMHG9VGJGWuXDQjlbZear2d1cZtDGHX/UNLC+2vZTOH8BzFwc8Blm2NyNTyCXPyF6YLGUOpqZ523le9xO1zzTeOidGWuAJIs97bfLbvbTstVPClFELz1A0sbAjS2qbzcV0NKXfhYPEebDM7bT4JSzsZwVEDwVwHNJI2orGhkXvnOR5gdT8VauIOOKeD8ujYHPboH20b/SqrimNVlZ7xLGfwi4aAooxxxbfmP+l1y+TtujuzxVyvlc6WdxJduTufRNHvvysOiVmzON3/AC6LyIiUyK9Iy9CJudkZE5yW9E2kffQJ7qKF7Z5AXrIlYorale/DXYR9sJMQ8NCXyITbZktGI4JmeSD8Dqo+s4ejIHmLepP7BOJcbDT5tCL9zcqIxXGzIMrSbfJQxU29G3KI0kDI3gRm9tCXW19ErV0YeMxeAeiZUFnP1bfp2Um2DzZiCf2TJtoVGmNJ2FrLAfFR/LZPK6oJdr6BLUTWvIBA7rSlxVnGuTpEc26cQSu2CnW4QwWPIpvX4a1nmb8bckt5oy1Qz4mhvHM6+m/NT+GzZrXIAA3O/ooSllMbmu0LfmpqujY9rZY9LH03vusS2dWi3x1MbcoFiSPRRvEdSwRkAgv1d8Aq14rtib5bE9+iRrXOfmdIdANh06LMI7NSnoj6A5mE88x1S+RJ4TH+WDtclPcivXQqK0NsiPDTnIjIumhtkQGJzkR4a41YHqir5Yj5HEKRdjTJRaeJrv5huozIvJhHoUjJ46e0Mjka7JD8JAdYpnRnoUtG6pb/AKdTcf1KMifYjMMw7bqVpaeCTS+U/wAw/spJw4jotSB1ZX7eP/8AZNpY6l3+pU2/7lLMwGN3uuYf+4j6FEvDRH6GH4lK+SP4b4Mrr8Oiv+bOXdQE4p6Zv+xTlx6u0+6nIIPD/wBhp9LLs+J1GzIw1HKb60HCPsjX4PM4XmeGD+FvTuVG1ELGaN/un1Z4z9ZH/C+iYOib1uf5RdNhBdzZiTfUUNHMXiQgbp6+nfyGTu7dICkF9SSepVSyLqImUf1ke9xdp9EvFS233T1sQC7kTYx9sw2NxGjInGRGVMMjbw0JzlQg6QM1Q5+pN0g5CFyKJrHNMwDW5B5W5+qcQVwbpYriEpqzcRKeRrjsvUUVtWnVdQuS6Nx7JGkxVzTY69Oym6OpZLYariFLkSKcbsVqcCa4ktNh07pXDcEy3znyEi49UIWYs60RWLReC5zDrrcFNa1lqcu5udl+WqEKiJOxamhysaOgSmVCFWEegyrll1CDoWXLLqEAcsu2QhBxnMiA1CFzimc5NC7Klw6H1CeCsIifJa2XSwJQhed5OOK6KsU20N4sRcbXuL9Cl/xrejj8UISYwRuU2hP8Wz/pgnuV5krHH3Q1noFxCrx4YPYiWSQ2fcm5Nz3XnKuoVsYpLQq2wyIyoQg6GVcyIQgAyIQhAH//2Q=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628800"/>
            <a:ext cx="7655846" cy="2577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"/>
            <a:ext cx="8972550" cy="6858000"/>
          </a:xfrm>
        </p:spPr>
        <p:txBody>
          <a:bodyPr>
            <a:normAutofit/>
          </a:bodyPr>
          <a:lstStyle/>
          <a:p>
            <a:pPr>
              <a:buFont typeface="Wingdings 2"/>
              <a:buChar char=""/>
              <a:defRPr/>
            </a:pPr>
            <a:r>
              <a:rPr lang="tr-TR" sz="5400" dirty="0" smtClean="0">
                <a:solidFill>
                  <a:srgbClr val="FF0000"/>
                </a:solidFill>
              </a:rPr>
              <a:t>Psikolojik sağlığı iyi olan bireylerin sahip olduğu nitelikler (</a:t>
            </a:r>
            <a:r>
              <a:rPr lang="tr-TR" sz="5400" dirty="0" err="1" smtClean="0">
                <a:solidFill>
                  <a:srgbClr val="FF0000"/>
                </a:solidFill>
              </a:rPr>
              <a:t>Maslow</a:t>
            </a:r>
            <a:r>
              <a:rPr lang="tr-TR" sz="5400" dirty="0" smtClean="0">
                <a:solidFill>
                  <a:srgbClr val="FF0000"/>
                </a:solidFill>
              </a:rPr>
              <a:t>) :</a:t>
            </a:r>
          </a:p>
          <a:p>
            <a:pPr>
              <a:buFont typeface="Wingdings 2"/>
              <a:buChar char=""/>
              <a:defRPr/>
            </a:pPr>
            <a:r>
              <a:rPr lang="tr-TR" sz="5400" dirty="0" smtClean="0"/>
              <a:t>Kendini ve başkalarını olduğu gibi kabul edebilme, hoşgörü</a:t>
            </a:r>
          </a:p>
          <a:p>
            <a:pPr>
              <a:buFont typeface="Wingdings 2"/>
              <a:buChar char=""/>
              <a:defRPr/>
            </a:pPr>
            <a:r>
              <a:rPr lang="tr-TR" sz="5400" dirty="0" smtClean="0"/>
              <a:t>Derin kişiler arası ilişkiler</a:t>
            </a:r>
          </a:p>
          <a:p>
            <a:pPr>
              <a:buFont typeface="Wingdings 2"/>
              <a:buChar char=""/>
              <a:defRPr/>
            </a:pPr>
            <a:endParaRPr lang="tr-TR" sz="54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tr-TR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50" y="142852"/>
            <a:ext cx="8686800" cy="671514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tr-TR" sz="6600" dirty="0" smtClean="0"/>
              <a:t>Hayattan gerçek bir doyum alabilme.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tr-TR" sz="6600" dirty="0" smtClean="0"/>
              <a:t>Özerk,</a:t>
            </a:r>
          </a:p>
          <a:p>
            <a:pPr>
              <a:buFont typeface="Wingdings 2"/>
              <a:buChar char=""/>
              <a:defRPr/>
            </a:pPr>
            <a:r>
              <a:rPr lang="tr-TR" sz="6600" dirty="0" smtClean="0"/>
              <a:t>Yaratıcı,</a:t>
            </a:r>
          </a:p>
          <a:p>
            <a:pPr>
              <a:buFont typeface="Wingdings 2"/>
              <a:buChar char=""/>
              <a:defRPr/>
            </a:pPr>
            <a:r>
              <a:rPr lang="tr-TR" sz="6600" dirty="0" smtClean="0"/>
              <a:t>Demokratik olabilme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tr-TR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tr-TR" sz="6000" dirty="0" smtClean="0"/>
              <a:t>Kendi  dışında problemlerle ilgilenme,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tr-TR" sz="6000" dirty="0" smtClean="0"/>
              <a:t>Bir amacı bulunma.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tr-TR" sz="6000" dirty="0" smtClean="0"/>
              <a:t>Amaçlar ve araçlar arasında uygun ayrımı yapabilme.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>
              <a:buFont typeface="Wingdings 2"/>
              <a:buChar char=""/>
              <a:defRPr/>
            </a:pPr>
            <a:r>
              <a:rPr lang="tr-TR" sz="7200" dirty="0" smtClean="0"/>
              <a:t>Düşmanca olmayan mizah duygusuna sahip olma. </a:t>
            </a:r>
          </a:p>
          <a:p>
            <a:pPr>
              <a:buFont typeface="Wingdings 2"/>
              <a:buChar char=""/>
              <a:defRPr/>
            </a:pPr>
            <a:r>
              <a:rPr lang="tr-TR" sz="7200" dirty="0" smtClean="0"/>
              <a:t>Yalnız kalabilme.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120680"/>
          </a:xfrm>
        </p:spPr>
        <p:txBody>
          <a:bodyPr>
            <a:normAutofit/>
          </a:bodyPr>
          <a:lstStyle/>
          <a:p>
            <a:r>
              <a:rPr lang="tr-TR" sz="4800" dirty="0" smtClean="0"/>
              <a:t>Kendini tanıma penceresi </a:t>
            </a:r>
          </a:p>
          <a:p>
            <a:r>
              <a:rPr lang="tr-TR" sz="4800" dirty="0" smtClean="0"/>
              <a:t>Kişinin özelliklerini barındıran çerçeve</a:t>
            </a:r>
          </a:p>
          <a:p>
            <a:r>
              <a:rPr lang="tr-TR" sz="4800" dirty="0" smtClean="0"/>
              <a:t>Amaçlar, korkular, gereksinimler…..</a:t>
            </a:r>
          </a:p>
          <a:p>
            <a:endParaRPr lang="tr-T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2276872"/>
            <a:ext cx="8229600" cy="1143000"/>
          </a:xfrm>
        </p:spPr>
        <p:txBody>
          <a:bodyPr>
            <a:normAutofit/>
          </a:bodyPr>
          <a:lstStyle/>
          <a:p>
            <a:r>
              <a:rPr lang="tr-TR" sz="5400" dirty="0" smtClean="0">
                <a:solidFill>
                  <a:srgbClr val="FF0000"/>
                </a:solidFill>
              </a:rPr>
              <a:t>Kendini tanıma niçin gerekli?</a:t>
            </a:r>
            <a:endParaRPr lang="tr-TR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1556792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İnsanların kendini tanıması zordur. </a:t>
            </a:r>
          </a:p>
          <a:p>
            <a:r>
              <a:rPr lang="tr-TR" sz="3600" b="1" dirty="0" smtClean="0"/>
              <a:t>Neden?</a:t>
            </a: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7935" rIns="12696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7935" rIns="12696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2570058"/>
          </a:xfrm>
        </p:spPr>
        <p:txBody>
          <a:bodyPr>
            <a:normAutofit/>
          </a:bodyPr>
          <a:lstStyle/>
          <a:p>
            <a:pPr algn="ctr"/>
            <a:r>
              <a:rPr lang="tr-TR" sz="6000" dirty="0" smtClean="0"/>
              <a:t>Benlik nasıl oluşur?</a:t>
            </a:r>
          </a:p>
        </p:txBody>
      </p:sp>
      <p:sp>
        <p:nvSpPr>
          <p:cNvPr id="4" name="3 Dikdörtgen"/>
          <p:cNvSpPr/>
          <p:nvPr/>
        </p:nvSpPr>
        <p:spPr>
          <a:xfrm>
            <a:off x="1043608" y="2636912"/>
            <a:ext cx="705678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6600" b="1" dirty="0" smtClean="0"/>
              <a:t>Kalıtsal ve  Çevresel belirleyiciler</a:t>
            </a:r>
            <a:endParaRPr lang="tr-TR" sz="6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tr-TR" sz="6600" dirty="0" smtClean="0">
                <a:solidFill>
                  <a:srgbClr val="FF0000"/>
                </a:solidFill>
              </a:rPr>
              <a:t>Benlik: </a:t>
            </a:r>
            <a:r>
              <a:rPr lang="tr-TR" sz="6600" dirty="0" smtClean="0"/>
              <a:t>İçsel olarak kişinin kendisini algılama tarzı, tanımlaması, ifade etmesi</a:t>
            </a:r>
          </a:p>
          <a:p>
            <a:r>
              <a:rPr lang="tr-TR" sz="6600" dirty="0" smtClean="0"/>
              <a:t>içsel, kişisel ve </a:t>
            </a:r>
            <a:r>
              <a:rPr lang="tr-TR" sz="6600" dirty="0" err="1" smtClean="0"/>
              <a:t>subjektiftir</a:t>
            </a:r>
            <a:r>
              <a:rPr lang="tr-TR" sz="6600" dirty="0" smtClean="0"/>
              <a:t>.</a:t>
            </a:r>
          </a:p>
          <a:p>
            <a:endParaRPr lang="tr-TR" sz="4400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3999" cy="6857999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tr-TR" sz="4800" dirty="0" err="1" smtClean="0"/>
              <a:t>Coopersmith</a:t>
            </a:r>
            <a:r>
              <a:rPr lang="tr-TR" sz="4800" dirty="0" smtClean="0"/>
              <a:t>, benlik saygısı gelişimini etkileyen dört temel etmenden söz etmiştir: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tr-TR" sz="4800" dirty="0" smtClean="0"/>
              <a:t>1. Çocuğun başkalarından kendi benliğine karşı algıladığı değer – sevgi, övgü ve ilgi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tr-TR" sz="4800" dirty="0" smtClean="0"/>
              <a:t>2. Çocuğun başarı deneyimi – çevresi içinde algıladığı durumlar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260648"/>
            <a:ext cx="8291264" cy="5865515"/>
          </a:xfrm>
        </p:spPr>
        <p:txBody>
          <a:bodyPr/>
          <a:lstStyle/>
          <a:p>
            <a:pPr>
              <a:buNone/>
              <a:defRPr/>
            </a:pPr>
            <a:r>
              <a:rPr lang="tr-TR" sz="5400" dirty="0" smtClean="0"/>
              <a:t>3. Çocuğun başarı veya başarısızlıkla ilgili kişisel tanımları</a:t>
            </a:r>
          </a:p>
          <a:p>
            <a:pPr>
              <a:buNone/>
              <a:defRPr/>
            </a:pPr>
            <a:r>
              <a:rPr lang="tr-TR" sz="5400" dirty="0" smtClean="0"/>
              <a:t>4. Çocuğun olumsuz tepki ve eleştirilerle başa çıkma tarzı.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/>
          </a:bodyPr>
          <a:lstStyle/>
          <a:p>
            <a:r>
              <a:rPr lang="tr-TR" sz="7200" dirty="0" smtClean="0"/>
              <a:t>Kendine bakış açısı dirençlidir ama  değişebilir</a:t>
            </a:r>
            <a:r>
              <a:rPr lang="tr-TR" sz="7200" dirty="0" smtClean="0"/>
              <a:t>.</a:t>
            </a:r>
            <a:endParaRPr lang="tr-TR" sz="4800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643710"/>
          </a:xfrm>
        </p:spPr>
        <p:txBody>
          <a:bodyPr>
            <a:normAutofit/>
          </a:bodyPr>
          <a:lstStyle/>
          <a:p>
            <a:r>
              <a:rPr lang="tr-TR" sz="4400" b="1" dirty="0" smtClean="0"/>
              <a:t>Bireyi oluşturan özellikler: </a:t>
            </a:r>
          </a:p>
          <a:p>
            <a:r>
              <a:rPr lang="tr-TR" sz="4400" b="1" dirty="0" smtClean="0"/>
              <a:t>Beden Algısı</a:t>
            </a:r>
            <a:endParaRPr lang="tr-TR" sz="4400" dirty="0" smtClean="0"/>
          </a:p>
          <a:p>
            <a:endParaRPr lang="tr-TR" sz="4400" b="1" dirty="0" smtClean="0"/>
          </a:p>
          <a:p>
            <a:r>
              <a:rPr lang="tr-TR" sz="4400" b="1" dirty="0" smtClean="0"/>
              <a:t>Duygu</a:t>
            </a:r>
            <a:endParaRPr lang="tr-TR" sz="4400" dirty="0" smtClean="0"/>
          </a:p>
          <a:p>
            <a:endParaRPr lang="tr-TR" sz="4400" b="1" dirty="0" smtClean="0"/>
          </a:p>
          <a:p>
            <a:r>
              <a:rPr lang="tr-TR" sz="4400" b="1" dirty="0" smtClean="0"/>
              <a:t>Düşünce</a:t>
            </a:r>
            <a:endParaRPr lang="tr-TR" sz="4400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218</Words>
  <Application>Microsoft Office PowerPoint</Application>
  <PresentationFormat>Ekran Gösterisi (4:3)</PresentationFormat>
  <Paragraphs>49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 2</vt:lpstr>
      <vt:lpstr>Ofis Teması</vt:lpstr>
      <vt:lpstr>Kendini Tanıma ve Benlik</vt:lpstr>
      <vt:lpstr>Kendini tanıma niçin gerekli?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Gerçek benlik ve ideal benlik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Benlik</dc:title>
  <dc:creator>EXPER</dc:creator>
  <cp:lastModifiedBy>EGE_AKGUN</cp:lastModifiedBy>
  <cp:revision>86</cp:revision>
  <dcterms:created xsi:type="dcterms:W3CDTF">2012-10-18T08:58:22Z</dcterms:created>
  <dcterms:modified xsi:type="dcterms:W3CDTF">2018-01-29T08:22:01Z</dcterms:modified>
</cp:coreProperties>
</file>