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1548F-9112-43F2-8E32-30D0BE975EC9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A88C5C-496E-44F3-8163-8981A333E4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1548F-9112-43F2-8E32-30D0BE975EC9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A88C5C-496E-44F3-8163-8981A333E4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1548F-9112-43F2-8E32-30D0BE975EC9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A88C5C-496E-44F3-8163-8981A333E4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1548F-9112-43F2-8E32-30D0BE975EC9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A88C5C-496E-44F3-8163-8981A333E4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1548F-9112-43F2-8E32-30D0BE975EC9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A88C5C-496E-44F3-8163-8981A333E4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1548F-9112-43F2-8E32-30D0BE975EC9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A88C5C-496E-44F3-8163-8981A333E4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1548F-9112-43F2-8E32-30D0BE975EC9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A88C5C-496E-44F3-8163-8981A333E4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1548F-9112-43F2-8E32-30D0BE975EC9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A88C5C-496E-44F3-8163-8981A333E4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1548F-9112-43F2-8E32-30D0BE975EC9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A88C5C-496E-44F3-8163-8981A333E4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1548F-9112-43F2-8E32-30D0BE975EC9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A88C5C-496E-44F3-8163-8981A333E4D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1548F-9112-43F2-8E32-30D0BE975EC9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A88C5C-496E-44F3-8163-8981A333E4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7A1548F-9112-43F2-8E32-30D0BE975EC9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1A88C5C-496E-44F3-8163-8981A333E4D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331640" y="1412776"/>
            <a:ext cx="7406640" cy="1472184"/>
          </a:xfrm>
        </p:spPr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content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Course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Introduction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Education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Task</a:t>
            </a:r>
            <a:r>
              <a:rPr lang="tr-TR" dirty="0" smtClean="0"/>
              <a:t> of RE</a:t>
            </a:r>
            <a:endParaRPr lang="tr-TR" dirty="0" smtClean="0"/>
          </a:p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RE </a:t>
            </a:r>
            <a:r>
              <a:rPr lang="tr-TR" dirty="0" err="1" smtClean="0"/>
              <a:t>mean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?</a:t>
            </a:r>
          </a:p>
          <a:p>
            <a:r>
              <a:rPr lang="tr-TR" dirty="0" err="1" smtClean="0"/>
              <a:t>Taaruf</a:t>
            </a:r>
            <a:r>
              <a:rPr lang="tr-TR" dirty="0" smtClean="0"/>
              <a:t>- </a:t>
            </a:r>
            <a:r>
              <a:rPr lang="tr-TR" dirty="0" err="1" smtClean="0"/>
              <a:t>Mutual</a:t>
            </a:r>
            <a:r>
              <a:rPr lang="tr-TR" dirty="0" smtClean="0"/>
              <a:t> </a:t>
            </a:r>
            <a:r>
              <a:rPr lang="tr-TR" dirty="0" err="1" smtClean="0"/>
              <a:t>Understanding</a:t>
            </a:r>
            <a:endParaRPr lang="tr-TR" dirty="0" smtClean="0"/>
          </a:p>
          <a:p>
            <a:r>
              <a:rPr lang="tr-TR" dirty="0" err="1" smtClean="0"/>
              <a:t>Pedagogical</a:t>
            </a:r>
            <a:r>
              <a:rPr lang="tr-TR" dirty="0" smtClean="0"/>
              <a:t> </a:t>
            </a:r>
            <a:r>
              <a:rPr lang="tr-TR" dirty="0" err="1" smtClean="0"/>
              <a:t>Aspect</a:t>
            </a:r>
            <a:r>
              <a:rPr lang="tr-TR" dirty="0" smtClean="0"/>
              <a:t> of </a:t>
            </a:r>
            <a:r>
              <a:rPr lang="tr-TR" dirty="0" err="1" smtClean="0"/>
              <a:t>Taaruf</a:t>
            </a:r>
            <a:endParaRPr lang="tr-TR" dirty="0" smtClean="0"/>
          </a:p>
          <a:p>
            <a:r>
              <a:rPr lang="en-US" dirty="0" smtClean="0"/>
              <a:t>Teaching Islam in  pluralistic settings</a:t>
            </a:r>
            <a:endParaRPr lang="tr-TR" dirty="0" smtClean="0"/>
          </a:p>
          <a:p>
            <a:r>
              <a:rPr lang="tr-TR" dirty="0" err="1" smtClean="0"/>
              <a:t>Worldview</a:t>
            </a:r>
            <a:r>
              <a:rPr lang="tr-TR" dirty="0" smtClean="0"/>
              <a:t> </a:t>
            </a:r>
            <a:r>
              <a:rPr lang="tr-TR" dirty="0" err="1" smtClean="0"/>
              <a:t>Approach</a:t>
            </a:r>
            <a:endParaRPr lang="tr-TR" dirty="0" smtClean="0"/>
          </a:p>
          <a:p>
            <a:r>
              <a:rPr lang="tr-TR" dirty="0" err="1" smtClean="0"/>
              <a:t>How</a:t>
            </a:r>
            <a:r>
              <a:rPr lang="tr-TR" dirty="0" smtClean="0"/>
              <a:t> Can </a:t>
            </a:r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 smtClean="0"/>
              <a:t>Pedagogy</a:t>
            </a:r>
            <a:r>
              <a:rPr lang="tr-TR" dirty="0" smtClean="0"/>
              <a:t> </a:t>
            </a:r>
            <a:r>
              <a:rPr lang="tr-TR" dirty="0" err="1" smtClean="0">
                <a:latin typeface="Book Antiqua" pitchFamily="18" charset="0"/>
              </a:rPr>
              <a:t>Promote</a:t>
            </a:r>
            <a:r>
              <a:rPr lang="tr-TR" dirty="0" smtClean="0">
                <a:latin typeface="Book Antiqua" pitchFamily="18" charset="0"/>
              </a:rPr>
              <a:t> an </a:t>
            </a:r>
            <a:r>
              <a:rPr lang="tr-TR" dirty="0" err="1" smtClean="0">
                <a:latin typeface="Book Antiqua" pitchFamily="18" charset="0"/>
              </a:rPr>
              <a:t>Understanding</a:t>
            </a:r>
            <a:r>
              <a:rPr lang="tr-TR" dirty="0" smtClean="0">
                <a:latin typeface="Book Antiqua" pitchFamily="18" charset="0"/>
              </a:rPr>
              <a:t> of  </a:t>
            </a:r>
            <a:r>
              <a:rPr lang="tr-TR" dirty="0" err="1" smtClean="0">
                <a:latin typeface="Book Antiqua" pitchFamily="18" charset="0"/>
              </a:rPr>
              <a:t>Individualized</a:t>
            </a:r>
            <a:r>
              <a:rPr lang="tr-TR" dirty="0" smtClean="0">
                <a:latin typeface="Book Antiqua" pitchFamily="18" charset="0"/>
              </a:rPr>
              <a:t> </a:t>
            </a:r>
            <a:r>
              <a:rPr lang="tr-TR" dirty="0" err="1" smtClean="0">
                <a:latin typeface="Book Antiqua" pitchFamily="18" charset="0"/>
              </a:rPr>
              <a:t>Religion</a:t>
            </a:r>
            <a:r>
              <a:rPr lang="tr-TR" dirty="0" smtClean="0">
                <a:latin typeface="Book Antiqua" pitchFamily="18" charset="0"/>
              </a:rPr>
              <a:t>?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Conceptual</a:t>
            </a:r>
            <a:r>
              <a:rPr lang="tr-TR" dirty="0" smtClean="0"/>
              <a:t> </a:t>
            </a:r>
            <a:r>
              <a:rPr lang="tr-TR" dirty="0" err="1" smtClean="0"/>
              <a:t>clearity</a:t>
            </a:r>
            <a:endParaRPr lang="tr-TR" dirty="0" smtClean="0"/>
          </a:p>
          <a:p>
            <a:r>
              <a:rPr lang="tr-TR" dirty="0" err="1" smtClean="0"/>
              <a:t>Belief</a:t>
            </a:r>
            <a:r>
              <a:rPr lang="tr-TR" dirty="0" smtClean="0"/>
              <a:t> in </a:t>
            </a:r>
            <a:r>
              <a:rPr lang="tr-TR" dirty="0" err="1" smtClean="0"/>
              <a:t>Education</a:t>
            </a:r>
            <a:endParaRPr lang="tr-TR" dirty="0" smtClean="0"/>
          </a:p>
          <a:p>
            <a:r>
              <a:rPr lang="tr-TR" dirty="0" smtClean="0"/>
              <a:t>RE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conceptual</a:t>
            </a:r>
            <a:r>
              <a:rPr lang="tr-TR" dirty="0" smtClean="0"/>
              <a:t> </a:t>
            </a:r>
            <a:r>
              <a:rPr lang="tr-TR" dirty="0" err="1" smtClean="0"/>
              <a:t>Education</a:t>
            </a:r>
            <a:endParaRPr lang="tr-TR" dirty="0" smtClean="0"/>
          </a:p>
          <a:p>
            <a:r>
              <a:rPr lang="tr-TR" dirty="0" err="1" smtClean="0"/>
              <a:t>Communicating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text</a:t>
            </a:r>
            <a:r>
              <a:rPr lang="tr-TR" dirty="0" smtClean="0"/>
              <a:t> in RE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Engaging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Students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content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course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Inform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required</a:t>
            </a:r>
            <a:r>
              <a:rPr lang="tr-TR" dirty="0" smtClean="0"/>
              <a:t> </a:t>
            </a:r>
            <a:r>
              <a:rPr lang="tr-TR" dirty="0" err="1" smtClean="0"/>
              <a:t>articles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provide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reccommended</a:t>
            </a:r>
            <a:r>
              <a:rPr lang="tr-TR" dirty="0" smtClean="0"/>
              <a:t> </a:t>
            </a:r>
            <a:r>
              <a:rPr lang="tr-TR" dirty="0" err="1" smtClean="0"/>
              <a:t>readings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t"/>
            <a:r>
              <a:rPr lang="en-US" dirty="0" smtClean="0"/>
              <a:t>“Re-Thinking Religious Education in Turkish Schools in the Light of the Contribution by John M. Hull to the Turkish Experience” written by </a:t>
            </a:r>
            <a:r>
              <a:rPr lang="en-US" dirty="0" err="1" smtClean="0"/>
              <a:t>Mualla</a:t>
            </a:r>
            <a:r>
              <a:rPr lang="en-US" dirty="0" smtClean="0"/>
              <a:t> </a:t>
            </a:r>
            <a:r>
              <a:rPr lang="en-US" dirty="0" err="1" smtClean="0"/>
              <a:t>Selçuk</a:t>
            </a:r>
            <a:endParaRPr lang="tr-TR" dirty="0" smtClean="0"/>
          </a:p>
          <a:p>
            <a:pPr fontAlgn="t"/>
            <a:r>
              <a:rPr lang="en-US" dirty="0" smtClean="0"/>
              <a:t>“Religious Education in Turkey” written by </a:t>
            </a:r>
            <a:r>
              <a:rPr lang="en-US" dirty="0" err="1" smtClean="0"/>
              <a:t>Mualla</a:t>
            </a:r>
            <a:r>
              <a:rPr lang="en-US" dirty="0" smtClean="0"/>
              <a:t> </a:t>
            </a:r>
            <a:r>
              <a:rPr lang="en-US" dirty="0" err="1" smtClean="0"/>
              <a:t>Selçuk</a:t>
            </a:r>
            <a:r>
              <a:rPr lang="en-US" dirty="0" smtClean="0"/>
              <a:t>&amp; </a:t>
            </a:r>
            <a:r>
              <a:rPr lang="en-US" dirty="0" err="1" smtClean="0"/>
              <a:t>Recai</a:t>
            </a:r>
            <a:r>
              <a:rPr lang="en-US" dirty="0" smtClean="0"/>
              <a:t> </a:t>
            </a:r>
            <a:r>
              <a:rPr lang="en-US" dirty="0" err="1" smtClean="0"/>
              <a:t>Doğan</a:t>
            </a:r>
            <a:endParaRPr lang="tr-TR" dirty="0" smtClean="0"/>
          </a:p>
          <a:p>
            <a:pPr fontAlgn="t"/>
            <a:r>
              <a:rPr lang="en-US" dirty="0" smtClean="0"/>
              <a:t>“Academic Expertise, Public Knowledge, and the Identity of Islamic Religious Education” written by </a:t>
            </a:r>
            <a:r>
              <a:rPr lang="en-US" dirty="0" err="1" smtClean="0"/>
              <a:t>Mualla</a:t>
            </a:r>
            <a:r>
              <a:rPr lang="en-US" dirty="0" smtClean="0"/>
              <a:t> </a:t>
            </a:r>
            <a:r>
              <a:rPr lang="en-US" dirty="0" err="1" smtClean="0"/>
              <a:t>Selçuk</a:t>
            </a:r>
            <a:endParaRPr lang="tr-TR" dirty="0" smtClean="0"/>
          </a:p>
          <a:p>
            <a:pPr fontAlgn="t"/>
            <a:r>
              <a:rPr lang="en-US" dirty="0" smtClean="0"/>
              <a:t>“</a:t>
            </a:r>
            <a:r>
              <a:rPr lang="en-US" dirty="0" err="1" smtClean="0"/>
              <a:t>Ta’aruf</a:t>
            </a:r>
            <a:r>
              <a:rPr lang="en-US" dirty="0" smtClean="0"/>
              <a:t> a </a:t>
            </a:r>
            <a:r>
              <a:rPr lang="en-US" dirty="0" err="1" smtClean="0"/>
              <a:t>Qur’anic</a:t>
            </a:r>
            <a:r>
              <a:rPr lang="en-US" dirty="0" smtClean="0"/>
              <a:t> Concept and its Implications for Religious Education” written by </a:t>
            </a:r>
            <a:r>
              <a:rPr lang="en-US" dirty="0" err="1" smtClean="0"/>
              <a:t>Mualla</a:t>
            </a:r>
            <a:r>
              <a:rPr lang="en-US" dirty="0" smtClean="0"/>
              <a:t> </a:t>
            </a:r>
            <a:r>
              <a:rPr lang="en-US" dirty="0" err="1" smtClean="0"/>
              <a:t>Selçuk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t"/>
            <a:r>
              <a:rPr lang="en-US" dirty="0" smtClean="0"/>
              <a:t> A </a:t>
            </a:r>
            <a:r>
              <a:rPr lang="en-US" dirty="0" err="1" smtClean="0"/>
              <a:t>Qur’anic</a:t>
            </a:r>
            <a:r>
              <a:rPr lang="en-US" dirty="0" smtClean="0"/>
              <a:t> Approach to the Concept of “Living Together”: </a:t>
            </a:r>
            <a:r>
              <a:rPr lang="en-US" dirty="0" err="1" smtClean="0"/>
              <a:t>Ta’aruf</a:t>
            </a:r>
            <a:r>
              <a:rPr lang="en-US" dirty="0" smtClean="0"/>
              <a:t>” written by </a:t>
            </a:r>
            <a:r>
              <a:rPr lang="en-US" dirty="0" err="1" smtClean="0"/>
              <a:t>Mualla</a:t>
            </a:r>
            <a:r>
              <a:rPr lang="en-US" dirty="0" smtClean="0"/>
              <a:t> </a:t>
            </a:r>
            <a:r>
              <a:rPr lang="en-US" dirty="0" err="1" smtClean="0"/>
              <a:t>Selçuk</a:t>
            </a:r>
            <a:endParaRPr lang="tr-TR" dirty="0" smtClean="0"/>
          </a:p>
          <a:p>
            <a:pPr fontAlgn="t"/>
            <a:r>
              <a:rPr lang="en-US" dirty="0" smtClean="0"/>
              <a:t>“ God Will Tell You the Truth Regarding Your Differences” written by </a:t>
            </a:r>
            <a:r>
              <a:rPr lang="en-US" dirty="0" err="1" smtClean="0"/>
              <a:t>Mualla</a:t>
            </a:r>
            <a:r>
              <a:rPr lang="en-US" dirty="0" smtClean="0"/>
              <a:t> </a:t>
            </a:r>
            <a:r>
              <a:rPr lang="en-US" dirty="0" err="1" smtClean="0"/>
              <a:t>Selçuk</a:t>
            </a:r>
            <a:endParaRPr lang="tr-TR" dirty="0" smtClean="0"/>
          </a:p>
          <a:p>
            <a:pPr fontAlgn="t"/>
            <a:r>
              <a:rPr lang="en-US" dirty="0" smtClean="0"/>
              <a:t>“ The Use of  Metaphorical Language in Islamic Education” written by </a:t>
            </a:r>
            <a:r>
              <a:rPr lang="en-US" dirty="0" err="1" smtClean="0"/>
              <a:t>Mualla</a:t>
            </a:r>
            <a:r>
              <a:rPr lang="en-US" dirty="0" smtClean="0"/>
              <a:t> </a:t>
            </a:r>
            <a:r>
              <a:rPr lang="en-US" dirty="0" err="1" smtClean="0"/>
              <a:t>Selçuk</a:t>
            </a:r>
            <a:endParaRPr lang="tr-TR" dirty="0" smtClean="0"/>
          </a:p>
          <a:p>
            <a:pPr fontAlgn="t"/>
            <a:r>
              <a:rPr lang="en-US" dirty="0" smtClean="0"/>
              <a:t>“ How can Islamic Pedagogy Promote an Understanding of ‘Individualized Religion?’ written by </a:t>
            </a:r>
            <a:r>
              <a:rPr lang="en-US" dirty="0" err="1" smtClean="0"/>
              <a:t>Mualla</a:t>
            </a:r>
            <a:r>
              <a:rPr lang="en-US" dirty="0" smtClean="0"/>
              <a:t> </a:t>
            </a:r>
            <a:r>
              <a:rPr lang="en-US" dirty="0" err="1" smtClean="0"/>
              <a:t>Selçuk</a:t>
            </a:r>
            <a:endParaRPr lang="tr-TR" dirty="0" smtClean="0"/>
          </a:p>
          <a:p>
            <a:pPr fontAlgn="t"/>
            <a:r>
              <a:rPr lang="en-US" dirty="0" smtClean="0"/>
              <a:t>“Opening the Eye of the Hearth: Parents and Teachers as Storytellers” written by </a:t>
            </a:r>
            <a:r>
              <a:rPr lang="en-US" dirty="0" err="1" smtClean="0"/>
              <a:t>Mualla</a:t>
            </a:r>
            <a:r>
              <a:rPr lang="en-US" dirty="0" smtClean="0"/>
              <a:t> </a:t>
            </a:r>
            <a:r>
              <a:rPr lang="en-US" dirty="0" err="1" smtClean="0"/>
              <a:t>Selçuk</a:t>
            </a:r>
            <a:endParaRPr lang="tr-TR" dirty="0" smtClean="0"/>
          </a:p>
          <a:p>
            <a:pPr fontAlgn="t"/>
            <a:r>
              <a:rPr lang="en-US" dirty="0" smtClean="0"/>
              <a:t>“The Contribution of Religious Education to Democratic Culture Challenges and Opportunities” written by </a:t>
            </a:r>
            <a:r>
              <a:rPr lang="en-US" dirty="0" err="1" smtClean="0"/>
              <a:t>Mualla</a:t>
            </a:r>
            <a:r>
              <a:rPr lang="en-US" dirty="0" smtClean="0"/>
              <a:t> </a:t>
            </a:r>
            <a:r>
              <a:rPr lang="en-US" dirty="0" err="1" smtClean="0"/>
              <a:t>Selçuk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t"/>
            <a:r>
              <a:rPr lang="en-US" b="1" dirty="0" smtClean="0"/>
              <a:t>Midterm Exam</a:t>
            </a:r>
            <a:endParaRPr lang="tr-TR" dirty="0" smtClean="0"/>
          </a:p>
          <a:p>
            <a:pPr fontAlgn="t"/>
            <a:r>
              <a:rPr lang="en-US" dirty="0" smtClean="0"/>
              <a:t>“ Knowing Self and Others: A Worldview Model for Religious Education in Turkey” written by </a:t>
            </a:r>
            <a:r>
              <a:rPr lang="en-US" dirty="0" err="1" smtClean="0"/>
              <a:t>Mualla</a:t>
            </a:r>
            <a:r>
              <a:rPr lang="en-US" dirty="0" smtClean="0"/>
              <a:t> </a:t>
            </a:r>
            <a:r>
              <a:rPr lang="en-US" dirty="0" err="1" smtClean="0"/>
              <a:t>Selçuk</a:t>
            </a:r>
            <a:r>
              <a:rPr lang="tr-TR" dirty="0" smtClean="0"/>
              <a:t> &amp; John </a:t>
            </a:r>
            <a:r>
              <a:rPr lang="tr-TR" dirty="0" err="1" smtClean="0"/>
              <a:t>Valk</a:t>
            </a:r>
            <a:endParaRPr lang="tr-TR" dirty="0" smtClean="0"/>
          </a:p>
          <a:p>
            <a:pPr fontAlgn="t"/>
            <a:r>
              <a:rPr lang="en-US" dirty="0" smtClean="0"/>
              <a:t>“A Definition of ‘Jihad’ and Its Relationship to Religious Education in a World of Religious Diversity” written by </a:t>
            </a:r>
            <a:r>
              <a:rPr lang="en-US" dirty="0" err="1" smtClean="0"/>
              <a:t>Mualla</a:t>
            </a:r>
            <a:r>
              <a:rPr lang="en-US" dirty="0" smtClean="0"/>
              <a:t> </a:t>
            </a:r>
            <a:r>
              <a:rPr lang="en-US" dirty="0" err="1" smtClean="0"/>
              <a:t>Selçuk</a:t>
            </a:r>
            <a:endParaRPr lang="tr-TR" dirty="0" smtClean="0"/>
          </a:p>
          <a:p>
            <a:pPr fontAlgn="t"/>
            <a:r>
              <a:rPr lang="en-US" dirty="0" smtClean="0"/>
              <a:t>“Who am I Between Us and Them” written by </a:t>
            </a:r>
            <a:r>
              <a:rPr lang="en-US" dirty="0" err="1" smtClean="0"/>
              <a:t>Mualla</a:t>
            </a:r>
            <a:r>
              <a:rPr lang="en-US" dirty="0" smtClean="0"/>
              <a:t> </a:t>
            </a:r>
            <a:r>
              <a:rPr lang="en-US" dirty="0" err="1" smtClean="0"/>
              <a:t>Selçuk</a:t>
            </a:r>
            <a:endParaRPr lang="tr-TR" dirty="0" smtClean="0"/>
          </a:p>
          <a:p>
            <a:pPr fontAlgn="t"/>
            <a:r>
              <a:rPr lang="en-US" dirty="0" smtClean="0"/>
              <a:t>“Developing an Interfaith Dimension in Religious Education: Theological Foundations and Educational Framework with Special Reference to Turkish Experience” written by </a:t>
            </a:r>
            <a:r>
              <a:rPr lang="en-US" dirty="0" err="1" smtClean="0"/>
              <a:t>Mualla</a:t>
            </a:r>
            <a:r>
              <a:rPr lang="en-US" dirty="0" smtClean="0"/>
              <a:t> </a:t>
            </a:r>
            <a:r>
              <a:rPr lang="en-US" dirty="0" err="1" smtClean="0"/>
              <a:t>Selçuk</a:t>
            </a:r>
            <a:endParaRPr lang="tr-TR" dirty="0" smtClean="0"/>
          </a:p>
          <a:p>
            <a:pPr fontAlgn="t"/>
            <a:r>
              <a:rPr lang="en-US" dirty="0" smtClean="0"/>
              <a:t>“How Does the Qur’an See the People of the Book? An Example of the Communicative Model of Islamic Religious Education” written by </a:t>
            </a:r>
            <a:r>
              <a:rPr lang="en-US" dirty="0" err="1" smtClean="0"/>
              <a:t>Mualla</a:t>
            </a:r>
            <a:r>
              <a:rPr lang="en-US" dirty="0" smtClean="0"/>
              <a:t> </a:t>
            </a:r>
            <a:r>
              <a:rPr lang="en-US" dirty="0" err="1" smtClean="0"/>
              <a:t>Selçuk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</TotalTime>
  <Words>369</Words>
  <Application>Microsoft Office PowerPoint</Application>
  <PresentationFormat>Ekran Gösterisi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Gündönümü</vt:lpstr>
      <vt:lpstr>The content of the Course</vt:lpstr>
      <vt:lpstr>Slayt 2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content of the Course</dc:title>
  <dc:creator>selcuk</dc:creator>
  <cp:lastModifiedBy>selcuk</cp:lastModifiedBy>
  <cp:revision>4</cp:revision>
  <dcterms:created xsi:type="dcterms:W3CDTF">2018-01-26T12:16:31Z</dcterms:created>
  <dcterms:modified xsi:type="dcterms:W3CDTF">2018-01-26T12:43:04Z</dcterms:modified>
</cp:coreProperties>
</file>