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57" r:id="rId3"/>
    <p:sldId id="258" r:id="rId4"/>
    <p:sldId id="260" r:id="rId5"/>
    <p:sldId id="261" r:id="rId6"/>
    <p:sldId id="262" r:id="rId7"/>
    <p:sldId id="263" r:id="rId8"/>
    <p:sldId id="265" r:id="rId9"/>
    <p:sldId id="266" r:id="rId10"/>
    <p:sldId id="268" r:id="rId11"/>
    <p:sldId id="267" r:id="rId12"/>
    <p:sldId id="269" r:id="rId13"/>
    <p:sldId id="273" r:id="rId14"/>
    <p:sldId id="271" r:id="rId15"/>
    <p:sldId id="272" r:id="rId16"/>
    <p:sldId id="274" r:id="rId17"/>
    <p:sldId id="275" r:id="rId18"/>
    <p:sldId id="276" r:id="rId19"/>
    <p:sldId id="277" r:id="rId20"/>
    <p:sldId id="278" r:id="rId21"/>
    <p:sldId id="279" r:id="rId22"/>
    <p:sldId id="280" r:id="rId23"/>
    <p:sldId id="281" r:id="rId24"/>
    <p:sldId id="282" r:id="rId25"/>
    <p:sldId id="283" r:id="rId26"/>
    <p:sldId id="284" r:id="rId27"/>
    <p:sldId id="286"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Genel Ekonomi</a:t>
            </a:r>
            <a:br>
              <a:rPr lang="tr-TR" sz="4400" b="1" dirty="0" smtClean="0">
                <a:solidFill>
                  <a:srgbClr val="00B050"/>
                </a:solidFill>
                <a:latin typeface="Arial Black" pitchFamily="34" charset="0"/>
              </a:rPr>
            </a:br>
            <a:r>
              <a:rPr lang="tr-TR" sz="4400" dirty="0" smtClean="0">
                <a:solidFill>
                  <a:srgbClr val="00B050"/>
                </a:solidFill>
                <a:latin typeface="Arial Black" pitchFamily="34" charset="0"/>
              </a:rPr>
              <a:t>2</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412776"/>
            <a:ext cx="8568952"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Talep ve Reel Faiz Oranı</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reel faiz oranı (enflasyondan arındırılmış faiz oranı) çeşitli mal ve hizmetlere olan talebi etkiler.  RFO azalınca tüketim ve dolayısıyla talep artar. RFO artınca tersi olur. </a:t>
            </a:r>
          </a:p>
          <a:p>
            <a:pPr>
              <a:lnSpc>
                <a:spcPct val="150000"/>
              </a:lnSpc>
            </a:pPr>
            <a:r>
              <a:rPr lang="tr-TR" sz="2400" dirty="0" smtClean="0">
                <a:latin typeface="Cambria" pitchFamily="18" charset="0"/>
              </a:rPr>
              <a:t>Talep ve Geleceğe Dönük Fiyat ve Gelir Beklentisi</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bir malın fiyatında artış beklenirse talep artar, azalış beklenirse talep azalır. Gelir beklentisi talebi artırır. Gelirin azalması bekleniyorsa talep azalır.</a:t>
            </a:r>
          </a:p>
          <a:p>
            <a:pPr>
              <a:lnSpc>
                <a:spcPct val="150000"/>
              </a:lnSpc>
            </a:pPr>
            <a:r>
              <a:rPr lang="tr-TR" sz="2400" dirty="0" smtClean="0">
                <a:latin typeface="Cambria" pitchFamily="18" charset="0"/>
              </a:rPr>
              <a:t> (</a:t>
            </a:r>
            <a:r>
              <a:rPr lang="tr-TR" sz="2400" dirty="0" err="1" smtClean="0">
                <a:latin typeface="Cambria" pitchFamily="18" charset="0"/>
              </a:rPr>
              <a:t>Ertek</a:t>
            </a:r>
            <a:r>
              <a:rPr lang="tr-TR" sz="2400" dirty="0" smtClean="0">
                <a:latin typeface="Cambria" pitchFamily="18" charset="0"/>
              </a:rPr>
              <a:t>, 2007: 43)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2532" name="AutoShape 4" descr="Image result for alternatif maliye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8" name="7 Dikdörtgen"/>
          <p:cNvSpPr/>
          <p:nvPr/>
        </p:nvSpPr>
        <p:spPr>
          <a:xfrm>
            <a:off x="3131840" y="5805264"/>
            <a:ext cx="309634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Talep Değişmesi</a:t>
            </a:r>
            <a:endParaRPr lang="tr-TR" dirty="0">
              <a:solidFill>
                <a:schemeClr val="tx1"/>
              </a:solidFill>
            </a:endParaRPr>
          </a:p>
        </p:txBody>
      </p:sp>
      <p:cxnSp>
        <p:nvCxnSpPr>
          <p:cNvPr id="9" name="8 Düz Bağlayıcı"/>
          <p:cNvCxnSpPr/>
          <p:nvPr/>
        </p:nvCxnSpPr>
        <p:spPr>
          <a:xfrm>
            <a:off x="3131840" y="2348880"/>
            <a:ext cx="0" cy="273630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3131840" y="5085184"/>
            <a:ext cx="316835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 name="15 Yay"/>
          <p:cNvSpPr/>
          <p:nvPr/>
        </p:nvSpPr>
        <p:spPr>
          <a:xfrm rot="11118614">
            <a:off x="3609220" y="1357889"/>
            <a:ext cx="3635833" cy="3312368"/>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8" name="17 Yay"/>
          <p:cNvSpPr/>
          <p:nvPr/>
        </p:nvSpPr>
        <p:spPr>
          <a:xfrm rot="11118614">
            <a:off x="4319083" y="997850"/>
            <a:ext cx="3635833" cy="3312368"/>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9" name="18 Dikdörtgen"/>
          <p:cNvSpPr/>
          <p:nvPr/>
        </p:nvSpPr>
        <p:spPr>
          <a:xfrm>
            <a:off x="2915816" y="1844824"/>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a:t>
            </a:r>
            <a:endParaRPr lang="tr-TR" dirty="0">
              <a:solidFill>
                <a:schemeClr val="tx1"/>
              </a:solidFill>
            </a:endParaRPr>
          </a:p>
        </p:txBody>
      </p:sp>
      <p:sp>
        <p:nvSpPr>
          <p:cNvPr id="20" name="19 Dikdörtgen"/>
          <p:cNvSpPr/>
          <p:nvPr/>
        </p:nvSpPr>
        <p:spPr>
          <a:xfrm>
            <a:off x="6372200" y="4869160"/>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a:t>
            </a:r>
            <a:endParaRPr lang="tr-TR" dirty="0">
              <a:solidFill>
                <a:schemeClr val="tx1"/>
              </a:solidFill>
            </a:endParaRPr>
          </a:p>
        </p:txBody>
      </p:sp>
      <p:cxnSp>
        <p:nvCxnSpPr>
          <p:cNvPr id="22" name="21 Düz Bağlayıcı"/>
          <p:cNvCxnSpPr/>
          <p:nvPr/>
        </p:nvCxnSpPr>
        <p:spPr>
          <a:xfrm>
            <a:off x="3131840" y="3717032"/>
            <a:ext cx="648072"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4" name="23 Düz Bağlayıcı"/>
          <p:cNvCxnSpPr/>
          <p:nvPr/>
        </p:nvCxnSpPr>
        <p:spPr>
          <a:xfrm>
            <a:off x="3779912" y="3717032"/>
            <a:ext cx="0" cy="136815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6" name="25 Dikdörtgen"/>
          <p:cNvSpPr/>
          <p:nvPr/>
        </p:nvSpPr>
        <p:spPr>
          <a:xfrm>
            <a:off x="2627784" y="3501008"/>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P1</a:t>
            </a:r>
            <a:endParaRPr lang="tr-TR" dirty="0">
              <a:solidFill>
                <a:schemeClr val="tx1"/>
              </a:solidFill>
            </a:endParaRPr>
          </a:p>
        </p:txBody>
      </p:sp>
      <p:sp>
        <p:nvSpPr>
          <p:cNvPr id="27" name="26 Dikdörtgen"/>
          <p:cNvSpPr/>
          <p:nvPr/>
        </p:nvSpPr>
        <p:spPr>
          <a:xfrm>
            <a:off x="349188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Q1</a:t>
            </a:r>
            <a:endParaRPr lang="tr-TR" dirty="0">
              <a:solidFill>
                <a:schemeClr val="tx1"/>
              </a:solidFill>
            </a:endParaRPr>
          </a:p>
        </p:txBody>
      </p:sp>
      <p:cxnSp>
        <p:nvCxnSpPr>
          <p:cNvPr id="29" name="28 Düz Ok Bağlayıcısı"/>
          <p:cNvCxnSpPr/>
          <p:nvPr/>
        </p:nvCxnSpPr>
        <p:spPr>
          <a:xfrm>
            <a:off x="3779912" y="3717032"/>
            <a:ext cx="100811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0" name="29 Düz Bağlayıcı"/>
          <p:cNvCxnSpPr/>
          <p:nvPr/>
        </p:nvCxnSpPr>
        <p:spPr>
          <a:xfrm>
            <a:off x="4788024" y="3717032"/>
            <a:ext cx="0" cy="136815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31" name="30 Dikdörtgen"/>
          <p:cNvSpPr/>
          <p:nvPr/>
        </p:nvSpPr>
        <p:spPr>
          <a:xfrm>
            <a:off x="4499992"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Q2</a:t>
            </a:r>
            <a:endParaRPr lang="tr-TR" dirty="0">
              <a:solidFill>
                <a:schemeClr val="tx1"/>
              </a:solidFill>
            </a:endParaRPr>
          </a:p>
        </p:txBody>
      </p:sp>
      <p:sp>
        <p:nvSpPr>
          <p:cNvPr id="32" name="31 Dikdörtgen"/>
          <p:cNvSpPr/>
          <p:nvPr/>
        </p:nvSpPr>
        <p:spPr>
          <a:xfrm>
            <a:off x="3419872" y="2492896"/>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a:t>
            </a:r>
            <a:endParaRPr lang="tr-TR" dirty="0">
              <a:solidFill>
                <a:schemeClr val="tx1"/>
              </a:solidFill>
            </a:endParaRPr>
          </a:p>
        </p:txBody>
      </p:sp>
      <p:sp>
        <p:nvSpPr>
          <p:cNvPr id="33" name="32 Dikdörtgen"/>
          <p:cNvSpPr/>
          <p:nvPr/>
        </p:nvSpPr>
        <p:spPr>
          <a:xfrm>
            <a:off x="4139952" y="2132856"/>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a:t>
            </a:r>
            <a:endParaRPr lang="tr-TR"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6" name="5 Düz Bağlayıcı"/>
          <p:cNvCxnSpPr/>
          <p:nvPr/>
        </p:nvCxnSpPr>
        <p:spPr>
          <a:xfrm>
            <a:off x="3131840" y="2348880"/>
            <a:ext cx="0" cy="273630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6 Düz Bağlayıcı"/>
          <p:cNvCxnSpPr/>
          <p:nvPr/>
        </p:nvCxnSpPr>
        <p:spPr>
          <a:xfrm>
            <a:off x="3131840" y="5085184"/>
            <a:ext cx="316835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7 Yay"/>
          <p:cNvSpPr/>
          <p:nvPr/>
        </p:nvSpPr>
        <p:spPr>
          <a:xfrm rot="11118614">
            <a:off x="3609220" y="1357889"/>
            <a:ext cx="3635833" cy="3312368"/>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9" name="8 Dikdörtgen"/>
          <p:cNvSpPr/>
          <p:nvPr/>
        </p:nvSpPr>
        <p:spPr>
          <a:xfrm>
            <a:off x="2915816" y="1844824"/>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a:t>
            </a:r>
            <a:endParaRPr lang="tr-TR" dirty="0">
              <a:solidFill>
                <a:schemeClr val="tx1"/>
              </a:solidFill>
            </a:endParaRPr>
          </a:p>
        </p:txBody>
      </p:sp>
      <p:sp>
        <p:nvSpPr>
          <p:cNvPr id="10" name="9 Dikdörtgen"/>
          <p:cNvSpPr/>
          <p:nvPr/>
        </p:nvSpPr>
        <p:spPr>
          <a:xfrm>
            <a:off x="6372200" y="4869160"/>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a:t>
            </a:r>
            <a:endParaRPr lang="tr-TR" dirty="0">
              <a:solidFill>
                <a:schemeClr val="tx1"/>
              </a:solidFill>
            </a:endParaRPr>
          </a:p>
        </p:txBody>
      </p:sp>
      <p:cxnSp>
        <p:nvCxnSpPr>
          <p:cNvPr id="11" name="10 Düz Bağlayıcı"/>
          <p:cNvCxnSpPr/>
          <p:nvPr/>
        </p:nvCxnSpPr>
        <p:spPr>
          <a:xfrm>
            <a:off x="3131840" y="3717032"/>
            <a:ext cx="648072"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2" name="11 Düz Bağlayıcı"/>
          <p:cNvCxnSpPr/>
          <p:nvPr/>
        </p:nvCxnSpPr>
        <p:spPr>
          <a:xfrm>
            <a:off x="3779912" y="3717032"/>
            <a:ext cx="0" cy="136815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3" name="12 Dikdörtgen"/>
          <p:cNvSpPr/>
          <p:nvPr/>
        </p:nvSpPr>
        <p:spPr>
          <a:xfrm>
            <a:off x="2627784" y="3501008"/>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P1</a:t>
            </a:r>
            <a:endParaRPr lang="tr-TR" dirty="0">
              <a:solidFill>
                <a:schemeClr val="tx1"/>
              </a:solidFill>
            </a:endParaRPr>
          </a:p>
        </p:txBody>
      </p:sp>
      <p:sp>
        <p:nvSpPr>
          <p:cNvPr id="14" name="13 Dikdörtgen"/>
          <p:cNvSpPr/>
          <p:nvPr/>
        </p:nvSpPr>
        <p:spPr>
          <a:xfrm>
            <a:off x="349188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Q1</a:t>
            </a:r>
            <a:endParaRPr lang="tr-TR" dirty="0">
              <a:solidFill>
                <a:schemeClr val="tx1"/>
              </a:solidFill>
            </a:endParaRPr>
          </a:p>
        </p:txBody>
      </p:sp>
      <p:cxnSp>
        <p:nvCxnSpPr>
          <p:cNvPr id="16" name="15 Düz Bağlayıcı"/>
          <p:cNvCxnSpPr/>
          <p:nvPr/>
        </p:nvCxnSpPr>
        <p:spPr>
          <a:xfrm>
            <a:off x="4788024" y="4581128"/>
            <a:ext cx="0" cy="504056"/>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7" name="16 Dikdörtgen"/>
          <p:cNvSpPr/>
          <p:nvPr/>
        </p:nvSpPr>
        <p:spPr>
          <a:xfrm>
            <a:off x="4499992"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Q2</a:t>
            </a:r>
            <a:endParaRPr lang="tr-TR" dirty="0">
              <a:solidFill>
                <a:schemeClr val="tx1"/>
              </a:solidFill>
            </a:endParaRPr>
          </a:p>
        </p:txBody>
      </p:sp>
      <p:sp>
        <p:nvSpPr>
          <p:cNvPr id="18" name="17 Dikdörtgen"/>
          <p:cNvSpPr/>
          <p:nvPr/>
        </p:nvSpPr>
        <p:spPr>
          <a:xfrm>
            <a:off x="3419872" y="2492896"/>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a:t>
            </a:r>
            <a:endParaRPr lang="tr-TR" dirty="0">
              <a:solidFill>
                <a:schemeClr val="tx1"/>
              </a:solidFill>
            </a:endParaRPr>
          </a:p>
        </p:txBody>
      </p:sp>
      <p:cxnSp>
        <p:nvCxnSpPr>
          <p:cNvPr id="21" name="20 Düz Bağlayıcı"/>
          <p:cNvCxnSpPr/>
          <p:nvPr/>
        </p:nvCxnSpPr>
        <p:spPr>
          <a:xfrm>
            <a:off x="3131840" y="4567060"/>
            <a:ext cx="1656184"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3" name="22 Dikdörtgen"/>
          <p:cNvSpPr/>
          <p:nvPr/>
        </p:nvSpPr>
        <p:spPr>
          <a:xfrm>
            <a:off x="2627784" y="4365104"/>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P2</a:t>
            </a:r>
            <a:endParaRPr lang="tr-TR" dirty="0">
              <a:solidFill>
                <a:schemeClr val="tx1"/>
              </a:solidFill>
            </a:endParaRPr>
          </a:p>
        </p:txBody>
      </p:sp>
      <p:sp>
        <p:nvSpPr>
          <p:cNvPr id="24" name="23 Dikdörtgen"/>
          <p:cNvSpPr/>
          <p:nvPr/>
        </p:nvSpPr>
        <p:spPr>
          <a:xfrm>
            <a:off x="3131840" y="5805264"/>
            <a:ext cx="309634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Fiyat Değişmesi</a:t>
            </a:r>
            <a:endParaRPr lang="tr-TR"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2532" name="AutoShape 4" descr="Image result for alternatif maliye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8" name="7 Dikdörtgen"/>
          <p:cNvSpPr/>
          <p:nvPr/>
        </p:nvSpPr>
        <p:spPr>
          <a:xfrm>
            <a:off x="3131840" y="5805264"/>
            <a:ext cx="417646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Hem Talep Hem Fiyat Değişmesi</a:t>
            </a:r>
            <a:endParaRPr lang="tr-TR" dirty="0">
              <a:solidFill>
                <a:schemeClr val="tx1"/>
              </a:solidFill>
            </a:endParaRPr>
          </a:p>
        </p:txBody>
      </p:sp>
      <p:cxnSp>
        <p:nvCxnSpPr>
          <p:cNvPr id="9" name="8 Düz Bağlayıcı"/>
          <p:cNvCxnSpPr/>
          <p:nvPr/>
        </p:nvCxnSpPr>
        <p:spPr>
          <a:xfrm>
            <a:off x="3131840" y="2348880"/>
            <a:ext cx="0" cy="273630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3131840" y="5085184"/>
            <a:ext cx="316835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 name="15 Yay"/>
          <p:cNvSpPr/>
          <p:nvPr/>
        </p:nvSpPr>
        <p:spPr>
          <a:xfrm rot="11118614">
            <a:off x="3609220" y="1357889"/>
            <a:ext cx="3635833" cy="3312368"/>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8" name="17 Yay"/>
          <p:cNvSpPr/>
          <p:nvPr/>
        </p:nvSpPr>
        <p:spPr>
          <a:xfrm rot="11118614">
            <a:off x="4319083" y="997850"/>
            <a:ext cx="3635833" cy="3312368"/>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9" name="18 Dikdörtgen"/>
          <p:cNvSpPr/>
          <p:nvPr/>
        </p:nvSpPr>
        <p:spPr>
          <a:xfrm>
            <a:off x="2915816" y="1844824"/>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a:t>
            </a:r>
            <a:endParaRPr lang="tr-TR" dirty="0">
              <a:solidFill>
                <a:schemeClr val="tx1"/>
              </a:solidFill>
            </a:endParaRPr>
          </a:p>
        </p:txBody>
      </p:sp>
      <p:sp>
        <p:nvSpPr>
          <p:cNvPr id="20" name="19 Dikdörtgen"/>
          <p:cNvSpPr/>
          <p:nvPr/>
        </p:nvSpPr>
        <p:spPr>
          <a:xfrm>
            <a:off x="6372200" y="4869160"/>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a:t>
            </a:r>
            <a:endParaRPr lang="tr-TR" dirty="0">
              <a:solidFill>
                <a:schemeClr val="tx1"/>
              </a:solidFill>
            </a:endParaRPr>
          </a:p>
        </p:txBody>
      </p:sp>
      <p:cxnSp>
        <p:nvCxnSpPr>
          <p:cNvPr id="22" name="21 Düz Bağlayıcı"/>
          <p:cNvCxnSpPr/>
          <p:nvPr/>
        </p:nvCxnSpPr>
        <p:spPr>
          <a:xfrm>
            <a:off x="3131840" y="3717032"/>
            <a:ext cx="648072"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4" name="23 Düz Bağlayıcı"/>
          <p:cNvCxnSpPr/>
          <p:nvPr/>
        </p:nvCxnSpPr>
        <p:spPr>
          <a:xfrm>
            <a:off x="3779912" y="3717032"/>
            <a:ext cx="0" cy="136815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6" name="25 Dikdörtgen"/>
          <p:cNvSpPr/>
          <p:nvPr/>
        </p:nvSpPr>
        <p:spPr>
          <a:xfrm>
            <a:off x="2627784" y="3501008"/>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P1</a:t>
            </a:r>
            <a:endParaRPr lang="tr-TR" dirty="0">
              <a:solidFill>
                <a:schemeClr val="tx1"/>
              </a:solidFill>
            </a:endParaRPr>
          </a:p>
        </p:txBody>
      </p:sp>
      <p:sp>
        <p:nvSpPr>
          <p:cNvPr id="27" name="26 Dikdörtgen"/>
          <p:cNvSpPr/>
          <p:nvPr/>
        </p:nvSpPr>
        <p:spPr>
          <a:xfrm>
            <a:off x="349188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Q1</a:t>
            </a:r>
            <a:endParaRPr lang="tr-TR" dirty="0">
              <a:solidFill>
                <a:schemeClr val="tx1"/>
              </a:solidFill>
            </a:endParaRPr>
          </a:p>
        </p:txBody>
      </p:sp>
      <p:cxnSp>
        <p:nvCxnSpPr>
          <p:cNvPr id="29" name="28 Düz Ok Bağlayıcısı"/>
          <p:cNvCxnSpPr/>
          <p:nvPr/>
        </p:nvCxnSpPr>
        <p:spPr>
          <a:xfrm>
            <a:off x="4211960" y="4221088"/>
            <a:ext cx="1296144"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1" name="30 Dikdörtgen"/>
          <p:cNvSpPr/>
          <p:nvPr/>
        </p:nvSpPr>
        <p:spPr>
          <a:xfrm>
            <a:off x="529208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Q3</a:t>
            </a:r>
            <a:endParaRPr lang="tr-TR" dirty="0">
              <a:solidFill>
                <a:schemeClr val="tx1"/>
              </a:solidFill>
            </a:endParaRPr>
          </a:p>
        </p:txBody>
      </p:sp>
      <p:sp>
        <p:nvSpPr>
          <p:cNvPr id="32" name="31 Dikdörtgen"/>
          <p:cNvSpPr/>
          <p:nvPr/>
        </p:nvSpPr>
        <p:spPr>
          <a:xfrm>
            <a:off x="3419872" y="2492896"/>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a:t>
            </a:r>
            <a:endParaRPr lang="tr-TR" dirty="0">
              <a:solidFill>
                <a:schemeClr val="tx1"/>
              </a:solidFill>
            </a:endParaRPr>
          </a:p>
        </p:txBody>
      </p:sp>
      <p:sp>
        <p:nvSpPr>
          <p:cNvPr id="33" name="32 Dikdörtgen"/>
          <p:cNvSpPr/>
          <p:nvPr/>
        </p:nvSpPr>
        <p:spPr>
          <a:xfrm>
            <a:off x="4139952" y="2132856"/>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a:t>
            </a:r>
            <a:endParaRPr lang="tr-TR" dirty="0">
              <a:solidFill>
                <a:schemeClr val="tx1"/>
              </a:solidFill>
            </a:endParaRPr>
          </a:p>
        </p:txBody>
      </p:sp>
      <p:cxnSp>
        <p:nvCxnSpPr>
          <p:cNvPr id="21" name="20 Düz Bağlayıcı"/>
          <p:cNvCxnSpPr/>
          <p:nvPr/>
        </p:nvCxnSpPr>
        <p:spPr>
          <a:xfrm>
            <a:off x="3131840" y="4221088"/>
            <a:ext cx="1080120"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8" name="27 Düz Bağlayıcı"/>
          <p:cNvCxnSpPr/>
          <p:nvPr/>
        </p:nvCxnSpPr>
        <p:spPr>
          <a:xfrm>
            <a:off x="5508104" y="4221088"/>
            <a:ext cx="0" cy="864096"/>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35" name="34 Dikdörtgen"/>
          <p:cNvSpPr/>
          <p:nvPr/>
        </p:nvSpPr>
        <p:spPr>
          <a:xfrm>
            <a:off x="2627784" y="4005064"/>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P2</a:t>
            </a:r>
            <a:endParaRPr lang="tr-TR" dirty="0">
              <a:solidFill>
                <a:schemeClr val="tx1"/>
              </a:solidFill>
            </a:endParaRPr>
          </a:p>
        </p:txBody>
      </p:sp>
      <p:cxnSp>
        <p:nvCxnSpPr>
          <p:cNvPr id="36" name="35 Düz Bağlayıcı"/>
          <p:cNvCxnSpPr/>
          <p:nvPr/>
        </p:nvCxnSpPr>
        <p:spPr>
          <a:xfrm>
            <a:off x="4211960" y="4221088"/>
            <a:ext cx="0" cy="864096"/>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37" name="36 Dikdörtgen"/>
          <p:cNvSpPr/>
          <p:nvPr/>
        </p:nvSpPr>
        <p:spPr>
          <a:xfrm>
            <a:off x="3995936"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Q2</a:t>
            </a:r>
            <a:endParaRPr lang="tr-TR" dirty="0">
              <a:solidFill>
                <a:schemeClr val="tx1"/>
              </a:solidFill>
            </a:endParaRPr>
          </a:p>
        </p:txBody>
      </p:sp>
      <p:cxnSp>
        <p:nvCxnSpPr>
          <p:cNvPr id="39" name="38 Düz Ok Bağlayıcısı"/>
          <p:cNvCxnSpPr/>
          <p:nvPr/>
        </p:nvCxnSpPr>
        <p:spPr>
          <a:xfrm>
            <a:off x="3779912" y="4797152"/>
            <a:ext cx="360040"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0" name="39 Düz Ok Bağlayıcısı"/>
          <p:cNvCxnSpPr/>
          <p:nvPr/>
        </p:nvCxnSpPr>
        <p:spPr>
          <a:xfrm>
            <a:off x="4283968" y="4797152"/>
            <a:ext cx="1224136"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899592" y="1916832"/>
            <a:ext cx="7200800"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Arz Edilen Miktar</a:t>
            </a:r>
          </a:p>
          <a:p>
            <a:pPr>
              <a:lnSpc>
                <a:spcPct val="150000"/>
              </a:lnSpc>
            </a:pPr>
            <a:r>
              <a:rPr lang="tr-TR" sz="2400" dirty="0" smtClean="0">
                <a:latin typeface="Cambria" pitchFamily="18" charset="0"/>
              </a:rPr>
              <a:t>Bir piyasada bütün firmaların (üreticilerin) belli bir zaman içinde satmayı planladıkları mal ve hizmet miktarına arz edilen miktar denir.</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46)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755576" y="1628800"/>
            <a:ext cx="8064896"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Arz Edilen Miktarı Neler Belirler?</a:t>
            </a:r>
          </a:p>
          <a:p>
            <a:pPr>
              <a:lnSpc>
                <a:spcPct val="150000"/>
              </a:lnSpc>
            </a:pPr>
            <a:r>
              <a:rPr lang="tr-TR" sz="2400" dirty="0" smtClean="0">
                <a:latin typeface="Cambria" pitchFamily="18" charset="0"/>
              </a:rPr>
              <a:t>1. Malın fiyatı</a:t>
            </a:r>
          </a:p>
          <a:p>
            <a:pPr>
              <a:lnSpc>
                <a:spcPct val="150000"/>
              </a:lnSpc>
            </a:pPr>
            <a:r>
              <a:rPr lang="tr-TR" sz="2400" dirty="0" smtClean="0">
                <a:latin typeface="Cambria" pitchFamily="18" charset="0"/>
              </a:rPr>
              <a:t>2. Girdi fiyatları</a:t>
            </a:r>
          </a:p>
          <a:p>
            <a:pPr>
              <a:lnSpc>
                <a:spcPct val="150000"/>
              </a:lnSpc>
            </a:pPr>
            <a:r>
              <a:rPr lang="tr-TR" sz="2400" dirty="0" smtClean="0">
                <a:latin typeface="Cambria" pitchFamily="18" charset="0"/>
              </a:rPr>
              <a:t>3. Teknoloji düzeyi</a:t>
            </a:r>
          </a:p>
          <a:p>
            <a:pPr>
              <a:lnSpc>
                <a:spcPct val="150000"/>
              </a:lnSpc>
            </a:pPr>
            <a:r>
              <a:rPr lang="tr-TR" sz="2400" dirty="0" smtClean="0">
                <a:latin typeface="Cambria" pitchFamily="18" charset="0"/>
              </a:rPr>
              <a:t>4. Üretilen diğer malların fiyatları</a:t>
            </a:r>
          </a:p>
          <a:p>
            <a:pPr>
              <a:lnSpc>
                <a:spcPct val="150000"/>
              </a:lnSpc>
            </a:pPr>
            <a:r>
              <a:rPr lang="tr-TR" sz="2400" dirty="0" smtClean="0">
                <a:latin typeface="Cambria" pitchFamily="18" charset="0"/>
              </a:rPr>
              <a:t>5. Firma sayısı</a:t>
            </a:r>
          </a:p>
          <a:p>
            <a:pPr>
              <a:lnSpc>
                <a:spcPct val="150000"/>
              </a:lnSpc>
            </a:pPr>
            <a:r>
              <a:rPr lang="tr-TR" sz="2400" dirty="0" smtClean="0">
                <a:latin typeface="Cambria" pitchFamily="18" charset="0"/>
              </a:rPr>
              <a:t>6. Geleceğe dönük fiyat beklentisi</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46)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844824"/>
            <a:ext cx="8064896"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ARZ KANUNU</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arz edilen miktar ile fiyat arasında pozitif bir ilişki vardır.  Bir malın fiyatı arttıkça arz edilen miktarı da artar, fiyat azaldıkça arz edilen miktar da azalır.</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46)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cxnSp>
        <p:nvCxnSpPr>
          <p:cNvPr id="5" name="4 Düz Bağlayıcı"/>
          <p:cNvCxnSpPr/>
          <p:nvPr/>
        </p:nvCxnSpPr>
        <p:spPr>
          <a:xfrm>
            <a:off x="3131840" y="2348880"/>
            <a:ext cx="0" cy="273630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5 Düz Bağlayıcı"/>
          <p:cNvCxnSpPr/>
          <p:nvPr/>
        </p:nvCxnSpPr>
        <p:spPr>
          <a:xfrm>
            <a:off x="3131840" y="5085184"/>
            <a:ext cx="316835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6 Yay"/>
          <p:cNvSpPr/>
          <p:nvPr/>
        </p:nvSpPr>
        <p:spPr>
          <a:xfrm rot="5400000">
            <a:off x="1133905" y="422951"/>
            <a:ext cx="3995872" cy="4464497"/>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7 Dikdörtgen"/>
          <p:cNvSpPr/>
          <p:nvPr/>
        </p:nvSpPr>
        <p:spPr>
          <a:xfrm>
            <a:off x="2915816" y="1844824"/>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a:t>
            </a:r>
            <a:endParaRPr lang="tr-TR" dirty="0">
              <a:solidFill>
                <a:schemeClr val="tx1"/>
              </a:solidFill>
            </a:endParaRPr>
          </a:p>
        </p:txBody>
      </p:sp>
      <p:sp>
        <p:nvSpPr>
          <p:cNvPr id="9" name="8 Dikdörtgen"/>
          <p:cNvSpPr/>
          <p:nvPr/>
        </p:nvSpPr>
        <p:spPr>
          <a:xfrm>
            <a:off x="6372200" y="4869160"/>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a:t>
            </a:r>
            <a:endParaRPr lang="tr-TR" dirty="0">
              <a:solidFill>
                <a:schemeClr val="tx1"/>
              </a:solidFill>
            </a:endParaRPr>
          </a:p>
        </p:txBody>
      </p:sp>
      <p:cxnSp>
        <p:nvCxnSpPr>
          <p:cNvPr id="10" name="9 Düz Bağlayıcı"/>
          <p:cNvCxnSpPr/>
          <p:nvPr/>
        </p:nvCxnSpPr>
        <p:spPr>
          <a:xfrm>
            <a:off x="3131840" y="3717032"/>
            <a:ext cx="1872208"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1" name="10 Düz Bağlayıcı"/>
          <p:cNvCxnSpPr/>
          <p:nvPr/>
        </p:nvCxnSpPr>
        <p:spPr>
          <a:xfrm>
            <a:off x="5004048" y="3717032"/>
            <a:ext cx="0" cy="136815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2" name="11 Dikdörtgen"/>
          <p:cNvSpPr/>
          <p:nvPr/>
        </p:nvSpPr>
        <p:spPr>
          <a:xfrm>
            <a:off x="2627784" y="3501008"/>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P2</a:t>
            </a:r>
            <a:endParaRPr lang="tr-TR" dirty="0">
              <a:solidFill>
                <a:schemeClr val="tx1"/>
              </a:solidFill>
            </a:endParaRPr>
          </a:p>
        </p:txBody>
      </p:sp>
      <p:sp>
        <p:nvSpPr>
          <p:cNvPr id="13" name="12 Dikdörtgen"/>
          <p:cNvSpPr/>
          <p:nvPr/>
        </p:nvSpPr>
        <p:spPr>
          <a:xfrm>
            <a:off x="349188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Q1</a:t>
            </a:r>
            <a:endParaRPr lang="tr-TR" dirty="0">
              <a:solidFill>
                <a:schemeClr val="tx1"/>
              </a:solidFill>
            </a:endParaRPr>
          </a:p>
        </p:txBody>
      </p:sp>
      <p:cxnSp>
        <p:nvCxnSpPr>
          <p:cNvPr id="14" name="13 Düz Bağlayıcı"/>
          <p:cNvCxnSpPr/>
          <p:nvPr/>
        </p:nvCxnSpPr>
        <p:spPr>
          <a:xfrm>
            <a:off x="3707904" y="4581128"/>
            <a:ext cx="0" cy="504056"/>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5" name="14 Dikdörtgen"/>
          <p:cNvSpPr/>
          <p:nvPr/>
        </p:nvSpPr>
        <p:spPr>
          <a:xfrm>
            <a:off x="4499992"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Q2</a:t>
            </a:r>
            <a:endParaRPr lang="tr-TR" dirty="0">
              <a:solidFill>
                <a:schemeClr val="tx1"/>
              </a:solidFill>
            </a:endParaRPr>
          </a:p>
        </p:txBody>
      </p:sp>
      <p:sp>
        <p:nvSpPr>
          <p:cNvPr id="16" name="15 Dikdörtgen"/>
          <p:cNvSpPr/>
          <p:nvPr/>
        </p:nvSpPr>
        <p:spPr>
          <a:xfrm>
            <a:off x="5148064" y="2132856"/>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S</a:t>
            </a:r>
            <a:endParaRPr lang="tr-TR" dirty="0">
              <a:solidFill>
                <a:schemeClr val="tx1"/>
              </a:solidFill>
            </a:endParaRPr>
          </a:p>
        </p:txBody>
      </p:sp>
      <p:cxnSp>
        <p:nvCxnSpPr>
          <p:cNvPr id="17" name="16 Düz Bağlayıcı"/>
          <p:cNvCxnSpPr/>
          <p:nvPr/>
        </p:nvCxnSpPr>
        <p:spPr>
          <a:xfrm>
            <a:off x="3131840" y="4567060"/>
            <a:ext cx="576064" cy="1406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8" name="17 Dikdörtgen"/>
          <p:cNvSpPr/>
          <p:nvPr/>
        </p:nvSpPr>
        <p:spPr>
          <a:xfrm>
            <a:off x="2627784" y="4365104"/>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P1</a:t>
            </a:r>
            <a:endParaRPr lang="tr-TR" dirty="0">
              <a:solidFill>
                <a:schemeClr val="tx1"/>
              </a:solidFill>
            </a:endParaRPr>
          </a:p>
        </p:txBody>
      </p:sp>
      <p:sp>
        <p:nvSpPr>
          <p:cNvPr id="22" name="21 Dikdörtgen"/>
          <p:cNvSpPr/>
          <p:nvPr/>
        </p:nvSpPr>
        <p:spPr>
          <a:xfrm>
            <a:off x="2627784" y="5949280"/>
            <a:ext cx="417646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Arz Eğrisi</a:t>
            </a:r>
            <a:endParaRPr lang="tr-TR"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844824"/>
            <a:ext cx="8064896"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Arz ve Girdi Fiyatları</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bir malın üretiminde kullanılan herhangi bir girdinin fiyatının azalması, maliyetleri azaltarak kârı artırır. Kâr artınca o fiyatta daha fazla mal arzı olur.  Arz eğrisi sağa kayar. Tersi olursa, sola kayar.</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49)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844824"/>
            <a:ext cx="8064896"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Arz ve Teknoloji Düzeyi</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maliyetleri azaltan herhangi bir teknolojik yenilik malın belirli bir fiyatında kârı artırır ve o maldan daha fazla üretilip arz edilmesine neden olur. </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49)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988840"/>
            <a:ext cx="7848872"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Bir ekonomide bütün tüketicilerin belli bir zaman içinde satın almayı planladıkları mal ve hizmet miktarına talep edilen miktar denir.  Buradan, tüketicilerin o miktarı satın almayı arzu ettikleri, satın alacak güçte oldukları ve satın almak için bir planları olduğu anlaşılır. (</a:t>
            </a:r>
            <a:r>
              <a:rPr lang="tr-TR" sz="2400" dirty="0" err="1" smtClean="0">
                <a:latin typeface="Cambria" pitchFamily="18" charset="0"/>
              </a:rPr>
              <a:t>Ertek</a:t>
            </a:r>
            <a:r>
              <a:rPr lang="tr-TR" sz="2400" dirty="0" smtClean="0">
                <a:latin typeface="Cambria" pitchFamily="18" charset="0"/>
              </a:rPr>
              <a:t>, 2007: 5)</a:t>
            </a:r>
            <a:endParaRPr lang="tr-TR" sz="2400" dirty="0">
              <a:latin typeface="Cambr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844824"/>
            <a:ext cx="8064896"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Arz ve Üretilen Diğer Malların Fiyatları</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birinin fiyatı diğerlerinin fiyatına göre arttığı zaman, o üründen daha fazla diğer ürünlerden daha az üretilir. </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49)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844824"/>
            <a:ext cx="8064896" cy="2308324"/>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Arz ve Firma Sayısı</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piyasadaki firma sayısı arttıkça arz eğrisi sağa kayar, firma sayısı azaldıkça arz eğrisi sola kayar.</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49)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844824"/>
            <a:ext cx="8064896"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Arz ve Geleceğe Dönük Fiyat Beklentisi</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bir malın gelecekteki fiyatının azalması bekleniyorsa şimdi daha fazla arz edilecek (arz eğrisi sağa kayacak), artması bekleniyorsa şimdi daha az arz edilecektir (arz eğrisi sola kayacak).</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50)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cxnSp>
        <p:nvCxnSpPr>
          <p:cNvPr id="5" name="4 Düz Bağlayıcı"/>
          <p:cNvCxnSpPr/>
          <p:nvPr/>
        </p:nvCxnSpPr>
        <p:spPr>
          <a:xfrm>
            <a:off x="3131840" y="2348880"/>
            <a:ext cx="0" cy="273630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5 Düz Bağlayıcı"/>
          <p:cNvCxnSpPr/>
          <p:nvPr/>
        </p:nvCxnSpPr>
        <p:spPr>
          <a:xfrm>
            <a:off x="3131840" y="5085184"/>
            <a:ext cx="316835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6 Yay"/>
          <p:cNvSpPr/>
          <p:nvPr/>
        </p:nvSpPr>
        <p:spPr>
          <a:xfrm rot="5400000">
            <a:off x="1133905" y="422951"/>
            <a:ext cx="3995872" cy="4464497"/>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7 Dikdörtgen"/>
          <p:cNvSpPr/>
          <p:nvPr/>
        </p:nvSpPr>
        <p:spPr>
          <a:xfrm>
            <a:off x="2915816" y="1844824"/>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a:t>
            </a:r>
            <a:endParaRPr lang="tr-TR" dirty="0">
              <a:solidFill>
                <a:schemeClr val="tx1"/>
              </a:solidFill>
            </a:endParaRPr>
          </a:p>
        </p:txBody>
      </p:sp>
      <p:sp>
        <p:nvSpPr>
          <p:cNvPr id="9" name="8 Dikdörtgen"/>
          <p:cNvSpPr/>
          <p:nvPr/>
        </p:nvSpPr>
        <p:spPr>
          <a:xfrm>
            <a:off x="6372200" y="4869160"/>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a:t>
            </a:r>
            <a:endParaRPr lang="tr-TR" dirty="0">
              <a:solidFill>
                <a:schemeClr val="tx1"/>
              </a:solidFill>
            </a:endParaRPr>
          </a:p>
        </p:txBody>
      </p:sp>
      <p:cxnSp>
        <p:nvCxnSpPr>
          <p:cNvPr id="10" name="9 Düz Bağlayıcı"/>
          <p:cNvCxnSpPr/>
          <p:nvPr/>
        </p:nvCxnSpPr>
        <p:spPr>
          <a:xfrm>
            <a:off x="3131840" y="3717032"/>
            <a:ext cx="1872208"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1" name="10 Düz Bağlayıcı"/>
          <p:cNvCxnSpPr/>
          <p:nvPr/>
        </p:nvCxnSpPr>
        <p:spPr>
          <a:xfrm>
            <a:off x="5004048" y="3717032"/>
            <a:ext cx="0" cy="136815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2" name="11 Dikdörtgen"/>
          <p:cNvSpPr/>
          <p:nvPr/>
        </p:nvSpPr>
        <p:spPr>
          <a:xfrm>
            <a:off x="2627784" y="3501008"/>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P1</a:t>
            </a:r>
            <a:endParaRPr lang="tr-TR" dirty="0">
              <a:solidFill>
                <a:schemeClr val="tx1"/>
              </a:solidFill>
            </a:endParaRPr>
          </a:p>
        </p:txBody>
      </p:sp>
      <p:sp>
        <p:nvSpPr>
          <p:cNvPr id="13" name="12 Dikdörtgen"/>
          <p:cNvSpPr/>
          <p:nvPr/>
        </p:nvSpPr>
        <p:spPr>
          <a:xfrm>
            <a:off x="4788024"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Q1</a:t>
            </a:r>
            <a:endParaRPr lang="tr-TR" dirty="0">
              <a:solidFill>
                <a:schemeClr val="tx1"/>
              </a:solidFill>
            </a:endParaRPr>
          </a:p>
        </p:txBody>
      </p:sp>
      <p:cxnSp>
        <p:nvCxnSpPr>
          <p:cNvPr id="14" name="13 Düz Bağlayıcı"/>
          <p:cNvCxnSpPr/>
          <p:nvPr/>
        </p:nvCxnSpPr>
        <p:spPr>
          <a:xfrm>
            <a:off x="5868144" y="3717032"/>
            <a:ext cx="0" cy="136815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5" name="14 Dikdörtgen"/>
          <p:cNvSpPr/>
          <p:nvPr/>
        </p:nvSpPr>
        <p:spPr>
          <a:xfrm>
            <a:off x="565212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Q2</a:t>
            </a:r>
            <a:endParaRPr lang="tr-TR" dirty="0">
              <a:solidFill>
                <a:schemeClr val="tx1"/>
              </a:solidFill>
            </a:endParaRPr>
          </a:p>
        </p:txBody>
      </p:sp>
      <p:sp>
        <p:nvSpPr>
          <p:cNvPr id="16" name="15 Dikdörtgen"/>
          <p:cNvSpPr/>
          <p:nvPr/>
        </p:nvSpPr>
        <p:spPr>
          <a:xfrm>
            <a:off x="5148064" y="2132856"/>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S</a:t>
            </a:r>
            <a:endParaRPr lang="tr-TR" dirty="0">
              <a:solidFill>
                <a:schemeClr val="tx1"/>
              </a:solidFill>
            </a:endParaRPr>
          </a:p>
        </p:txBody>
      </p:sp>
      <p:sp>
        <p:nvSpPr>
          <p:cNvPr id="22" name="21 Dikdörtgen"/>
          <p:cNvSpPr/>
          <p:nvPr/>
        </p:nvSpPr>
        <p:spPr>
          <a:xfrm>
            <a:off x="2627784" y="5949280"/>
            <a:ext cx="417646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Arz Değişmesi</a:t>
            </a:r>
            <a:endParaRPr lang="tr-TR" dirty="0">
              <a:solidFill>
                <a:schemeClr val="tx1"/>
              </a:solidFill>
            </a:endParaRPr>
          </a:p>
        </p:txBody>
      </p:sp>
      <p:sp>
        <p:nvSpPr>
          <p:cNvPr id="19" name="18 Yay"/>
          <p:cNvSpPr/>
          <p:nvPr/>
        </p:nvSpPr>
        <p:spPr>
          <a:xfrm rot="4938041">
            <a:off x="1966475" y="575351"/>
            <a:ext cx="3995872" cy="4464497"/>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0" name="19 Dikdörtgen"/>
          <p:cNvSpPr/>
          <p:nvPr/>
        </p:nvSpPr>
        <p:spPr>
          <a:xfrm>
            <a:off x="6012160" y="2132856"/>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S’</a:t>
            </a:r>
            <a:endParaRPr lang="tr-TR" dirty="0">
              <a:solidFill>
                <a:schemeClr val="tx1"/>
              </a:solidFill>
            </a:endParaRPr>
          </a:p>
        </p:txBody>
      </p:sp>
      <p:cxnSp>
        <p:nvCxnSpPr>
          <p:cNvPr id="23" name="22 Düz Ok Bağlayıcısı"/>
          <p:cNvCxnSpPr/>
          <p:nvPr/>
        </p:nvCxnSpPr>
        <p:spPr>
          <a:xfrm>
            <a:off x="5076056" y="3717032"/>
            <a:ext cx="792088"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cxnSp>
        <p:nvCxnSpPr>
          <p:cNvPr id="5" name="4 Düz Bağlayıcı"/>
          <p:cNvCxnSpPr/>
          <p:nvPr/>
        </p:nvCxnSpPr>
        <p:spPr>
          <a:xfrm>
            <a:off x="3131840" y="2348880"/>
            <a:ext cx="0" cy="273630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5 Düz Bağlayıcı"/>
          <p:cNvCxnSpPr/>
          <p:nvPr/>
        </p:nvCxnSpPr>
        <p:spPr>
          <a:xfrm>
            <a:off x="3131840" y="5085184"/>
            <a:ext cx="316835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6 Yay"/>
          <p:cNvSpPr/>
          <p:nvPr/>
        </p:nvSpPr>
        <p:spPr>
          <a:xfrm rot="5400000">
            <a:off x="1133905" y="422951"/>
            <a:ext cx="3995872" cy="4464497"/>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7 Dikdörtgen"/>
          <p:cNvSpPr/>
          <p:nvPr/>
        </p:nvSpPr>
        <p:spPr>
          <a:xfrm>
            <a:off x="2915816" y="1844824"/>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a:t>
            </a:r>
            <a:endParaRPr lang="tr-TR" dirty="0">
              <a:solidFill>
                <a:schemeClr val="tx1"/>
              </a:solidFill>
            </a:endParaRPr>
          </a:p>
        </p:txBody>
      </p:sp>
      <p:sp>
        <p:nvSpPr>
          <p:cNvPr id="9" name="8 Dikdörtgen"/>
          <p:cNvSpPr/>
          <p:nvPr/>
        </p:nvSpPr>
        <p:spPr>
          <a:xfrm>
            <a:off x="6372200" y="4869160"/>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a:t>
            </a:r>
            <a:endParaRPr lang="tr-TR" dirty="0">
              <a:solidFill>
                <a:schemeClr val="tx1"/>
              </a:solidFill>
            </a:endParaRPr>
          </a:p>
        </p:txBody>
      </p:sp>
      <p:cxnSp>
        <p:nvCxnSpPr>
          <p:cNvPr id="10" name="9 Düz Bağlayıcı"/>
          <p:cNvCxnSpPr/>
          <p:nvPr/>
        </p:nvCxnSpPr>
        <p:spPr>
          <a:xfrm>
            <a:off x="3131840" y="3717032"/>
            <a:ext cx="1872208"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1" name="10 Düz Bağlayıcı"/>
          <p:cNvCxnSpPr/>
          <p:nvPr/>
        </p:nvCxnSpPr>
        <p:spPr>
          <a:xfrm>
            <a:off x="5004048" y="3717032"/>
            <a:ext cx="0" cy="136815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2" name="11 Dikdörtgen"/>
          <p:cNvSpPr/>
          <p:nvPr/>
        </p:nvSpPr>
        <p:spPr>
          <a:xfrm>
            <a:off x="2627784" y="3501008"/>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P2</a:t>
            </a:r>
            <a:endParaRPr lang="tr-TR" dirty="0">
              <a:solidFill>
                <a:schemeClr val="tx1"/>
              </a:solidFill>
            </a:endParaRPr>
          </a:p>
        </p:txBody>
      </p:sp>
      <p:sp>
        <p:nvSpPr>
          <p:cNvPr id="13" name="12 Dikdörtgen"/>
          <p:cNvSpPr/>
          <p:nvPr/>
        </p:nvSpPr>
        <p:spPr>
          <a:xfrm>
            <a:off x="349188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Q1</a:t>
            </a:r>
            <a:endParaRPr lang="tr-TR" dirty="0">
              <a:solidFill>
                <a:schemeClr val="tx1"/>
              </a:solidFill>
            </a:endParaRPr>
          </a:p>
        </p:txBody>
      </p:sp>
      <p:cxnSp>
        <p:nvCxnSpPr>
          <p:cNvPr id="14" name="13 Düz Bağlayıcı"/>
          <p:cNvCxnSpPr/>
          <p:nvPr/>
        </p:nvCxnSpPr>
        <p:spPr>
          <a:xfrm>
            <a:off x="3707904" y="4581128"/>
            <a:ext cx="0" cy="504056"/>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5" name="14 Dikdörtgen"/>
          <p:cNvSpPr/>
          <p:nvPr/>
        </p:nvSpPr>
        <p:spPr>
          <a:xfrm>
            <a:off x="4788024"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Q2</a:t>
            </a:r>
            <a:endParaRPr lang="tr-TR" dirty="0">
              <a:solidFill>
                <a:schemeClr val="tx1"/>
              </a:solidFill>
            </a:endParaRPr>
          </a:p>
        </p:txBody>
      </p:sp>
      <p:sp>
        <p:nvSpPr>
          <p:cNvPr id="16" name="15 Dikdörtgen"/>
          <p:cNvSpPr/>
          <p:nvPr/>
        </p:nvSpPr>
        <p:spPr>
          <a:xfrm>
            <a:off x="5148064" y="2132856"/>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S</a:t>
            </a:r>
            <a:endParaRPr lang="tr-TR" dirty="0">
              <a:solidFill>
                <a:schemeClr val="tx1"/>
              </a:solidFill>
            </a:endParaRPr>
          </a:p>
        </p:txBody>
      </p:sp>
      <p:cxnSp>
        <p:nvCxnSpPr>
          <p:cNvPr id="17" name="16 Düz Bağlayıcı"/>
          <p:cNvCxnSpPr/>
          <p:nvPr/>
        </p:nvCxnSpPr>
        <p:spPr>
          <a:xfrm>
            <a:off x="3131840" y="4567060"/>
            <a:ext cx="576064" cy="1406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8" name="17 Dikdörtgen"/>
          <p:cNvSpPr/>
          <p:nvPr/>
        </p:nvSpPr>
        <p:spPr>
          <a:xfrm>
            <a:off x="2627784" y="4365104"/>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P1</a:t>
            </a:r>
            <a:endParaRPr lang="tr-TR" dirty="0">
              <a:solidFill>
                <a:schemeClr val="tx1"/>
              </a:solidFill>
            </a:endParaRPr>
          </a:p>
        </p:txBody>
      </p:sp>
      <p:sp>
        <p:nvSpPr>
          <p:cNvPr id="22" name="21 Dikdörtgen"/>
          <p:cNvSpPr/>
          <p:nvPr/>
        </p:nvSpPr>
        <p:spPr>
          <a:xfrm>
            <a:off x="2627784" y="5949280"/>
            <a:ext cx="417646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Fiyat Değişmesi</a:t>
            </a:r>
            <a:endParaRPr lang="tr-TR" dirty="0">
              <a:solidFill>
                <a:schemeClr val="tx1"/>
              </a:solidFill>
            </a:endParaRPr>
          </a:p>
        </p:txBody>
      </p:sp>
      <p:cxnSp>
        <p:nvCxnSpPr>
          <p:cNvPr id="20" name="19 Düz Ok Bağlayıcısı"/>
          <p:cNvCxnSpPr/>
          <p:nvPr/>
        </p:nvCxnSpPr>
        <p:spPr>
          <a:xfrm>
            <a:off x="3707904" y="4797152"/>
            <a:ext cx="1224136"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3" name="22 Düz Ok Bağlayıcısı"/>
          <p:cNvCxnSpPr/>
          <p:nvPr/>
        </p:nvCxnSpPr>
        <p:spPr>
          <a:xfrm flipV="1">
            <a:off x="3347864" y="3789040"/>
            <a:ext cx="0" cy="72008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cxnSp>
        <p:nvCxnSpPr>
          <p:cNvPr id="5" name="4 Düz Bağlayıcı"/>
          <p:cNvCxnSpPr/>
          <p:nvPr/>
        </p:nvCxnSpPr>
        <p:spPr>
          <a:xfrm>
            <a:off x="3131840" y="2348880"/>
            <a:ext cx="0" cy="273630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5 Düz Bağlayıcı"/>
          <p:cNvCxnSpPr/>
          <p:nvPr/>
        </p:nvCxnSpPr>
        <p:spPr>
          <a:xfrm>
            <a:off x="3131840" y="5085184"/>
            <a:ext cx="3816424"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6 Yay"/>
          <p:cNvSpPr/>
          <p:nvPr/>
        </p:nvSpPr>
        <p:spPr>
          <a:xfrm rot="5400000">
            <a:off x="1133905" y="422951"/>
            <a:ext cx="3995872" cy="4464497"/>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7 Dikdörtgen"/>
          <p:cNvSpPr/>
          <p:nvPr/>
        </p:nvSpPr>
        <p:spPr>
          <a:xfrm>
            <a:off x="2915816" y="1844824"/>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a:t>
            </a:r>
            <a:endParaRPr lang="tr-TR" dirty="0">
              <a:solidFill>
                <a:schemeClr val="tx1"/>
              </a:solidFill>
            </a:endParaRPr>
          </a:p>
        </p:txBody>
      </p:sp>
      <p:sp>
        <p:nvSpPr>
          <p:cNvPr id="9" name="8 Dikdörtgen"/>
          <p:cNvSpPr/>
          <p:nvPr/>
        </p:nvSpPr>
        <p:spPr>
          <a:xfrm>
            <a:off x="7092280" y="4869160"/>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a:t>
            </a:r>
            <a:endParaRPr lang="tr-TR" dirty="0">
              <a:solidFill>
                <a:schemeClr val="tx1"/>
              </a:solidFill>
            </a:endParaRPr>
          </a:p>
        </p:txBody>
      </p:sp>
      <p:cxnSp>
        <p:nvCxnSpPr>
          <p:cNvPr id="10" name="9 Düz Bağlayıcı"/>
          <p:cNvCxnSpPr/>
          <p:nvPr/>
        </p:nvCxnSpPr>
        <p:spPr>
          <a:xfrm>
            <a:off x="3131840" y="3717032"/>
            <a:ext cx="1872208"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1" name="10 Düz Bağlayıcı"/>
          <p:cNvCxnSpPr/>
          <p:nvPr/>
        </p:nvCxnSpPr>
        <p:spPr>
          <a:xfrm>
            <a:off x="5004048" y="3717032"/>
            <a:ext cx="0" cy="136815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2" name="11 Dikdörtgen"/>
          <p:cNvSpPr/>
          <p:nvPr/>
        </p:nvSpPr>
        <p:spPr>
          <a:xfrm>
            <a:off x="2627784" y="3501008"/>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P2</a:t>
            </a:r>
            <a:endParaRPr lang="tr-TR" dirty="0">
              <a:solidFill>
                <a:schemeClr val="tx1"/>
              </a:solidFill>
            </a:endParaRPr>
          </a:p>
        </p:txBody>
      </p:sp>
      <p:sp>
        <p:nvSpPr>
          <p:cNvPr id="13" name="12 Dikdörtgen"/>
          <p:cNvSpPr/>
          <p:nvPr/>
        </p:nvSpPr>
        <p:spPr>
          <a:xfrm>
            <a:off x="421196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Q1</a:t>
            </a:r>
            <a:endParaRPr lang="tr-TR" dirty="0">
              <a:solidFill>
                <a:schemeClr val="tx1"/>
              </a:solidFill>
            </a:endParaRPr>
          </a:p>
        </p:txBody>
      </p:sp>
      <p:cxnSp>
        <p:nvCxnSpPr>
          <p:cNvPr id="14" name="13 Düz Bağlayıcı"/>
          <p:cNvCxnSpPr/>
          <p:nvPr/>
        </p:nvCxnSpPr>
        <p:spPr>
          <a:xfrm>
            <a:off x="5868144" y="3717032"/>
            <a:ext cx="0" cy="136815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5" name="14 Dikdörtgen"/>
          <p:cNvSpPr/>
          <p:nvPr/>
        </p:nvSpPr>
        <p:spPr>
          <a:xfrm>
            <a:off x="4788024"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Q2</a:t>
            </a:r>
            <a:endParaRPr lang="tr-TR" dirty="0">
              <a:solidFill>
                <a:schemeClr val="tx1"/>
              </a:solidFill>
            </a:endParaRPr>
          </a:p>
        </p:txBody>
      </p:sp>
      <p:sp>
        <p:nvSpPr>
          <p:cNvPr id="16" name="15 Dikdörtgen"/>
          <p:cNvSpPr/>
          <p:nvPr/>
        </p:nvSpPr>
        <p:spPr>
          <a:xfrm>
            <a:off x="5148064" y="2132856"/>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S</a:t>
            </a:r>
            <a:endParaRPr lang="tr-TR" dirty="0">
              <a:solidFill>
                <a:schemeClr val="tx1"/>
              </a:solidFill>
            </a:endParaRPr>
          </a:p>
        </p:txBody>
      </p:sp>
      <p:sp>
        <p:nvSpPr>
          <p:cNvPr id="22" name="21 Dikdörtgen"/>
          <p:cNvSpPr/>
          <p:nvPr/>
        </p:nvSpPr>
        <p:spPr>
          <a:xfrm>
            <a:off x="2627784" y="5949280"/>
            <a:ext cx="417646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Hem Arzda Hem Fiyatta Değişme</a:t>
            </a:r>
            <a:endParaRPr lang="tr-TR" dirty="0">
              <a:solidFill>
                <a:schemeClr val="tx1"/>
              </a:solidFill>
            </a:endParaRPr>
          </a:p>
        </p:txBody>
      </p:sp>
      <p:sp>
        <p:nvSpPr>
          <p:cNvPr id="19" name="18 Yay"/>
          <p:cNvSpPr/>
          <p:nvPr/>
        </p:nvSpPr>
        <p:spPr>
          <a:xfrm rot="4938041">
            <a:off x="1966475" y="575351"/>
            <a:ext cx="3995872" cy="4464497"/>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0" name="19 Dikdörtgen"/>
          <p:cNvSpPr/>
          <p:nvPr/>
        </p:nvSpPr>
        <p:spPr>
          <a:xfrm>
            <a:off x="6012160" y="2132856"/>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S’</a:t>
            </a:r>
            <a:endParaRPr lang="tr-TR" dirty="0">
              <a:solidFill>
                <a:schemeClr val="tx1"/>
              </a:solidFill>
            </a:endParaRPr>
          </a:p>
        </p:txBody>
      </p:sp>
      <p:cxnSp>
        <p:nvCxnSpPr>
          <p:cNvPr id="23" name="22 Düz Ok Bağlayıcısı"/>
          <p:cNvCxnSpPr/>
          <p:nvPr/>
        </p:nvCxnSpPr>
        <p:spPr>
          <a:xfrm>
            <a:off x="5076056" y="3717032"/>
            <a:ext cx="792088"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1" name="20 Dikdörtgen"/>
          <p:cNvSpPr/>
          <p:nvPr/>
        </p:nvSpPr>
        <p:spPr>
          <a:xfrm>
            <a:off x="2555776" y="4077072"/>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P1</a:t>
            </a:r>
            <a:endParaRPr lang="tr-TR" dirty="0">
              <a:solidFill>
                <a:schemeClr val="tx1"/>
              </a:solidFill>
            </a:endParaRPr>
          </a:p>
        </p:txBody>
      </p:sp>
      <p:cxnSp>
        <p:nvCxnSpPr>
          <p:cNvPr id="24" name="23 Düz Bağlayıcı"/>
          <p:cNvCxnSpPr/>
          <p:nvPr/>
        </p:nvCxnSpPr>
        <p:spPr>
          <a:xfrm>
            <a:off x="3131840" y="4293096"/>
            <a:ext cx="1296144"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6" name="25 Düz Bağlayıcı"/>
          <p:cNvCxnSpPr/>
          <p:nvPr/>
        </p:nvCxnSpPr>
        <p:spPr>
          <a:xfrm>
            <a:off x="4427984" y="4293096"/>
            <a:ext cx="0" cy="79208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9" name="28 Dikdörtgen"/>
          <p:cNvSpPr/>
          <p:nvPr/>
        </p:nvSpPr>
        <p:spPr>
          <a:xfrm>
            <a:off x="565212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Q3</a:t>
            </a:r>
            <a:endParaRPr lang="tr-TR"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cxnSp>
        <p:nvCxnSpPr>
          <p:cNvPr id="5" name="4 Düz Bağlayıcı"/>
          <p:cNvCxnSpPr/>
          <p:nvPr/>
        </p:nvCxnSpPr>
        <p:spPr>
          <a:xfrm>
            <a:off x="3131840" y="1772816"/>
            <a:ext cx="0" cy="331236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5 Düz Bağlayıcı"/>
          <p:cNvCxnSpPr/>
          <p:nvPr/>
        </p:nvCxnSpPr>
        <p:spPr>
          <a:xfrm>
            <a:off x="3131840" y="5085184"/>
            <a:ext cx="3816424"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6 Yay"/>
          <p:cNvSpPr/>
          <p:nvPr/>
        </p:nvSpPr>
        <p:spPr>
          <a:xfrm rot="4947403">
            <a:off x="1303541" y="-98758"/>
            <a:ext cx="3995872" cy="5478752"/>
          </a:xfrm>
          <a:prstGeom prst="arc">
            <a:avLst>
              <a:gd name="adj1" fmla="val 16108724"/>
              <a:gd name="adj2" fmla="val 686523"/>
            </a:avLst>
          </a:pr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7 Dikdörtgen"/>
          <p:cNvSpPr/>
          <p:nvPr/>
        </p:nvSpPr>
        <p:spPr>
          <a:xfrm>
            <a:off x="2915816" y="1268760"/>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a:t>
            </a:r>
            <a:endParaRPr lang="tr-TR" dirty="0">
              <a:solidFill>
                <a:schemeClr val="tx1"/>
              </a:solidFill>
            </a:endParaRPr>
          </a:p>
        </p:txBody>
      </p:sp>
      <p:sp>
        <p:nvSpPr>
          <p:cNvPr id="9" name="8 Dikdörtgen"/>
          <p:cNvSpPr/>
          <p:nvPr/>
        </p:nvSpPr>
        <p:spPr>
          <a:xfrm>
            <a:off x="7092280" y="4869160"/>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a:t>
            </a:r>
            <a:endParaRPr lang="tr-TR" dirty="0">
              <a:solidFill>
                <a:schemeClr val="tx1"/>
              </a:solidFill>
            </a:endParaRPr>
          </a:p>
        </p:txBody>
      </p:sp>
      <p:cxnSp>
        <p:nvCxnSpPr>
          <p:cNvPr id="10" name="9 Düz Bağlayıcı"/>
          <p:cNvCxnSpPr/>
          <p:nvPr/>
        </p:nvCxnSpPr>
        <p:spPr>
          <a:xfrm>
            <a:off x="3131840" y="3284984"/>
            <a:ext cx="2664296"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1" name="10 Düz Bağlayıcı"/>
          <p:cNvCxnSpPr/>
          <p:nvPr/>
        </p:nvCxnSpPr>
        <p:spPr>
          <a:xfrm>
            <a:off x="5204336" y="4005064"/>
            <a:ext cx="0" cy="108012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2" name="11 Dikdörtgen"/>
          <p:cNvSpPr/>
          <p:nvPr/>
        </p:nvSpPr>
        <p:spPr>
          <a:xfrm>
            <a:off x="2555776" y="371703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P0</a:t>
            </a:r>
            <a:endParaRPr lang="tr-TR" dirty="0">
              <a:solidFill>
                <a:schemeClr val="tx1"/>
              </a:solidFill>
            </a:endParaRPr>
          </a:p>
        </p:txBody>
      </p:sp>
      <p:sp>
        <p:nvSpPr>
          <p:cNvPr id="13" name="12 Dikdörtgen"/>
          <p:cNvSpPr/>
          <p:nvPr/>
        </p:nvSpPr>
        <p:spPr>
          <a:xfrm>
            <a:off x="421196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Q1</a:t>
            </a:r>
            <a:endParaRPr lang="tr-TR" dirty="0">
              <a:solidFill>
                <a:schemeClr val="tx1"/>
              </a:solidFill>
            </a:endParaRPr>
          </a:p>
        </p:txBody>
      </p:sp>
      <p:cxnSp>
        <p:nvCxnSpPr>
          <p:cNvPr id="14" name="13 Düz Bağlayıcı"/>
          <p:cNvCxnSpPr/>
          <p:nvPr/>
        </p:nvCxnSpPr>
        <p:spPr>
          <a:xfrm>
            <a:off x="5825940" y="3284984"/>
            <a:ext cx="0" cy="180020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5" name="14 Dikdörtgen"/>
          <p:cNvSpPr/>
          <p:nvPr/>
        </p:nvSpPr>
        <p:spPr>
          <a:xfrm>
            <a:off x="493204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Q0</a:t>
            </a:r>
            <a:endParaRPr lang="tr-TR" dirty="0">
              <a:solidFill>
                <a:schemeClr val="tx1"/>
              </a:solidFill>
            </a:endParaRPr>
          </a:p>
        </p:txBody>
      </p:sp>
      <p:sp>
        <p:nvSpPr>
          <p:cNvPr id="16" name="15 Dikdörtgen"/>
          <p:cNvSpPr/>
          <p:nvPr/>
        </p:nvSpPr>
        <p:spPr>
          <a:xfrm>
            <a:off x="5796136" y="1844824"/>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S</a:t>
            </a:r>
            <a:endParaRPr lang="tr-TR" dirty="0">
              <a:solidFill>
                <a:schemeClr val="tx1"/>
              </a:solidFill>
            </a:endParaRPr>
          </a:p>
        </p:txBody>
      </p:sp>
      <p:sp>
        <p:nvSpPr>
          <p:cNvPr id="22" name="21 Dikdörtgen"/>
          <p:cNvSpPr/>
          <p:nvPr/>
        </p:nvSpPr>
        <p:spPr>
          <a:xfrm>
            <a:off x="2627784" y="5949280"/>
            <a:ext cx="417646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rPr>
              <a:t>Piyasa Dengesi</a:t>
            </a:r>
            <a:endParaRPr lang="tr-TR" sz="2400" b="1" dirty="0">
              <a:solidFill>
                <a:schemeClr val="tx1"/>
              </a:solidFill>
            </a:endParaRPr>
          </a:p>
        </p:txBody>
      </p:sp>
      <p:sp>
        <p:nvSpPr>
          <p:cNvPr id="21" name="20 Dikdörtgen"/>
          <p:cNvSpPr/>
          <p:nvPr/>
        </p:nvSpPr>
        <p:spPr>
          <a:xfrm>
            <a:off x="2555776" y="4077072"/>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P1</a:t>
            </a:r>
            <a:endParaRPr lang="tr-TR" dirty="0">
              <a:solidFill>
                <a:schemeClr val="tx1"/>
              </a:solidFill>
            </a:endParaRPr>
          </a:p>
        </p:txBody>
      </p:sp>
      <p:cxnSp>
        <p:nvCxnSpPr>
          <p:cNvPr id="24" name="23 Düz Bağlayıcı"/>
          <p:cNvCxnSpPr/>
          <p:nvPr/>
        </p:nvCxnSpPr>
        <p:spPr>
          <a:xfrm>
            <a:off x="3131840" y="4365104"/>
            <a:ext cx="2736304"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6" name="25 Düz Bağlayıcı"/>
          <p:cNvCxnSpPr/>
          <p:nvPr/>
        </p:nvCxnSpPr>
        <p:spPr>
          <a:xfrm>
            <a:off x="4545532" y="3284984"/>
            <a:ext cx="0" cy="180020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9" name="28 Dikdörtgen"/>
          <p:cNvSpPr/>
          <p:nvPr/>
        </p:nvSpPr>
        <p:spPr>
          <a:xfrm>
            <a:off x="5652120" y="5157192"/>
            <a:ext cx="50405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Q2</a:t>
            </a:r>
            <a:endParaRPr lang="tr-TR" dirty="0">
              <a:solidFill>
                <a:schemeClr val="tx1"/>
              </a:solidFill>
            </a:endParaRPr>
          </a:p>
        </p:txBody>
      </p:sp>
      <p:sp>
        <p:nvSpPr>
          <p:cNvPr id="27" name="26 Yay"/>
          <p:cNvSpPr/>
          <p:nvPr/>
        </p:nvSpPr>
        <p:spPr>
          <a:xfrm rot="9573781">
            <a:off x="3825799" y="-1483788"/>
            <a:ext cx="3697125" cy="6036266"/>
          </a:xfrm>
          <a:prstGeom prst="arc">
            <a:avLst>
              <a:gd name="adj1" fmla="val 16108724"/>
              <a:gd name="adj2" fmla="val 686523"/>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28" name="27 Düz Bağlayıcı"/>
          <p:cNvCxnSpPr/>
          <p:nvPr/>
        </p:nvCxnSpPr>
        <p:spPr>
          <a:xfrm>
            <a:off x="3131840" y="3961192"/>
            <a:ext cx="2016224" cy="438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38" name="37 Dikdörtgen"/>
          <p:cNvSpPr/>
          <p:nvPr/>
        </p:nvSpPr>
        <p:spPr>
          <a:xfrm>
            <a:off x="3563888" y="1340768"/>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a:t>
            </a:r>
            <a:endParaRPr lang="tr-TR" dirty="0">
              <a:solidFill>
                <a:schemeClr val="tx1"/>
              </a:solidFill>
            </a:endParaRPr>
          </a:p>
        </p:txBody>
      </p:sp>
      <p:sp>
        <p:nvSpPr>
          <p:cNvPr id="43" name="42 Dikdörtgen"/>
          <p:cNvSpPr/>
          <p:nvPr/>
        </p:nvSpPr>
        <p:spPr>
          <a:xfrm>
            <a:off x="2627784" y="3068960"/>
            <a:ext cx="432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P2</a:t>
            </a:r>
            <a:endParaRPr lang="tr-TR" dirty="0">
              <a:solidFill>
                <a:schemeClr val="tx1"/>
              </a:solidFill>
            </a:endParaRPr>
          </a:p>
        </p:txBody>
      </p:sp>
      <p:sp>
        <p:nvSpPr>
          <p:cNvPr id="49" name="48 Sağ Ayraç"/>
          <p:cNvSpPr/>
          <p:nvPr/>
        </p:nvSpPr>
        <p:spPr>
          <a:xfrm rot="16200000">
            <a:off x="4939908" y="2369147"/>
            <a:ext cx="432048" cy="1224136"/>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50" name="49 Dikdörtgen"/>
          <p:cNvSpPr/>
          <p:nvPr/>
        </p:nvSpPr>
        <p:spPr>
          <a:xfrm>
            <a:off x="4355976" y="2276872"/>
            <a:ext cx="151216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Arz Fazlası</a:t>
            </a:r>
            <a:endParaRPr lang="tr-TR" dirty="0">
              <a:solidFill>
                <a:schemeClr val="tx1"/>
              </a:solidFill>
            </a:endParaRPr>
          </a:p>
        </p:txBody>
      </p:sp>
      <p:sp>
        <p:nvSpPr>
          <p:cNvPr id="51" name="50 Sağ Ayraç"/>
          <p:cNvSpPr/>
          <p:nvPr/>
        </p:nvSpPr>
        <p:spPr>
          <a:xfrm rot="5400000">
            <a:off x="4968044" y="3969060"/>
            <a:ext cx="432048" cy="1224136"/>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52" name="51 Dikdörtgen"/>
          <p:cNvSpPr/>
          <p:nvPr/>
        </p:nvSpPr>
        <p:spPr>
          <a:xfrm>
            <a:off x="4508376" y="4653136"/>
            <a:ext cx="15121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Talep Fazlası</a:t>
            </a:r>
            <a:endParaRPr lang="tr-TR"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0" name="Text Box 3"/>
          <p:cNvSpPr txBox="1">
            <a:spLocks noChangeArrowheads="1"/>
          </p:cNvSpPr>
          <p:nvPr/>
        </p:nvSpPr>
        <p:spPr bwMode="auto">
          <a:xfrm>
            <a:off x="251520" y="1720840"/>
            <a:ext cx="8640960" cy="341632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2400" dirty="0" smtClean="0">
                <a:latin typeface="Cambria" pitchFamily="18" charset="0"/>
              </a:rPr>
              <a:t>Kaynakça;</a:t>
            </a:r>
          </a:p>
          <a:p>
            <a:pPr>
              <a:lnSpc>
                <a:spcPct val="150000"/>
              </a:lnSpc>
            </a:pPr>
            <a:r>
              <a:rPr lang="tr-TR" sz="2400" dirty="0" err="1" smtClean="0">
                <a:latin typeface="Cambria" pitchFamily="18" charset="0"/>
              </a:rPr>
              <a:t>Üstünel</a:t>
            </a:r>
            <a:r>
              <a:rPr lang="tr-TR" sz="2400" dirty="0" smtClean="0">
                <a:latin typeface="Cambria" pitchFamily="18" charset="0"/>
              </a:rPr>
              <a:t>, Besim, Ekonominin Temelleri, Ofset, (5. Basım), İstanbul, 1987.</a:t>
            </a:r>
          </a:p>
          <a:p>
            <a:pPr>
              <a:lnSpc>
                <a:spcPct val="150000"/>
              </a:lnSpc>
            </a:pPr>
            <a:r>
              <a:rPr lang="tr-TR" sz="2400" dirty="0" err="1" smtClean="0">
                <a:latin typeface="Cambria" pitchFamily="18" charset="0"/>
              </a:rPr>
              <a:t>Ertek</a:t>
            </a:r>
            <a:r>
              <a:rPr lang="tr-TR" sz="2400" dirty="0" smtClean="0">
                <a:latin typeface="Cambria" pitchFamily="18" charset="0"/>
              </a:rPr>
              <a:t>, Tümay, Temel Ekonomi, Beta, (2. Basım), 	İstanbul, 2007.</a:t>
            </a:r>
          </a:p>
          <a:p>
            <a:pPr>
              <a:lnSpc>
                <a:spcPct val="150000"/>
              </a:lnSpc>
            </a:pPr>
            <a:r>
              <a:rPr lang="tr-TR" sz="2400" dirty="0" smtClean="0">
                <a:latin typeface="Cambria" pitchFamily="18" charset="0"/>
              </a:rPr>
              <a:t>Parasız, İlker, İktisada Giriş, Ezgi </a:t>
            </a:r>
            <a:r>
              <a:rPr lang="tr-TR" sz="2400" dirty="0" err="1" smtClean="0">
                <a:latin typeface="Cambria" pitchFamily="18" charset="0"/>
              </a:rPr>
              <a:t>Kitabevi</a:t>
            </a:r>
            <a:r>
              <a:rPr lang="tr-TR" sz="2400" dirty="0" smtClean="0">
                <a:latin typeface="Cambria" pitchFamily="18" charset="0"/>
              </a:rPr>
              <a:t>, (6. Basım), Bursa, 2000.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484784"/>
            <a:ext cx="7848872"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Talep Edilen Miktarı Ne Belirler?</a:t>
            </a:r>
          </a:p>
          <a:p>
            <a:pPr>
              <a:lnSpc>
                <a:spcPct val="150000"/>
              </a:lnSpc>
            </a:pPr>
            <a:r>
              <a:rPr lang="tr-TR" sz="2400" dirty="0" smtClean="0">
                <a:latin typeface="Cambria" pitchFamily="18" charset="0"/>
              </a:rPr>
              <a:t>1. Malın fiyatı, ilişkili malların fiyatları,</a:t>
            </a:r>
          </a:p>
          <a:p>
            <a:pPr>
              <a:lnSpc>
                <a:spcPct val="150000"/>
              </a:lnSpc>
            </a:pPr>
            <a:r>
              <a:rPr lang="tr-TR" sz="2400" dirty="0" smtClean="0">
                <a:latin typeface="Cambria" pitchFamily="18" charset="0"/>
              </a:rPr>
              <a:t>2. Ortalama tüketici geliri ve gelir dağılımı,</a:t>
            </a:r>
          </a:p>
          <a:p>
            <a:pPr>
              <a:lnSpc>
                <a:spcPct val="150000"/>
              </a:lnSpc>
            </a:pPr>
            <a:r>
              <a:rPr lang="tr-TR" sz="2400" dirty="0" smtClean="0">
                <a:latin typeface="Cambria" pitchFamily="18" charset="0"/>
              </a:rPr>
              <a:t>3. Nüfus</a:t>
            </a:r>
          </a:p>
          <a:p>
            <a:pPr>
              <a:lnSpc>
                <a:spcPct val="150000"/>
              </a:lnSpc>
            </a:pPr>
            <a:r>
              <a:rPr lang="tr-TR" sz="2400" dirty="0" smtClean="0">
                <a:latin typeface="Cambria" pitchFamily="18" charset="0"/>
              </a:rPr>
              <a:t>4. Tercihler</a:t>
            </a:r>
          </a:p>
          <a:p>
            <a:pPr>
              <a:lnSpc>
                <a:spcPct val="150000"/>
              </a:lnSpc>
            </a:pPr>
            <a:r>
              <a:rPr lang="tr-TR" sz="2400" dirty="0" smtClean="0">
                <a:latin typeface="Cambria" pitchFamily="18" charset="0"/>
              </a:rPr>
              <a:t>5. Reel faiz oranı</a:t>
            </a:r>
          </a:p>
          <a:p>
            <a:pPr>
              <a:lnSpc>
                <a:spcPct val="150000"/>
              </a:lnSpc>
            </a:pPr>
            <a:r>
              <a:rPr lang="tr-TR" sz="2400" dirty="0" smtClean="0">
                <a:latin typeface="Cambria" pitchFamily="18" charset="0"/>
              </a:rPr>
              <a:t>6. Geleceğe dönük fiyat ve gelir beklentileri.</a:t>
            </a:r>
          </a:p>
          <a:p>
            <a:pPr>
              <a:lnSpc>
                <a:spcPct val="150000"/>
              </a:lnSpc>
            </a:pPr>
            <a:r>
              <a:rPr lang="tr-TR" sz="2400" dirty="0" smtClean="0">
                <a:latin typeface="Cambria" pitchFamily="18" charset="0"/>
              </a:rPr>
              <a:t> (</a:t>
            </a:r>
            <a:r>
              <a:rPr lang="tr-TR" sz="2400" dirty="0" err="1" smtClean="0">
                <a:latin typeface="Cambria" pitchFamily="18" charset="0"/>
              </a:rPr>
              <a:t>Ertek</a:t>
            </a:r>
            <a:r>
              <a:rPr lang="tr-TR" sz="2400" dirty="0" smtClean="0">
                <a:latin typeface="Cambria" pitchFamily="18" charset="0"/>
              </a:rPr>
              <a:t>, 2007: 36)</a:t>
            </a:r>
            <a:endParaRPr lang="tr-TR" sz="2400" dirty="0">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956896"/>
            <a:ext cx="7848872"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TALEP KANUNU</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(diğer etkenler sabit kalmak üzere), talep edilen miktarla fiyat arasında ters yönlü bir ilişki vardır.  Bir malın fiyatı arttıkça talep edilen miktar azalır. Fiyat azaldıkça talep edilen miktar artar. </a:t>
            </a:r>
          </a:p>
          <a:p>
            <a:pPr>
              <a:lnSpc>
                <a:spcPct val="150000"/>
              </a:lnSpc>
            </a:pPr>
            <a:r>
              <a:rPr lang="tr-TR" sz="2400" dirty="0" smtClean="0">
                <a:latin typeface="Cambria" pitchFamily="18" charset="0"/>
              </a:rPr>
              <a:t> (</a:t>
            </a:r>
            <a:r>
              <a:rPr lang="tr-TR" sz="2400" dirty="0" err="1" smtClean="0">
                <a:latin typeface="Cambria" pitchFamily="18" charset="0"/>
              </a:rPr>
              <a:t>Ertek</a:t>
            </a:r>
            <a:r>
              <a:rPr lang="tr-TR" sz="2400" dirty="0" smtClean="0">
                <a:latin typeface="Cambria" pitchFamily="18" charset="0"/>
              </a:rPr>
              <a:t>, 2007: 36)</a:t>
            </a:r>
            <a:endParaRPr lang="tr-TR" sz="2400" dirty="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12290" name="Picture 2" descr="Image result for talep kanunu"/>
          <p:cNvPicPr>
            <a:picLocks noChangeAspect="1" noChangeArrowheads="1"/>
          </p:cNvPicPr>
          <p:nvPr/>
        </p:nvPicPr>
        <p:blipFill>
          <a:blip r:embed="rId2" cstate="print"/>
          <a:srcRect/>
          <a:stretch>
            <a:fillRect/>
          </a:stretch>
        </p:blipFill>
        <p:spPr bwMode="auto">
          <a:xfrm>
            <a:off x="1475655" y="1556792"/>
            <a:ext cx="6525725" cy="464051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956896"/>
            <a:ext cx="8064896"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Talep Kanunun İstisnası</a:t>
            </a:r>
          </a:p>
          <a:p>
            <a:pPr>
              <a:lnSpc>
                <a:spcPct val="150000"/>
              </a:lnSpc>
            </a:pPr>
            <a:r>
              <a:rPr lang="tr-TR" sz="2400" dirty="0" smtClean="0">
                <a:latin typeface="Cambria" pitchFamily="18" charset="0"/>
              </a:rPr>
              <a:t>1. Fakir Malları (Ekmek fiyatı artmasına rağmen diğer gıda maddelerine göre ucuz olduğu için, diğer ürünlerden vazgeçilir ve alınan ekmek miktarı artar)</a:t>
            </a:r>
          </a:p>
          <a:p>
            <a:pPr>
              <a:lnSpc>
                <a:spcPct val="150000"/>
              </a:lnSpc>
            </a:pPr>
            <a:r>
              <a:rPr lang="tr-TR" sz="2400" dirty="0" smtClean="0">
                <a:latin typeface="Cambria" pitchFamily="18" charset="0"/>
              </a:rPr>
              <a:t>2. Marka Mallar (Fiyat artsa bile talep de artabilir)</a:t>
            </a:r>
          </a:p>
          <a:p>
            <a:pPr>
              <a:lnSpc>
                <a:spcPct val="150000"/>
              </a:lnSpc>
            </a:pPr>
            <a:r>
              <a:rPr lang="tr-TR" sz="2400" dirty="0" smtClean="0">
                <a:latin typeface="Cambria" pitchFamily="18" charset="0"/>
              </a:rPr>
              <a:t> (</a:t>
            </a:r>
            <a:r>
              <a:rPr lang="tr-TR" sz="2400" dirty="0" err="1" smtClean="0">
                <a:latin typeface="Cambria" pitchFamily="18" charset="0"/>
              </a:rPr>
              <a:t>Ertek</a:t>
            </a:r>
            <a:r>
              <a:rPr lang="tr-TR" sz="2400" dirty="0" smtClean="0">
                <a:latin typeface="Cambria" pitchFamily="18" charset="0"/>
              </a:rPr>
              <a:t>, 2007: 39)</a:t>
            </a:r>
            <a:endParaRPr lang="tr-TR" sz="24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467544" y="1412776"/>
            <a:ext cx="8352928"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Talep ve Gelir İlişkisi</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tüketici geliri arttıkça, birçok mal ve hizmet için talep artar (talep eğrisi sağa kayar), az sayıda mal ve hizmet için ise talep azalır (talep eğrisi sola kayar). Tüketici geliri arttıkça talebi artan mallara normal mallar, azalan mallara düşük mallar denir. </a:t>
            </a:r>
          </a:p>
          <a:p>
            <a:pPr>
              <a:lnSpc>
                <a:spcPct val="150000"/>
              </a:lnSpc>
            </a:pPr>
            <a:r>
              <a:rPr lang="tr-TR" sz="2400" dirty="0" smtClean="0">
                <a:latin typeface="Cambria" pitchFamily="18" charset="0"/>
              </a:rPr>
              <a:t> (</a:t>
            </a:r>
            <a:r>
              <a:rPr lang="tr-TR" sz="2400" dirty="0" err="1" smtClean="0">
                <a:latin typeface="Cambria" pitchFamily="18" charset="0"/>
              </a:rPr>
              <a:t>Ertek</a:t>
            </a:r>
            <a:r>
              <a:rPr lang="tr-TR" sz="2400" dirty="0" smtClean="0">
                <a:latin typeface="Cambria" pitchFamily="18" charset="0"/>
              </a:rPr>
              <a:t>, 2007: 43)</a:t>
            </a:r>
          </a:p>
          <a:p>
            <a:pPr>
              <a:lnSpc>
                <a:spcPct val="150000"/>
              </a:lnSpc>
            </a:pPr>
            <a:endParaRPr lang="tr-TR" sz="2400" dirty="0" smtClean="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539552" y="1844824"/>
            <a:ext cx="7920880"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Talep ve Gelir Dağılımı</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bir toplumda gelir dağılımı değiştikçe çeşitli mal ve hizmetlere olan talep de değişir. Geliri azalan tüketicilerce daha çok talep edilen mallarda talep azalması, geliri artan tüketicilerce daha çok talep edilen mallarda talep artması olur.</a:t>
            </a:r>
          </a:p>
          <a:p>
            <a:pPr>
              <a:lnSpc>
                <a:spcPct val="150000"/>
              </a:lnSpc>
            </a:pPr>
            <a:r>
              <a:rPr lang="tr-TR" sz="2400" dirty="0" smtClean="0">
                <a:latin typeface="Cambria" pitchFamily="18" charset="0"/>
              </a:rPr>
              <a:t> (</a:t>
            </a:r>
            <a:r>
              <a:rPr lang="tr-TR" sz="2400" dirty="0" err="1" smtClean="0">
                <a:latin typeface="Cambria" pitchFamily="18" charset="0"/>
              </a:rPr>
              <a:t>Ertek</a:t>
            </a:r>
            <a:r>
              <a:rPr lang="tr-TR" sz="2400" dirty="0" smtClean="0">
                <a:latin typeface="Cambria" pitchFamily="18" charset="0"/>
              </a:rPr>
              <a:t>, 2007: 43)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755576" y="1844824"/>
            <a:ext cx="7704856"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Talep ve Nüfus</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bir ülkede nüfusun artması tüketici sayısını ve dolayısıyla mal ve hizmetlere olan talebi artırır. </a:t>
            </a:r>
          </a:p>
          <a:p>
            <a:pPr>
              <a:lnSpc>
                <a:spcPct val="150000"/>
              </a:lnSpc>
            </a:pPr>
            <a:r>
              <a:rPr lang="tr-TR" sz="2400" dirty="0" smtClean="0">
                <a:latin typeface="Cambria" pitchFamily="18" charset="0"/>
              </a:rPr>
              <a:t>Talep ve Tercihler</a:t>
            </a:r>
          </a:p>
          <a:p>
            <a:pPr>
              <a:lnSpc>
                <a:spcPct val="150000"/>
              </a:lnSpc>
            </a:pPr>
            <a:r>
              <a:rPr lang="tr-TR" sz="2400" dirty="0" smtClean="0">
                <a:latin typeface="Cambria" pitchFamily="18" charset="0"/>
              </a:rPr>
              <a:t>“</a:t>
            </a:r>
            <a:r>
              <a:rPr lang="tr-TR" sz="2400" dirty="0" err="1" smtClean="0">
                <a:latin typeface="Cambria" pitchFamily="18" charset="0"/>
              </a:rPr>
              <a:t>Ceteris</a:t>
            </a:r>
            <a:r>
              <a:rPr lang="tr-TR" sz="2400" dirty="0" smtClean="0">
                <a:latin typeface="Cambria" pitchFamily="18" charset="0"/>
              </a:rPr>
              <a:t> </a:t>
            </a:r>
            <a:r>
              <a:rPr lang="tr-TR" sz="2400" dirty="0" err="1" smtClean="0">
                <a:latin typeface="Cambria" pitchFamily="18" charset="0"/>
              </a:rPr>
              <a:t>Paribus</a:t>
            </a:r>
            <a:r>
              <a:rPr lang="tr-TR" sz="2400" dirty="0" smtClean="0">
                <a:latin typeface="Cambria" pitchFamily="18" charset="0"/>
              </a:rPr>
              <a:t>”, tercih bir mal lehine gelişiyorsa talep artar, bir mal aleyhine gelişiyorsa talep azalır. </a:t>
            </a:r>
          </a:p>
          <a:p>
            <a:pPr>
              <a:lnSpc>
                <a:spcPct val="150000"/>
              </a:lnSpc>
            </a:pPr>
            <a:r>
              <a:rPr lang="tr-TR" sz="2400" dirty="0" smtClean="0">
                <a:latin typeface="Cambria" pitchFamily="18" charset="0"/>
              </a:rPr>
              <a:t> (</a:t>
            </a:r>
            <a:r>
              <a:rPr lang="tr-TR" sz="2400" dirty="0" err="1" smtClean="0">
                <a:latin typeface="Cambria" pitchFamily="18" charset="0"/>
              </a:rPr>
              <a:t>Ertek</a:t>
            </a:r>
            <a:r>
              <a:rPr lang="tr-TR" sz="2400" dirty="0" smtClean="0">
                <a:latin typeface="Cambria" pitchFamily="18" charset="0"/>
              </a:rPr>
              <a:t>, 2007: 43)</a:t>
            </a:r>
            <a:endParaRPr lang="tr-TR" sz="24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1269</TotalTime>
  <Words>953</Words>
  <Application>Microsoft Office PowerPoint</Application>
  <PresentationFormat>Ekran Gösterisi (4:3)</PresentationFormat>
  <Paragraphs>168</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Akış</vt:lpstr>
      <vt:lpstr>Genel Ekonomi 2</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172</cp:revision>
  <dcterms:created xsi:type="dcterms:W3CDTF">2015-05-04T08:30:58Z</dcterms:created>
  <dcterms:modified xsi:type="dcterms:W3CDTF">2020-04-28T09:18:55Z</dcterms:modified>
</cp:coreProperties>
</file>