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64" r:id="rId2"/>
    <p:sldId id="258" r:id="rId3"/>
    <p:sldId id="272" r:id="rId4"/>
    <p:sldId id="273" r:id="rId5"/>
    <p:sldId id="274" r:id="rId6"/>
    <p:sldId id="275" r:id="rId7"/>
    <p:sldId id="276" r:id="rId8"/>
    <p:sldId id="277" r:id="rId9"/>
    <p:sldId id="27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-65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900" dirty="0">
                <a:latin typeface="Book Antiqua" pitchFamily="18" charset="0"/>
              </a:rPr>
              <a:t>TOPLUMSAL SORUNLAR</a:t>
            </a:r>
            <a:r>
              <a:rPr lang="tr-TR" dirty="0">
                <a:latin typeface="Book Antiqua" pitchFamily="18" charset="0"/>
              </a:rPr>
              <a:t/>
            </a:r>
            <a:br>
              <a:rPr lang="tr-TR" dirty="0">
                <a:latin typeface="Book Antiqua" pitchFamily="18" charset="0"/>
              </a:rPr>
            </a:br>
            <a:r>
              <a:rPr lang="tr-TR" sz="3600" i="1" dirty="0">
                <a:latin typeface="Book Antiqua" pitchFamily="18" charset="0"/>
              </a:rPr>
              <a:t>Toplumsal Sorunlara İlişkin Yaklaşımlar 1: İlk Bakışlar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>
                <a:latin typeface="Book Antiqua" pitchFamily="18" charset="0"/>
              </a:rPr>
              <a:t>erol</a:t>
            </a:r>
            <a:r>
              <a:rPr lang="tr-TR" b="1" dirty="0">
                <a:latin typeface="Book Antiqua" pitchFamily="18" charset="0"/>
              </a:rPr>
              <a:t>.demir@</a:t>
            </a:r>
            <a:r>
              <a:rPr lang="tr-TR" b="1" dirty="0" err="1">
                <a:latin typeface="Book Antiqua" pitchFamily="18" charset="0"/>
              </a:rPr>
              <a:t>humanity</a:t>
            </a:r>
            <a:r>
              <a:rPr lang="tr-TR" b="1" dirty="0">
                <a:latin typeface="Book Antiqua" pitchFamily="18" charset="0"/>
              </a:rPr>
              <a:t>.</a:t>
            </a:r>
            <a:r>
              <a:rPr lang="tr-TR" b="1" dirty="0" err="1">
                <a:latin typeface="Book Antiqua" pitchFamily="18" charset="0"/>
              </a:rPr>
              <a:t>ankara</a:t>
            </a:r>
            <a:r>
              <a:rPr lang="tr-TR" b="1" dirty="0">
                <a:latin typeface="Book Antiqua" pitchFamily="18" charset="0"/>
              </a:rPr>
              <a:t>.edu.tr</a:t>
            </a: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1 : İlk Bakışlar </a:t>
            </a:r>
            <a:r>
              <a:rPr lang="tr-TR" b="1" dirty="0">
                <a:latin typeface="Book Antiqua" panose="02040602050305030304" pitchFamily="18" charset="0"/>
              </a:rPr>
              <a:t>– 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Toplumsal Patoloji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Toplumsal Düzensizlik (</a:t>
            </a:r>
            <a:r>
              <a:rPr lang="tr-TR" sz="2800" dirty="0" err="1">
                <a:latin typeface="Book Antiqua" panose="02040602050305030304" pitchFamily="18" charset="0"/>
              </a:rPr>
              <a:t>dezorganizasyon</a:t>
            </a:r>
            <a:r>
              <a:rPr lang="tr-TR" sz="2800" dirty="0">
                <a:latin typeface="Book Antiqua" panose="02040602050305030304" pitchFamily="18" charset="0"/>
              </a:rPr>
              <a:t>) Yaklaşımı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Değer Çatışması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Sapkın Davranış Yaklaşımı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err="1">
                <a:latin typeface="Book Antiqua" panose="02040602050305030304" pitchFamily="18" charset="0"/>
              </a:rPr>
              <a:t>Etkileşimciler</a:t>
            </a:r>
            <a:endParaRPr lang="tr-TR" sz="2800" dirty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err="1">
                <a:latin typeface="Book Antiqua" panose="02040602050305030304" pitchFamily="18" charset="0"/>
              </a:rPr>
              <a:t>Fonksiyonalist</a:t>
            </a:r>
            <a:r>
              <a:rPr lang="tr-TR" sz="2800" dirty="0">
                <a:latin typeface="Book Antiqua" panose="02040602050305030304" pitchFamily="18" charset="0"/>
              </a:rPr>
              <a:t> Yaklaşım</a:t>
            </a: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1 : </a:t>
            </a:r>
            <a:br>
              <a:rPr lang="tr-TR" i="1" dirty="0">
                <a:latin typeface="Book Antiqua" pitchFamily="18" charset="0"/>
              </a:rPr>
            </a:br>
            <a:r>
              <a:rPr lang="tr-TR" i="1" dirty="0">
                <a:latin typeface="Book Antiqua" pitchFamily="18" charset="0"/>
              </a:rPr>
              <a:t>İlk Bakışlar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Yaklaşımlar çeşitli açılardan tasnif edilebilir. Burada daha çok tarihsel süreç içinde bakış tarzlarını da yansıtan bir şema sunulmaktadır.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Bu şemada ele alınan yaklaşımlar arasında geçişler olduğu gibi kimi durumda iç içe de geçebilir.</a:t>
            </a:r>
          </a:p>
        </p:txBody>
      </p:sp>
    </p:spTree>
    <p:extLst>
      <p:ext uri="{BB962C8B-B14F-4D97-AF65-F5344CB8AC3E}">
        <p14:creationId xmlns:p14="http://schemas.microsoft.com/office/powerpoint/2010/main" xmlns="" val="107038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1 : </a:t>
            </a:r>
            <a:br>
              <a:rPr lang="tr-TR" i="1" dirty="0">
                <a:latin typeface="Book Antiqua" pitchFamily="18" charset="0"/>
              </a:rPr>
            </a:br>
            <a:r>
              <a:rPr lang="tr-TR" i="1" dirty="0">
                <a:latin typeface="Book Antiqua" pitchFamily="18" charset="0"/>
              </a:rPr>
              <a:t>İlk Bakışlar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Toplumsal Patoloji: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19. yüzyıl sonu ile 20. yüzyıl başında etkili olan bu yaklaşım, öncelikle yoksulluk, suç, bağımlılık gibi konularla ilgilendi. Bu sorunların nedenlerini toplumsal yapıda aramak yerine bireysel ve ailesel faktörlerle açıklamaya çalıştı.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9849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1 : </a:t>
            </a:r>
            <a:br>
              <a:rPr lang="tr-TR" i="1" dirty="0">
                <a:latin typeface="Book Antiqua" pitchFamily="18" charset="0"/>
              </a:rPr>
            </a:br>
            <a:r>
              <a:rPr lang="tr-TR" i="1" dirty="0">
                <a:latin typeface="Book Antiqua" pitchFamily="18" charset="0"/>
              </a:rPr>
              <a:t>İlk Bakışlar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Toplumsal Düzensizlik (</a:t>
            </a:r>
            <a:r>
              <a:rPr lang="tr-TR" sz="28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dezorganizasyon</a:t>
            </a: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) Yaklaşımı: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1920’lerde Chicago Okulu mensuplarının geliştirdiği bu yaklaşım, toplumda sürekli çözülme ve bağlanma süreçleriyle, geçici olarak düzensizliklerin görülebileceğinden hareket ederek, yoksul mahallelerde evsizlik, suç, şiddet vb. konular üzerinde durmuşlardır. </a:t>
            </a:r>
          </a:p>
        </p:txBody>
      </p:sp>
    </p:spTree>
    <p:extLst>
      <p:ext uri="{BB962C8B-B14F-4D97-AF65-F5344CB8AC3E}">
        <p14:creationId xmlns:p14="http://schemas.microsoft.com/office/powerpoint/2010/main" xmlns="" val="3110203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1 : </a:t>
            </a:r>
            <a:br>
              <a:rPr lang="tr-TR" i="1" dirty="0">
                <a:latin typeface="Book Antiqua" pitchFamily="18" charset="0"/>
              </a:rPr>
            </a:br>
            <a:r>
              <a:rPr lang="tr-TR" i="1" dirty="0">
                <a:latin typeface="Book Antiqua" pitchFamily="18" charset="0"/>
              </a:rPr>
              <a:t>İlk Bakışlar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/>
          </a:bodyPr>
          <a:lstStyle/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Değer Çatışması: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1930’lu “Büyük Bunalım” yıllarında farklı kesimlerin ve grupların çıkar çatışmalarının ne tür bunalımlara yol açtığı üzerinde durmuşlardır.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Bu yaklaşıma göre objektif bir durum, farklı kişiler tarafından farklı algılanabilir. </a:t>
            </a:r>
          </a:p>
        </p:txBody>
      </p:sp>
    </p:spTree>
    <p:extLst>
      <p:ext uri="{BB962C8B-B14F-4D97-AF65-F5344CB8AC3E}">
        <p14:creationId xmlns:p14="http://schemas.microsoft.com/office/powerpoint/2010/main" xmlns="" val="1644237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1 : </a:t>
            </a:r>
            <a:br>
              <a:rPr lang="tr-TR" i="1" dirty="0">
                <a:latin typeface="Book Antiqua" pitchFamily="18" charset="0"/>
              </a:rPr>
            </a:br>
            <a:r>
              <a:rPr lang="tr-TR" i="1" dirty="0">
                <a:latin typeface="Book Antiqua" pitchFamily="18" charset="0"/>
              </a:rPr>
              <a:t>İlk Bakışlar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 lnSpcReduction="10000"/>
          </a:bodyPr>
          <a:lstStyle/>
          <a:p>
            <a:pPr marL="347472" lvl="1" indent="0">
              <a:buNone/>
            </a:pP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Sapkın Davranış Yaklaşımı:</a:t>
            </a:r>
            <a:r>
              <a:rPr lang="tr-TR" sz="2800" u="sng" dirty="0">
                <a:latin typeface="Book Antiqua" panose="02040602050305030304" pitchFamily="18" charset="0"/>
              </a:rPr>
              <a:t>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1930’lu yıllarda sosyal araştırmalara giren bu yaklaşım, 1950’li ve 1960’lı yıllarda oldukça yoğun olarak işlenmiştir.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Anomi</a:t>
            </a:r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tr-TR" sz="2800" dirty="0">
                <a:latin typeface="Book Antiqua" panose="02040602050305030304" pitchFamily="18" charset="0"/>
              </a:rPr>
              <a:t>kavramında görüldüğü üzere, sapkın davranışlarının oluşumunda hem öznel hem de nesnel koşulları dikkate almışlardır ve nedenlerini açıklamaya girişmişlerdir. </a:t>
            </a:r>
          </a:p>
        </p:txBody>
      </p:sp>
    </p:spTree>
    <p:extLst>
      <p:ext uri="{BB962C8B-B14F-4D97-AF65-F5344CB8AC3E}">
        <p14:creationId xmlns:p14="http://schemas.microsoft.com/office/powerpoint/2010/main" xmlns="" val="4202913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1 : </a:t>
            </a:r>
            <a:br>
              <a:rPr lang="tr-TR" i="1" dirty="0">
                <a:latin typeface="Book Antiqua" pitchFamily="18" charset="0"/>
              </a:rPr>
            </a:br>
            <a:r>
              <a:rPr lang="tr-TR" i="1" dirty="0">
                <a:latin typeface="Book Antiqua" pitchFamily="18" charset="0"/>
              </a:rPr>
              <a:t>İlk Bakışlar </a:t>
            </a:r>
            <a:endParaRPr lang="tr-TR" dirty="0">
              <a:effectLst/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 fontScale="92500" lnSpcReduction="20000"/>
          </a:bodyPr>
          <a:lstStyle/>
          <a:p>
            <a:pPr marL="347472" lvl="1" indent="0">
              <a:buNone/>
            </a:pPr>
            <a:r>
              <a:rPr lang="tr-TR" sz="28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Etkileşimciler</a:t>
            </a: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Bu yaklaşım 1920’li yıllarda Amerika’da mikro araştırmaların gelişmesiyle adını duyurmuştur.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err="1">
                <a:latin typeface="Book Antiqua" panose="02040602050305030304" pitchFamily="18" charset="0"/>
              </a:rPr>
              <a:t>Etkileşimciler</a:t>
            </a:r>
            <a:r>
              <a:rPr lang="tr-TR" sz="2800" dirty="0">
                <a:latin typeface="Book Antiqua" panose="02040602050305030304" pitchFamily="18" charset="0"/>
              </a:rPr>
              <a:t> mikro düzeyde kullanılan dil, sembol, söylem vb. kodları analiz ederek toplumsal sorunları incelemeye çalışmışlardır.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Günümüzde mikro düzeyde oldukça çeşitlenmiş analiz teknikleri aracılığıyla özellikle kültür alanında etkisini sürdürmektedir.</a:t>
            </a:r>
          </a:p>
        </p:txBody>
      </p:sp>
    </p:spTree>
    <p:extLst>
      <p:ext uri="{BB962C8B-B14F-4D97-AF65-F5344CB8AC3E}">
        <p14:creationId xmlns:p14="http://schemas.microsoft.com/office/powerpoint/2010/main" xmlns="" val="3116816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>
                <a:latin typeface="Book Antiqua" pitchFamily="18" charset="0"/>
              </a:rPr>
              <a:t>Toplumsal Sorunlara İlişkin Yaklaşımlar 1 : </a:t>
            </a:r>
            <a:br>
              <a:rPr lang="tr-TR" i="1" dirty="0">
                <a:latin typeface="Book Antiqua" pitchFamily="18" charset="0"/>
              </a:rPr>
            </a:br>
            <a:r>
              <a:rPr lang="tr-TR" i="1" dirty="0">
                <a:latin typeface="Book Antiqua" pitchFamily="18" charset="0"/>
              </a:rPr>
              <a:t>İlk Bakışlar</a:t>
            </a:r>
            <a:endParaRPr lang="tr-TR" dirty="0">
              <a:effectLst/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2" y="2539854"/>
            <a:ext cx="9172136" cy="3460652"/>
          </a:xfrm>
        </p:spPr>
        <p:txBody>
          <a:bodyPr>
            <a:normAutofit fontScale="92500" lnSpcReduction="10000"/>
          </a:bodyPr>
          <a:lstStyle/>
          <a:p>
            <a:pPr marL="347472" lvl="1" indent="0">
              <a:buNone/>
            </a:pPr>
            <a:r>
              <a:rPr lang="tr-TR" sz="28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Fonksiyonalist</a:t>
            </a:r>
            <a:r>
              <a:rPr lang="tr-TR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Yaklaşım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Bu yaklaşım 1930’lar sonrası gelişmeye başlamış ve 1950’ler ile 1970’ler arasında oldukça yaygın olarak kullanılmıştır. Günümüzde de önemli savunucuları bulunmaktadır.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Toplumsal yapının işleyişine işlevsel ve bütünsel açıdan bakan bu yaklaşım, toplumsal sorunların nasıl ortaya çıktığı ve toplumsal bütünleşmeye nasıl bir tehdit oluşturduğu üzerine odaklanmaktadır.</a:t>
            </a:r>
          </a:p>
        </p:txBody>
      </p:sp>
    </p:spTree>
    <p:extLst>
      <p:ext uri="{BB962C8B-B14F-4D97-AF65-F5344CB8AC3E}">
        <p14:creationId xmlns:p14="http://schemas.microsoft.com/office/powerpoint/2010/main" xmlns="" val="24948799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300</TotalTime>
  <Words>375</Words>
  <Application>Microsoft Office PowerPoint</Application>
  <PresentationFormat>Özel</PresentationFormat>
  <Paragraphs>39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Görünüş</vt:lpstr>
      <vt:lpstr>TOPLUMSAL SORUNLAR Toplumsal Sorunlara İlişkin Yaklaşımlar 1: İlk Bakışlar</vt:lpstr>
      <vt:lpstr>Toplumsal Sorunlara İlişkin Yaklaşımlar 1 : İlk Bakışlar – Ders İçeriği</vt:lpstr>
      <vt:lpstr>Toplumsal Sorunlara İlişkin Yaklaşımlar 1 :  İlk Bakışlar</vt:lpstr>
      <vt:lpstr>Toplumsal Sorunlara İlişkin Yaklaşımlar 1 :  İlk Bakışlar</vt:lpstr>
      <vt:lpstr>Toplumsal Sorunlara İlişkin Yaklaşımlar 1 :  İlk Bakışlar</vt:lpstr>
      <vt:lpstr>Toplumsal Sorunlara İlişkin Yaklaşımlar 1 :  İlk Bakışlar</vt:lpstr>
      <vt:lpstr>Toplumsal Sorunlara İlişkin Yaklaşımlar 1 :  İlk Bakışlar</vt:lpstr>
      <vt:lpstr>Toplumsal Sorunlara İlişkin Yaklaşımlar 1 :  İlk Bakışlar </vt:lpstr>
      <vt:lpstr>Toplumsal Sorunlara İlişkin Yaklaşımlar 1 :  İlk Bakışlar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FİZYNH</cp:lastModifiedBy>
  <cp:revision>120</cp:revision>
  <dcterms:created xsi:type="dcterms:W3CDTF">2018-03-24T09:54:46Z</dcterms:created>
  <dcterms:modified xsi:type="dcterms:W3CDTF">2020-02-12T08:12:00Z</dcterms:modified>
</cp:coreProperties>
</file>