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264" r:id="rId2"/>
    <p:sldId id="258" r:id="rId3"/>
    <p:sldId id="272" r:id="rId4"/>
    <p:sldId id="273" r:id="rId5"/>
    <p:sldId id="274" r:id="rId6"/>
    <p:sldId id="275" r:id="rId7"/>
    <p:sldId id="276" r:id="rId8"/>
    <p:sldId id="277" r:id="rId9"/>
    <p:sldId id="278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56" autoAdjust="0"/>
    <p:restoredTop sz="94660"/>
  </p:normalViewPr>
  <p:slideViewPr>
    <p:cSldViewPr snapToGrid="0">
      <p:cViewPr varScale="1">
        <p:scale>
          <a:sx n="86" d="100"/>
          <a:sy n="86" d="100"/>
        </p:scale>
        <p:origin x="-65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5A361C-51ED-476A-B4CB-B86B1E95B75D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CE9C12-E0E5-42AE-A4C6-560D77C049C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937482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Yuvarlatılmış Dikdörtgen"/>
          <p:cNvSpPr/>
          <p:nvPr/>
        </p:nvSpPr>
        <p:spPr>
          <a:xfrm>
            <a:off x="558129" y="434162"/>
            <a:ext cx="11075745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4 Başlık"/>
          <p:cNvSpPr>
            <a:spLocks noGrp="1"/>
          </p:cNvSpPr>
          <p:nvPr>
            <p:ph type="ctrTitle"/>
          </p:nvPr>
        </p:nvSpPr>
        <p:spPr>
          <a:xfrm>
            <a:off x="963168" y="1820206"/>
            <a:ext cx="103632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20" name="19 Alt Başlık"/>
          <p:cNvSpPr>
            <a:spLocks noGrp="1"/>
          </p:cNvSpPr>
          <p:nvPr>
            <p:ph type="subTitle" idx="1"/>
          </p:nvPr>
        </p:nvSpPr>
        <p:spPr>
          <a:xfrm>
            <a:off x="963168" y="3685032"/>
            <a:ext cx="103632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70560" y="530352"/>
            <a:ext cx="10911840" cy="4187952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533405"/>
            <a:ext cx="2641600" cy="5257799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711200" y="533403"/>
            <a:ext cx="7924800" cy="5257801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70560" y="530352"/>
            <a:ext cx="10911840" cy="418795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Yuvarlatılmış Dikdörtgen"/>
          <p:cNvSpPr/>
          <p:nvPr/>
        </p:nvSpPr>
        <p:spPr>
          <a:xfrm>
            <a:off x="558129" y="434163"/>
            <a:ext cx="11075745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24459" y="4928616"/>
            <a:ext cx="1091184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24459" y="5624484"/>
            <a:ext cx="1091184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3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340480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809632" y="579438"/>
            <a:ext cx="524256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202892" y="579438"/>
            <a:ext cx="524256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80963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20289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385045" y="533400"/>
            <a:ext cx="39624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7385129" y="1447802"/>
            <a:ext cx="39624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015163" y="930144"/>
            <a:ext cx="6168212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Tek Köşesi Yuvarlatılmış Dikdörtgen"/>
          <p:cNvSpPr/>
          <p:nvPr/>
        </p:nvSpPr>
        <p:spPr>
          <a:xfrm>
            <a:off x="8534401" y="434162"/>
            <a:ext cx="3099473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5012056"/>
            <a:ext cx="109728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8616949" y="533400"/>
            <a:ext cx="298704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561973" y="435768"/>
            <a:ext cx="7900416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/>
              <a:t>Resim eklemek için simgeyi tıklatın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Yuvarlatılmış Dikdörtgen"/>
          <p:cNvSpPr/>
          <p:nvPr/>
        </p:nvSpPr>
        <p:spPr>
          <a:xfrm>
            <a:off x="558129" y="434162"/>
            <a:ext cx="11075745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Başlık Yer Tutucusu"/>
          <p:cNvSpPr>
            <a:spLocks noGrp="1"/>
          </p:cNvSpPr>
          <p:nvPr>
            <p:ph type="title"/>
          </p:nvPr>
        </p:nvSpPr>
        <p:spPr>
          <a:xfrm>
            <a:off x="670560" y="4985590"/>
            <a:ext cx="1091184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idx="1"/>
          </p:nvPr>
        </p:nvSpPr>
        <p:spPr>
          <a:xfrm>
            <a:off x="670560" y="530352"/>
            <a:ext cx="1091184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2"/>
          </p:nvPr>
        </p:nvSpPr>
        <p:spPr>
          <a:xfrm>
            <a:off x="5035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E323EF0-A112-4ED8-B99D-916B5D27948A}" type="datetimeFigureOut">
              <a:rPr lang="tr-TR" smtClean="0"/>
              <a:pPr/>
              <a:t>12.2.2020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3"/>
          </p:nvPr>
        </p:nvSpPr>
        <p:spPr>
          <a:xfrm>
            <a:off x="8083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131104" y="6111876"/>
            <a:ext cx="609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z="4900" dirty="0">
                <a:latin typeface="Book Antiqua" pitchFamily="18" charset="0"/>
              </a:rPr>
              <a:t>TOPLUMSAL SORUNLAR</a:t>
            </a:r>
            <a:r>
              <a:rPr lang="tr-TR" dirty="0">
                <a:latin typeface="Book Antiqua" pitchFamily="18" charset="0"/>
              </a:rPr>
              <a:t/>
            </a:r>
            <a:br>
              <a:rPr lang="tr-TR" dirty="0">
                <a:latin typeface="Book Antiqua" pitchFamily="18" charset="0"/>
              </a:rPr>
            </a:br>
            <a:r>
              <a:rPr lang="tr-TR" sz="3600" i="1" dirty="0">
                <a:latin typeface="Book Antiqua" pitchFamily="18" charset="0"/>
              </a:rPr>
              <a:t>Toplumsal Sorunlara İlişkin Yaklaşımlar 1: İlk Bakışlar</a:t>
            </a:r>
            <a:endParaRPr lang="tr-TR" i="1" dirty="0">
              <a:latin typeface="Book Antiqua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963168" y="3685031"/>
            <a:ext cx="10363200" cy="2396279"/>
          </a:xfrm>
        </p:spPr>
        <p:txBody>
          <a:bodyPr>
            <a:normAutofit/>
          </a:bodyPr>
          <a:lstStyle/>
          <a:p>
            <a:endParaRPr lang="tr-TR" dirty="0"/>
          </a:p>
          <a:p>
            <a:r>
              <a:rPr lang="tr-TR" b="1" dirty="0">
                <a:latin typeface="Book Antiqua" pitchFamily="18" charset="0"/>
              </a:rPr>
              <a:t>Prof. Dr. Erol Demir</a:t>
            </a:r>
          </a:p>
          <a:p>
            <a:r>
              <a:rPr lang="tr-TR" b="1" dirty="0">
                <a:latin typeface="Book Antiqua" pitchFamily="18" charset="0"/>
              </a:rPr>
              <a:t>Ankara Üniversitesi</a:t>
            </a:r>
          </a:p>
          <a:p>
            <a:r>
              <a:rPr lang="tr-TR" b="1" dirty="0">
                <a:latin typeface="Book Antiqua" pitchFamily="18" charset="0"/>
              </a:rPr>
              <a:t>Sosyoloji Bölümü</a:t>
            </a:r>
          </a:p>
          <a:p>
            <a:r>
              <a:rPr lang="tr-TR" b="1" dirty="0" err="1">
                <a:latin typeface="Book Antiqua" pitchFamily="18" charset="0"/>
              </a:rPr>
              <a:t>erol</a:t>
            </a:r>
            <a:r>
              <a:rPr lang="tr-TR" b="1" dirty="0">
                <a:latin typeface="Book Antiqua" pitchFamily="18" charset="0"/>
              </a:rPr>
              <a:t>.demir@</a:t>
            </a:r>
            <a:r>
              <a:rPr lang="tr-TR" b="1" dirty="0" err="1">
                <a:latin typeface="Book Antiqua" pitchFamily="18" charset="0"/>
              </a:rPr>
              <a:t>humanity</a:t>
            </a:r>
            <a:r>
              <a:rPr lang="tr-TR" b="1" dirty="0">
                <a:latin typeface="Book Antiqua" pitchFamily="18" charset="0"/>
              </a:rPr>
              <a:t>.</a:t>
            </a:r>
            <a:r>
              <a:rPr lang="tr-TR" b="1" dirty="0" err="1">
                <a:latin typeface="Book Antiqua" pitchFamily="18" charset="0"/>
              </a:rPr>
              <a:t>ankara</a:t>
            </a:r>
            <a:r>
              <a:rPr lang="tr-TR" b="1" dirty="0">
                <a:latin typeface="Book Antiqua" pitchFamily="18" charset="0"/>
              </a:rPr>
              <a:t>.edu.tr</a:t>
            </a:r>
          </a:p>
          <a:p>
            <a:endParaRPr lang="tr-TR" sz="24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49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itchFamily="18" charset="0"/>
              </a:rPr>
              <a:t>Toplumsal Sorunlara İlişkin Yaklaşımlar 1 : İlk Bakışlar </a:t>
            </a:r>
            <a:r>
              <a:rPr lang="tr-TR" b="1" dirty="0">
                <a:latin typeface="Book Antiqua" panose="02040602050305030304" pitchFamily="18" charset="0"/>
              </a:rPr>
              <a:t>– Ders İçeriği</a:t>
            </a: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1852" y="2539854"/>
            <a:ext cx="9172136" cy="3460652"/>
          </a:xfrm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Toplumsal Patoloji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Toplumsal Düzensizlik (</a:t>
            </a:r>
            <a:r>
              <a:rPr lang="tr-TR" sz="2800" dirty="0" err="1">
                <a:latin typeface="Book Antiqua" panose="02040602050305030304" pitchFamily="18" charset="0"/>
              </a:rPr>
              <a:t>dezorganizasyon</a:t>
            </a:r>
            <a:r>
              <a:rPr lang="tr-TR" sz="2800" dirty="0">
                <a:latin typeface="Book Antiqua" panose="02040602050305030304" pitchFamily="18" charset="0"/>
              </a:rPr>
              <a:t>) Yaklaşımı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Değer Çatışması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Sapkın Davranış Yaklaşımı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 err="1">
                <a:latin typeface="Book Antiqua" panose="02040602050305030304" pitchFamily="18" charset="0"/>
              </a:rPr>
              <a:t>Etkileşimciler</a:t>
            </a:r>
            <a:endParaRPr lang="tr-TR" sz="2800" dirty="0">
              <a:latin typeface="Book Antiqua" panose="02040602050305030304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 err="1">
                <a:latin typeface="Book Antiqua" panose="02040602050305030304" pitchFamily="18" charset="0"/>
              </a:rPr>
              <a:t>Fonksiyonalist</a:t>
            </a:r>
            <a:r>
              <a:rPr lang="tr-TR" sz="2800" dirty="0">
                <a:latin typeface="Book Antiqua" panose="02040602050305030304" pitchFamily="18" charset="0"/>
              </a:rPr>
              <a:t> Yaklaşım</a:t>
            </a:r>
          </a:p>
        </p:txBody>
      </p:sp>
    </p:spTree>
    <p:extLst>
      <p:ext uri="{BB962C8B-B14F-4D97-AF65-F5344CB8AC3E}">
        <p14:creationId xmlns:p14="http://schemas.microsoft.com/office/powerpoint/2010/main" xmlns="" val="3575598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49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itchFamily="18" charset="0"/>
              </a:rPr>
              <a:t>Toplumsal Sorunlara İlişkin Yaklaşımlar 1 : </a:t>
            </a:r>
            <a:br>
              <a:rPr lang="tr-TR" i="1" dirty="0">
                <a:latin typeface="Book Antiqua" pitchFamily="18" charset="0"/>
              </a:rPr>
            </a:br>
            <a:r>
              <a:rPr lang="tr-TR" i="1" dirty="0">
                <a:latin typeface="Book Antiqua" pitchFamily="18" charset="0"/>
              </a:rPr>
              <a:t>İlk Bakışlar</a:t>
            </a:r>
            <a:endParaRPr lang="tr-TR" b="1" i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1852" y="2539854"/>
            <a:ext cx="9172136" cy="3460652"/>
          </a:xfrm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Yaklaşımlar çeşitli açılardan tasnif edilebilir. Burada daha çok tarihsel süreç içinde bakış tarzlarını da yansıtan bir şema sunulmaktadır.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Bu şemada ele alınan yaklaşımlar arasında geçişler olduğu gibi kimi durumda iç içe de geçebilir.</a:t>
            </a:r>
          </a:p>
        </p:txBody>
      </p:sp>
    </p:spTree>
    <p:extLst>
      <p:ext uri="{BB962C8B-B14F-4D97-AF65-F5344CB8AC3E}">
        <p14:creationId xmlns:p14="http://schemas.microsoft.com/office/powerpoint/2010/main" xmlns="" val="1070383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49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itchFamily="18" charset="0"/>
              </a:rPr>
              <a:t>Toplumsal Sorunlara İlişkin Yaklaşımlar 1 : </a:t>
            </a:r>
            <a:br>
              <a:rPr lang="tr-TR" i="1" dirty="0">
                <a:latin typeface="Book Antiqua" pitchFamily="18" charset="0"/>
              </a:rPr>
            </a:br>
            <a:r>
              <a:rPr lang="tr-TR" i="1" dirty="0">
                <a:latin typeface="Book Antiqua" pitchFamily="18" charset="0"/>
              </a:rPr>
              <a:t>İlk Bakışlar</a:t>
            </a:r>
            <a:endParaRPr lang="tr-TR" b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1852" y="2539854"/>
            <a:ext cx="9172136" cy="3460652"/>
          </a:xfrm>
        </p:spPr>
        <p:txBody>
          <a:bodyPr>
            <a:normAutofit/>
          </a:bodyPr>
          <a:lstStyle/>
          <a:p>
            <a:pPr marL="347472" lvl="1" indent="0">
              <a:buNone/>
            </a:pPr>
            <a:r>
              <a:rPr lang="tr-TR" sz="2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Toplumsal Patoloji: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19. yüzyıl sonu ile 20. yüzyıl başında etkili olan bu yaklaşım, öncelikle yoksulluk, suç, bağımlılık gibi konularla ilgilendi. Bu sorunların nedenlerini toplumsal yapıda aramak yerine bireysel ve ailesel faktörlerle açıklamaya çalıştı.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tr-TR" sz="28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9849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49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itchFamily="18" charset="0"/>
              </a:rPr>
              <a:t>Toplumsal Sorunlara İlişkin Yaklaşımlar 1 : </a:t>
            </a:r>
            <a:br>
              <a:rPr lang="tr-TR" i="1" dirty="0">
                <a:latin typeface="Book Antiqua" pitchFamily="18" charset="0"/>
              </a:rPr>
            </a:br>
            <a:r>
              <a:rPr lang="tr-TR" i="1" dirty="0">
                <a:latin typeface="Book Antiqua" pitchFamily="18" charset="0"/>
              </a:rPr>
              <a:t>İlk Bakışlar</a:t>
            </a:r>
            <a:endParaRPr lang="tr-TR" b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1852" y="2539854"/>
            <a:ext cx="9172136" cy="3460652"/>
          </a:xfrm>
        </p:spPr>
        <p:txBody>
          <a:bodyPr>
            <a:normAutofit/>
          </a:bodyPr>
          <a:lstStyle/>
          <a:p>
            <a:pPr marL="347472" lvl="1" indent="0">
              <a:buNone/>
            </a:pPr>
            <a:r>
              <a:rPr lang="tr-TR" sz="2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Toplumsal Düzensizlik (</a:t>
            </a:r>
            <a:r>
              <a:rPr lang="tr-TR" sz="28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dezorganizasyon</a:t>
            </a:r>
            <a:r>
              <a:rPr lang="tr-TR" sz="2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) Yaklaşımı: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1920’lerde Chicago Okulu mensuplarının geliştirdiği bu yaklaşım, toplumda sürekli çözülme ve bağlanma süreçleriyle, geçici olarak düzensizliklerin görülebileceğinden hareket ederek, yoksul mahallelerde evsizlik, suç, şiddet vb. konular üzerinde durmuşlardır. </a:t>
            </a:r>
          </a:p>
        </p:txBody>
      </p:sp>
    </p:spTree>
    <p:extLst>
      <p:ext uri="{BB962C8B-B14F-4D97-AF65-F5344CB8AC3E}">
        <p14:creationId xmlns:p14="http://schemas.microsoft.com/office/powerpoint/2010/main" xmlns="" val="31102035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49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itchFamily="18" charset="0"/>
              </a:rPr>
              <a:t>Toplumsal Sorunlara İlişkin Yaklaşımlar 1 : </a:t>
            </a:r>
            <a:br>
              <a:rPr lang="tr-TR" i="1" dirty="0">
                <a:latin typeface="Book Antiqua" pitchFamily="18" charset="0"/>
              </a:rPr>
            </a:br>
            <a:r>
              <a:rPr lang="tr-TR" i="1" dirty="0">
                <a:latin typeface="Book Antiqua" pitchFamily="18" charset="0"/>
              </a:rPr>
              <a:t>İlk Bakışlar</a:t>
            </a:r>
            <a:endParaRPr lang="tr-TR" b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1852" y="2539854"/>
            <a:ext cx="9172136" cy="3460652"/>
          </a:xfrm>
        </p:spPr>
        <p:txBody>
          <a:bodyPr>
            <a:normAutofit/>
          </a:bodyPr>
          <a:lstStyle/>
          <a:p>
            <a:pPr marL="347472" lvl="1" indent="0">
              <a:buNone/>
            </a:pPr>
            <a:r>
              <a:rPr lang="tr-TR" sz="2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Değer Çatışması: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1930’lu “Büyük Bunalım” yıllarında farklı kesimlerin ve grupların çıkar çatışmalarının ne tür bunalımlara yol açtığı üzerinde durmuşlardır.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Bu yaklaşıma göre objektif bir durum, farklı kişiler tarafından farklı algılanabilir. </a:t>
            </a:r>
          </a:p>
        </p:txBody>
      </p:sp>
    </p:spTree>
    <p:extLst>
      <p:ext uri="{BB962C8B-B14F-4D97-AF65-F5344CB8AC3E}">
        <p14:creationId xmlns:p14="http://schemas.microsoft.com/office/powerpoint/2010/main" xmlns="" val="16442376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49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itchFamily="18" charset="0"/>
              </a:rPr>
              <a:t>Toplumsal Sorunlara İlişkin Yaklaşımlar 1 : </a:t>
            </a:r>
            <a:br>
              <a:rPr lang="tr-TR" i="1" dirty="0">
                <a:latin typeface="Book Antiqua" pitchFamily="18" charset="0"/>
              </a:rPr>
            </a:br>
            <a:r>
              <a:rPr lang="tr-TR" i="1" dirty="0">
                <a:latin typeface="Book Antiqua" pitchFamily="18" charset="0"/>
              </a:rPr>
              <a:t>İlk Bakışlar</a:t>
            </a:r>
            <a:endParaRPr lang="tr-TR" b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1852" y="2539854"/>
            <a:ext cx="9172136" cy="3460652"/>
          </a:xfrm>
        </p:spPr>
        <p:txBody>
          <a:bodyPr>
            <a:normAutofit lnSpcReduction="10000"/>
          </a:bodyPr>
          <a:lstStyle/>
          <a:p>
            <a:pPr marL="347472" lvl="1" indent="0">
              <a:buNone/>
            </a:pPr>
            <a:r>
              <a:rPr lang="tr-TR" sz="2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Sapkın Davranış Yaklaşımı:</a:t>
            </a:r>
            <a:r>
              <a:rPr lang="tr-TR" sz="2800" u="sng" dirty="0">
                <a:latin typeface="Book Antiqua" panose="02040602050305030304" pitchFamily="18" charset="0"/>
              </a:rPr>
              <a:t>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1930’lu yıllarda sosyal araştırmalara giren bu yaklaşım, 1950’li ve 1960’lı yıllarda oldukça yoğun olarak işlenmiştir.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Anomi</a:t>
            </a:r>
            <a:r>
              <a:rPr lang="tr-T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  <a:r>
              <a:rPr lang="tr-TR" sz="2800" dirty="0">
                <a:latin typeface="Book Antiqua" panose="02040602050305030304" pitchFamily="18" charset="0"/>
              </a:rPr>
              <a:t>kavramında görüldüğü üzere, sapkın davranışlarının oluşumunda hem öznel hem de nesnel koşulları dikkate almışlardır ve nedenlerini açıklamaya girişmişlerdir. </a:t>
            </a:r>
          </a:p>
        </p:txBody>
      </p:sp>
    </p:spTree>
    <p:extLst>
      <p:ext uri="{BB962C8B-B14F-4D97-AF65-F5344CB8AC3E}">
        <p14:creationId xmlns:p14="http://schemas.microsoft.com/office/powerpoint/2010/main" xmlns="" val="4202913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49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itchFamily="18" charset="0"/>
              </a:rPr>
              <a:t>Toplumsal Sorunlara İlişkin Yaklaşımlar 1 : </a:t>
            </a:r>
            <a:br>
              <a:rPr lang="tr-TR" i="1" dirty="0">
                <a:latin typeface="Book Antiqua" pitchFamily="18" charset="0"/>
              </a:rPr>
            </a:br>
            <a:r>
              <a:rPr lang="tr-TR" i="1" dirty="0">
                <a:latin typeface="Book Antiqua" pitchFamily="18" charset="0"/>
              </a:rPr>
              <a:t>İlk Bakışlar </a:t>
            </a:r>
            <a:endParaRPr lang="tr-TR" dirty="0">
              <a:effectLst/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1852" y="2539854"/>
            <a:ext cx="9172136" cy="3460652"/>
          </a:xfrm>
        </p:spPr>
        <p:txBody>
          <a:bodyPr>
            <a:normAutofit fontScale="92500" lnSpcReduction="20000"/>
          </a:bodyPr>
          <a:lstStyle/>
          <a:p>
            <a:pPr marL="347472" lvl="1" indent="0">
              <a:buNone/>
            </a:pPr>
            <a:r>
              <a:rPr lang="tr-TR" sz="28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Etkileşimciler</a:t>
            </a:r>
            <a:r>
              <a:rPr lang="tr-TR" sz="2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: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Bu yaklaşım 1920’li yıllarda Amerika’da mikro araştırmaların gelişmesiyle adını duyurmuştur.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 err="1">
                <a:latin typeface="Book Antiqua" panose="02040602050305030304" pitchFamily="18" charset="0"/>
              </a:rPr>
              <a:t>Etkileşimciler</a:t>
            </a:r>
            <a:r>
              <a:rPr lang="tr-TR" sz="2800" dirty="0">
                <a:latin typeface="Book Antiqua" panose="02040602050305030304" pitchFamily="18" charset="0"/>
              </a:rPr>
              <a:t> mikro düzeyde kullanılan dil, sembol, söylem vb. kodları analiz ederek toplumsal sorunları incelemeye çalışmışlardır.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Günümüzde mikro düzeyde oldukça çeşitlenmiş analiz teknikleri aracılığıyla özellikle kültür alanında etkisini sürdürmektedir.</a:t>
            </a:r>
          </a:p>
        </p:txBody>
      </p:sp>
    </p:spTree>
    <p:extLst>
      <p:ext uri="{BB962C8B-B14F-4D97-AF65-F5344CB8AC3E}">
        <p14:creationId xmlns:p14="http://schemas.microsoft.com/office/powerpoint/2010/main" xmlns="" val="3116816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xmlns="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749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i="1" dirty="0">
                <a:latin typeface="Book Antiqua" pitchFamily="18" charset="0"/>
              </a:rPr>
              <a:t>Toplumsal Sorunlara İlişkin Yaklaşımlar 1 : </a:t>
            </a:r>
            <a:br>
              <a:rPr lang="tr-TR" i="1" dirty="0">
                <a:latin typeface="Book Antiqua" pitchFamily="18" charset="0"/>
              </a:rPr>
            </a:br>
            <a:r>
              <a:rPr lang="tr-TR" i="1" dirty="0">
                <a:latin typeface="Book Antiqua" pitchFamily="18" charset="0"/>
              </a:rPr>
              <a:t>İlk Bakışlar</a:t>
            </a:r>
            <a:endParaRPr lang="tr-TR" dirty="0">
              <a:effectLst/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xmlns="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1852" y="2539854"/>
            <a:ext cx="9172136" cy="3460652"/>
          </a:xfrm>
        </p:spPr>
        <p:txBody>
          <a:bodyPr>
            <a:normAutofit fontScale="92500" lnSpcReduction="10000"/>
          </a:bodyPr>
          <a:lstStyle/>
          <a:p>
            <a:pPr marL="347472" lvl="1" indent="0">
              <a:buNone/>
            </a:pPr>
            <a:r>
              <a:rPr lang="tr-TR" sz="28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Fonksiyonalist</a:t>
            </a:r>
            <a:r>
              <a:rPr lang="tr-TR" sz="28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Yaklaşım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Bu yaklaşım 1930’lar sonrası gelişmeye başlamış ve 1950’ler ile 1970’ler arasında oldukça yaygın olarak kullanılmıştır. Günümüzde de önemli savunucuları bulunmaktadır.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tr-TR" sz="2800" dirty="0">
                <a:latin typeface="Book Antiqua" panose="02040602050305030304" pitchFamily="18" charset="0"/>
              </a:rPr>
              <a:t>Toplumsal yapının işleyişine işlevsel ve bütünsel açıdan bakan bu yaklaşım, toplumsal sorunların nasıl ortaya çıktığı ve toplumsal bütünleşmeye nasıl bir tehdit oluşturduğu üzerine odaklanmaktadır.</a:t>
            </a:r>
          </a:p>
        </p:txBody>
      </p:sp>
    </p:spTree>
    <p:extLst>
      <p:ext uri="{BB962C8B-B14F-4D97-AF65-F5344CB8AC3E}">
        <p14:creationId xmlns:p14="http://schemas.microsoft.com/office/powerpoint/2010/main" xmlns="" val="24948799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rünüş">
  <a:themeElements>
    <a:clrScheme name="Hisse Sened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Görünüş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Görünü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300</TotalTime>
  <Words>375</Words>
  <Application>Microsoft Office PowerPoint</Application>
  <PresentationFormat>Özel</PresentationFormat>
  <Paragraphs>39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Görünüş</vt:lpstr>
      <vt:lpstr>TOPLUMSAL SORUNLAR Toplumsal Sorunlara İlişkin Yaklaşımlar 1: İlk Bakışlar</vt:lpstr>
      <vt:lpstr>Toplumsal Sorunlara İlişkin Yaklaşımlar 1 : İlk Bakışlar – Ders İçeriği</vt:lpstr>
      <vt:lpstr>Toplumsal Sorunlara İlişkin Yaklaşımlar 1 :  İlk Bakışlar</vt:lpstr>
      <vt:lpstr>Toplumsal Sorunlara İlişkin Yaklaşımlar 1 :  İlk Bakışlar</vt:lpstr>
      <vt:lpstr>Toplumsal Sorunlara İlişkin Yaklaşımlar 1 :  İlk Bakışlar</vt:lpstr>
      <vt:lpstr>Toplumsal Sorunlara İlişkin Yaklaşımlar 1 :  İlk Bakışlar</vt:lpstr>
      <vt:lpstr>Toplumsal Sorunlara İlişkin Yaklaşımlar 1 :  İlk Bakışlar</vt:lpstr>
      <vt:lpstr>Toplumsal Sorunlara İlişkin Yaklaşımlar 1 :  İlk Bakışlar </vt:lpstr>
      <vt:lpstr>Toplumsal Sorunlara İlişkin Yaklaşımlar 1 :  İlk Bakışlar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Kentleşme</dc:title>
  <dc:creator>bilgiseyerim</dc:creator>
  <cp:lastModifiedBy>FİZYNH</cp:lastModifiedBy>
  <cp:revision>120</cp:revision>
  <dcterms:created xsi:type="dcterms:W3CDTF">2018-03-24T09:54:46Z</dcterms:created>
  <dcterms:modified xsi:type="dcterms:W3CDTF">2020-02-12T08:12:00Z</dcterms:modified>
</cp:coreProperties>
</file>