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
  </p:notesMasterIdLst>
  <p:sldIdLst>
    <p:sldId id="256" r:id="rId2"/>
    <p:sldId id="257" r:id="rId3"/>
    <p:sldId id="258" r:id="rId4"/>
    <p:sldId id="259" r:id="rId5"/>
    <p:sldId id="260" r:id="rId6"/>
    <p:sldId id="261" r:id="rId7"/>
    <p:sldId id="263" r:id="rId8"/>
    <p:sldId id="262" r:id="rId9"/>
    <p:sldId id="264" r:id="rId10"/>
    <p:sldId id="265" r:id="rId11"/>
    <p:sldId id="266" r:id="rId12"/>
    <p:sldId id="272" r:id="rId13"/>
    <p:sldId id="271"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8" d="100"/>
          <a:sy n="68" d="100"/>
        </p:scale>
        <p:origin x="-79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notesMaster" Target="notesMasters/notesMaster1.xml"/><Relationship Id="rId16" Type="http://schemas.openxmlformats.org/officeDocument/2006/relationships/printerSettings" Target="printerSettings/printerSettings1.bin"/><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03DBEF-5034-F247-BD57-5FD481B2639C}" type="datetimeFigureOut">
              <a:rPr lang="en-US" smtClean="0"/>
              <a:t>13.02.18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12CC98-8F21-7D4D-9170-6798AAE8ABA3}" type="slidenum">
              <a:rPr lang="en-US" smtClean="0"/>
              <a:t>‹#›</a:t>
            </a:fld>
            <a:endParaRPr lang="en-US"/>
          </a:p>
        </p:txBody>
      </p:sp>
    </p:spTree>
    <p:extLst>
      <p:ext uri="{BB962C8B-B14F-4D97-AF65-F5344CB8AC3E}">
        <p14:creationId xmlns:p14="http://schemas.microsoft.com/office/powerpoint/2010/main" val="11137081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C12CC98-8F21-7D4D-9170-6798AAE8ABA3}" type="slidenum">
              <a:rPr lang="en-US" smtClean="0"/>
              <a:t>5</a:t>
            </a:fld>
            <a:endParaRPr lang="en-US"/>
          </a:p>
        </p:txBody>
      </p:sp>
    </p:spTree>
    <p:extLst>
      <p:ext uri="{BB962C8B-B14F-4D97-AF65-F5344CB8AC3E}">
        <p14:creationId xmlns:p14="http://schemas.microsoft.com/office/powerpoint/2010/main" val="174839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9DCF28EB-8C81-F94E-9C49-6E190141F08E}" type="datetimeFigureOut">
              <a:rPr lang="en-US" smtClean="0"/>
              <a:t>13.02.18</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B5830C7D-CEBC-3E40-B4E6-99F5AD7B98E1}"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9DCF28EB-8C81-F94E-9C49-6E190141F08E}" type="datetimeFigureOut">
              <a:rPr lang="en-US" smtClean="0"/>
              <a:t>13.02.18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10"/>
          </p:nvPr>
        </p:nvSpPr>
        <p:spPr/>
        <p:txBody>
          <a:bodyPr/>
          <a:lstStyle/>
          <a:p>
            <a:fld id="{9DCF28EB-8C81-F94E-9C49-6E190141F08E}" type="datetimeFigureOut">
              <a:rPr lang="en-US" smtClean="0"/>
              <a:t>13.02.18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9DCF28EB-8C81-F94E-9C49-6E190141F08E}" type="datetimeFigureOut">
              <a:rPr lang="en-US" smtClean="0"/>
              <a:t>13.02.18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9DCF28EB-8C81-F94E-9C49-6E190141F08E}" type="datetimeFigureOut">
              <a:rPr lang="en-US" smtClean="0"/>
              <a:t>13.02.18</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830C7D-CEBC-3E40-B4E6-99F5AD7B98E1}"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9DCF28EB-8C81-F94E-9C49-6E190141F08E}" type="datetimeFigureOut">
              <a:rPr lang="en-US" smtClean="0"/>
              <a:t>13.02.18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9DCF28EB-8C81-F94E-9C49-6E190141F08E}" type="datetimeFigureOut">
              <a:rPr lang="en-US" smtClean="0"/>
              <a:t>13.02.18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9DCF28EB-8C81-F94E-9C49-6E190141F08E}" type="datetimeFigureOut">
              <a:rPr lang="en-US" smtClean="0"/>
              <a:t>13.02.18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9DCF28EB-8C81-F94E-9C49-6E190141F08E}" type="datetimeFigureOut">
              <a:rPr lang="en-US" smtClean="0"/>
              <a:t>13.02.18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830C7D-CEBC-3E40-B4E6-99F5AD7B98E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9DCF28EB-8C81-F94E-9C49-6E190141F08E}" type="datetimeFigureOut">
              <a:rPr lang="en-US" smtClean="0"/>
              <a:t>13.02.18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830C7D-CEBC-3E40-B4E6-99F5AD7B98E1}"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5" name="Date Placeholder 4"/>
          <p:cNvSpPr>
            <a:spLocks noGrp="1"/>
          </p:cNvSpPr>
          <p:nvPr>
            <p:ph type="dt" sz="half" idx="10"/>
          </p:nvPr>
        </p:nvSpPr>
        <p:spPr/>
        <p:txBody>
          <a:bodyPr/>
          <a:lstStyle/>
          <a:p>
            <a:fld id="{9DCF28EB-8C81-F94E-9C49-6E190141F08E}" type="datetimeFigureOut">
              <a:rPr lang="en-US" smtClean="0"/>
              <a:t>13.02.18</a:t>
            </a:fld>
            <a:endParaRPr lang="en-US"/>
          </a:p>
        </p:txBody>
      </p:sp>
      <p:sp>
        <p:nvSpPr>
          <p:cNvPr id="7" name="Slide Number Placeholder 6"/>
          <p:cNvSpPr>
            <a:spLocks noGrp="1"/>
          </p:cNvSpPr>
          <p:nvPr>
            <p:ph type="sldNum" sz="quarter" idx="12"/>
          </p:nvPr>
        </p:nvSpPr>
        <p:spPr/>
        <p:txBody>
          <a:bodyPr/>
          <a:lstStyle/>
          <a:p>
            <a:fld id="{B5830C7D-CEBC-3E40-B4E6-99F5AD7B98E1}"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9DCF28EB-8C81-F94E-9C49-6E190141F08E}" type="datetimeFigureOut">
              <a:rPr lang="en-US" smtClean="0"/>
              <a:t>13.02.18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B5830C7D-CEBC-3E40-B4E6-99F5AD7B98E1}"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err="1" smtClean="0"/>
              <a:t>Yrd.doç.dr.h.deniz</a:t>
            </a:r>
            <a:r>
              <a:rPr lang="en-US" dirty="0"/>
              <a:t> </a:t>
            </a:r>
            <a:r>
              <a:rPr lang="en-US" dirty="0" err="1" smtClean="0"/>
              <a:t>gülleroğlu</a:t>
            </a:r>
            <a:endParaRPr lang="en-US" dirty="0"/>
          </a:p>
        </p:txBody>
      </p:sp>
      <p:sp>
        <p:nvSpPr>
          <p:cNvPr id="2" name="Title 1"/>
          <p:cNvSpPr>
            <a:spLocks noGrp="1"/>
          </p:cNvSpPr>
          <p:nvPr>
            <p:ph type="ctrTitle"/>
          </p:nvPr>
        </p:nvSpPr>
        <p:spPr>
          <a:xfrm>
            <a:off x="604704" y="456373"/>
            <a:ext cx="7532115" cy="2223895"/>
          </a:xfrm>
        </p:spPr>
        <p:txBody>
          <a:bodyPr/>
          <a:lstStyle/>
          <a:p>
            <a:r>
              <a:rPr lang="tr-TR" cap="none" dirty="0" smtClean="0"/>
              <a:t>Tutumların Ölçülmesi, Tutum Kuramları, Tutum Ölçekleri Ve Sorunları</a:t>
            </a:r>
            <a:r>
              <a:rPr lang="en-US" cap="none" dirty="0" smtClean="0"/>
              <a:t> </a:t>
            </a:r>
            <a:endParaRPr lang="en-US" cap="none" dirty="0"/>
          </a:p>
        </p:txBody>
      </p:sp>
    </p:spTree>
    <p:extLst>
      <p:ext uri="{BB962C8B-B14F-4D97-AF65-F5344CB8AC3E}">
        <p14:creationId xmlns:p14="http://schemas.microsoft.com/office/powerpoint/2010/main" val="3309487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r-IN" b="1" dirty="0"/>
              <a:t>Tutum Kuramlar</a:t>
            </a:r>
            <a:r>
              <a:rPr lang="tr-TR" b="1" dirty="0"/>
              <a:t>I</a:t>
            </a:r>
            <a:endParaRPr lang="en-US" dirty="0"/>
          </a:p>
        </p:txBody>
      </p:sp>
      <p:sp>
        <p:nvSpPr>
          <p:cNvPr id="3" name="Content Placeholder 2"/>
          <p:cNvSpPr>
            <a:spLocks noGrp="1"/>
          </p:cNvSpPr>
          <p:nvPr>
            <p:ph idx="1"/>
          </p:nvPr>
        </p:nvSpPr>
        <p:spPr>
          <a:xfrm>
            <a:off x="457200" y="1752600"/>
            <a:ext cx="8229600" cy="4795364"/>
          </a:xfrm>
        </p:spPr>
        <p:txBody>
          <a:bodyPr>
            <a:normAutofit lnSpcReduction="10000"/>
          </a:bodyPr>
          <a:lstStyle/>
          <a:p>
            <a:pPr algn="just"/>
            <a:r>
              <a:rPr lang="mr-IN" b="1" i="1" u="sng" dirty="0" smtClean="0">
                <a:latin typeface="Times New Roman"/>
                <a:cs typeface="Times New Roman"/>
              </a:rPr>
              <a:t>Sosyal Yargı Kuramı </a:t>
            </a:r>
            <a:endParaRPr lang="tr-TR" b="1" i="1" u="sng" dirty="0" smtClean="0">
              <a:latin typeface="Times New Roman"/>
              <a:cs typeface="Times New Roman"/>
            </a:endParaRPr>
          </a:p>
          <a:p>
            <a:pPr algn="just"/>
            <a:r>
              <a:rPr lang="mr-IN" dirty="0" smtClean="0">
                <a:latin typeface="Times New Roman"/>
                <a:cs typeface="Times New Roman"/>
              </a:rPr>
              <a:t>Bir şeyi sevip sevmemek, hoşlanmak ya da hoşlanmamak o şey hakkında bir yargı sahibi olmayı gerektirmektedir. Bu kurama göre, kuvvetle bağlanılan bir tutumun kendinden farklı görüşleri reddetmesi olasılığı, kabul etmesi olasılığından daha fazladır. Buna karşılık, fazla kuvvetle bağlanılmamış olan tutumların farklı görüşleri kabul etmesi olasılığı, reddetmesi olasılığından daha fazladır. Burda da benzetme mekanizmasını kullanarak o görüşleri kendi görüşüne gerçekte olduğundan daha benzer görüp, kabul etme olasılığı artmaktadır. Bu kuram, destekleyen bulgular sağlamasına karşın, tutum değişimi ile ilgili belirli ölçülebillir tahminler yapmaktan çok, tutum değişimini anlamak için temel bir çerçeve durumundadır (Kağıtçıbaşı, 1999). </a:t>
            </a:r>
            <a:endParaRPr lang="en-US" dirty="0">
              <a:latin typeface="Times New Roman"/>
              <a:cs typeface="Times New Roman"/>
            </a:endParaRPr>
          </a:p>
        </p:txBody>
      </p:sp>
    </p:spTree>
    <p:extLst>
      <p:ext uri="{BB962C8B-B14F-4D97-AF65-F5344CB8AC3E}">
        <p14:creationId xmlns:p14="http://schemas.microsoft.com/office/powerpoint/2010/main" val="10394014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r-IN" b="1" dirty="0"/>
              <a:t>Tutum Kuramlar</a:t>
            </a:r>
            <a:r>
              <a:rPr lang="tr-TR" b="1" dirty="0"/>
              <a:t>I</a:t>
            </a:r>
            <a:endParaRPr lang="en-US" dirty="0"/>
          </a:p>
        </p:txBody>
      </p:sp>
      <p:sp>
        <p:nvSpPr>
          <p:cNvPr id="3" name="Content Placeholder 2"/>
          <p:cNvSpPr>
            <a:spLocks noGrp="1"/>
          </p:cNvSpPr>
          <p:nvPr>
            <p:ph idx="1"/>
          </p:nvPr>
        </p:nvSpPr>
        <p:spPr>
          <a:xfrm>
            <a:off x="457200" y="1752600"/>
            <a:ext cx="8229600" cy="4656468"/>
          </a:xfrm>
        </p:spPr>
        <p:txBody>
          <a:bodyPr>
            <a:normAutofit fontScale="92500"/>
          </a:bodyPr>
          <a:lstStyle/>
          <a:p>
            <a:r>
              <a:rPr lang="en-US" b="1" dirty="0" err="1">
                <a:latin typeface="Times New Roman"/>
                <a:cs typeface="Times New Roman"/>
              </a:rPr>
              <a:t>Tutarlılık</a:t>
            </a:r>
            <a:r>
              <a:rPr lang="en-US" b="1" dirty="0">
                <a:latin typeface="Times New Roman"/>
                <a:cs typeface="Times New Roman"/>
              </a:rPr>
              <a:t> </a:t>
            </a:r>
            <a:r>
              <a:rPr lang="en-US" b="1" dirty="0" err="1">
                <a:latin typeface="Times New Roman"/>
                <a:cs typeface="Times New Roman"/>
              </a:rPr>
              <a:t>Kuramları</a:t>
            </a:r>
            <a:r>
              <a:rPr lang="en-US" b="1" dirty="0">
                <a:latin typeface="Times New Roman"/>
                <a:cs typeface="Times New Roman"/>
              </a:rPr>
              <a:t> </a:t>
            </a:r>
            <a:endParaRPr lang="en-US" dirty="0">
              <a:latin typeface="Times New Roman"/>
              <a:cs typeface="Times New Roman"/>
            </a:endParaRPr>
          </a:p>
          <a:p>
            <a:pPr algn="just"/>
            <a:r>
              <a:rPr lang="mr-IN" dirty="0" smtClean="0">
                <a:latin typeface="Times New Roman"/>
                <a:cs typeface="Times New Roman"/>
              </a:rPr>
              <a:t>Tutarlılık kuramları, insanın değişik tutumları arasında tutarlılığı sağlama çabası içinde olduğuna odaklanmıştır. Heider ve arkadaşları tarafından geliştirilen </a:t>
            </a:r>
            <a:r>
              <a:rPr lang="mr-IN" b="1" dirty="0" smtClean="0">
                <a:latin typeface="Times New Roman"/>
                <a:cs typeface="Times New Roman"/>
              </a:rPr>
              <a:t>denge </a:t>
            </a:r>
            <a:r>
              <a:rPr lang="mr-IN" b="1" dirty="0">
                <a:latin typeface="Times New Roman"/>
                <a:cs typeface="Times New Roman"/>
              </a:rPr>
              <a:t>kuramı, </a:t>
            </a:r>
            <a:r>
              <a:rPr lang="mr-IN" dirty="0" smtClean="0">
                <a:latin typeface="Times New Roman"/>
                <a:cs typeface="Times New Roman"/>
              </a:rPr>
              <a:t>ana fikri dengesiz olan bir sistemin dengelilik yönünde değişebileceği biçiminde olan bir kuramdır. Bu kurama göre dengesizlik, dengeli bir duruma dönüşme doğrultusunda değişim için kişi üzerinde baskıya yol açar. Çünkü denge durumunda olmayan tutum yapıları rahatsız edici ve hoş değildir. Denge kuramının temel ilkesi, insanın tutum yapısındaki dengeyi koruma eğiliminde olduğudur. Bununla birlikte, denge kuramı dengesizlik durumunun her zaman giderilmeye çalışılacağını örgörmez, böyle bir eğilim olduğunu öne sürer</a:t>
            </a:r>
            <a:r>
              <a:rPr lang="tr-TR" dirty="0" smtClean="0">
                <a:latin typeface="Times New Roman"/>
                <a:cs typeface="Times New Roman"/>
              </a:rPr>
              <a:t> </a:t>
            </a:r>
            <a:r>
              <a:rPr lang="en-US" dirty="0" smtClean="0">
                <a:latin typeface="Times New Roman"/>
                <a:cs typeface="Times New Roman"/>
              </a:rPr>
              <a:t>(</a:t>
            </a:r>
            <a:r>
              <a:rPr lang="mr-IN" dirty="0">
                <a:latin typeface="Times New Roman"/>
                <a:cs typeface="Times New Roman"/>
              </a:rPr>
              <a:t>(Kağıtçıbaşı, </a:t>
            </a:r>
            <a:r>
              <a:rPr lang="mr-IN" dirty="0" smtClean="0">
                <a:latin typeface="Times New Roman"/>
                <a:cs typeface="Times New Roman"/>
              </a:rPr>
              <a:t>1999</a:t>
            </a:r>
            <a:r>
              <a:rPr lang="tr-TR" dirty="0" smtClean="0">
                <a:latin typeface="Times New Roman"/>
                <a:cs typeface="Times New Roman"/>
              </a:rPr>
              <a:t>).</a:t>
            </a:r>
            <a:endParaRPr lang="en-US" dirty="0">
              <a:latin typeface="Times New Roman"/>
              <a:cs typeface="Times New Roman"/>
            </a:endParaRPr>
          </a:p>
        </p:txBody>
      </p:sp>
    </p:spTree>
    <p:extLst>
      <p:ext uri="{BB962C8B-B14F-4D97-AF65-F5344CB8AC3E}">
        <p14:creationId xmlns:p14="http://schemas.microsoft.com/office/powerpoint/2010/main" val="1981293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solidFill>
                  <a:srgbClr val="564B3C"/>
                </a:solidFill>
                <a:latin typeface="Times New Roman"/>
                <a:cs typeface="Times New Roman"/>
              </a:rPr>
              <a:t>Tutum</a:t>
            </a:r>
            <a:r>
              <a:rPr lang="en-US" dirty="0">
                <a:solidFill>
                  <a:srgbClr val="564B3C"/>
                </a:solidFill>
                <a:latin typeface="Times New Roman"/>
                <a:cs typeface="Times New Roman"/>
              </a:rPr>
              <a:t> </a:t>
            </a:r>
            <a:r>
              <a:rPr lang="en-US" dirty="0" err="1" smtClean="0">
                <a:solidFill>
                  <a:srgbClr val="564B3C"/>
                </a:solidFill>
                <a:latin typeface="Times New Roman"/>
                <a:cs typeface="Times New Roman"/>
              </a:rPr>
              <a:t>ölçeklerİnİn</a:t>
            </a:r>
            <a:r>
              <a:rPr lang="en-US" dirty="0" smtClean="0">
                <a:solidFill>
                  <a:srgbClr val="564B3C"/>
                </a:solidFill>
                <a:latin typeface="Times New Roman"/>
                <a:cs typeface="Times New Roman"/>
              </a:rPr>
              <a:t> </a:t>
            </a:r>
            <a:r>
              <a:rPr lang="en-US" dirty="0" err="1" smtClean="0">
                <a:solidFill>
                  <a:srgbClr val="564B3C"/>
                </a:solidFill>
                <a:latin typeface="Times New Roman"/>
                <a:cs typeface="Times New Roman"/>
              </a:rPr>
              <a:t>sorunlarI</a:t>
            </a:r>
            <a:endParaRPr lang="en-US" dirty="0">
              <a:solidFill>
                <a:srgbClr val="564B3C"/>
              </a:solidFill>
            </a:endParaRPr>
          </a:p>
        </p:txBody>
      </p:sp>
      <p:sp>
        <p:nvSpPr>
          <p:cNvPr id="3" name="Content Placeholder 2"/>
          <p:cNvSpPr>
            <a:spLocks noGrp="1"/>
          </p:cNvSpPr>
          <p:nvPr>
            <p:ph idx="1"/>
          </p:nvPr>
        </p:nvSpPr>
        <p:spPr>
          <a:xfrm>
            <a:off x="457200" y="1752600"/>
            <a:ext cx="8229600" cy="4835048"/>
          </a:xfrm>
        </p:spPr>
        <p:txBody>
          <a:bodyPr>
            <a:noAutofit/>
          </a:bodyPr>
          <a:lstStyle/>
          <a:p>
            <a:pPr algn="just"/>
            <a:r>
              <a:rPr lang="tr-TR" sz="2200" dirty="0" smtClean="0">
                <a:latin typeface="Times New Roman"/>
                <a:cs typeface="Times New Roman"/>
              </a:rPr>
              <a:t>Tutum ölçeceklerinin başlıca sorunları geçerlik konusunda ortaya çıkmaktadır. Geçerliğe yönelik bazı sorunlardan çok sık söz edilmektedir. Bunların en çok rastlanılanı ‘’ sosyal </a:t>
            </a:r>
            <a:r>
              <a:rPr lang="tr-TR" sz="2200" dirty="0" err="1" smtClean="0">
                <a:latin typeface="Times New Roman"/>
                <a:cs typeface="Times New Roman"/>
              </a:rPr>
              <a:t>istenirlik</a:t>
            </a:r>
            <a:r>
              <a:rPr lang="tr-TR" sz="2200" dirty="0" smtClean="0">
                <a:latin typeface="Times New Roman"/>
                <a:cs typeface="Times New Roman"/>
              </a:rPr>
              <a:t>’’ tir. Bir tutum ölçeğindeki maddelere sosyal </a:t>
            </a:r>
            <a:r>
              <a:rPr lang="tr-TR" sz="2200" dirty="0" err="1" smtClean="0">
                <a:latin typeface="Times New Roman"/>
                <a:cs typeface="Times New Roman"/>
              </a:rPr>
              <a:t>istenirlik</a:t>
            </a:r>
            <a:r>
              <a:rPr lang="tr-TR" sz="2200" dirty="0" smtClean="0">
                <a:latin typeface="Times New Roman"/>
                <a:cs typeface="Times New Roman"/>
              </a:rPr>
              <a:t> </a:t>
            </a:r>
            <a:r>
              <a:rPr lang="tr-TR" sz="2200" dirty="0" err="1" smtClean="0">
                <a:latin typeface="Times New Roman"/>
                <a:cs typeface="Times New Roman"/>
              </a:rPr>
              <a:t>yönünde</a:t>
            </a:r>
            <a:r>
              <a:rPr lang="tr-TR" sz="2200" dirty="0" smtClean="0">
                <a:latin typeface="Times New Roman"/>
                <a:cs typeface="Times New Roman"/>
              </a:rPr>
              <a:t> verilen yanıtlar, bireyin gerçek duygularıyla tutarsız olan tepkilerdir. </a:t>
            </a:r>
          </a:p>
          <a:p>
            <a:pPr algn="just"/>
            <a:r>
              <a:rPr lang="tr-TR" sz="2200" dirty="0" smtClean="0">
                <a:latin typeface="Times New Roman"/>
                <a:cs typeface="Times New Roman"/>
              </a:rPr>
              <a:t>Buna karşılık, tepkiler kişinin onay öngördüğüne veya istendik olduğuna inandığı tepkilerle tutarlıdır. İkinci ortak sorun ‘’uygu’’ durumudur. </a:t>
            </a:r>
          </a:p>
          <a:p>
            <a:pPr algn="just"/>
            <a:r>
              <a:rPr lang="tr-TR" sz="2200" dirty="0" smtClean="0">
                <a:latin typeface="Times New Roman"/>
                <a:cs typeface="Times New Roman"/>
              </a:rPr>
              <a:t>Uygu durumunda, </a:t>
            </a:r>
            <a:r>
              <a:rPr lang="tr-TR" sz="2200" dirty="0" err="1" smtClean="0">
                <a:latin typeface="Times New Roman"/>
                <a:cs typeface="Times New Roman"/>
              </a:rPr>
              <a:t>cevaplayıcılar</a:t>
            </a:r>
            <a:r>
              <a:rPr lang="tr-TR" sz="2200" dirty="0" smtClean="0">
                <a:latin typeface="Times New Roman"/>
                <a:cs typeface="Times New Roman"/>
              </a:rPr>
              <a:t> cümlede ifade edilenler hakkında ikilem içinde veya belirsiz durumda kaldıklarında,</a:t>
            </a:r>
          </a:p>
          <a:p>
            <a:pPr algn="just"/>
            <a:r>
              <a:rPr lang="tr-TR" sz="2200" dirty="0" smtClean="0">
                <a:latin typeface="Times New Roman"/>
                <a:cs typeface="Times New Roman"/>
              </a:rPr>
              <a:t>bunlarla uyuşma eğilimi gösterirler. Bu sorunlara rağmen, ölçeklerin yapı geçerliğini </a:t>
            </a:r>
            <a:r>
              <a:rPr lang="tr-TR" sz="2200" dirty="0" err="1" smtClean="0">
                <a:latin typeface="Times New Roman"/>
                <a:cs typeface="Times New Roman"/>
              </a:rPr>
              <a:t>görgül</a:t>
            </a:r>
            <a:r>
              <a:rPr lang="tr-TR" sz="2200" dirty="0" smtClean="0">
                <a:latin typeface="Times New Roman"/>
                <a:cs typeface="Times New Roman"/>
              </a:rPr>
              <a:t> yolla test etmek için uygun </a:t>
            </a:r>
            <a:r>
              <a:rPr lang="tr-TR" sz="2200" dirty="0" err="1" smtClean="0">
                <a:latin typeface="Times New Roman"/>
                <a:cs typeface="Times New Roman"/>
              </a:rPr>
              <a:t>denencelerin</a:t>
            </a:r>
            <a:r>
              <a:rPr lang="tr-TR" sz="2200" dirty="0" smtClean="0">
                <a:latin typeface="Times New Roman"/>
                <a:cs typeface="Times New Roman"/>
              </a:rPr>
              <a:t> kullanılmasıyla tutum ölçeklerinin geçerliği arttırılabilir (</a:t>
            </a:r>
            <a:r>
              <a:rPr lang="tr-TR" sz="2200" dirty="0" err="1" smtClean="0">
                <a:latin typeface="Times New Roman"/>
                <a:cs typeface="Times New Roman"/>
              </a:rPr>
              <a:t>Anderson</a:t>
            </a:r>
            <a:r>
              <a:rPr lang="tr-TR" sz="2200" dirty="0" smtClean="0">
                <a:latin typeface="Times New Roman"/>
                <a:cs typeface="Times New Roman"/>
              </a:rPr>
              <a:t>, 1991).</a:t>
            </a:r>
            <a:endParaRPr lang="tr-TR" sz="2200" dirty="0">
              <a:latin typeface="Times New Roman"/>
              <a:cs typeface="Times New Roman"/>
            </a:endParaRPr>
          </a:p>
        </p:txBody>
      </p:sp>
    </p:spTree>
    <p:extLst>
      <p:ext uri="{BB962C8B-B14F-4D97-AF65-F5344CB8AC3E}">
        <p14:creationId xmlns:p14="http://schemas.microsoft.com/office/powerpoint/2010/main" val="4168772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KAYNAKÇA</a:t>
            </a:r>
            <a:endParaRPr lang="en-US" dirty="0"/>
          </a:p>
        </p:txBody>
      </p:sp>
      <p:sp>
        <p:nvSpPr>
          <p:cNvPr id="3" name="Content Placeholder 2"/>
          <p:cNvSpPr>
            <a:spLocks noGrp="1"/>
          </p:cNvSpPr>
          <p:nvPr>
            <p:ph idx="1"/>
          </p:nvPr>
        </p:nvSpPr>
        <p:spPr/>
        <p:txBody>
          <a:bodyPr>
            <a:normAutofit lnSpcReduction="10000"/>
          </a:bodyPr>
          <a:lstStyle/>
          <a:p>
            <a:r>
              <a:rPr lang="tr-TR" dirty="0" err="1" smtClean="0">
                <a:latin typeface="Times New Roman"/>
                <a:cs typeface="Times New Roman"/>
              </a:rPr>
              <a:t>Arkonaç</a:t>
            </a:r>
            <a:r>
              <a:rPr lang="tr-TR" dirty="0" smtClean="0">
                <a:latin typeface="Times New Roman"/>
                <a:cs typeface="Times New Roman"/>
              </a:rPr>
              <a:t>, S. A. (2001). </a:t>
            </a:r>
            <a:r>
              <a:rPr lang="tr-TR" i="1" dirty="0" smtClean="0">
                <a:latin typeface="Times New Roman"/>
                <a:cs typeface="Times New Roman"/>
              </a:rPr>
              <a:t>Sosyal </a:t>
            </a:r>
            <a:r>
              <a:rPr lang="tr-TR" i="1" dirty="0">
                <a:latin typeface="Times New Roman"/>
                <a:cs typeface="Times New Roman"/>
              </a:rPr>
              <a:t>Psikoloji, (Değiştirilmiş ve Genişletilmiş 2. Baskı)</a:t>
            </a:r>
            <a:r>
              <a:rPr lang="tr-TR" dirty="0" smtClean="0">
                <a:latin typeface="Times New Roman"/>
                <a:cs typeface="Times New Roman"/>
              </a:rPr>
              <a:t>, İstanbul: Alfa Basım Yayım Dağıtım. </a:t>
            </a:r>
            <a:endParaRPr lang="tr-TR" dirty="0">
              <a:latin typeface="Times New Roman"/>
              <a:cs typeface="Times New Roman"/>
            </a:endParaRPr>
          </a:p>
          <a:p>
            <a:r>
              <a:rPr lang="mr-IN" dirty="0" smtClean="0">
                <a:latin typeface="Times New Roman"/>
                <a:cs typeface="Times New Roman"/>
              </a:rPr>
              <a:t>Anderson, L.W. (1991) </a:t>
            </a:r>
            <a:r>
              <a:rPr lang="mr-IN" i="1" dirty="0" smtClean="0">
                <a:latin typeface="Times New Roman"/>
                <a:cs typeface="Times New Roman"/>
              </a:rPr>
              <a:t>“</a:t>
            </a:r>
            <a:r>
              <a:rPr lang="mr-IN" i="1" dirty="0">
                <a:latin typeface="Times New Roman"/>
                <a:cs typeface="Times New Roman"/>
              </a:rPr>
              <a:t>Tutumların Ölçülmesi”</a:t>
            </a:r>
            <a:r>
              <a:rPr lang="mr-IN" dirty="0" smtClean="0">
                <a:latin typeface="Times New Roman"/>
                <a:cs typeface="Times New Roman"/>
              </a:rPr>
              <a:t>. Çev. Nükhet Çıkrıkçı. Ankara Üniversitesi Eğitim Bilimleri Fakültesi Dergisi. 24, 1: 241-250. </a:t>
            </a:r>
            <a:endParaRPr lang="mr-IN" dirty="0">
              <a:latin typeface="Times New Roman"/>
              <a:cs typeface="Times New Roman"/>
            </a:endParaRPr>
          </a:p>
          <a:p>
            <a:r>
              <a:rPr lang="mr-IN" dirty="0" smtClean="0">
                <a:latin typeface="Times New Roman"/>
                <a:cs typeface="Times New Roman"/>
              </a:rPr>
              <a:t>Erkuş, A. (2003). </a:t>
            </a:r>
            <a:r>
              <a:rPr lang="mr-IN" i="1" dirty="0" smtClean="0">
                <a:latin typeface="Times New Roman"/>
                <a:cs typeface="Times New Roman"/>
              </a:rPr>
              <a:t>Psikometri </a:t>
            </a:r>
            <a:r>
              <a:rPr lang="mr-IN" i="1" dirty="0">
                <a:latin typeface="Times New Roman"/>
                <a:cs typeface="Times New Roman"/>
              </a:rPr>
              <a:t>Üzerine Yazılar. </a:t>
            </a:r>
            <a:r>
              <a:rPr lang="mr-IN" dirty="0" smtClean="0">
                <a:latin typeface="Times New Roman"/>
                <a:cs typeface="Times New Roman"/>
              </a:rPr>
              <a:t>Ankara: Türk Psikologlar Derneği Yayınları. </a:t>
            </a:r>
            <a:endParaRPr lang="mr-IN" dirty="0">
              <a:latin typeface="Times New Roman"/>
              <a:cs typeface="Times New Roman"/>
            </a:endParaRPr>
          </a:p>
          <a:p>
            <a:r>
              <a:rPr lang="tr-TR" dirty="0" err="1" smtClean="0">
                <a:latin typeface="Times New Roman"/>
                <a:cs typeface="Times New Roman"/>
              </a:rPr>
              <a:t>Kağıtçıbaşı</a:t>
            </a:r>
            <a:r>
              <a:rPr lang="tr-TR" dirty="0" smtClean="0">
                <a:latin typeface="Times New Roman"/>
                <a:cs typeface="Times New Roman"/>
              </a:rPr>
              <a:t>, Ç. (1999). </a:t>
            </a:r>
            <a:r>
              <a:rPr lang="tr-TR" i="1" dirty="0" smtClean="0">
                <a:latin typeface="Times New Roman"/>
                <a:cs typeface="Times New Roman"/>
              </a:rPr>
              <a:t>Yeni </a:t>
            </a:r>
            <a:r>
              <a:rPr lang="tr-TR" i="1" dirty="0">
                <a:latin typeface="Times New Roman"/>
                <a:cs typeface="Times New Roman"/>
              </a:rPr>
              <a:t>İnsan ve İnsanlar (10. Baskı). </a:t>
            </a:r>
            <a:r>
              <a:rPr lang="tr-TR" dirty="0" smtClean="0">
                <a:latin typeface="Times New Roman"/>
                <a:cs typeface="Times New Roman"/>
              </a:rPr>
              <a:t>Sosyal Psikoloji Dizisi:1, İstanbul: Evrim Basım ve Dağıtım</a:t>
            </a:r>
          </a:p>
          <a:p>
            <a:r>
              <a:rPr lang="en-US" dirty="0" err="1">
                <a:latin typeface="Times New Roman"/>
                <a:cs typeface="Times New Roman"/>
              </a:rPr>
              <a:t>Tavşancıl</a:t>
            </a:r>
            <a:r>
              <a:rPr lang="en-US" dirty="0">
                <a:latin typeface="Times New Roman"/>
                <a:cs typeface="Times New Roman"/>
              </a:rPr>
              <a:t>, E. (2002). </a:t>
            </a:r>
            <a:r>
              <a:rPr lang="en-US" i="1" dirty="0" err="1" smtClean="0">
                <a:latin typeface="Times New Roman"/>
                <a:cs typeface="Times New Roman"/>
              </a:rPr>
              <a:t>Tutumların</a:t>
            </a:r>
            <a:r>
              <a:rPr lang="en-US" i="1" dirty="0" smtClean="0">
                <a:latin typeface="Times New Roman"/>
                <a:cs typeface="Times New Roman"/>
              </a:rPr>
              <a:t> </a:t>
            </a:r>
            <a:r>
              <a:rPr lang="en-US" i="1" dirty="0" err="1" smtClean="0">
                <a:latin typeface="Times New Roman"/>
                <a:cs typeface="Times New Roman"/>
              </a:rPr>
              <a:t>Ölçülmesi</a:t>
            </a:r>
            <a:r>
              <a:rPr lang="en-US" i="1" dirty="0" smtClean="0">
                <a:latin typeface="Times New Roman"/>
                <a:cs typeface="Times New Roman"/>
              </a:rPr>
              <a:t> </a:t>
            </a:r>
            <a:r>
              <a:rPr lang="en-US" i="1" dirty="0" err="1" smtClean="0">
                <a:latin typeface="Times New Roman"/>
                <a:cs typeface="Times New Roman"/>
              </a:rPr>
              <a:t>ve</a:t>
            </a:r>
            <a:r>
              <a:rPr lang="en-US" i="1" dirty="0" smtClean="0">
                <a:latin typeface="Times New Roman"/>
                <a:cs typeface="Times New Roman"/>
              </a:rPr>
              <a:t> SPSS </a:t>
            </a:r>
            <a:r>
              <a:rPr lang="en-US" i="1" dirty="0" err="1" smtClean="0">
                <a:latin typeface="Times New Roman"/>
                <a:cs typeface="Times New Roman"/>
              </a:rPr>
              <a:t>ile</a:t>
            </a:r>
            <a:r>
              <a:rPr lang="en-US" i="1" dirty="0" smtClean="0">
                <a:latin typeface="Times New Roman"/>
                <a:cs typeface="Times New Roman"/>
              </a:rPr>
              <a:t> </a:t>
            </a:r>
            <a:r>
              <a:rPr lang="en-US" i="1" dirty="0" err="1" smtClean="0">
                <a:latin typeface="Times New Roman"/>
                <a:cs typeface="Times New Roman"/>
              </a:rPr>
              <a:t>Veri</a:t>
            </a:r>
            <a:r>
              <a:rPr lang="en-US" i="1" dirty="0" smtClean="0">
                <a:latin typeface="Times New Roman"/>
                <a:cs typeface="Times New Roman"/>
              </a:rPr>
              <a:t> </a:t>
            </a:r>
            <a:r>
              <a:rPr lang="en-US" i="1" dirty="0" err="1" smtClean="0">
                <a:latin typeface="Times New Roman"/>
                <a:cs typeface="Times New Roman"/>
              </a:rPr>
              <a:t>Analizi</a:t>
            </a:r>
            <a:r>
              <a:rPr lang="en-US" dirty="0" smtClean="0">
                <a:latin typeface="Times New Roman"/>
                <a:cs typeface="Times New Roman"/>
              </a:rPr>
              <a:t>. </a:t>
            </a:r>
            <a:r>
              <a:rPr lang="en-US" dirty="0">
                <a:latin typeface="Times New Roman"/>
                <a:cs typeface="Times New Roman"/>
              </a:rPr>
              <a:t>Ankara: Nobel </a:t>
            </a:r>
            <a:r>
              <a:rPr lang="en-US" dirty="0" err="1">
                <a:latin typeface="Times New Roman"/>
                <a:cs typeface="Times New Roman"/>
              </a:rPr>
              <a:t>Yayınları</a:t>
            </a:r>
            <a:r>
              <a:rPr lang="en-US" dirty="0">
                <a:latin typeface="Times New Roman"/>
                <a:cs typeface="Times New Roman"/>
              </a:rPr>
              <a:t>. </a:t>
            </a:r>
            <a:r>
              <a:rPr lang="tr-TR" dirty="0" smtClean="0">
                <a:latin typeface="Times New Roman"/>
                <a:cs typeface="Times New Roman"/>
              </a:rPr>
              <a:t> </a:t>
            </a:r>
          </a:p>
        </p:txBody>
      </p:sp>
    </p:spTree>
    <p:extLst>
      <p:ext uri="{BB962C8B-B14F-4D97-AF65-F5344CB8AC3E}">
        <p14:creationId xmlns:p14="http://schemas.microsoft.com/office/powerpoint/2010/main" val="1220852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lgn="just"/>
            <a:r>
              <a:rPr lang="mr-IN" dirty="0" smtClean="0">
                <a:latin typeface="Times New Roman"/>
                <a:cs typeface="Times New Roman"/>
              </a:rPr>
              <a:t>Bilimsel olarak incelenmesi 19. yy’da başlayan tutum, Latince olan kökeninde “harekete hazır” anlamına gelmektedir (Arkonaç, 2001). Sosyal bilimlerdeki pek çok kavram gibi tutum kavramıyla da ilgili tam bir görüş birliği oluşmamıştır. Tutumun geleneksel tanımlarından her biri tutumun ne olduğuna ilişkin az da olsa farklı bir kavramlaştırma içermekte ya da tutumun farklı yönünü vurgulamaktadır. Tutumla ilgili tanımlar aşağıdaki gibidir. </a:t>
            </a:r>
            <a:endParaRPr lang="mr-IN" dirty="0">
              <a:latin typeface="Times New Roman"/>
              <a:cs typeface="Times New Roman"/>
            </a:endParaRPr>
          </a:p>
          <a:p>
            <a:pPr algn="just"/>
            <a:r>
              <a:rPr lang="mr-IN" dirty="0" smtClean="0">
                <a:latin typeface="Times New Roman"/>
                <a:cs typeface="Times New Roman"/>
              </a:rPr>
              <a:t>Allport (1935) tutumu, “yaşantı ve deneyimler sonucu oluşan, ilgili olduğu bütün obje ve durumlara karşı bireyin davranışları üzerinde yönlendirici ya da dinamik bir etkileme gücüne sahip duygusal ve zihinsel hazırlık durumudur” şeklinde tanımlamıştır </a:t>
            </a:r>
            <a:endParaRPr lang="en-US" dirty="0">
              <a:latin typeface="Times New Roman"/>
              <a:cs typeface="Times New Roman"/>
            </a:endParaRPr>
          </a:p>
        </p:txBody>
      </p:sp>
    </p:spTree>
    <p:extLst>
      <p:ext uri="{BB962C8B-B14F-4D97-AF65-F5344CB8AC3E}">
        <p14:creationId xmlns:p14="http://schemas.microsoft.com/office/powerpoint/2010/main" val="4253929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mr-IN" dirty="0" smtClean="0">
                <a:latin typeface="Times New Roman"/>
                <a:cs typeface="Times New Roman"/>
              </a:rPr>
              <a:t>Allport (1935) tutumun pek çok farklı tanımını inceleyerek, tutumun üç önemli özelliğini (a) tecrübe ile organize edilen, (b) tutumu bağlı olduğu bütün durumların ve objelerin varlığında harekete geçen ve (c) olumlu ya da olumsuz tepkiler için hazırlanma ve hazır olma olarak açıklamaktadır (Anderson, 19</a:t>
            </a:r>
            <a:r>
              <a:rPr lang="tr-TR" dirty="0" smtClean="0">
                <a:latin typeface="Times New Roman"/>
                <a:cs typeface="Times New Roman"/>
              </a:rPr>
              <a:t>91</a:t>
            </a:r>
            <a:r>
              <a:rPr lang="mr-IN" dirty="0" smtClean="0">
                <a:latin typeface="Times New Roman"/>
                <a:cs typeface="Times New Roman"/>
              </a:rPr>
              <a:t>). </a:t>
            </a:r>
            <a:endParaRPr lang="en-US" dirty="0">
              <a:latin typeface="Times New Roman"/>
              <a:cs typeface="Times New Roman"/>
            </a:endParaRPr>
          </a:p>
        </p:txBody>
      </p:sp>
    </p:spTree>
    <p:extLst>
      <p:ext uri="{BB962C8B-B14F-4D97-AF65-F5344CB8AC3E}">
        <p14:creationId xmlns:p14="http://schemas.microsoft.com/office/powerpoint/2010/main" val="3000766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mr-IN" sz="3200" b="1" dirty="0" smtClean="0">
                <a:latin typeface="Times New Roman"/>
                <a:cs typeface="Times New Roman"/>
              </a:rPr>
              <a:t>Tutumlar</a:t>
            </a:r>
            <a:r>
              <a:rPr lang="tr-TR" sz="3200" b="1" dirty="0" smtClean="0">
                <a:latin typeface="Times New Roman"/>
                <a:cs typeface="Times New Roman"/>
              </a:rPr>
              <a:t>I </a:t>
            </a:r>
            <a:r>
              <a:rPr lang="mr-IN" sz="3200" b="1" dirty="0" smtClean="0">
                <a:latin typeface="Times New Roman"/>
                <a:cs typeface="Times New Roman"/>
              </a:rPr>
              <a:t>Neden Ölçer</a:t>
            </a:r>
            <a:r>
              <a:rPr lang="tr-TR" sz="3200" b="1" dirty="0" smtClean="0">
                <a:latin typeface="Times New Roman"/>
                <a:cs typeface="Times New Roman"/>
              </a:rPr>
              <a:t>İZ</a:t>
            </a:r>
            <a:endParaRPr lang="en-US" sz="3200" dirty="0">
              <a:latin typeface="Times New Roman"/>
              <a:cs typeface="Times New Roman"/>
            </a:endParaRPr>
          </a:p>
        </p:txBody>
      </p:sp>
      <p:sp>
        <p:nvSpPr>
          <p:cNvPr id="3" name="Content Placeholder 2"/>
          <p:cNvSpPr>
            <a:spLocks noGrp="1"/>
          </p:cNvSpPr>
          <p:nvPr>
            <p:ph idx="1"/>
          </p:nvPr>
        </p:nvSpPr>
        <p:spPr>
          <a:xfrm>
            <a:off x="457200" y="1752600"/>
            <a:ext cx="8229600" cy="4373563"/>
          </a:xfrm>
        </p:spPr>
        <p:txBody>
          <a:bodyPr>
            <a:noAutofit/>
          </a:bodyPr>
          <a:lstStyle/>
          <a:p>
            <a:pPr algn="just"/>
            <a:r>
              <a:rPr lang="tr-TR" dirty="0" smtClean="0">
                <a:latin typeface="Times New Roman"/>
                <a:cs typeface="Times New Roman"/>
              </a:rPr>
              <a:t>Eğitim ve psikolojinin amaçlarından biri, bireyler hakkında kararlara varmaktır. Bireyler hakkında doğru kararların verilmesi, doğru bilgilerin toplanmasına ve toplanan bilgilerin doğru yöntemlerle ölçülmesine bağlıdır. Bireyler hakkında çeşitli yollarla bilgi toplamak mümkündür. Bu yollar test teknikleri ve test dışı teknikler olarak gruplandırılabilir. Tekin (2000) test tekniklerini; “tipik davranış testleri” ve “maksimum performans testleri” olarak ikiye ayırmıştır. </a:t>
            </a:r>
            <a:endParaRPr lang="tr-TR" dirty="0">
              <a:latin typeface="Times New Roman"/>
              <a:cs typeface="Times New Roman"/>
            </a:endParaRPr>
          </a:p>
        </p:txBody>
      </p:sp>
    </p:spTree>
    <p:extLst>
      <p:ext uri="{BB962C8B-B14F-4D97-AF65-F5344CB8AC3E}">
        <p14:creationId xmlns:p14="http://schemas.microsoft.com/office/powerpoint/2010/main" val="31219725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tr-TR" dirty="0" smtClean="0">
                <a:latin typeface="Times New Roman"/>
                <a:cs typeface="Times New Roman"/>
              </a:rPr>
              <a:t>Maksimum performans testlerinde, bir kişinin bir işi belli bir durumda ne denli iyi ya da doğru yapabildiği belirlenmeye çalışılır. Birey hem kendisi hem de başkaları ile yarış durumundadır; yapabileceğinin en fazlasını, en iyisini yapmaya çalışır. Bu testler; zeka testleri, başarı testleri, </a:t>
            </a:r>
            <a:r>
              <a:rPr lang="tr-TR" dirty="0" err="1" smtClean="0">
                <a:latin typeface="Times New Roman"/>
                <a:cs typeface="Times New Roman"/>
              </a:rPr>
              <a:t>psikomotor</a:t>
            </a:r>
            <a:r>
              <a:rPr lang="tr-TR" dirty="0" smtClean="0">
                <a:latin typeface="Times New Roman"/>
                <a:cs typeface="Times New Roman"/>
              </a:rPr>
              <a:t> davranışların ölçüldüğü testler, müzik yeteneği testi gibi yetenek ve başarı testlerini içerir (Erkuş, 2000; Tekin, 2000). </a:t>
            </a:r>
          </a:p>
          <a:p>
            <a:endParaRPr lang="tr-TR" dirty="0"/>
          </a:p>
        </p:txBody>
      </p:sp>
    </p:spTree>
    <p:extLst>
      <p:ext uri="{BB962C8B-B14F-4D97-AF65-F5344CB8AC3E}">
        <p14:creationId xmlns:p14="http://schemas.microsoft.com/office/powerpoint/2010/main" val="2209747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752600"/>
            <a:ext cx="8532994" cy="5105400"/>
          </a:xfrm>
        </p:spPr>
        <p:txBody>
          <a:bodyPr>
            <a:normAutofit/>
          </a:bodyPr>
          <a:lstStyle/>
          <a:p>
            <a:r>
              <a:rPr lang="mr-IN" dirty="0" smtClean="0">
                <a:latin typeface="Times New Roman"/>
                <a:cs typeface="Times New Roman"/>
              </a:rPr>
              <a:t>Tutumlar, insan davranışlarının ne önemli tayin edicilerinden biridir. Bireylerin tutumları, sevgileri ve nefretleri davranışlarını önemli ölçüde etkiler (Morgan, 1991). Bu bakımdan tutumların ölçülmesi, ilgili nesne ya da duruma ilişkin insanların sahip oldukları tutum derecesinin bilinmesi birçok alanda istenen bir durumdur (Erkuş, 2003). </a:t>
            </a:r>
            <a:endParaRPr lang="tr-TR" dirty="0" smtClean="0">
              <a:latin typeface="Times New Roman"/>
              <a:cs typeface="Times New Roman"/>
            </a:endParaRPr>
          </a:p>
          <a:p>
            <a:r>
              <a:rPr lang="mr-IN" dirty="0" smtClean="0">
                <a:latin typeface="Times New Roman"/>
                <a:cs typeface="Times New Roman"/>
              </a:rPr>
              <a:t>Tutum, öğrenmeyle kazanılan, bireyin davranışlarına yön veren ve karar verme sürecinde yanlılığa neden olabilen bir olgudur (Ülgen 1996). Bir derse karşı olumlu tutum geliştirme; derse katılma isteği, karşılık vermekten tatmin olma, bir değeri olduğunu kabullenme ve bir değer olarak kabulüne taraftar olma şeklindeki davranışları içerir (Özçelik 1998).</a:t>
            </a:r>
            <a:endParaRPr lang="tr-TR" dirty="0" smtClean="0">
              <a:latin typeface="Times New Roman"/>
              <a:cs typeface="Times New Roman"/>
            </a:endParaRPr>
          </a:p>
          <a:p>
            <a:pPr algn="just"/>
            <a:r>
              <a:rPr lang="mr-IN" dirty="0" smtClean="0">
                <a:latin typeface="Times New Roman"/>
                <a:cs typeface="Times New Roman"/>
              </a:rPr>
              <a:t>. </a:t>
            </a:r>
            <a:endParaRPr lang="en-US" dirty="0">
              <a:latin typeface="Times New Roman"/>
              <a:cs typeface="Times New Roman"/>
            </a:endParaRPr>
          </a:p>
        </p:txBody>
      </p:sp>
    </p:spTree>
    <p:extLst>
      <p:ext uri="{BB962C8B-B14F-4D97-AF65-F5344CB8AC3E}">
        <p14:creationId xmlns:p14="http://schemas.microsoft.com/office/powerpoint/2010/main" val="808132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err="1" smtClean="0">
                <a:latin typeface="Times New Roman"/>
                <a:cs typeface="Times New Roman"/>
              </a:rPr>
              <a:t>TutumlarI</a:t>
            </a:r>
            <a:r>
              <a:rPr lang="en-US" sz="3200" b="1" dirty="0" smtClean="0">
                <a:latin typeface="Times New Roman"/>
                <a:cs typeface="Times New Roman"/>
              </a:rPr>
              <a:t> </a:t>
            </a:r>
            <a:r>
              <a:rPr lang="en-US" sz="3200" b="1" dirty="0" err="1">
                <a:latin typeface="Times New Roman"/>
                <a:cs typeface="Times New Roman"/>
              </a:rPr>
              <a:t>Oluşturan</a:t>
            </a:r>
            <a:r>
              <a:rPr lang="en-US" sz="3200" b="1" dirty="0">
                <a:latin typeface="Times New Roman"/>
                <a:cs typeface="Times New Roman"/>
              </a:rPr>
              <a:t> </a:t>
            </a:r>
            <a:r>
              <a:rPr lang="en-US" sz="3200" b="1" dirty="0" err="1">
                <a:latin typeface="Times New Roman"/>
                <a:cs typeface="Times New Roman"/>
              </a:rPr>
              <a:t>Temel</a:t>
            </a:r>
            <a:r>
              <a:rPr lang="en-US" sz="3200" b="1" dirty="0">
                <a:latin typeface="Times New Roman"/>
                <a:cs typeface="Times New Roman"/>
              </a:rPr>
              <a:t> </a:t>
            </a:r>
            <a:r>
              <a:rPr lang="en-US" sz="3200" b="1" dirty="0" err="1">
                <a:latin typeface="Times New Roman"/>
                <a:cs typeface="Times New Roman"/>
              </a:rPr>
              <a:t>Öğeler</a:t>
            </a:r>
            <a:r>
              <a:rPr lang="en-US" sz="3200" b="1" dirty="0">
                <a:latin typeface="Times New Roman"/>
                <a:cs typeface="Times New Roman"/>
              </a:rPr>
              <a:t> </a:t>
            </a:r>
            <a:endParaRPr lang="en-US" sz="3200" dirty="0">
              <a:latin typeface="Times New Roman"/>
              <a:cs typeface="Times New Roman"/>
            </a:endParaRPr>
          </a:p>
        </p:txBody>
      </p:sp>
      <p:sp>
        <p:nvSpPr>
          <p:cNvPr id="3" name="Content Placeholder 2"/>
          <p:cNvSpPr>
            <a:spLocks noGrp="1"/>
          </p:cNvSpPr>
          <p:nvPr>
            <p:ph idx="1"/>
          </p:nvPr>
        </p:nvSpPr>
        <p:spPr/>
        <p:txBody>
          <a:bodyPr>
            <a:normAutofit/>
          </a:bodyPr>
          <a:lstStyle/>
          <a:p>
            <a:pPr algn="just"/>
            <a:r>
              <a:rPr lang="mr-IN" dirty="0" smtClean="0">
                <a:latin typeface="Times New Roman"/>
                <a:cs typeface="Times New Roman"/>
              </a:rPr>
              <a:t>Bireyin tutumları, deneyimleri ve edindiği bilgilerin örgütlenmesi ile oluşmaktadır. Örgütleme belli değerlendirme süreçlerine bağlı olduğuna göre, söz konusu deneyim ve bilgiler biçim değiştirdiğinde tutum da değişebilmektedir. </a:t>
            </a:r>
            <a:endParaRPr lang="tr-TR" dirty="0" smtClean="0">
              <a:latin typeface="Times New Roman"/>
              <a:cs typeface="Times New Roman"/>
            </a:endParaRPr>
          </a:p>
          <a:p>
            <a:pPr algn="just"/>
            <a:endParaRPr lang="mr-IN" dirty="0">
              <a:latin typeface="Times New Roman"/>
              <a:cs typeface="Times New Roman"/>
            </a:endParaRPr>
          </a:p>
          <a:p>
            <a:pPr algn="just"/>
            <a:r>
              <a:rPr lang="mr-IN" dirty="0" smtClean="0">
                <a:latin typeface="Times New Roman"/>
                <a:cs typeface="Times New Roman"/>
              </a:rPr>
              <a:t>Tutumların bilişsel, duyuşsal ve davranışsal olmak üzere üç öğesi vardır. Bireyin bir konu ile ilgili bildikleri o konuya olumlu bakmasını gerektiriyorsa (bilişsel öğe),  birey o konuya ilişkin olumludur (duygusal öğe). Bunu sözleri ya da davranışları (davranışsal öğe) ile gösterir (İnceoğlu, 1993). </a:t>
            </a:r>
            <a:endParaRPr lang="en-US" dirty="0">
              <a:latin typeface="Times New Roman"/>
              <a:cs typeface="Times New Roman"/>
            </a:endParaRPr>
          </a:p>
        </p:txBody>
      </p:sp>
    </p:spTree>
    <p:extLst>
      <p:ext uri="{BB962C8B-B14F-4D97-AF65-F5344CB8AC3E}">
        <p14:creationId xmlns:p14="http://schemas.microsoft.com/office/powerpoint/2010/main" val="3419619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r-IN" b="1" dirty="0" smtClean="0"/>
              <a:t>Tutum Kuramlar</a:t>
            </a:r>
            <a:r>
              <a:rPr lang="tr-TR" b="1" dirty="0" smtClean="0"/>
              <a:t>I</a:t>
            </a:r>
            <a:endParaRPr lang="en-US" dirty="0"/>
          </a:p>
        </p:txBody>
      </p:sp>
      <p:sp>
        <p:nvSpPr>
          <p:cNvPr id="3" name="Content Placeholder 2"/>
          <p:cNvSpPr>
            <a:spLocks noGrp="1"/>
          </p:cNvSpPr>
          <p:nvPr>
            <p:ph idx="1"/>
          </p:nvPr>
        </p:nvSpPr>
        <p:spPr>
          <a:xfrm>
            <a:off x="457200" y="2103285"/>
            <a:ext cx="8229600" cy="4022878"/>
          </a:xfrm>
        </p:spPr>
        <p:txBody>
          <a:bodyPr>
            <a:normAutofit/>
          </a:bodyPr>
          <a:lstStyle/>
          <a:p>
            <a:pPr algn="just"/>
            <a:r>
              <a:rPr lang="en-US" dirty="0" smtClean="0">
                <a:latin typeface="Times New Roman"/>
                <a:cs typeface="Times New Roman"/>
              </a:rPr>
              <a:t> </a:t>
            </a:r>
            <a:r>
              <a:rPr lang="mr-IN" dirty="0" smtClean="0">
                <a:latin typeface="Times New Roman"/>
                <a:cs typeface="Times New Roman"/>
              </a:rPr>
              <a:t>Tutumların nasıl oluştuğu ve nasıl değiştiği ile ilgili kuramlar ileri sürülmüştür. Tutumlara, özellikle tutum değişimi sorunuyla ilgili yapılan çeşitli araştırmalarda dört farklı kuramsal yaklaşım kullanılmıştır. Bunlar “öğrenme”, “sosyal yargı</a:t>
            </a:r>
            <a:r>
              <a:rPr lang="mr-IN" dirty="0">
                <a:latin typeface="Times New Roman"/>
                <a:cs typeface="Times New Roman"/>
              </a:rPr>
              <a:t>”</a:t>
            </a:r>
            <a:r>
              <a:rPr lang="mr-IN" dirty="0" smtClean="0">
                <a:latin typeface="Times New Roman"/>
                <a:cs typeface="Times New Roman"/>
              </a:rPr>
              <a:t>, “tutarlılık” veya “denge” içeren bilişsel kuramlar ve “işlevsel” kuramlardır (Kağıtçıbaşı, 1999). </a:t>
            </a:r>
            <a:endParaRPr lang="tr-TR" dirty="0" smtClean="0">
              <a:latin typeface="Times New Roman"/>
              <a:cs typeface="Times New Roman"/>
            </a:endParaRPr>
          </a:p>
          <a:p>
            <a:pPr algn="just"/>
            <a:endParaRPr lang="tr-TR" dirty="0" smtClean="0">
              <a:latin typeface="Times New Roman"/>
              <a:cs typeface="Times New Roman"/>
            </a:endParaRPr>
          </a:p>
          <a:p>
            <a:pPr algn="just"/>
            <a:endParaRPr lang="en-US" dirty="0">
              <a:latin typeface="Times New Roman"/>
              <a:cs typeface="Times New Roman"/>
            </a:endParaRPr>
          </a:p>
        </p:txBody>
      </p:sp>
    </p:spTree>
    <p:extLst>
      <p:ext uri="{BB962C8B-B14F-4D97-AF65-F5344CB8AC3E}">
        <p14:creationId xmlns:p14="http://schemas.microsoft.com/office/powerpoint/2010/main" val="3987316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r-IN" b="1" dirty="0"/>
              <a:t>Tutum Kuramlar</a:t>
            </a:r>
            <a:r>
              <a:rPr lang="tr-TR" b="1" dirty="0"/>
              <a:t>I</a:t>
            </a:r>
            <a:endParaRPr lang="en-US" dirty="0"/>
          </a:p>
        </p:txBody>
      </p:sp>
      <p:sp>
        <p:nvSpPr>
          <p:cNvPr id="3" name="Content Placeholder 2"/>
          <p:cNvSpPr>
            <a:spLocks noGrp="1"/>
          </p:cNvSpPr>
          <p:nvPr>
            <p:ph idx="1"/>
          </p:nvPr>
        </p:nvSpPr>
        <p:spPr/>
        <p:txBody>
          <a:bodyPr>
            <a:normAutofit/>
          </a:bodyPr>
          <a:lstStyle/>
          <a:p>
            <a:pPr algn="just"/>
            <a:r>
              <a:rPr lang="mr-IN" b="1" i="1" u="sng" dirty="0" smtClean="0">
                <a:latin typeface="Times New Roman"/>
                <a:cs typeface="Times New Roman"/>
              </a:rPr>
              <a:t>Öğrenme Kuramı </a:t>
            </a:r>
            <a:endParaRPr lang="tr-TR" b="1" i="1" u="sng" dirty="0" smtClean="0">
              <a:latin typeface="Times New Roman"/>
              <a:cs typeface="Times New Roman"/>
            </a:endParaRPr>
          </a:p>
          <a:p>
            <a:pPr algn="just"/>
            <a:r>
              <a:rPr lang="mr-IN" dirty="0" smtClean="0">
                <a:latin typeface="Times New Roman"/>
                <a:cs typeface="Times New Roman"/>
              </a:rPr>
              <a:t>Bu kuram genel bir şekilde tutum değişimine uygulanmıştır. Buna göre, tutum değişimi bir öğrenme süreci olarak ele alınarak etkileyici iletişim çalışmaları ve bunun yanısıra klasik koşullanma ile tutum geliştirme deneyleri de yapılmıştır. Klasik koşullanmada olduğu gibi, hoş yaşantılarla ilişkilendirilen objeler olumlu değerlendirilirken, hoş olmayan yaşantılarla ilişkilendirilenler olumsuz olarak değerlendirilmektedir (Tavşancıl, 2002)</a:t>
            </a:r>
            <a:r>
              <a:rPr lang="mr-IN" dirty="0" smtClean="0"/>
              <a:t>. </a:t>
            </a:r>
            <a:endParaRPr lang="en-US" dirty="0"/>
          </a:p>
        </p:txBody>
      </p:sp>
    </p:spTree>
    <p:extLst>
      <p:ext uri="{BB962C8B-B14F-4D97-AF65-F5344CB8AC3E}">
        <p14:creationId xmlns:p14="http://schemas.microsoft.com/office/powerpoint/2010/main" val="25138683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53</TotalTime>
  <Words>1126</Words>
  <Application>Microsoft Macintosh PowerPoint</Application>
  <PresentationFormat>On-screen Show (4:3)</PresentationFormat>
  <Paragraphs>38</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Apothecary</vt:lpstr>
      <vt:lpstr>Tutumların Ölçülmesi, Tutum Kuramları, Tutum Ölçekleri Ve Sorunları </vt:lpstr>
      <vt:lpstr>PowerPoint Presentation</vt:lpstr>
      <vt:lpstr>PowerPoint Presentation</vt:lpstr>
      <vt:lpstr>TutumlarI Neden ÖlçerİZ</vt:lpstr>
      <vt:lpstr>PowerPoint Presentation</vt:lpstr>
      <vt:lpstr>PowerPoint Presentation</vt:lpstr>
      <vt:lpstr>TutumlarI Oluşturan Temel Öğeler </vt:lpstr>
      <vt:lpstr>Tutum KuramlarI</vt:lpstr>
      <vt:lpstr>Tutum KuramlarI</vt:lpstr>
      <vt:lpstr>Tutum KuramlarI</vt:lpstr>
      <vt:lpstr>Tutum KuramlarI</vt:lpstr>
      <vt:lpstr>Tutum ölçeklerİnİn sorunlarI</vt:lpstr>
      <vt:lpstr>KAYNAKÇA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Tutumların Ölçülmesi, Tutum Kuramları, Tutum Ölçekleri Ve Sorunları </dc:title>
  <dc:creator>Fulya barış</dc:creator>
  <cp:lastModifiedBy>Fulya barış</cp:lastModifiedBy>
  <cp:revision>8</cp:revision>
  <dcterms:created xsi:type="dcterms:W3CDTF">2018-02-04T11:13:28Z</dcterms:created>
  <dcterms:modified xsi:type="dcterms:W3CDTF">2018-02-13T17:34:53Z</dcterms:modified>
</cp:coreProperties>
</file>