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50" r:id="rId2"/>
    <p:sldId id="438" r:id="rId3"/>
    <p:sldId id="463" r:id="rId4"/>
    <p:sldId id="451" r:id="rId5"/>
    <p:sldId id="452" r:id="rId6"/>
    <p:sldId id="439" r:id="rId7"/>
    <p:sldId id="453" r:id="rId8"/>
    <p:sldId id="454" r:id="rId9"/>
    <p:sldId id="464" r:id="rId10"/>
    <p:sldId id="45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>
      <p:cViewPr varScale="1">
        <p:scale>
          <a:sx n="83" d="100"/>
          <a:sy n="83" d="100"/>
        </p:scale>
        <p:origin x="1608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F2C25-9F31-4DE7-92C6-2E46CDB39899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D6E1-4F3E-408A-861C-892B694F9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80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64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3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7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7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0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8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6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66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2SdEpHjrjw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2SdEpHjrj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7772400" cy="1470025"/>
          </a:xfrm>
        </p:spPr>
        <p:txBody>
          <a:bodyPr/>
          <a:lstStyle/>
          <a:p>
            <a:r>
              <a:rPr lang="tr-TR" b="1" dirty="0" err="1" smtClean="0">
                <a:solidFill>
                  <a:srgbClr val="FF0000"/>
                </a:solidFill>
              </a:rPr>
              <a:t>Children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smtClean="0">
                <a:solidFill>
                  <a:srgbClr val="FF0000"/>
                </a:solidFill>
              </a:rPr>
              <a:t>and </a:t>
            </a:r>
            <a:r>
              <a:rPr lang="tr-TR" b="1" dirty="0" err="1" smtClean="0">
                <a:solidFill>
                  <a:srgbClr val="FF0000"/>
                </a:solidFill>
              </a:rPr>
              <a:t>The</a:t>
            </a:r>
            <a:r>
              <a:rPr lang="tr-TR" b="1" dirty="0" smtClean="0">
                <a:solidFill>
                  <a:srgbClr val="FF0000"/>
                </a:solidFill>
              </a:rPr>
              <a:t> Media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25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34576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200" dirty="0" err="1" smtClean="0">
                <a:solidFill>
                  <a:srgbClr val="FF0000"/>
                </a:solidFill>
              </a:rPr>
              <a:t>Writing</a:t>
            </a:r>
            <a:r>
              <a:rPr lang="tr-TR" sz="3200" dirty="0" smtClean="0">
                <a:solidFill>
                  <a:srgbClr val="FF0000"/>
                </a:solidFill>
              </a:rPr>
              <a:t>: </a:t>
            </a:r>
            <a:r>
              <a:rPr lang="tr-TR" sz="3200" dirty="0" err="1" smtClean="0">
                <a:solidFill>
                  <a:srgbClr val="FF0000"/>
                </a:solidFill>
              </a:rPr>
              <a:t>Children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smtClean="0">
                <a:solidFill>
                  <a:srgbClr val="FF0000"/>
                </a:solidFill>
              </a:rPr>
              <a:t>and </a:t>
            </a:r>
            <a:r>
              <a:rPr lang="tr-TR" sz="3200" dirty="0" err="1" smtClean="0">
                <a:solidFill>
                  <a:srgbClr val="FF0000"/>
                </a:solidFill>
              </a:rPr>
              <a:t>the</a:t>
            </a:r>
            <a:r>
              <a:rPr lang="tr-TR" sz="3200" dirty="0" smtClean="0">
                <a:solidFill>
                  <a:srgbClr val="FF0000"/>
                </a:solidFill>
              </a:rPr>
              <a:t> Media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912784" y="2389532"/>
            <a:ext cx="77724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err="1" smtClean="0"/>
              <a:t>Subject</a:t>
            </a:r>
            <a:r>
              <a:rPr lang="tr-TR" dirty="0" smtClean="0"/>
              <a:t>: </a:t>
            </a:r>
            <a:r>
              <a:rPr lang="tr-TR" dirty="0" err="1" smtClean="0"/>
              <a:t>Tv</a:t>
            </a:r>
            <a:r>
              <a:rPr lang="tr-TR" dirty="0" smtClean="0"/>
              <a:t> </a:t>
            </a:r>
            <a:r>
              <a:rPr lang="tr-TR" dirty="0"/>
              <a:t>Programs and </a:t>
            </a:r>
            <a:r>
              <a:rPr lang="tr-TR" dirty="0" err="1"/>
              <a:t>Children</a:t>
            </a:r>
            <a:endParaRPr lang="tr-T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944360" y="3068960"/>
            <a:ext cx="401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Support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ideas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examples</a:t>
            </a:r>
            <a:r>
              <a:rPr lang="tr-TR" dirty="0" smtClean="0"/>
              <a:t>. 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781486" y="1729468"/>
            <a:ext cx="401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In</a:t>
            </a:r>
            <a:r>
              <a:rPr lang="tr-TR" dirty="0" smtClean="0"/>
              <a:t> Class </a:t>
            </a:r>
            <a:r>
              <a:rPr lang="tr-TR" dirty="0" err="1" smtClean="0"/>
              <a:t>Exercise</a:t>
            </a:r>
            <a:r>
              <a:rPr lang="tr-TR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00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34576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rgbClr val="FF0000"/>
                </a:solidFill>
              </a:rPr>
              <a:t>Reading: </a:t>
            </a:r>
            <a:r>
              <a:rPr lang="tr-TR" sz="3200" dirty="0" err="1" smtClean="0">
                <a:solidFill>
                  <a:srgbClr val="FF0000"/>
                </a:solidFill>
              </a:rPr>
              <a:t>Children</a:t>
            </a:r>
            <a:r>
              <a:rPr lang="tr-TR" sz="3200" dirty="0" smtClean="0">
                <a:solidFill>
                  <a:srgbClr val="FF0000"/>
                </a:solidFill>
              </a:rPr>
              <a:t> and </a:t>
            </a:r>
            <a:r>
              <a:rPr lang="tr-TR" sz="3200" dirty="0" err="1" smtClean="0">
                <a:solidFill>
                  <a:srgbClr val="FF0000"/>
                </a:solidFill>
              </a:rPr>
              <a:t>the</a:t>
            </a:r>
            <a:r>
              <a:rPr lang="tr-TR" sz="3200" dirty="0" smtClean="0">
                <a:solidFill>
                  <a:srgbClr val="FF0000"/>
                </a:solidFill>
              </a:rPr>
              <a:t> Media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548666" y="1815793"/>
            <a:ext cx="777240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Brown, K. 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nd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Hood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S. (2002).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Academic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Encounters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Life in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Society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Cambridge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University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Press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624650" y="2736055"/>
            <a:ext cx="265367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Unit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3 : Media and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Society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612775" y="3356992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Chapter</a:t>
            </a:r>
            <a:r>
              <a:rPr lang="tr-TR" dirty="0" smtClean="0"/>
              <a:t> 6: </a:t>
            </a:r>
            <a:r>
              <a:rPr lang="tr-TR" dirty="0" err="1" smtClean="0"/>
              <a:t>Influence</a:t>
            </a:r>
            <a:r>
              <a:rPr lang="tr-TR" dirty="0" smtClean="0"/>
              <a:t> of Media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1619672" y="3970877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Television</a:t>
            </a:r>
            <a:r>
              <a:rPr lang="tr-TR" dirty="0" smtClean="0"/>
              <a:t> and </a:t>
            </a:r>
            <a:r>
              <a:rPr lang="tr-TR" dirty="0" err="1" smtClean="0"/>
              <a:t>Children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1632852" y="4397798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Fiction and </a:t>
            </a:r>
            <a:r>
              <a:rPr lang="tr-TR" dirty="0" err="1" smtClean="0"/>
              <a:t>Reality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68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34576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rgbClr val="FF0000"/>
                </a:solidFill>
              </a:rPr>
              <a:t>Reading: </a:t>
            </a:r>
            <a:r>
              <a:rPr lang="tr-TR" sz="3200" dirty="0" err="1" smtClean="0">
                <a:solidFill>
                  <a:srgbClr val="FF0000"/>
                </a:solidFill>
              </a:rPr>
              <a:t>Children</a:t>
            </a:r>
            <a:r>
              <a:rPr lang="tr-TR" sz="3200" dirty="0" smtClean="0">
                <a:solidFill>
                  <a:srgbClr val="FF0000"/>
                </a:solidFill>
              </a:rPr>
              <a:t> and </a:t>
            </a:r>
            <a:r>
              <a:rPr lang="tr-TR" sz="3200" dirty="0" err="1" smtClean="0">
                <a:solidFill>
                  <a:srgbClr val="FF0000"/>
                </a:solidFill>
              </a:rPr>
              <a:t>the</a:t>
            </a:r>
            <a:r>
              <a:rPr lang="tr-TR" sz="3200" dirty="0" smtClean="0">
                <a:solidFill>
                  <a:srgbClr val="FF0000"/>
                </a:solidFill>
              </a:rPr>
              <a:t> Media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548666" y="1815793"/>
            <a:ext cx="7772400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Discussion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questions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before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reading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612775" y="2491170"/>
            <a:ext cx="561865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problems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associated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TV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viewing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612775" y="3149059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positive</a:t>
            </a:r>
            <a:r>
              <a:rPr lang="tr-TR" dirty="0" smtClean="0"/>
              <a:t> and </a:t>
            </a:r>
            <a:r>
              <a:rPr lang="tr-TR" dirty="0" err="1" smtClean="0"/>
              <a:t>negative</a:t>
            </a:r>
            <a:r>
              <a:rPr lang="tr-TR" dirty="0" smtClean="0"/>
              <a:t> </a:t>
            </a:r>
            <a:r>
              <a:rPr lang="tr-TR" dirty="0" err="1" smtClean="0"/>
              <a:t>impacts</a:t>
            </a:r>
            <a:r>
              <a:rPr lang="tr-TR" dirty="0" smtClean="0"/>
              <a:t> of </a:t>
            </a:r>
            <a:r>
              <a:rPr lang="tr-TR" dirty="0" err="1" smtClean="0"/>
              <a:t>television</a:t>
            </a:r>
            <a:r>
              <a:rPr lang="tr-TR" dirty="0" smtClean="0"/>
              <a:t> in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/>
              <a:t>d</a:t>
            </a:r>
            <a:r>
              <a:rPr lang="tr-TR" dirty="0" err="1" smtClean="0"/>
              <a:t>aily</a:t>
            </a:r>
            <a:r>
              <a:rPr lang="tr-TR" dirty="0" smtClean="0"/>
              <a:t> life?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612774" y="3793303"/>
            <a:ext cx="62634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Should</a:t>
            </a:r>
            <a:r>
              <a:rPr lang="tr-TR" dirty="0" smtClean="0"/>
              <a:t> </a:t>
            </a:r>
            <a:r>
              <a:rPr lang="tr-TR" dirty="0" err="1" smtClean="0"/>
              <a:t>children</a:t>
            </a:r>
            <a:r>
              <a:rPr lang="tr-TR" dirty="0" smtClean="0"/>
              <a:t> </a:t>
            </a:r>
            <a:r>
              <a:rPr lang="tr-TR" dirty="0" err="1" smtClean="0"/>
              <a:t>watch</a:t>
            </a:r>
            <a:r>
              <a:rPr lang="tr-TR" dirty="0" smtClean="0"/>
              <a:t> TV? </a:t>
            </a:r>
            <a:r>
              <a:rPr lang="tr-TR" dirty="0" err="1" smtClean="0"/>
              <a:t>Why</a:t>
            </a:r>
            <a:r>
              <a:rPr lang="tr-TR" dirty="0" smtClean="0"/>
              <a:t>? </a:t>
            </a:r>
            <a:r>
              <a:rPr lang="tr-TR" dirty="0" err="1" smtClean="0"/>
              <a:t>Why</a:t>
            </a:r>
            <a:r>
              <a:rPr lang="tr-TR" dirty="0" smtClean="0"/>
              <a:t> not?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612774" y="4431828"/>
            <a:ext cx="77756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positive</a:t>
            </a:r>
            <a:r>
              <a:rPr lang="tr-TR" dirty="0" smtClean="0"/>
              <a:t> and </a:t>
            </a:r>
            <a:r>
              <a:rPr lang="tr-TR" dirty="0" err="1" smtClean="0"/>
              <a:t>negative</a:t>
            </a:r>
            <a:r>
              <a:rPr lang="tr-TR" dirty="0" smtClean="0"/>
              <a:t> </a:t>
            </a:r>
            <a:r>
              <a:rPr lang="tr-TR" dirty="0" err="1" smtClean="0"/>
              <a:t>impacts</a:t>
            </a:r>
            <a:r>
              <a:rPr lang="tr-TR" dirty="0" smtClean="0"/>
              <a:t> of </a:t>
            </a:r>
            <a:r>
              <a:rPr lang="tr-TR" dirty="0" err="1" smtClean="0"/>
              <a:t>television</a:t>
            </a:r>
            <a:r>
              <a:rPr lang="tr-TR" dirty="0" smtClean="0"/>
              <a:t> </a:t>
            </a:r>
            <a:r>
              <a:rPr lang="tr-TR" dirty="0" smtClean="0"/>
              <a:t>on </a:t>
            </a:r>
            <a:r>
              <a:rPr lang="tr-TR" dirty="0" err="1" smtClean="0"/>
              <a:t>children</a:t>
            </a:r>
            <a:r>
              <a:rPr lang="tr-T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71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Dikdörtgen 8"/>
          <p:cNvSpPr/>
          <p:nvPr/>
        </p:nvSpPr>
        <p:spPr>
          <a:xfrm>
            <a:off x="723114" y="1373853"/>
            <a:ext cx="1182568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Estimate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763013" y="3464701"/>
            <a:ext cx="123303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Violence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763013" y="2355818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smtClean="0"/>
              <a:t>Commercial:</a:t>
            </a:r>
            <a:endParaRPr lang="en-US" dirty="0"/>
          </a:p>
        </p:txBody>
      </p:sp>
      <p:sp>
        <p:nvSpPr>
          <p:cNvPr id="7" name="Metin kutusu 6"/>
          <p:cNvSpPr txBox="1"/>
          <p:nvPr/>
        </p:nvSpPr>
        <p:spPr>
          <a:xfrm>
            <a:off x="723114" y="565790"/>
            <a:ext cx="543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for</a:t>
            </a:r>
            <a:r>
              <a:rPr lang="tr-TR" sz="3200" b="1" dirty="0" smtClean="0">
                <a:solidFill>
                  <a:srgbClr val="FF0000"/>
                </a:solidFill>
              </a:rPr>
              <a:t> Reading: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115616" y="1851734"/>
            <a:ext cx="6966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judge tentatively or approximately the value, worth, or significance </a:t>
            </a:r>
            <a:r>
              <a:rPr lang="en-US" dirty="0" smtClean="0"/>
              <a:t>of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6" name="Dikdörtgen 5"/>
          <p:cNvSpPr/>
          <p:nvPr/>
        </p:nvSpPr>
        <p:spPr>
          <a:xfrm>
            <a:off x="1081801" y="2737569"/>
            <a:ext cx="77386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n </a:t>
            </a:r>
            <a:r>
              <a:rPr lang="en-US" dirty="0"/>
              <a:t>advertisement included with another broadcast (as on radio, television, or a podcast)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1115616" y="3806502"/>
            <a:ext cx="75881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he </a:t>
            </a:r>
            <a:r>
              <a:rPr lang="en-US" dirty="0"/>
              <a:t>use of physical force so as to injure, abuse, damage, or </a:t>
            </a:r>
            <a:r>
              <a:rPr lang="en-US" dirty="0" smtClean="0"/>
              <a:t>destroy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763013" y="4218007"/>
            <a:ext cx="1419043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Aggressive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081801" y="4632187"/>
            <a:ext cx="4031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ending </a:t>
            </a:r>
            <a:r>
              <a:rPr lang="en-US" dirty="0"/>
              <a:t>toward or </a:t>
            </a:r>
            <a:r>
              <a:rPr lang="en-US" dirty="0" smtClean="0"/>
              <a:t>exhibiting</a:t>
            </a:r>
            <a:r>
              <a:rPr lang="tr-TR" dirty="0" smtClean="0"/>
              <a:t> </a:t>
            </a:r>
            <a:r>
              <a:rPr lang="tr-TR" dirty="0" err="1" smtClean="0"/>
              <a:t>aggression</a:t>
            </a:r>
            <a:r>
              <a:rPr lang="tr-TR" dirty="0" smtClean="0"/>
              <a:t>.</a:t>
            </a:r>
            <a:r>
              <a:rPr lang="en-US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4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Dikdörtgen 8"/>
          <p:cNvSpPr/>
          <p:nvPr/>
        </p:nvSpPr>
        <p:spPr>
          <a:xfrm>
            <a:off x="788712" y="1412996"/>
            <a:ext cx="111088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Physical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844821" y="3371251"/>
            <a:ext cx="1256434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Sensitive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909578" y="2607864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Undertake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7" name="Metin kutusu 6"/>
          <p:cNvSpPr txBox="1"/>
          <p:nvPr/>
        </p:nvSpPr>
        <p:spPr>
          <a:xfrm>
            <a:off x="723114" y="565790"/>
            <a:ext cx="543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for</a:t>
            </a:r>
            <a:r>
              <a:rPr lang="tr-TR" sz="3200" b="1" dirty="0" smtClean="0">
                <a:solidFill>
                  <a:srgbClr val="FF0000"/>
                </a:solidFill>
              </a:rPr>
              <a:t> Reading: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115616" y="1851734"/>
            <a:ext cx="6966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/>
              <a:t>H</a:t>
            </a:r>
            <a:r>
              <a:rPr lang="en-US" dirty="0" err="1" smtClean="0"/>
              <a:t>aving</a:t>
            </a:r>
            <a:r>
              <a:rPr lang="en-US" dirty="0" smtClean="0"/>
              <a:t> </a:t>
            </a:r>
            <a:r>
              <a:rPr lang="en-US" dirty="0"/>
              <a:t>material </a:t>
            </a:r>
            <a:r>
              <a:rPr lang="en-US" dirty="0" smtClean="0"/>
              <a:t>existence</a:t>
            </a:r>
            <a:r>
              <a:rPr lang="tr-TR" dirty="0"/>
              <a:t>;</a:t>
            </a:r>
            <a:r>
              <a:rPr lang="en-US" b="1" dirty="0"/>
              <a:t> </a:t>
            </a:r>
            <a:r>
              <a:rPr lang="en-US" dirty="0"/>
              <a:t>perceptible especially through the senses and subject to the laws of </a:t>
            </a:r>
            <a:r>
              <a:rPr lang="en-US" dirty="0" err="1" smtClean="0"/>
              <a:t>nat</a:t>
            </a:r>
            <a:r>
              <a:rPr lang="tr-TR" dirty="0" smtClean="0"/>
              <a:t>u</a:t>
            </a:r>
            <a:r>
              <a:rPr lang="en-US" dirty="0" smtClean="0"/>
              <a:t>re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6" name="Dikdörtgen 5"/>
          <p:cNvSpPr/>
          <p:nvPr/>
        </p:nvSpPr>
        <p:spPr>
          <a:xfrm>
            <a:off x="1128161" y="2948049"/>
            <a:ext cx="4297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 </a:t>
            </a:r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put </a:t>
            </a:r>
            <a:r>
              <a:rPr lang="en-US" dirty="0" smtClean="0"/>
              <a:t>oneself</a:t>
            </a:r>
            <a:r>
              <a:rPr lang="tr-TR" dirty="0" smtClean="0"/>
              <a:t> </a:t>
            </a:r>
            <a:r>
              <a:rPr lang="tr-TR" dirty="0" err="1" smtClean="0"/>
              <a:t>under</a:t>
            </a:r>
            <a:r>
              <a:rPr lang="en-US" dirty="0"/>
              <a:t> </a:t>
            </a:r>
            <a:r>
              <a:rPr lang="en-US" dirty="0" smtClean="0"/>
              <a:t>obligation </a:t>
            </a:r>
            <a:r>
              <a:rPr lang="en-US" dirty="0"/>
              <a:t>to </a:t>
            </a:r>
            <a:r>
              <a:rPr lang="en-US" dirty="0" smtClean="0"/>
              <a:t>perform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1088263" y="3788742"/>
            <a:ext cx="75881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D</a:t>
            </a:r>
            <a:r>
              <a:rPr lang="en-US" dirty="0" err="1" smtClean="0"/>
              <a:t>elicately</a:t>
            </a:r>
            <a:r>
              <a:rPr lang="en-US" dirty="0" smtClean="0"/>
              <a:t> </a:t>
            </a:r>
            <a:r>
              <a:rPr lang="en-US" dirty="0"/>
              <a:t>aware of the attitudes and feelings of </a:t>
            </a:r>
            <a:r>
              <a:rPr lang="en-US" dirty="0" smtClean="0"/>
              <a:t>others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5" name="Dikdörtgen 14"/>
          <p:cNvSpPr/>
          <p:nvPr/>
        </p:nvSpPr>
        <p:spPr>
          <a:xfrm>
            <a:off x="845782" y="4330055"/>
            <a:ext cx="125547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Clear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cut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088263" y="4726302"/>
            <a:ext cx="7454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F</a:t>
            </a:r>
            <a:r>
              <a:rPr lang="en-US" dirty="0" err="1" smtClean="0"/>
              <a:t>ree</a:t>
            </a:r>
            <a:r>
              <a:rPr lang="en-US" dirty="0" smtClean="0"/>
              <a:t> </a:t>
            </a:r>
            <a:r>
              <a:rPr lang="en-US" dirty="0"/>
              <a:t>from ambiguity or </a:t>
            </a:r>
            <a:r>
              <a:rPr lang="en-US" dirty="0" smtClean="0"/>
              <a:t>uncertainty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8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694927" y="1454334"/>
            <a:ext cx="1049454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Portray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666621" y="2382061"/>
            <a:ext cx="1493807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Punishment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666621" y="3281107"/>
            <a:ext cx="107080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Tend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927938" y="1858407"/>
            <a:ext cx="70455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/>
              <a:t>T</a:t>
            </a:r>
            <a:r>
              <a:rPr lang="tr-TR" dirty="0" err="1" smtClean="0"/>
              <a:t>o</a:t>
            </a:r>
            <a:r>
              <a:rPr lang="tr-TR" dirty="0" smtClean="0"/>
              <a:t> </a:t>
            </a:r>
            <a:r>
              <a:rPr lang="tr-TR" dirty="0" err="1"/>
              <a:t>describe</a:t>
            </a:r>
            <a:r>
              <a:rPr lang="tr-TR" dirty="0"/>
              <a:t> in </a:t>
            </a:r>
            <a:r>
              <a:rPr lang="tr-TR" dirty="0" err="1" smtClean="0"/>
              <a:t>words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927938" y="2760377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penalty inflicted on an offender through judicial </a:t>
            </a:r>
            <a:r>
              <a:rPr lang="en-US" dirty="0" smtClean="0"/>
              <a:t>procedure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7" name="Dikdörtgen 16"/>
          <p:cNvSpPr/>
          <p:nvPr/>
        </p:nvSpPr>
        <p:spPr>
          <a:xfrm>
            <a:off x="961778" y="3714346"/>
            <a:ext cx="67546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move, direct, or develop one's course in a particular </a:t>
            </a:r>
            <a:r>
              <a:rPr lang="en-US" dirty="0" smtClean="0"/>
              <a:t>direction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1032069" y="4616316"/>
            <a:ext cx="683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O</a:t>
            </a:r>
            <a:r>
              <a:rPr lang="en-US" dirty="0" smtClean="0"/>
              <a:t>f </a:t>
            </a:r>
            <a:r>
              <a:rPr lang="en-US" dirty="0"/>
              <a:t>a kind likely to be </a:t>
            </a:r>
            <a:r>
              <a:rPr lang="en-US" dirty="0" smtClean="0"/>
              <a:t>damaging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715832" y="4172764"/>
            <a:ext cx="113390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Harmful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723114" y="565790"/>
            <a:ext cx="543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for</a:t>
            </a:r>
            <a:r>
              <a:rPr lang="tr-TR" sz="3200" b="1" dirty="0" smtClean="0">
                <a:solidFill>
                  <a:srgbClr val="FF0000"/>
                </a:solidFill>
              </a:rPr>
              <a:t> Reading: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7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888404" y="1383698"/>
            <a:ext cx="1267463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Response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871155" y="2360688"/>
            <a:ext cx="1044710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Passive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858432" y="3334982"/>
            <a:ext cx="126188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Deal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997618" y="1839458"/>
            <a:ext cx="70455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S</a:t>
            </a:r>
            <a:r>
              <a:rPr lang="en-US" dirty="0" err="1" smtClean="0"/>
              <a:t>omething</a:t>
            </a:r>
            <a:r>
              <a:rPr lang="en-US" dirty="0" smtClean="0"/>
              <a:t> </a:t>
            </a:r>
            <a:r>
              <a:rPr lang="en-US" dirty="0"/>
              <a:t>constituting a reply or a </a:t>
            </a:r>
            <a:r>
              <a:rPr lang="en-US" dirty="0" smtClean="0"/>
              <a:t>reaction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997618" y="2850945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ending </a:t>
            </a:r>
            <a:r>
              <a:rPr lang="en-US" dirty="0"/>
              <a:t>not to take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tr-TR" dirty="0" err="1" smtClean="0"/>
              <a:t>active</a:t>
            </a:r>
            <a:r>
              <a:rPr lang="tr-TR" dirty="0"/>
              <a:t> </a:t>
            </a:r>
            <a:r>
              <a:rPr lang="en-US" dirty="0" smtClean="0"/>
              <a:t>or </a:t>
            </a:r>
            <a:r>
              <a:rPr lang="en-US" dirty="0"/>
              <a:t>dominant </a:t>
            </a:r>
            <a:r>
              <a:rPr lang="en-US" dirty="0" smtClean="0"/>
              <a:t>part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7" name="Dikdörtgen 16"/>
          <p:cNvSpPr/>
          <p:nvPr/>
        </p:nvSpPr>
        <p:spPr>
          <a:xfrm>
            <a:off x="997618" y="3819019"/>
            <a:ext cx="76624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do something about (a person or thing that causes a problem or difficult situation</a:t>
            </a:r>
            <a:r>
              <a:rPr lang="en-US" dirty="0" smtClean="0"/>
              <a:t>)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723114" y="565790"/>
            <a:ext cx="543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for</a:t>
            </a:r>
            <a:r>
              <a:rPr lang="tr-TR" sz="3200" b="1" dirty="0" smtClean="0">
                <a:solidFill>
                  <a:srgbClr val="FF0000"/>
                </a:solidFill>
              </a:rPr>
              <a:t> Reading: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858432" y="4533445"/>
            <a:ext cx="1000595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Fiction: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001740" y="4941391"/>
            <a:ext cx="76624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S</a:t>
            </a:r>
            <a:r>
              <a:rPr lang="en-US" dirty="0" err="1" smtClean="0"/>
              <a:t>omething</a:t>
            </a:r>
            <a:r>
              <a:rPr lang="en-US" dirty="0" smtClean="0"/>
              <a:t> </a:t>
            </a:r>
            <a:r>
              <a:rPr lang="en-US" dirty="0"/>
              <a:t>invented by the imagination or </a:t>
            </a:r>
            <a:r>
              <a:rPr lang="en-US" dirty="0" smtClean="0"/>
              <a:t>feigned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7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34576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200" dirty="0" err="1" smtClean="0">
                <a:solidFill>
                  <a:srgbClr val="FF0000"/>
                </a:solidFill>
              </a:rPr>
              <a:t>Listening</a:t>
            </a:r>
            <a:r>
              <a:rPr lang="tr-TR" sz="3200" dirty="0" smtClean="0">
                <a:solidFill>
                  <a:srgbClr val="FF0000"/>
                </a:solidFill>
              </a:rPr>
              <a:t>: </a:t>
            </a:r>
            <a:r>
              <a:rPr lang="tr-TR" sz="3200" dirty="0" err="1" smtClean="0">
                <a:solidFill>
                  <a:srgbClr val="FF0000"/>
                </a:solidFill>
              </a:rPr>
              <a:t>Children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smtClean="0">
                <a:solidFill>
                  <a:srgbClr val="FF0000"/>
                </a:solidFill>
              </a:rPr>
              <a:t>and </a:t>
            </a:r>
            <a:r>
              <a:rPr lang="tr-TR" sz="3200" dirty="0" err="1" smtClean="0">
                <a:solidFill>
                  <a:srgbClr val="FF0000"/>
                </a:solidFill>
              </a:rPr>
              <a:t>the</a:t>
            </a:r>
            <a:r>
              <a:rPr lang="tr-TR" sz="3200" dirty="0" smtClean="0">
                <a:solidFill>
                  <a:srgbClr val="FF0000"/>
                </a:solidFill>
              </a:rPr>
              <a:t> Media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548666" y="1815793"/>
            <a:ext cx="77724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tr-TR" dirty="0"/>
              <a:t>How </a:t>
            </a:r>
            <a:r>
              <a:rPr lang="tr-TR" dirty="0" err="1"/>
              <a:t>Tv</a:t>
            </a:r>
            <a:r>
              <a:rPr lang="tr-TR" dirty="0"/>
              <a:t> </a:t>
            </a:r>
            <a:r>
              <a:rPr lang="tr-TR" dirty="0" err="1"/>
              <a:t>Affects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Brains</a:t>
            </a:r>
            <a:r>
              <a:rPr lang="tr-TR" dirty="0"/>
              <a:t> of </a:t>
            </a:r>
            <a:r>
              <a:rPr lang="tr-TR" dirty="0" err="1"/>
              <a:t>Young</a:t>
            </a:r>
            <a:r>
              <a:rPr lang="tr-TR" dirty="0"/>
              <a:t> </a:t>
            </a:r>
            <a:r>
              <a:rPr lang="tr-TR" dirty="0" err="1"/>
              <a:t>Children</a:t>
            </a:r>
            <a:r>
              <a:rPr lang="tr-TR" dirty="0"/>
              <a:t>”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403648" y="2411408"/>
            <a:ext cx="4842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u="sng" dirty="0">
                <a:hlinkClick r:id="rId2"/>
              </a:rPr>
              <a:t>https://www.youtube.com/watch?v=v2SdEpHjrjw</a:t>
            </a:r>
            <a:endParaRPr lang="tr-TR" dirty="0"/>
          </a:p>
        </p:txBody>
      </p:sp>
      <p:sp>
        <p:nvSpPr>
          <p:cNvPr id="12" name="Dikdörtgen 11"/>
          <p:cNvSpPr/>
          <p:nvPr/>
        </p:nvSpPr>
        <p:spPr>
          <a:xfrm>
            <a:off x="460375" y="3185812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Discussion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listening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460375" y="3807577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main </a:t>
            </a:r>
            <a:r>
              <a:rPr lang="tr-TR" dirty="0" err="1" smtClean="0"/>
              <a:t>point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speech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460375" y="4351801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Do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agree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disagree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speaker</a:t>
            </a:r>
            <a:r>
              <a:rPr lang="tr-TR" dirty="0" smtClean="0"/>
              <a:t>? </a:t>
            </a:r>
            <a:r>
              <a:rPr lang="tr-TR" dirty="0" err="1" smtClean="0"/>
              <a:t>Why</a:t>
            </a:r>
            <a:r>
              <a:rPr lang="tr-T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80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34576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200" dirty="0" err="1" smtClean="0">
                <a:solidFill>
                  <a:srgbClr val="FF0000"/>
                </a:solidFill>
              </a:rPr>
              <a:t>Listening</a:t>
            </a:r>
            <a:r>
              <a:rPr lang="tr-TR" sz="3200" dirty="0" smtClean="0">
                <a:solidFill>
                  <a:srgbClr val="FF0000"/>
                </a:solidFill>
              </a:rPr>
              <a:t>: </a:t>
            </a:r>
            <a:r>
              <a:rPr lang="tr-TR" sz="3200" dirty="0" err="1" smtClean="0">
                <a:solidFill>
                  <a:srgbClr val="FF0000"/>
                </a:solidFill>
              </a:rPr>
              <a:t>Children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smtClean="0">
                <a:solidFill>
                  <a:srgbClr val="FF0000"/>
                </a:solidFill>
              </a:rPr>
              <a:t>and </a:t>
            </a:r>
            <a:r>
              <a:rPr lang="tr-TR" sz="3200" dirty="0" err="1" smtClean="0">
                <a:solidFill>
                  <a:srgbClr val="FF0000"/>
                </a:solidFill>
              </a:rPr>
              <a:t>the</a:t>
            </a:r>
            <a:r>
              <a:rPr lang="tr-TR" sz="3200" dirty="0" smtClean="0">
                <a:solidFill>
                  <a:srgbClr val="FF0000"/>
                </a:solidFill>
              </a:rPr>
              <a:t> Media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548666" y="1815793"/>
            <a:ext cx="77724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tr-TR" dirty="0"/>
              <a:t>How </a:t>
            </a:r>
            <a:r>
              <a:rPr lang="tr-TR" dirty="0" err="1"/>
              <a:t>Tv</a:t>
            </a:r>
            <a:r>
              <a:rPr lang="tr-TR" dirty="0"/>
              <a:t> </a:t>
            </a:r>
            <a:r>
              <a:rPr lang="tr-TR" dirty="0" err="1"/>
              <a:t>Affects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Brains</a:t>
            </a:r>
            <a:r>
              <a:rPr lang="tr-TR" dirty="0"/>
              <a:t> of </a:t>
            </a:r>
            <a:r>
              <a:rPr lang="tr-TR" dirty="0" err="1"/>
              <a:t>Young</a:t>
            </a:r>
            <a:r>
              <a:rPr lang="tr-TR" dirty="0"/>
              <a:t> </a:t>
            </a:r>
            <a:r>
              <a:rPr lang="tr-TR" dirty="0" err="1"/>
              <a:t>Children</a:t>
            </a:r>
            <a:r>
              <a:rPr lang="tr-TR" dirty="0"/>
              <a:t>”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403648" y="2411408"/>
            <a:ext cx="4842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u="sng" dirty="0">
                <a:hlinkClick r:id="rId2"/>
              </a:rPr>
              <a:t>https://www.youtube.com/watch?v=v2SdEpHjrjw</a:t>
            </a:r>
            <a:endParaRPr lang="tr-TR" dirty="0"/>
          </a:p>
        </p:txBody>
      </p:sp>
      <p:sp>
        <p:nvSpPr>
          <p:cNvPr id="12" name="Dikdörtgen 11"/>
          <p:cNvSpPr/>
          <p:nvPr/>
        </p:nvSpPr>
        <p:spPr>
          <a:xfrm>
            <a:off x="460375" y="3185812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Discussion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listening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460375" y="3789040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Can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give</a:t>
            </a:r>
            <a:r>
              <a:rPr lang="tr-TR" dirty="0" smtClean="0"/>
              <a:t> </a:t>
            </a:r>
            <a:r>
              <a:rPr lang="tr-TR" dirty="0" err="1" smtClean="0"/>
              <a:t>examples</a:t>
            </a:r>
            <a:r>
              <a:rPr lang="tr-TR" dirty="0" smtClean="0"/>
              <a:t> of </a:t>
            </a:r>
            <a:r>
              <a:rPr lang="tr-TR" dirty="0" err="1" smtClean="0"/>
              <a:t>children</a:t>
            </a:r>
            <a:r>
              <a:rPr lang="tr-TR" dirty="0" smtClean="0"/>
              <a:t> </a:t>
            </a:r>
            <a:r>
              <a:rPr lang="tr-TR" dirty="0" err="1" smtClean="0"/>
              <a:t>programs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harmful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children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517090" y="4293096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media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child</a:t>
            </a:r>
            <a:r>
              <a:rPr lang="tr-TR" dirty="0" err="1" smtClean="0"/>
              <a:t>ren</a:t>
            </a:r>
            <a:r>
              <a:rPr lang="tr-TR" dirty="0" smtClean="0"/>
              <a:t> </a:t>
            </a:r>
            <a:r>
              <a:rPr lang="tr-TR" dirty="0" err="1" smtClean="0"/>
              <a:t>development</a:t>
            </a:r>
            <a:r>
              <a:rPr lang="tr-TR" dirty="0" smtClean="0"/>
              <a:t>? </a:t>
            </a:r>
            <a:r>
              <a:rPr lang="tr-TR" dirty="0" err="1" smtClean="0"/>
              <a:t>Why</a:t>
            </a:r>
            <a:r>
              <a:rPr lang="tr-TR" dirty="0" smtClean="0"/>
              <a:t>? </a:t>
            </a:r>
            <a:r>
              <a:rPr lang="tr-TR" dirty="0" err="1" smtClean="0"/>
              <a:t>Why</a:t>
            </a:r>
            <a:r>
              <a:rPr lang="tr-TR" dirty="0" smtClean="0"/>
              <a:t>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25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4756</TotalTime>
  <Words>494</Words>
  <Application>Microsoft Office PowerPoint</Application>
  <PresentationFormat>Ekran Gösterisi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Ofis Teması</vt:lpstr>
      <vt:lpstr>Children and The Media</vt:lpstr>
      <vt:lpstr>Reading: Children and the Media</vt:lpstr>
      <vt:lpstr>Reading: Children and the Media</vt:lpstr>
      <vt:lpstr>PowerPoint Sunusu</vt:lpstr>
      <vt:lpstr>PowerPoint Sunusu</vt:lpstr>
      <vt:lpstr>PowerPoint Sunusu</vt:lpstr>
      <vt:lpstr>PowerPoint Sunusu</vt:lpstr>
      <vt:lpstr>Listening: Children and the Media</vt:lpstr>
      <vt:lpstr>Listening: Children and the Media</vt:lpstr>
      <vt:lpstr>Writing: Children and the Media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SINIF</dc:creator>
  <cp:lastModifiedBy>ilaum</cp:lastModifiedBy>
  <cp:revision>200</cp:revision>
  <dcterms:created xsi:type="dcterms:W3CDTF">2020-02-06T11:34:11Z</dcterms:created>
  <dcterms:modified xsi:type="dcterms:W3CDTF">2020-05-10T11:06:23Z</dcterms:modified>
</cp:coreProperties>
</file>