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08.02.2018</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08.02.2018</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08.02.2018</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2800" dirty="0" smtClean="0">
                <a:solidFill>
                  <a:schemeClr val="tx1"/>
                </a:solidFill>
                <a:latin typeface="Calibri" pitchFamily="34" charset="0"/>
                <a:cs typeface="Calibri" pitchFamily="34" charset="0"/>
              </a:rPr>
              <a:t>Dersin Adı: SOSYAL HİZMET EĞİTİM PROGRAMLARININ ANALİZİ</a:t>
            </a:r>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Sorumlu Öğretim Üyesi: Prof. Dr. Veli DUYAN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Arjantin	</a:t>
            </a:r>
            <a:endParaRPr lang="tr-TR" dirty="0"/>
          </a:p>
        </p:txBody>
      </p:sp>
      <p:sp>
        <p:nvSpPr>
          <p:cNvPr id="3" name="Content Placeholder 2"/>
          <p:cNvSpPr>
            <a:spLocks noGrp="1"/>
          </p:cNvSpPr>
          <p:nvPr>
            <p:ph idx="1"/>
          </p:nvPr>
        </p:nvSpPr>
        <p:spPr/>
        <p:txBody>
          <a:bodyPr>
            <a:normAutofit/>
          </a:bodyPr>
          <a:lstStyle/>
          <a:p>
            <a:pPr marL="0" indent="0" algn="ctr">
              <a:buNone/>
            </a:pPr>
            <a:endParaRPr lang="tr-TR" dirty="0" smtClean="0"/>
          </a:p>
          <a:p>
            <a:pPr marL="0" indent="0" algn="ctr">
              <a:buNone/>
            </a:pPr>
            <a:endParaRPr lang="tr-TR" dirty="0"/>
          </a:p>
          <a:p>
            <a:pPr marL="0" indent="0" algn="ctr">
              <a:buNone/>
            </a:pPr>
            <a:r>
              <a:rPr lang="tr-TR" dirty="0" smtClean="0"/>
              <a:t>Arjantin Sosyal Hizmet Uygulamaları </a:t>
            </a:r>
            <a:r>
              <a:rPr lang="tr-TR" dirty="0" smtClean="0"/>
              <a:t>İncelemesi</a:t>
            </a:r>
            <a:endParaRPr lang="tr-TR" dirty="0" smtClean="0"/>
          </a:p>
        </p:txBody>
      </p:sp>
    </p:spTree>
    <p:extLst>
      <p:ext uri="{BB962C8B-B14F-4D97-AF65-F5344CB8AC3E}">
        <p14:creationId xmlns:p14="http://schemas.microsoft.com/office/powerpoint/2010/main" xmlns="" val="814430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tr-TR"/>
          </a:p>
        </p:txBody>
      </p:sp>
      <p:sp>
        <p:nvSpPr>
          <p:cNvPr id="3" name="Subtitle 2"/>
          <p:cNvSpPr>
            <a:spLocks noGrp="1"/>
          </p:cNvSpPr>
          <p:nvPr>
            <p:ph type="subTitle" idx="1"/>
          </p:nvPr>
        </p:nvSpPr>
        <p:spPr/>
        <p:txBody>
          <a:bodyPr/>
          <a:lstStyle/>
          <a:p>
            <a:endParaRPr lang="tr-TR"/>
          </a:p>
        </p:txBody>
      </p:sp>
      <p:pic>
        <p:nvPicPr>
          <p:cNvPr id="4" name="Resim 1" descr="http://cografyaharita.com/haritalarim/3g_gamerika_siyasi_haritasi.png"/>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691640" y="91757"/>
            <a:ext cx="5760720" cy="6674485"/>
          </a:xfrm>
          <a:prstGeom prst="rect">
            <a:avLst/>
          </a:prstGeom>
          <a:noFill/>
          <a:ln>
            <a:noFill/>
          </a:ln>
        </p:spPr>
      </p:pic>
    </p:spTree>
    <p:extLst>
      <p:ext uri="{BB962C8B-B14F-4D97-AF65-F5344CB8AC3E}">
        <p14:creationId xmlns:p14="http://schemas.microsoft.com/office/powerpoint/2010/main" xmlns="" val="2385687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i="1" dirty="0"/>
              <a:t>Günümüze dair rakamlar</a:t>
            </a:r>
            <a:r>
              <a:rPr lang="tr-TR" b="1" i="1" dirty="0" smtClean="0"/>
              <a:t>:</a:t>
            </a:r>
            <a:endParaRPr lang="tr-TR" dirty="0"/>
          </a:p>
        </p:txBody>
      </p:sp>
      <p:sp>
        <p:nvSpPr>
          <p:cNvPr id="3" name="Content Placeholder 2"/>
          <p:cNvSpPr>
            <a:spLocks noGrp="1"/>
          </p:cNvSpPr>
          <p:nvPr>
            <p:ph idx="1"/>
          </p:nvPr>
        </p:nvSpPr>
        <p:spPr/>
        <p:txBody>
          <a:bodyPr>
            <a:normAutofit/>
          </a:bodyPr>
          <a:lstStyle/>
          <a:p>
            <a:r>
              <a:rPr lang="tr-TR" dirty="0" smtClean="0"/>
              <a:t>Arjantin’in </a:t>
            </a:r>
            <a:r>
              <a:rPr lang="tr-TR" dirty="0"/>
              <a:t>nüfusu Temmuz 2016 itibariyle 43,886,748’dır. Erkeklerde yaşam beklentisi 74, kadınlarda 80.4’yıldır. Milli gelirinin %4,8’ini sağlık harcamalarına ayırmakta ve her 1000 kişi başına 3.86 hekim düşmektedir. 10 yaş üstü erkek ve kadınlarda okuma yazma bilme oranı %98’dir. Kişi başı milli geliri 2015 yılı için 20.500 USD’dir.</a:t>
            </a:r>
          </a:p>
          <a:p>
            <a:r>
              <a:rPr lang="tr-TR" dirty="0"/>
              <a:t>Türkiye’de yaşam beklentisi erkeklerde 72.5 ve kadınlarda 77.3 yıldır. Türkiye milli gelirinin %5,4’ünü kamu sağlığına harcamaktadır ve her 1000 kişiye 1,71 hekim düşmektedir. Türkiye’de 15 yaş üstü erkeklerin %98,4’ü, kadınların %91,8’i okuma yazma bilmektedir. Kişi başı milli geliri 2015 yılı için 20.400 USD’dir.</a:t>
            </a:r>
          </a:p>
          <a:p>
            <a:endParaRPr lang="tr-TR" dirty="0"/>
          </a:p>
        </p:txBody>
      </p:sp>
    </p:spTree>
    <p:extLst>
      <p:ext uri="{BB962C8B-B14F-4D97-AF65-F5344CB8AC3E}">
        <p14:creationId xmlns:p14="http://schemas.microsoft.com/office/powerpoint/2010/main" xmlns="" val="2646629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i="1" dirty="0"/>
              <a:t>Peronist ideoloji ya da </a:t>
            </a:r>
            <a:r>
              <a:rPr lang="tr-TR" b="1" i="1" dirty="0" smtClean="0"/>
              <a:t>Justicialismo</a:t>
            </a:r>
            <a:endParaRPr lang="tr-TR" dirty="0"/>
          </a:p>
        </p:txBody>
      </p:sp>
      <p:sp>
        <p:nvSpPr>
          <p:cNvPr id="3" name="Content Placeholder 2"/>
          <p:cNvSpPr>
            <a:spLocks noGrp="1"/>
          </p:cNvSpPr>
          <p:nvPr>
            <p:ph idx="1"/>
          </p:nvPr>
        </p:nvSpPr>
        <p:spPr/>
        <p:txBody>
          <a:bodyPr>
            <a:normAutofit/>
          </a:bodyPr>
          <a:lstStyle/>
          <a:p>
            <a:r>
              <a:rPr lang="tr-TR" dirty="0"/>
              <a:t>Peronizm, işçi hareketleri ve yerli sermayenin işçi hareketlerini hükümetten bastırma beklentileri arasında ortaya çıktı. Peron’un anti-kapitalist söylemleri ve ‘işçici’ tutumunun yanı sıra merkez bankasının devletleştirilmesi gibi kararlarla ekonomide devletin rolünü arttıracağı sinyalleri vermesi egemen sınıfının önemli bir kesiminin kendisine yüz çevirmesiyle sonuçlandı. Ülkenin sömürge geçmişi düşünüldüğünde komünizme savrulmadan emperyalizme bağımlılıktan kurtulmanın tek koşulu Marx’ın </a:t>
            </a:r>
            <a:r>
              <a:rPr lang="tr-TR" i="1" dirty="0"/>
              <a:t>Bonapartizm</a:t>
            </a:r>
            <a:r>
              <a:rPr lang="tr-TR" dirty="0"/>
              <a:t> diye adlandırdığı bir üçüncü yol tutturmaktı. </a:t>
            </a:r>
          </a:p>
          <a:p>
            <a:endParaRPr lang="tr-TR" dirty="0"/>
          </a:p>
        </p:txBody>
      </p:sp>
    </p:spTree>
    <p:extLst>
      <p:ext uri="{BB962C8B-B14F-4D97-AF65-F5344CB8AC3E}">
        <p14:creationId xmlns:p14="http://schemas.microsoft.com/office/powerpoint/2010/main" xmlns="" val="4191525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Arjantin’de sosyal hizmet uygulamaları</a:t>
            </a:r>
            <a:r>
              <a:rPr lang="tr-TR" dirty="0"/>
              <a:t/>
            </a:r>
            <a:br>
              <a:rPr lang="tr-TR" dirty="0"/>
            </a:br>
            <a:endParaRPr lang="tr-TR" dirty="0"/>
          </a:p>
        </p:txBody>
      </p:sp>
      <p:sp>
        <p:nvSpPr>
          <p:cNvPr id="3" name="Content Placeholder 2"/>
          <p:cNvSpPr>
            <a:spLocks noGrp="1"/>
          </p:cNvSpPr>
          <p:nvPr>
            <p:ph idx="1"/>
          </p:nvPr>
        </p:nvSpPr>
        <p:spPr/>
        <p:txBody>
          <a:bodyPr/>
          <a:lstStyle/>
          <a:p>
            <a:pPr marL="0" indent="0">
              <a:buNone/>
            </a:pPr>
            <a:r>
              <a:rPr lang="tr-TR" dirty="0"/>
              <a:t>	</a:t>
            </a:r>
            <a:r>
              <a:rPr lang="tr-TR" dirty="0" smtClean="0"/>
              <a:t>4. Dönem olarak incelenebilir:</a:t>
            </a:r>
          </a:p>
          <a:p>
            <a:r>
              <a:rPr lang="tr-TR" dirty="0" smtClean="0"/>
              <a:t>1. </a:t>
            </a:r>
            <a:r>
              <a:rPr lang="tr-TR" dirty="0"/>
              <a:t>“</a:t>
            </a:r>
            <a:r>
              <a:rPr lang="tr-TR" i="1" dirty="0"/>
              <a:t>asistencialismo</a:t>
            </a:r>
            <a:r>
              <a:rPr lang="tr-TR" dirty="0"/>
              <a:t>”, </a:t>
            </a:r>
            <a:r>
              <a:rPr lang="tr-TR" dirty="0" smtClean="0"/>
              <a:t>destekleme</a:t>
            </a:r>
          </a:p>
          <a:p>
            <a:r>
              <a:rPr lang="tr-TR" dirty="0" smtClean="0"/>
              <a:t>2. </a:t>
            </a:r>
            <a:r>
              <a:rPr lang="tr-TR" dirty="0"/>
              <a:t>“</a:t>
            </a:r>
            <a:r>
              <a:rPr lang="tr-TR" i="1" dirty="0"/>
              <a:t>cientificismo</a:t>
            </a:r>
            <a:r>
              <a:rPr lang="tr-TR" dirty="0"/>
              <a:t>” </a:t>
            </a:r>
            <a:r>
              <a:rPr lang="tr-TR" dirty="0" smtClean="0"/>
              <a:t>bilimsellik</a:t>
            </a:r>
          </a:p>
          <a:p>
            <a:r>
              <a:rPr lang="tr-TR" dirty="0" smtClean="0"/>
              <a:t>3. </a:t>
            </a:r>
            <a:r>
              <a:rPr lang="tr-TR" dirty="0"/>
              <a:t>“</a:t>
            </a:r>
            <a:r>
              <a:rPr lang="tr-TR" i="1" dirty="0"/>
              <a:t>Reconceptualizacion</a:t>
            </a:r>
            <a:r>
              <a:rPr lang="tr-TR" dirty="0"/>
              <a:t>”, yeniden </a:t>
            </a:r>
            <a:r>
              <a:rPr lang="tr-TR" dirty="0" smtClean="0"/>
              <a:t>kavramsallaştırma</a:t>
            </a:r>
          </a:p>
          <a:p>
            <a:r>
              <a:rPr lang="tr-TR" dirty="0" smtClean="0"/>
              <a:t>4. </a:t>
            </a:r>
            <a:r>
              <a:rPr lang="tr-TR" dirty="0"/>
              <a:t>“</a:t>
            </a:r>
            <a:r>
              <a:rPr lang="tr-TR" i="1" dirty="0"/>
              <a:t>Post-reconceptualizacion”, </a:t>
            </a:r>
            <a:r>
              <a:rPr lang="tr-TR" dirty="0"/>
              <a:t>yeniden kavramsallaştırma sonrası</a:t>
            </a:r>
          </a:p>
        </p:txBody>
      </p:sp>
    </p:spTree>
    <p:extLst>
      <p:ext uri="{BB962C8B-B14F-4D97-AF65-F5344CB8AC3E}">
        <p14:creationId xmlns:p14="http://schemas.microsoft.com/office/powerpoint/2010/main" xmlns="" val="1696897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Plaza Del Mayo Anneleri </a:t>
            </a:r>
          </a:p>
        </p:txBody>
      </p:sp>
      <p:sp>
        <p:nvSpPr>
          <p:cNvPr id="3" name="Content Placeholder 2"/>
          <p:cNvSpPr>
            <a:spLocks noGrp="1"/>
          </p:cNvSpPr>
          <p:nvPr>
            <p:ph idx="1"/>
          </p:nvPr>
        </p:nvSpPr>
        <p:spPr/>
        <p:txBody>
          <a:bodyPr/>
          <a:lstStyle/>
          <a:p>
            <a:r>
              <a:rPr lang="tr-TR" dirty="0"/>
              <a:t>Plaza Del Mayo Anneleri adıyla bilinen grup, bugün hala 1976 yılı ve devamında askeri rejim tarafından ortadan kaybedilen 30.000’den fazla kişinin hesabını aramak amacıyla eylemlerine devam etmektedir.</a:t>
            </a:r>
          </a:p>
          <a:p>
            <a:r>
              <a:rPr lang="tr-TR" dirty="0" smtClean="0"/>
              <a:t>Türkiye’den Cumartesi Anneleri ile ortak eylem yapmışlardır.</a:t>
            </a:r>
            <a:endParaRPr lang="tr-TR" dirty="0"/>
          </a:p>
        </p:txBody>
      </p:sp>
    </p:spTree>
    <p:extLst>
      <p:ext uri="{BB962C8B-B14F-4D97-AF65-F5344CB8AC3E}">
        <p14:creationId xmlns:p14="http://schemas.microsoft.com/office/powerpoint/2010/main" xmlns="" val="2069011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i="1" dirty="0"/>
              <a:t>Çocuk ve gençler için </a:t>
            </a:r>
            <a:r>
              <a:rPr lang="tr-TR" b="1" i="1" dirty="0" smtClean="0"/>
              <a:t>programlar</a:t>
            </a:r>
            <a:endParaRPr lang="tr-TR" dirty="0"/>
          </a:p>
        </p:txBody>
      </p:sp>
      <p:sp>
        <p:nvSpPr>
          <p:cNvPr id="3" name="Content Placeholder 2"/>
          <p:cNvSpPr>
            <a:spLocks noGrp="1"/>
          </p:cNvSpPr>
          <p:nvPr>
            <p:ph idx="1"/>
          </p:nvPr>
        </p:nvSpPr>
        <p:spPr/>
        <p:txBody>
          <a:bodyPr>
            <a:normAutofit fontScale="92500"/>
          </a:bodyPr>
          <a:lstStyle/>
          <a:p>
            <a:r>
              <a:rPr lang="tr-TR" dirty="0" smtClean="0"/>
              <a:t>Arjantin’de </a:t>
            </a:r>
            <a:r>
              <a:rPr lang="tr-TR" dirty="0"/>
              <a:t>aile sosyal hizmet uygulaması kapsamında, her aileye bir sosyal hizmet uzmanı tahsisi bulunmaktadır. Bu uzmanlar, olası mahkeme durumlarında, mahkemeye sunmak üzere aile kayıtlarını tutmakla yükümlüdür. Ayrıca okul çağındaki çocukları da takip etmektedirler. İhtiyaç durumunda aile yanında yardım uygulaması ile çocuk yardımı bağlayabilmekte; evlatlık işlemlerinde mahkemeye karşı ve aileye karşı ayni yardım gibi sorumlulukları bulunmaktadır. </a:t>
            </a:r>
          </a:p>
          <a:p>
            <a:r>
              <a:rPr lang="tr-TR" dirty="0"/>
              <a:t>Yetimhaneler devlet tarafından değil, özel kuruluşlar, dernekler ve genellikle kiliseler tarafından finanse edilmekte; bu yetimhaneler az sayıda okul öncesi çocuğa ancak çok sayıda ergene yuva olmaktadır. Bu tarz kuruluşlarda sosyal hizmet uzmanı bulunması zorunlu değildir.</a:t>
            </a:r>
          </a:p>
          <a:p>
            <a:endParaRPr lang="tr-TR" dirty="0"/>
          </a:p>
        </p:txBody>
      </p:sp>
    </p:spTree>
    <p:extLst>
      <p:ext uri="{BB962C8B-B14F-4D97-AF65-F5344CB8AC3E}">
        <p14:creationId xmlns:p14="http://schemas.microsoft.com/office/powerpoint/2010/main" xmlns="" val="36643728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16</TotalTime>
  <Words>360</Words>
  <Application>Microsoft Office PowerPoint</Application>
  <PresentationFormat>Ekran Gösterisi (4:3)</PresentationFormat>
  <Paragraphs>24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Kaynak</vt:lpstr>
      <vt:lpstr>Ankara Üniversitesi  Sağlık Bilimleri Fakültesi Sosyal Hizmet Bölümü</vt:lpstr>
      <vt:lpstr>Arjantin </vt:lpstr>
      <vt:lpstr>Slayt 3</vt:lpstr>
      <vt:lpstr>Günümüze dair rakamlar:</vt:lpstr>
      <vt:lpstr>Peronist ideoloji ya da Justicialismo</vt:lpstr>
      <vt:lpstr>Arjantin’de sosyal hizmet uygulamaları </vt:lpstr>
      <vt:lpstr>Plaza Del Mayo Anneleri </vt:lpstr>
      <vt:lpstr>Çocuk ve gençler için programlar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acer</cp:lastModifiedBy>
  <cp:revision>11</cp:revision>
  <dcterms:created xsi:type="dcterms:W3CDTF">2017-04-26T08:36:58Z</dcterms:created>
  <dcterms:modified xsi:type="dcterms:W3CDTF">2018-02-08T12:42:28Z</dcterms:modified>
</cp:coreProperties>
</file>