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675BB90-FBD7-4E46-9D00-EB64D82FED53}"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3456249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75BB90-FBD7-4E46-9D00-EB64D82FED53}"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777349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75BB90-FBD7-4E46-9D00-EB64D82FED53}"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4204460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762000" y="762000"/>
            <a:ext cx="7924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838200" y="2362200"/>
            <a:ext cx="7693025" cy="3724275"/>
          </a:xfrm>
        </p:spPr>
        <p:txBody>
          <a:bodyPr/>
          <a:lstStyle/>
          <a:p>
            <a:endParaRPr lang="tr-TR"/>
          </a:p>
        </p:txBody>
      </p:sp>
      <p:sp>
        <p:nvSpPr>
          <p:cNvPr id="4" name="Veri Yer Tutucusu 3"/>
          <p:cNvSpPr>
            <a:spLocks noGrp="1"/>
          </p:cNvSpPr>
          <p:nvPr>
            <p:ph type="dt" sz="half" idx="10"/>
          </p:nvPr>
        </p:nvSpPr>
        <p:spPr>
          <a:xfrm>
            <a:off x="2438400" y="6248400"/>
            <a:ext cx="2130425" cy="474663"/>
          </a:xfrm>
        </p:spPr>
        <p:txBody>
          <a:bodyPr/>
          <a:lstStyle>
            <a:lvl1pPr>
              <a:defRPr/>
            </a:lvl1pPr>
          </a:lstStyle>
          <a:p>
            <a:endParaRPr lang="tr-TR"/>
          </a:p>
        </p:txBody>
      </p:sp>
      <p:sp>
        <p:nvSpPr>
          <p:cNvPr id="5" name="Altbilgi Yer Tutucusu 4"/>
          <p:cNvSpPr>
            <a:spLocks noGrp="1"/>
          </p:cNvSpPr>
          <p:nvPr>
            <p:ph type="ftr" sz="quarter" idx="11"/>
          </p:nvPr>
        </p:nvSpPr>
        <p:spPr>
          <a:xfrm>
            <a:off x="5791200" y="6248400"/>
            <a:ext cx="2897188" cy="474663"/>
          </a:xfrm>
        </p:spPr>
        <p:txBody>
          <a:bodyPr/>
          <a:lstStyle>
            <a:lvl1pPr>
              <a:defRPr/>
            </a:lvl1pPr>
          </a:lstStyle>
          <a:p>
            <a:r>
              <a:rPr lang="tr-TR"/>
              <a:t>Dr. Semiyha Dolaşır TUNCEL</a:t>
            </a:r>
          </a:p>
        </p:txBody>
      </p:sp>
      <p:sp>
        <p:nvSpPr>
          <p:cNvPr id="6" name="Slayt Numarası Yer Tutucusu 5"/>
          <p:cNvSpPr>
            <a:spLocks noGrp="1"/>
          </p:cNvSpPr>
          <p:nvPr>
            <p:ph type="sldNum" sz="quarter" idx="12"/>
          </p:nvPr>
        </p:nvSpPr>
        <p:spPr>
          <a:xfrm>
            <a:off x="84138" y="6242050"/>
            <a:ext cx="587375" cy="488950"/>
          </a:xfrm>
        </p:spPr>
        <p:txBody>
          <a:bodyPr/>
          <a:lstStyle>
            <a:lvl1pPr>
              <a:defRPr/>
            </a:lvl1pPr>
          </a:lstStyle>
          <a:p>
            <a:fld id="{72901875-2CF0-4F25-94BC-31E102FEBD73}" type="slidenum">
              <a:rPr lang="tr-TR"/>
              <a:pPr/>
              <a:t>‹#›</a:t>
            </a:fld>
            <a:endParaRPr lang="tr-TR"/>
          </a:p>
        </p:txBody>
      </p:sp>
    </p:spTree>
    <p:extLst>
      <p:ext uri="{BB962C8B-B14F-4D97-AF65-F5344CB8AC3E}">
        <p14:creationId xmlns:p14="http://schemas.microsoft.com/office/powerpoint/2010/main" val="3472286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75BB90-FBD7-4E46-9D00-EB64D82FED53}"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17315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675BB90-FBD7-4E46-9D00-EB64D82FED53}"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1380050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75BB90-FBD7-4E46-9D00-EB64D82FED53}"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990908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75BB90-FBD7-4E46-9D00-EB64D82FED53}"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64820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75BB90-FBD7-4E46-9D00-EB64D82FED53}"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1162280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75BB90-FBD7-4E46-9D00-EB64D82FED53}"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182533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75BB90-FBD7-4E46-9D00-EB64D82FED53}"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201446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75BB90-FBD7-4E46-9D00-EB64D82FED53}"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923921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5BB90-FBD7-4E46-9D00-EB64D82FED53}"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A5A8E3-937D-4F90-8D13-731BE66B19E7}" type="slidenum">
              <a:rPr lang="tr-TR" smtClean="0"/>
              <a:t>‹#›</a:t>
            </a:fld>
            <a:endParaRPr lang="tr-TR"/>
          </a:p>
        </p:txBody>
      </p:sp>
    </p:spTree>
    <p:extLst>
      <p:ext uri="{BB962C8B-B14F-4D97-AF65-F5344CB8AC3E}">
        <p14:creationId xmlns:p14="http://schemas.microsoft.com/office/powerpoint/2010/main" val="1720523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49395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ltbilgi Yer Tutucusu 4"/>
          <p:cNvSpPr>
            <a:spLocks noGrp="1"/>
          </p:cNvSpPr>
          <p:nvPr>
            <p:ph type="ftr" sz="quarter" idx="11"/>
          </p:nvPr>
        </p:nvSpPr>
        <p:spPr/>
        <p:txBody>
          <a:bodyPr/>
          <a:lstStyle/>
          <a:p>
            <a:r>
              <a:rPr lang="tr-TR"/>
              <a:t>Dr. Semiyha Dolaşır TUNCEL</a:t>
            </a:r>
          </a:p>
        </p:txBody>
      </p:sp>
      <p:sp>
        <p:nvSpPr>
          <p:cNvPr id="42" name="Slayt Numarası Yer Tutucusu 5"/>
          <p:cNvSpPr>
            <a:spLocks noGrp="1"/>
          </p:cNvSpPr>
          <p:nvPr>
            <p:ph type="sldNum" sz="quarter" idx="12"/>
          </p:nvPr>
        </p:nvSpPr>
        <p:spPr/>
        <p:txBody>
          <a:bodyPr/>
          <a:lstStyle/>
          <a:p>
            <a:fld id="{7071612C-C448-4D01-8101-6FA0FB2CFF2E}" type="slidenum">
              <a:rPr lang="tr-TR"/>
              <a:pPr/>
              <a:t>10</a:t>
            </a:fld>
            <a:endParaRPr lang="tr-TR"/>
          </a:p>
        </p:txBody>
      </p:sp>
      <p:sp>
        <p:nvSpPr>
          <p:cNvPr id="184322" name="AutoShape 2"/>
          <p:cNvSpPr>
            <a:spLocks noGrp="1" noChangeArrowheads="1"/>
          </p:cNvSpPr>
          <p:nvPr>
            <p:ph type="title"/>
          </p:nvPr>
        </p:nvSpPr>
        <p:spPr/>
        <p:txBody>
          <a:bodyPr/>
          <a:lstStyle/>
          <a:p>
            <a:r>
              <a:rPr lang="tr-TR"/>
              <a:t>Hangisini ne zaman kullanmalıyız?</a:t>
            </a:r>
          </a:p>
        </p:txBody>
      </p:sp>
      <p:graphicFrame>
        <p:nvGraphicFramePr>
          <p:cNvPr id="184323" name="Group 3"/>
          <p:cNvGraphicFramePr>
            <a:graphicFrameLocks noGrp="1"/>
          </p:cNvGraphicFramePr>
          <p:nvPr>
            <p:ph type="tbl" idx="1"/>
          </p:nvPr>
        </p:nvGraphicFramePr>
        <p:xfrm>
          <a:off x="0" y="2276475"/>
          <a:ext cx="9036050" cy="4257677"/>
        </p:xfrm>
        <a:graphic>
          <a:graphicData uri="http://schemas.openxmlformats.org/drawingml/2006/table">
            <a:tbl>
              <a:tblPr/>
              <a:tblGrid>
                <a:gridCol w="2411413"/>
                <a:gridCol w="2016125"/>
                <a:gridCol w="2305050"/>
                <a:gridCol w="2303462"/>
              </a:tblGrid>
              <a:tr h="8302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OTORİTER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DEMOKRATİK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TOLERANSLI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4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Görev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Önemli-karmaşık-çok zor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Önemli-biraz karmaşık biraz zor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Önemli, biraz karmaşık ama kolay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6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Başarısızlık sonucu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Çok acı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Önemli ama acı değil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4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Süre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Zaman yok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Makul zaman var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Makul zaman var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Dış kaynak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yok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İmkan var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4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Tecrübe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yok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Az tecrübe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Arial" charset="0"/>
                        </a:rPr>
                        <a:t>Bazı tecrübeler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90633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6" name="Rectangle 11"/>
          <p:cNvSpPr>
            <a:spLocks noGrp="1" noChangeArrowheads="1"/>
          </p:cNvSpPr>
          <p:nvPr>
            <p:ph type="sldNum" sz="quarter" idx="4294967295"/>
          </p:nvPr>
        </p:nvSpPr>
        <p:spPr>
          <a:xfrm>
            <a:off x="76200" y="6248400"/>
            <a:ext cx="587375" cy="488950"/>
          </a:xfrm>
          <a:prstGeom prst="rect">
            <a:avLst/>
          </a:prstGeom>
        </p:spPr>
        <p:txBody>
          <a:bodyPr/>
          <a:lstStyle/>
          <a:p>
            <a:fld id="{BEFFBEC4-F8D3-47D8-A99E-D6AEB8FA1DF5}" type="slidenum">
              <a:rPr lang="tr-TR"/>
              <a:pPr/>
              <a:t>11</a:t>
            </a:fld>
            <a:endParaRPr lang="tr-TR"/>
          </a:p>
        </p:txBody>
      </p:sp>
      <p:sp>
        <p:nvSpPr>
          <p:cNvPr id="185346" name="AutoShape 2"/>
          <p:cNvSpPr>
            <a:spLocks noGrp="1" noChangeArrowheads="1"/>
          </p:cNvSpPr>
          <p:nvPr>
            <p:ph type="ctrTitle"/>
          </p:nvPr>
        </p:nvSpPr>
        <p:spPr/>
        <p:txBody>
          <a:bodyPr>
            <a:normAutofit fontScale="90000"/>
          </a:bodyPr>
          <a:lstStyle/>
          <a:p>
            <a:r>
              <a:rPr lang="tr-TR" sz="3200"/>
              <a:t>… Yolunda yürüyen bir yolcunun yalnız ufku görmesi yeterli değildir. Muhakkak ufkun ötesini de görmesi ve bilmesi gerekir.. </a:t>
            </a:r>
          </a:p>
        </p:txBody>
      </p:sp>
      <p:sp>
        <p:nvSpPr>
          <p:cNvPr id="185347" name="Rectangle 3"/>
          <p:cNvSpPr>
            <a:spLocks noGrp="1" noChangeArrowheads="1"/>
          </p:cNvSpPr>
          <p:nvPr>
            <p:ph type="subTitle" idx="1"/>
          </p:nvPr>
        </p:nvSpPr>
        <p:spPr/>
        <p:txBody>
          <a:bodyPr/>
          <a:lstStyle/>
          <a:p>
            <a:r>
              <a:rPr lang="tr-TR"/>
              <a:t>M.K. ATATÜRK</a:t>
            </a:r>
          </a:p>
        </p:txBody>
      </p:sp>
    </p:spTree>
    <p:extLst>
      <p:ext uri="{BB962C8B-B14F-4D97-AF65-F5344CB8AC3E}">
        <p14:creationId xmlns:p14="http://schemas.microsoft.com/office/powerpoint/2010/main" val="1287655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10A0A678-63F4-4488-BD8D-3A4CAC98DD38}" type="slidenum">
              <a:rPr lang="tr-TR"/>
              <a:pPr/>
              <a:t>12</a:t>
            </a:fld>
            <a:endParaRPr lang="tr-TR"/>
          </a:p>
        </p:txBody>
      </p:sp>
      <p:sp>
        <p:nvSpPr>
          <p:cNvPr id="186370" name="AutoShape 2"/>
          <p:cNvSpPr>
            <a:spLocks noGrp="1" noChangeArrowheads="1"/>
          </p:cNvSpPr>
          <p:nvPr>
            <p:ph type="title"/>
          </p:nvPr>
        </p:nvSpPr>
        <p:spPr/>
        <p:txBody>
          <a:bodyPr/>
          <a:lstStyle/>
          <a:p>
            <a:r>
              <a:rPr lang="tr-TR" b="0"/>
              <a:t>VİZYON;</a:t>
            </a:r>
          </a:p>
        </p:txBody>
      </p:sp>
      <p:sp>
        <p:nvSpPr>
          <p:cNvPr id="186371" name="Rectangle 3"/>
          <p:cNvSpPr>
            <a:spLocks noGrp="1" noChangeArrowheads="1"/>
          </p:cNvSpPr>
          <p:nvPr>
            <p:ph type="body" idx="1"/>
          </p:nvPr>
        </p:nvSpPr>
        <p:spPr/>
        <p:txBody>
          <a:bodyPr/>
          <a:lstStyle/>
          <a:p>
            <a:r>
              <a:rPr lang="tr-TR"/>
              <a:t>örgüte ilişkin, düşlenen bir geleceği tasarlayabilme, geliştirebilme ve paylaşabilme,</a:t>
            </a:r>
          </a:p>
          <a:p>
            <a:r>
              <a:rPr lang="tr-TR"/>
              <a:t>varolanla olması gerekeni yalın bir gerçeklikle dengeleyebilme,</a:t>
            </a:r>
          </a:p>
          <a:p>
            <a:r>
              <a:rPr lang="tr-TR"/>
              <a:t>bilinenden bilinmeye yönelip gerçekleri, ümitleri, rüyaları, fırsatları kurgulayarak, gelecek yaratabilme,</a:t>
            </a:r>
          </a:p>
          <a:p>
            <a:pPr>
              <a:buFont typeface="Wingdings" pitchFamily="2" charset="2"/>
              <a:buNone/>
            </a:pPr>
            <a:endParaRPr lang="tr-TR" b="1"/>
          </a:p>
        </p:txBody>
      </p:sp>
    </p:spTree>
    <p:extLst>
      <p:ext uri="{BB962C8B-B14F-4D97-AF65-F5344CB8AC3E}">
        <p14:creationId xmlns:p14="http://schemas.microsoft.com/office/powerpoint/2010/main" val="2817138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DEF88BE-EC4C-466B-9B95-06D384625D4F}" type="slidenum">
              <a:rPr lang="tr-TR"/>
              <a:pPr/>
              <a:t>13</a:t>
            </a:fld>
            <a:endParaRPr lang="tr-TR"/>
          </a:p>
        </p:txBody>
      </p:sp>
      <p:sp>
        <p:nvSpPr>
          <p:cNvPr id="187394" name="AutoShape 2"/>
          <p:cNvSpPr>
            <a:spLocks noGrp="1" noChangeArrowheads="1"/>
          </p:cNvSpPr>
          <p:nvPr>
            <p:ph type="title"/>
          </p:nvPr>
        </p:nvSpPr>
        <p:spPr/>
        <p:txBody>
          <a:bodyPr/>
          <a:lstStyle/>
          <a:p>
            <a:r>
              <a:rPr lang="tr-TR" b="0"/>
              <a:t>Vizyoner liderlik</a:t>
            </a:r>
          </a:p>
        </p:txBody>
      </p:sp>
      <p:sp>
        <p:nvSpPr>
          <p:cNvPr id="187395" name="Rectangle 3"/>
          <p:cNvSpPr>
            <a:spLocks noGrp="1" noChangeArrowheads="1"/>
          </p:cNvSpPr>
          <p:nvPr>
            <p:ph type="body" idx="1"/>
          </p:nvPr>
        </p:nvSpPr>
        <p:spPr/>
        <p:txBody>
          <a:bodyPr/>
          <a:lstStyle/>
          <a:p>
            <a:r>
              <a:rPr lang="tr-TR"/>
              <a:t>insanları topluca etkileyebilecek ve harekete geçirebilecek vizyonları oluşturabilme yeteneğidir. </a:t>
            </a:r>
          </a:p>
        </p:txBody>
      </p:sp>
    </p:spTree>
    <p:extLst>
      <p:ext uri="{BB962C8B-B14F-4D97-AF65-F5344CB8AC3E}">
        <p14:creationId xmlns:p14="http://schemas.microsoft.com/office/powerpoint/2010/main" val="2302400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3634F5F-4FBA-4963-A117-1F467DDF81D1}" type="slidenum">
              <a:rPr lang="tr-TR"/>
              <a:pPr/>
              <a:t>14</a:t>
            </a:fld>
            <a:endParaRPr lang="tr-TR"/>
          </a:p>
        </p:txBody>
      </p:sp>
      <p:sp>
        <p:nvSpPr>
          <p:cNvPr id="188418" name="AutoShape 2"/>
          <p:cNvSpPr>
            <a:spLocks noGrp="1" noChangeArrowheads="1"/>
          </p:cNvSpPr>
          <p:nvPr>
            <p:ph type="title"/>
          </p:nvPr>
        </p:nvSpPr>
        <p:spPr/>
        <p:txBody>
          <a:bodyPr/>
          <a:lstStyle/>
          <a:p>
            <a:r>
              <a:rPr lang="tr-TR" b="0"/>
              <a:t>Vizyoner lider göstergesi</a:t>
            </a:r>
          </a:p>
        </p:txBody>
      </p:sp>
      <p:sp>
        <p:nvSpPr>
          <p:cNvPr id="188419" name="Rectangle 3"/>
          <p:cNvSpPr>
            <a:spLocks noGrp="1" noChangeArrowheads="1"/>
          </p:cNvSpPr>
          <p:nvPr>
            <p:ph type="body" idx="1"/>
          </p:nvPr>
        </p:nvSpPr>
        <p:spPr/>
        <p:txBody>
          <a:bodyPr/>
          <a:lstStyle/>
          <a:p>
            <a:pPr>
              <a:buFont typeface="Wingdings" pitchFamily="2" charset="2"/>
              <a:buNone/>
            </a:pPr>
            <a:endParaRPr lang="tr-TR"/>
          </a:p>
          <a:p>
            <a:r>
              <a:rPr lang="tr-TR"/>
              <a:t>vizyonu diğer örgüt üyelerine açıklayabilme yeteneği,</a:t>
            </a:r>
          </a:p>
          <a:p>
            <a:r>
              <a:rPr lang="tr-TR"/>
              <a:t>vizyonu sadece sözlü değil davranışlarıyla da gösterebilme yeteneği,</a:t>
            </a:r>
          </a:p>
          <a:p>
            <a:r>
              <a:rPr lang="tr-TR"/>
              <a:t>farklı liderlik alanlarına vizyonu yayabilme</a:t>
            </a:r>
          </a:p>
        </p:txBody>
      </p:sp>
    </p:spTree>
    <p:extLst>
      <p:ext uri="{BB962C8B-B14F-4D97-AF65-F5344CB8AC3E}">
        <p14:creationId xmlns:p14="http://schemas.microsoft.com/office/powerpoint/2010/main" val="1802000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C2FD43E4-0B04-441F-99A7-D1B5E5E77165}" type="slidenum">
              <a:rPr lang="tr-TR"/>
              <a:pPr/>
              <a:t>15</a:t>
            </a:fld>
            <a:endParaRPr lang="tr-TR"/>
          </a:p>
        </p:txBody>
      </p:sp>
      <p:sp>
        <p:nvSpPr>
          <p:cNvPr id="189442" name="AutoShape 2"/>
          <p:cNvSpPr>
            <a:spLocks noGrp="1" noChangeArrowheads="1"/>
          </p:cNvSpPr>
          <p:nvPr>
            <p:ph type="title"/>
          </p:nvPr>
        </p:nvSpPr>
        <p:spPr/>
        <p:txBody>
          <a:bodyPr/>
          <a:lstStyle/>
          <a:p>
            <a:r>
              <a:rPr lang="tr-TR" b="0"/>
              <a:t>Vizyoner liderlik rolleri;</a:t>
            </a:r>
          </a:p>
        </p:txBody>
      </p:sp>
      <p:sp>
        <p:nvSpPr>
          <p:cNvPr id="189443" name="Rectangle 3"/>
          <p:cNvSpPr>
            <a:spLocks noGrp="1" noChangeArrowheads="1"/>
          </p:cNvSpPr>
          <p:nvPr>
            <p:ph type="body" idx="1"/>
          </p:nvPr>
        </p:nvSpPr>
        <p:spPr/>
        <p:txBody>
          <a:bodyPr/>
          <a:lstStyle/>
          <a:p>
            <a:endParaRPr lang="tr-TR"/>
          </a:p>
          <a:p>
            <a:r>
              <a:rPr lang="tr-TR"/>
              <a:t>yolu görmek: vizyonun gelecekteki görüntüsü,</a:t>
            </a:r>
          </a:p>
          <a:p>
            <a:r>
              <a:rPr lang="tr-TR"/>
              <a:t>yolda yürümek</a:t>
            </a:r>
          </a:p>
          <a:p>
            <a:r>
              <a:rPr lang="tr-TR"/>
              <a:t>yol olmak: izleyenlerin bir yolda ilerleyebilmesi için yol açmak</a:t>
            </a:r>
          </a:p>
          <a:p>
            <a:endParaRPr lang="tr-TR"/>
          </a:p>
          <a:p>
            <a:endParaRPr lang="tr-TR"/>
          </a:p>
        </p:txBody>
      </p:sp>
    </p:spTree>
    <p:extLst>
      <p:ext uri="{BB962C8B-B14F-4D97-AF65-F5344CB8AC3E}">
        <p14:creationId xmlns:p14="http://schemas.microsoft.com/office/powerpoint/2010/main" val="336074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FCE7347-C929-4D80-9DC7-9BF2D85D2FC7}" type="slidenum">
              <a:rPr lang="tr-TR"/>
              <a:pPr/>
              <a:t>2</a:t>
            </a:fld>
            <a:endParaRPr lang="tr-TR"/>
          </a:p>
        </p:txBody>
      </p:sp>
      <p:sp>
        <p:nvSpPr>
          <p:cNvPr id="153602" name="AutoShape 2"/>
          <p:cNvSpPr>
            <a:spLocks noGrp="1" noChangeArrowheads="1"/>
          </p:cNvSpPr>
          <p:nvPr>
            <p:ph type="title"/>
          </p:nvPr>
        </p:nvSpPr>
        <p:spPr/>
        <p:txBody>
          <a:bodyPr/>
          <a:lstStyle/>
          <a:p>
            <a:r>
              <a:rPr lang="tr-TR" b="0"/>
              <a:t>Liderlik Yaklaşımları</a:t>
            </a:r>
          </a:p>
        </p:txBody>
      </p:sp>
      <p:sp>
        <p:nvSpPr>
          <p:cNvPr id="153603" name="Rectangle 3"/>
          <p:cNvSpPr>
            <a:spLocks noGrp="1" noChangeArrowheads="1"/>
          </p:cNvSpPr>
          <p:nvPr>
            <p:ph type="body" idx="1"/>
          </p:nvPr>
        </p:nvSpPr>
        <p:spPr/>
        <p:txBody>
          <a:bodyPr/>
          <a:lstStyle/>
          <a:p>
            <a:pPr>
              <a:buFont typeface="Wingdings" pitchFamily="2" charset="2"/>
              <a:buNone/>
            </a:pPr>
            <a:r>
              <a:rPr lang="tr-TR"/>
              <a:t>1. ÖZELLİK YAKLAŞIMLARI</a:t>
            </a:r>
          </a:p>
          <a:p>
            <a:pPr>
              <a:buFont typeface="Wingdings" pitchFamily="2" charset="2"/>
              <a:buNone/>
            </a:pPr>
            <a:r>
              <a:rPr lang="tr-TR"/>
              <a:t>2.DAVRANIŞSAL YAKLAŞIMLAR</a:t>
            </a:r>
          </a:p>
          <a:p>
            <a:pPr>
              <a:buFont typeface="Wingdings" pitchFamily="2" charset="2"/>
              <a:buNone/>
            </a:pPr>
            <a:r>
              <a:rPr lang="tr-TR"/>
              <a:t>	- OHIO STATE ARAŞTIRMALARI</a:t>
            </a:r>
          </a:p>
          <a:p>
            <a:pPr>
              <a:buFont typeface="Wingdings" pitchFamily="2" charset="2"/>
              <a:buNone/>
            </a:pPr>
            <a:r>
              <a:rPr lang="tr-TR"/>
              <a:t>	- MİCHIGAN ARAŞTIRMALARI</a:t>
            </a:r>
          </a:p>
          <a:p>
            <a:pPr>
              <a:buFont typeface="Wingdings" pitchFamily="2" charset="2"/>
              <a:buNone/>
            </a:pPr>
            <a:r>
              <a:rPr lang="tr-TR"/>
              <a:t>3. DURUMSAL YAKLAŞIMLAR</a:t>
            </a:r>
          </a:p>
          <a:p>
            <a:endParaRPr lang="tr-TR"/>
          </a:p>
        </p:txBody>
      </p:sp>
    </p:spTree>
    <p:extLst>
      <p:ext uri="{BB962C8B-B14F-4D97-AF65-F5344CB8AC3E}">
        <p14:creationId xmlns:p14="http://schemas.microsoft.com/office/powerpoint/2010/main" val="3095222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092D6F9-9AF4-42F7-9DC1-94708D74B918}" type="slidenum">
              <a:rPr lang="tr-TR"/>
              <a:pPr/>
              <a:t>3</a:t>
            </a:fld>
            <a:endParaRPr lang="tr-TR"/>
          </a:p>
        </p:txBody>
      </p:sp>
      <p:sp>
        <p:nvSpPr>
          <p:cNvPr id="177154" name="AutoShape 2"/>
          <p:cNvSpPr>
            <a:spLocks noGrp="1" noChangeArrowheads="1"/>
          </p:cNvSpPr>
          <p:nvPr>
            <p:ph type="title"/>
          </p:nvPr>
        </p:nvSpPr>
        <p:spPr/>
        <p:txBody>
          <a:bodyPr/>
          <a:lstStyle/>
          <a:p>
            <a:r>
              <a:rPr lang="tr-TR" sz="3200"/>
              <a:t>Son Yıllarda Geliştirilen Yaklaşımlar</a:t>
            </a:r>
            <a:r>
              <a:rPr lang="tr-TR" sz="3200" b="0"/>
              <a:t/>
            </a:r>
            <a:br>
              <a:rPr lang="tr-TR" sz="3200" b="0"/>
            </a:br>
            <a:r>
              <a:rPr lang="tr-TR" sz="3200" b="0"/>
              <a:t> Atıf Kuramı</a:t>
            </a:r>
          </a:p>
        </p:txBody>
      </p:sp>
      <p:sp>
        <p:nvSpPr>
          <p:cNvPr id="177155" name="Rectangle 3"/>
          <p:cNvSpPr>
            <a:spLocks noGrp="1" noChangeArrowheads="1"/>
          </p:cNvSpPr>
          <p:nvPr>
            <p:ph type="body" idx="1"/>
          </p:nvPr>
        </p:nvSpPr>
        <p:spPr/>
        <p:txBody>
          <a:bodyPr/>
          <a:lstStyle/>
          <a:p>
            <a:pPr>
              <a:lnSpc>
                <a:spcPct val="90000"/>
              </a:lnSpc>
              <a:buFont typeface="Wingdings" pitchFamily="2" charset="2"/>
              <a:buNone/>
            </a:pPr>
            <a:endParaRPr lang="tr-TR" sz="2400"/>
          </a:p>
          <a:p>
            <a:pPr>
              <a:lnSpc>
                <a:spcPct val="90000"/>
              </a:lnSpc>
            </a:pPr>
            <a:r>
              <a:rPr lang="tr-TR" sz="2400"/>
              <a:t>Liderlik, izleyicilerin olağandışı özelliklere sahip olan kişilere yaptıkları atıftan ibarettir. Liderlerin diğer kişilerden farklı özellikleri vardır. Bu özellikler, zeka, uyum yeteneği, iletişim yeteneği, saldırganlık, kararlılık ve istikrarlılık gibi yeteneklerdir. Atıf kuramında olağandışı özellikler ön plana çıkarılarak liderler bu özellikleriyle tanımlanır. Bir kişinin bu anlamda olağandışı bir özelliği yoksa lider olarak tanımlanamaz. </a:t>
            </a:r>
          </a:p>
        </p:txBody>
      </p:sp>
    </p:spTree>
    <p:extLst>
      <p:ext uri="{BB962C8B-B14F-4D97-AF65-F5344CB8AC3E}">
        <p14:creationId xmlns:p14="http://schemas.microsoft.com/office/powerpoint/2010/main" val="2030660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E84C8E1-95E1-463A-9DDB-0901EEDB6E47}" type="slidenum">
              <a:rPr lang="tr-TR"/>
              <a:pPr/>
              <a:t>4</a:t>
            </a:fld>
            <a:endParaRPr lang="tr-TR"/>
          </a:p>
        </p:txBody>
      </p:sp>
      <p:sp>
        <p:nvSpPr>
          <p:cNvPr id="178178" name="AutoShape 2"/>
          <p:cNvSpPr>
            <a:spLocks noGrp="1" noChangeArrowheads="1"/>
          </p:cNvSpPr>
          <p:nvPr>
            <p:ph type="title"/>
          </p:nvPr>
        </p:nvSpPr>
        <p:spPr/>
        <p:txBody>
          <a:bodyPr/>
          <a:lstStyle/>
          <a:p>
            <a:r>
              <a:rPr lang="tr-TR" b="0"/>
              <a:t>Karizmatik liderlik</a:t>
            </a:r>
          </a:p>
        </p:txBody>
      </p:sp>
      <p:sp>
        <p:nvSpPr>
          <p:cNvPr id="178179" name="Rectangle 3"/>
          <p:cNvSpPr>
            <a:spLocks noGrp="1" noChangeArrowheads="1"/>
          </p:cNvSpPr>
          <p:nvPr>
            <p:ph type="body" idx="1"/>
          </p:nvPr>
        </p:nvSpPr>
        <p:spPr/>
        <p:txBody>
          <a:bodyPr/>
          <a:lstStyle/>
          <a:p>
            <a:endParaRPr lang="tr-TR"/>
          </a:p>
          <a:p>
            <a:r>
              <a:rPr lang="tr-TR"/>
              <a:t>Karizmatik kişiler izleyicilerin kendisinde olağanüstü ve bazen doğa üstü güç ve yeteneklerin bulunduğunu düşündüğü liderlerdir. Bu kişiler kahramanlar, kurtarıcılar ve yegane güvenilecek kişiler olarak ortaya çıkarlar </a:t>
            </a:r>
          </a:p>
        </p:txBody>
      </p:sp>
    </p:spTree>
    <p:extLst>
      <p:ext uri="{BB962C8B-B14F-4D97-AF65-F5344CB8AC3E}">
        <p14:creationId xmlns:p14="http://schemas.microsoft.com/office/powerpoint/2010/main" val="380429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A4588B3-474C-4E4F-A2B6-9EA40288245D}" type="slidenum">
              <a:rPr lang="tr-TR"/>
              <a:pPr/>
              <a:t>5</a:t>
            </a:fld>
            <a:endParaRPr lang="tr-TR"/>
          </a:p>
        </p:txBody>
      </p:sp>
      <p:sp>
        <p:nvSpPr>
          <p:cNvPr id="179202" name="AutoShape 2"/>
          <p:cNvSpPr>
            <a:spLocks noGrp="1" noChangeArrowheads="1"/>
          </p:cNvSpPr>
          <p:nvPr>
            <p:ph type="title"/>
          </p:nvPr>
        </p:nvSpPr>
        <p:spPr/>
        <p:txBody>
          <a:bodyPr/>
          <a:lstStyle/>
          <a:p>
            <a:r>
              <a:rPr lang="tr-TR"/>
              <a:t>Karizmatik liderler</a:t>
            </a:r>
          </a:p>
        </p:txBody>
      </p:sp>
      <p:sp>
        <p:nvSpPr>
          <p:cNvPr id="179203" name="Rectangle 3"/>
          <p:cNvSpPr>
            <a:spLocks noGrp="1" noChangeArrowheads="1"/>
          </p:cNvSpPr>
          <p:nvPr>
            <p:ph type="body" idx="1"/>
          </p:nvPr>
        </p:nvSpPr>
        <p:spPr/>
        <p:txBody>
          <a:bodyPr/>
          <a:lstStyle/>
          <a:p>
            <a:pPr>
              <a:lnSpc>
                <a:spcPct val="90000"/>
              </a:lnSpc>
            </a:pPr>
            <a:r>
              <a:rPr lang="tr-TR" b="1"/>
              <a:t>(a) radikal görüşlere sahip olma, </a:t>
            </a:r>
          </a:p>
          <a:p>
            <a:pPr>
              <a:lnSpc>
                <a:spcPct val="90000"/>
              </a:lnSpc>
            </a:pPr>
            <a:r>
              <a:rPr lang="tr-TR" b="1"/>
              <a:t> (b) görüşlerini gerçekleştirmek için geleneksel olmayan yöntemlere başvurma, </a:t>
            </a:r>
          </a:p>
          <a:p>
            <a:pPr>
              <a:lnSpc>
                <a:spcPct val="90000"/>
              </a:lnSpc>
            </a:pPr>
            <a:r>
              <a:rPr lang="tr-TR" b="1"/>
              <a:t>(c) kişisel ikna yöntemini kullanma ve güvenme, </a:t>
            </a:r>
          </a:p>
          <a:p>
            <a:pPr>
              <a:lnSpc>
                <a:spcPct val="90000"/>
              </a:lnSpc>
            </a:pPr>
            <a:r>
              <a:rPr lang="tr-TR" b="1"/>
              <a:t>(d) kendisiyle özdeşleşme, kendisini ön plana çıkarmadır. </a:t>
            </a:r>
            <a:endParaRPr lang="tr-TR"/>
          </a:p>
          <a:p>
            <a:pPr>
              <a:lnSpc>
                <a:spcPct val="90000"/>
              </a:lnSpc>
              <a:buFont typeface="Wingdings" pitchFamily="2" charset="2"/>
              <a:buNone/>
            </a:pPr>
            <a:endParaRPr lang="tr-TR" b="1"/>
          </a:p>
        </p:txBody>
      </p:sp>
    </p:spTree>
    <p:extLst>
      <p:ext uri="{BB962C8B-B14F-4D97-AF65-F5344CB8AC3E}">
        <p14:creationId xmlns:p14="http://schemas.microsoft.com/office/powerpoint/2010/main" val="1226713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0874491-22D1-44BB-82F2-B814E9A03131}" type="slidenum">
              <a:rPr lang="tr-TR"/>
              <a:pPr/>
              <a:t>6</a:t>
            </a:fld>
            <a:endParaRPr lang="tr-TR"/>
          </a:p>
        </p:txBody>
      </p:sp>
      <p:sp>
        <p:nvSpPr>
          <p:cNvPr id="180226" name="AutoShape 2"/>
          <p:cNvSpPr>
            <a:spLocks noGrp="1" noChangeArrowheads="1"/>
          </p:cNvSpPr>
          <p:nvPr>
            <p:ph type="title"/>
          </p:nvPr>
        </p:nvSpPr>
        <p:spPr/>
        <p:txBody>
          <a:bodyPr/>
          <a:lstStyle/>
          <a:p>
            <a:r>
              <a:rPr lang="tr-TR"/>
              <a:t>Karizmatik liderler</a:t>
            </a:r>
          </a:p>
        </p:txBody>
      </p:sp>
      <p:sp>
        <p:nvSpPr>
          <p:cNvPr id="180227" name="Rectangle 3"/>
          <p:cNvSpPr>
            <a:spLocks noGrp="1" noChangeArrowheads="1"/>
          </p:cNvSpPr>
          <p:nvPr>
            <p:ph type="body" idx="1"/>
          </p:nvPr>
        </p:nvSpPr>
        <p:spPr/>
        <p:txBody>
          <a:bodyPr/>
          <a:lstStyle/>
          <a:p>
            <a:r>
              <a:rPr lang="tr-TR" sz="2400" b="1"/>
              <a:t>Katılan herkesi mecbur tutan bir amaç ve vizyona sahiptirler</a:t>
            </a:r>
          </a:p>
          <a:p>
            <a:r>
              <a:rPr lang="tr-TR" sz="2400" b="1"/>
              <a:t>Bu vizyonun etkin bir şekilde ve sürekli olarak yaygınlaşmasını ve kabul görmesini sağlarlar.</a:t>
            </a:r>
          </a:p>
          <a:p>
            <a:r>
              <a:rPr lang="tr-TR" sz="2400" b="1"/>
              <a:t>İstikrarlılık ve odaklanmaya büyük önem verirler</a:t>
            </a:r>
          </a:p>
          <a:p>
            <a:r>
              <a:rPr lang="tr-TR" sz="2400" b="1"/>
              <a:t>Kendi güçlerinin farkındadırlar ve bu gücü en etkin bir şekilde kullanırlar</a:t>
            </a:r>
          </a:p>
          <a:p>
            <a:endParaRPr lang="tr-TR" sz="2400"/>
          </a:p>
        </p:txBody>
      </p:sp>
    </p:spTree>
    <p:extLst>
      <p:ext uri="{BB962C8B-B14F-4D97-AF65-F5344CB8AC3E}">
        <p14:creationId xmlns:p14="http://schemas.microsoft.com/office/powerpoint/2010/main" val="1283835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E21A6E0-46A2-4FA2-8662-3FFA53F0004B}" type="slidenum">
              <a:rPr lang="tr-TR"/>
              <a:pPr/>
              <a:t>7</a:t>
            </a:fld>
            <a:endParaRPr lang="tr-TR"/>
          </a:p>
        </p:txBody>
      </p:sp>
      <p:sp>
        <p:nvSpPr>
          <p:cNvPr id="181250" name="AutoShape 2"/>
          <p:cNvSpPr>
            <a:spLocks noGrp="1" noChangeArrowheads="1"/>
          </p:cNvSpPr>
          <p:nvPr>
            <p:ph type="title"/>
          </p:nvPr>
        </p:nvSpPr>
        <p:spPr/>
        <p:txBody>
          <a:bodyPr/>
          <a:lstStyle/>
          <a:p>
            <a:r>
              <a:rPr lang="tr-TR" sz="3200"/>
              <a:t>Dönüşümcü / Etkileşimci Liderlik</a:t>
            </a:r>
            <a:r>
              <a:rPr lang="tr-TR" sz="3200" b="0"/>
              <a:t/>
            </a:r>
            <a:br>
              <a:rPr lang="tr-TR" sz="3200" b="0"/>
            </a:br>
            <a:endParaRPr lang="tr-TR" sz="3200" b="0"/>
          </a:p>
        </p:txBody>
      </p:sp>
      <p:sp>
        <p:nvSpPr>
          <p:cNvPr id="181251" name="Rectangle 3"/>
          <p:cNvSpPr>
            <a:spLocks noGrp="1" noChangeArrowheads="1"/>
          </p:cNvSpPr>
          <p:nvPr>
            <p:ph type="body" idx="1"/>
          </p:nvPr>
        </p:nvSpPr>
        <p:spPr/>
        <p:txBody>
          <a:bodyPr/>
          <a:lstStyle/>
          <a:p>
            <a:r>
              <a:rPr lang="tr-TR"/>
              <a:t>Bu yaklaşımda lider ve üyeler birbirlerini daha üst düzeyde teşvik ederek birbirlerine moral verirler. Dönüşümcü liderler adalet, eşitlik gibi yüksek ideallere ve ahlaki değerlere sahip olan kişilerdir.</a:t>
            </a:r>
          </a:p>
        </p:txBody>
      </p:sp>
    </p:spTree>
    <p:extLst>
      <p:ext uri="{BB962C8B-B14F-4D97-AF65-F5344CB8AC3E}">
        <p14:creationId xmlns:p14="http://schemas.microsoft.com/office/powerpoint/2010/main" val="1888796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3B78AAC-1644-42A5-BA08-ED0899BB1CC8}" type="slidenum">
              <a:rPr lang="tr-TR"/>
              <a:pPr/>
              <a:t>8</a:t>
            </a:fld>
            <a:endParaRPr lang="tr-TR"/>
          </a:p>
        </p:txBody>
      </p:sp>
      <p:sp>
        <p:nvSpPr>
          <p:cNvPr id="182274" name="AutoShape 2"/>
          <p:cNvSpPr>
            <a:spLocks noGrp="1" noChangeArrowheads="1"/>
          </p:cNvSpPr>
          <p:nvPr>
            <p:ph type="title"/>
          </p:nvPr>
        </p:nvSpPr>
        <p:spPr/>
        <p:txBody>
          <a:bodyPr/>
          <a:lstStyle/>
          <a:p>
            <a:r>
              <a:rPr lang="tr-TR" sz="3200"/>
              <a:t>Dönüşümcü / Etkileşimci Liderlik</a:t>
            </a:r>
            <a:r>
              <a:rPr lang="tr-TR" sz="3200" b="0"/>
              <a:t/>
            </a:r>
            <a:br>
              <a:rPr lang="tr-TR" sz="3200" b="0"/>
            </a:br>
            <a:endParaRPr lang="tr-TR" sz="3200" b="0"/>
          </a:p>
        </p:txBody>
      </p:sp>
      <p:sp>
        <p:nvSpPr>
          <p:cNvPr id="182275" name="Rectangle 3"/>
          <p:cNvSpPr>
            <a:spLocks noGrp="1" noChangeArrowheads="1"/>
          </p:cNvSpPr>
          <p:nvPr>
            <p:ph type="body" idx="1"/>
          </p:nvPr>
        </p:nvSpPr>
        <p:spPr>
          <a:xfrm>
            <a:off x="838200" y="1484313"/>
            <a:ext cx="7693025" cy="4602162"/>
          </a:xfrm>
        </p:spPr>
        <p:txBody>
          <a:bodyPr/>
          <a:lstStyle/>
          <a:p>
            <a:r>
              <a:rPr lang="tr-TR" sz="2400"/>
              <a:t>Dönüşümcü liderler gerçekleştirmek istedikleri </a:t>
            </a:r>
            <a:r>
              <a:rPr lang="tr-TR" sz="2400">
                <a:solidFill>
                  <a:schemeClr val="bg1"/>
                </a:solidFill>
              </a:rPr>
              <a:t>projeleri üyelerine ve ekiplerine çok iyi aktaran,</a:t>
            </a:r>
          </a:p>
          <a:p>
            <a:r>
              <a:rPr lang="tr-TR" sz="2400"/>
              <a:t>ekibini belirledikleri amaçlar doğrultusunda yönlendirip inandıran liderlerdir. </a:t>
            </a:r>
          </a:p>
          <a:p>
            <a:r>
              <a:rPr lang="tr-TR" sz="2400"/>
              <a:t>Dönüşümcü liderler bireysel ilgi, entellektüel uyarma ve etkileme gücüne sahiptirler. </a:t>
            </a:r>
          </a:p>
          <a:p>
            <a:r>
              <a:rPr lang="tr-TR" sz="2400"/>
              <a:t>Dönüşümcü liderlik etkileşimci liderliğin en üst düzeyidir.</a:t>
            </a:r>
          </a:p>
          <a:p>
            <a:r>
              <a:rPr lang="tr-TR" sz="2400"/>
              <a:t> Dönüşümcü lidere bağlı olan astlar kendilerini güvenilen, takdir edilen, saygı duyulan sadık kişiler olarak görürler. </a:t>
            </a:r>
          </a:p>
        </p:txBody>
      </p:sp>
    </p:spTree>
    <p:extLst>
      <p:ext uri="{BB962C8B-B14F-4D97-AF65-F5344CB8AC3E}">
        <p14:creationId xmlns:p14="http://schemas.microsoft.com/office/powerpoint/2010/main" val="3480089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83C99067-74EB-4608-A38E-EB78014AE951}" type="slidenum">
              <a:rPr lang="tr-TR"/>
              <a:pPr/>
              <a:t>9</a:t>
            </a:fld>
            <a:endParaRPr lang="tr-TR"/>
          </a:p>
        </p:txBody>
      </p:sp>
      <p:sp>
        <p:nvSpPr>
          <p:cNvPr id="183298" name="AutoShape 2"/>
          <p:cNvSpPr>
            <a:spLocks noGrp="1" noChangeArrowheads="1"/>
          </p:cNvSpPr>
          <p:nvPr>
            <p:ph type="title"/>
          </p:nvPr>
        </p:nvSpPr>
        <p:spPr/>
        <p:txBody>
          <a:bodyPr/>
          <a:lstStyle/>
          <a:p>
            <a:r>
              <a:rPr lang="tr-TR"/>
              <a:t>Üç Liderlik Türü</a:t>
            </a:r>
          </a:p>
        </p:txBody>
      </p:sp>
      <p:sp>
        <p:nvSpPr>
          <p:cNvPr id="183299" name="Rectangle 3"/>
          <p:cNvSpPr>
            <a:spLocks noGrp="1" noChangeArrowheads="1"/>
          </p:cNvSpPr>
          <p:nvPr>
            <p:ph type="body" idx="1"/>
          </p:nvPr>
        </p:nvSpPr>
        <p:spPr/>
        <p:txBody>
          <a:bodyPr/>
          <a:lstStyle/>
          <a:p>
            <a:pPr>
              <a:lnSpc>
                <a:spcPct val="80000"/>
              </a:lnSpc>
            </a:pPr>
            <a:r>
              <a:rPr lang="tr-TR" sz="2400"/>
              <a:t>Demokratik stil</a:t>
            </a:r>
            <a:br>
              <a:rPr lang="tr-TR" sz="2400"/>
            </a:br>
            <a:r>
              <a:rPr lang="tr-TR" sz="2400"/>
              <a:t>“ evet arkadaşlar yapacağımız işe ile ilgili beraber bir strateji belirleyelim”</a:t>
            </a:r>
            <a:br>
              <a:rPr lang="tr-TR" sz="2400"/>
            </a:br>
            <a:endParaRPr lang="tr-TR" sz="2400"/>
          </a:p>
          <a:p>
            <a:pPr>
              <a:lnSpc>
                <a:spcPct val="80000"/>
              </a:lnSpc>
            </a:pPr>
            <a:r>
              <a:rPr lang="tr-TR" sz="2400"/>
              <a:t>Toleranslı stil </a:t>
            </a:r>
            <a:br>
              <a:rPr lang="tr-TR" sz="2400"/>
            </a:br>
            <a:r>
              <a:rPr lang="tr-TR" sz="2400"/>
              <a:t>“ benim erken ayrılmam lazım ama siz devam edebilirsiniz, ihtiyacınız olursa be ben büromda olacağım</a:t>
            </a:r>
            <a:br>
              <a:rPr lang="tr-TR" sz="2400"/>
            </a:br>
            <a:endParaRPr lang="tr-TR" sz="2400"/>
          </a:p>
          <a:p>
            <a:pPr>
              <a:lnSpc>
                <a:spcPct val="80000"/>
              </a:lnSpc>
            </a:pPr>
            <a:r>
              <a:rPr lang="tr-TR" sz="2400"/>
              <a:t>Otoriter stil</a:t>
            </a:r>
            <a:br>
              <a:rPr lang="tr-TR" sz="2400"/>
            </a:br>
            <a:r>
              <a:rPr lang="tr-TR" sz="2400"/>
              <a:t>“ yapacağınız şey budur; uygulayacağınız tarz budur</a:t>
            </a:r>
          </a:p>
        </p:txBody>
      </p:sp>
    </p:spTree>
    <p:extLst>
      <p:ext uri="{BB962C8B-B14F-4D97-AF65-F5344CB8AC3E}">
        <p14:creationId xmlns:p14="http://schemas.microsoft.com/office/powerpoint/2010/main" val="19819778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554</Words>
  <Application>Microsoft Office PowerPoint</Application>
  <PresentationFormat>Ekran Gösterisi (4:3)</PresentationFormat>
  <Paragraphs>105</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Ofis Teması</vt:lpstr>
      <vt:lpstr>BEDEN EĞİTİMİNDE YÖNETİM VE ORGANİZASYON</vt:lpstr>
      <vt:lpstr>Liderlik Yaklaşımları</vt:lpstr>
      <vt:lpstr>Son Yıllarda Geliştirilen Yaklaşımlar  Atıf Kuramı</vt:lpstr>
      <vt:lpstr>Karizmatik liderlik</vt:lpstr>
      <vt:lpstr>Karizmatik liderler</vt:lpstr>
      <vt:lpstr>Karizmatik liderler</vt:lpstr>
      <vt:lpstr>Dönüşümcü / Etkileşimci Liderlik </vt:lpstr>
      <vt:lpstr>Dönüşümcü / Etkileşimci Liderlik </vt:lpstr>
      <vt:lpstr>Üç Liderlik Türü</vt:lpstr>
      <vt:lpstr>Hangisini ne zaman kullanmalıyız?</vt:lpstr>
      <vt:lpstr>… Yolunda yürüyen bir yolcunun yalnız ufku görmesi yeterli değildir. Muhakkak ufkun ötesini de görmesi ve bilmesi gerekir.. </vt:lpstr>
      <vt:lpstr>VİZYON;</vt:lpstr>
      <vt:lpstr>Vizyoner liderlik</vt:lpstr>
      <vt:lpstr>Vizyoner lider göstergesi</vt:lpstr>
      <vt:lpstr>Vizyoner liderlik rolleri;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Öğretmenlik</cp:lastModifiedBy>
  <cp:revision>1</cp:revision>
  <dcterms:created xsi:type="dcterms:W3CDTF">2017-11-30T11:59:03Z</dcterms:created>
  <dcterms:modified xsi:type="dcterms:W3CDTF">2017-11-30T11:59:29Z</dcterms:modified>
</cp:coreProperties>
</file>