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174A-0495-4968-BDB3-AF098C122CA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0DA-C628-4C40-AC58-10177CF77B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0379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174A-0495-4968-BDB3-AF098C122CA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0DA-C628-4C40-AC58-10177CF77B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4414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174A-0495-4968-BDB3-AF098C122CA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0DA-C628-4C40-AC58-10177CF77B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7760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174A-0495-4968-BDB3-AF098C122CA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0DA-C628-4C40-AC58-10177CF77B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62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174A-0495-4968-BDB3-AF098C122CA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0DA-C628-4C40-AC58-10177CF77B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997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174A-0495-4968-BDB3-AF098C122CA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0DA-C628-4C40-AC58-10177CF77B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2589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174A-0495-4968-BDB3-AF098C122CA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0DA-C628-4C40-AC58-10177CF77B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866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174A-0495-4968-BDB3-AF098C122CA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0DA-C628-4C40-AC58-10177CF77B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1787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174A-0495-4968-BDB3-AF098C122CA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0DA-C628-4C40-AC58-10177CF77B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0325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174A-0495-4968-BDB3-AF098C122CA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0DA-C628-4C40-AC58-10177CF77B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207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174A-0495-4968-BDB3-AF098C122CA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70DA-C628-4C40-AC58-10177CF77B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693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9174A-0495-4968-BDB3-AF098C122CA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170DA-C628-4C40-AC58-10177CF77B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6091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1- </a:t>
            </a:r>
            <a:r>
              <a:rPr lang="tr-TR" altLang="en-US">
                <a:solidFill>
                  <a:srgbClr val="FF0000"/>
                </a:solidFill>
                <a:latin typeface="Arial" panose="020B0604020202020204" pitchFamily="34" charset="0"/>
              </a:rPr>
              <a:t>Sağlamlık</a:t>
            </a:r>
            <a:r>
              <a:rPr lang="tr-TR" altLang="en-US">
                <a:latin typeface="Arial" panose="020B0604020202020204" pitchFamily="34" charset="0"/>
              </a:rPr>
              <a:t>: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tr-TR" altLang="en-US">
                <a:latin typeface="Arial" panose="020B0604020202020204" pitchFamily="34" charset="0"/>
              </a:rPr>
              <a:t>	Yavru ölümleri % 10 dan az olmalı</a:t>
            </a:r>
          </a:p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2- </a:t>
            </a:r>
            <a:r>
              <a:rPr lang="tr-TR" altLang="en-US">
                <a:solidFill>
                  <a:srgbClr val="FF0000"/>
                </a:solidFill>
                <a:latin typeface="Arial" panose="020B0604020202020204" pitchFamily="34" charset="0"/>
              </a:rPr>
              <a:t>Döl verimi</a:t>
            </a:r>
            <a:r>
              <a:rPr lang="tr-TR" altLang="en-US">
                <a:latin typeface="Arial" panose="020B0604020202020204" pitchFamily="34" charset="0"/>
              </a:rPr>
              <a:t>: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tr-TR" altLang="en-US">
                <a:latin typeface="Arial" panose="020B0604020202020204" pitchFamily="34" charset="0"/>
              </a:rPr>
              <a:t>	Bir batında ortalama 8 yavru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tr-TR" altLang="en-US">
                <a:latin typeface="Arial" panose="020B0604020202020204" pitchFamily="34" charset="0"/>
              </a:rPr>
              <a:t>	yılda en az 5 doğum ve 40 yavru alınmalı</a:t>
            </a:r>
          </a:p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3- </a:t>
            </a:r>
            <a:r>
              <a:rPr lang="tr-TR" altLang="en-US">
                <a:solidFill>
                  <a:srgbClr val="FF0000"/>
                </a:solidFill>
                <a:latin typeface="Arial" panose="020B0604020202020204" pitchFamily="34" charset="0"/>
              </a:rPr>
              <a:t>Gelişme yeteneği</a:t>
            </a:r>
            <a:r>
              <a:rPr lang="tr-TR" altLang="en-US">
                <a:latin typeface="Arial" panose="020B0604020202020204" pitchFamily="34" charset="0"/>
              </a:rPr>
              <a:t>: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tr-TR" altLang="en-US">
                <a:latin typeface="Arial" panose="020B0604020202020204" pitchFamily="34" charset="0"/>
              </a:rPr>
              <a:t>	8 haftada 2 kg 		veya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tr-TR" altLang="en-US">
                <a:latin typeface="Arial" panose="020B0604020202020204" pitchFamily="34" charset="0"/>
              </a:rPr>
              <a:t>	10 haftada 2.5 kg canlı ağırlığa ulaşmalı</a:t>
            </a:r>
          </a:p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4- </a:t>
            </a:r>
            <a:r>
              <a:rPr lang="tr-TR" altLang="en-US">
                <a:solidFill>
                  <a:srgbClr val="FF0000"/>
                </a:solidFill>
                <a:latin typeface="Arial" panose="020B0604020202020204" pitchFamily="34" charset="0"/>
              </a:rPr>
              <a:t>Yemden yararlanma</a:t>
            </a:r>
            <a:r>
              <a:rPr lang="tr-TR" altLang="en-US">
                <a:latin typeface="Arial" panose="020B0604020202020204" pitchFamily="34" charset="0"/>
              </a:rPr>
              <a:t>: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tr-TR" altLang="en-US">
                <a:latin typeface="Arial" panose="020B0604020202020204" pitchFamily="34" charset="0"/>
              </a:rPr>
              <a:t>	1 kg canlı ağırlık için 3 kg yem tüketmeli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İstenen özellikler</a:t>
            </a:r>
            <a:endParaRPr lang="tr-TR" altLang="en-US" sz="4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7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5- </a:t>
            </a:r>
            <a:r>
              <a:rPr lang="tr-TR" altLang="en-US">
                <a:solidFill>
                  <a:srgbClr val="FF0000"/>
                </a:solidFill>
                <a:latin typeface="Arial" panose="020B0604020202020204" pitchFamily="34" charset="0"/>
              </a:rPr>
              <a:t>Kesim randımanı</a:t>
            </a:r>
            <a:r>
              <a:rPr lang="tr-TR" altLang="en-US">
                <a:latin typeface="Arial" panose="020B0604020202020204" pitchFamily="34" charset="0"/>
              </a:rPr>
              <a:t>: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tr-TR" altLang="en-US">
                <a:latin typeface="Arial" panose="020B0604020202020204" pitchFamily="34" charset="0"/>
              </a:rPr>
              <a:t>	% 55-66 olmalı</a:t>
            </a:r>
          </a:p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6- </a:t>
            </a:r>
            <a:r>
              <a:rPr lang="tr-TR" altLang="en-US">
                <a:solidFill>
                  <a:srgbClr val="FF0000"/>
                </a:solidFill>
                <a:latin typeface="Arial" panose="020B0604020202020204" pitchFamily="34" charset="0"/>
              </a:rPr>
              <a:t>Deri</a:t>
            </a:r>
            <a:r>
              <a:rPr lang="tr-TR" altLang="en-US">
                <a:latin typeface="Arial" panose="020B0604020202020204" pitchFamily="34" charset="0"/>
              </a:rPr>
              <a:t>: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tr-TR" altLang="en-US">
                <a:latin typeface="Arial" panose="020B0604020202020204" pitchFamily="34" charset="0"/>
              </a:rPr>
              <a:t>	bir örnek renkte,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tr-TR" altLang="en-US">
                <a:latin typeface="Arial" panose="020B0604020202020204" pitchFamily="34" charset="0"/>
              </a:rPr>
              <a:t>	sıkı ve yoğun yünle kaplı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tr-TR" altLang="en-US">
                <a:latin typeface="Arial" panose="020B0604020202020204" pitchFamily="34" charset="0"/>
              </a:rPr>
              <a:t>	sağlam bir deri olmalı</a:t>
            </a:r>
          </a:p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7- </a:t>
            </a:r>
            <a:r>
              <a:rPr lang="tr-TR" altLang="en-US">
                <a:solidFill>
                  <a:srgbClr val="FF0000"/>
                </a:solidFill>
                <a:latin typeface="Arial" panose="020B0604020202020204" pitchFamily="34" charset="0"/>
              </a:rPr>
              <a:t>Damızlıkta kullanma süresi</a:t>
            </a:r>
            <a:r>
              <a:rPr lang="tr-TR" altLang="en-US">
                <a:latin typeface="Arial" panose="020B0604020202020204" pitchFamily="34" charset="0"/>
              </a:rPr>
              <a:t>: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tr-TR" altLang="en-US">
                <a:latin typeface="Arial" panose="020B0604020202020204" pitchFamily="34" charset="0"/>
              </a:rPr>
              <a:t>	2 yıl kullanılmalı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tr-TR" altLang="en-US">
                <a:latin typeface="Arial" panose="020B0604020202020204" pitchFamily="34" charset="0"/>
              </a:rPr>
              <a:t>	et için yılda 7-8 doğum hedeflenmeli</a:t>
            </a:r>
          </a:p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8- </a:t>
            </a:r>
            <a:r>
              <a:rPr lang="tr-TR" altLang="en-US">
                <a:solidFill>
                  <a:srgbClr val="FF0000"/>
                </a:solidFill>
                <a:latin typeface="Arial" panose="020B0604020202020204" pitchFamily="34" charset="0"/>
              </a:rPr>
              <a:t>Sıfat</a:t>
            </a:r>
            <a:r>
              <a:rPr lang="tr-TR" altLang="en-US">
                <a:latin typeface="Arial" panose="020B0604020202020204" pitchFamily="34" charset="0"/>
              </a:rPr>
              <a:t>: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tr-TR" altLang="en-US">
                <a:latin typeface="Arial" panose="020B0604020202020204" pitchFamily="34" charset="0"/>
              </a:rPr>
              <a:t>	bir erkeğe 8-10 dişi verilmeli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tr-TR" altLang="en-US">
                <a:latin typeface="Arial" panose="020B0604020202020204" pitchFamily="34" charset="0"/>
              </a:rPr>
              <a:t>	günaşırı 2 defa çiftleştirmeli</a:t>
            </a: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İstenen özellikler</a:t>
            </a:r>
            <a:endParaRPr lang="tr-TR" altLang="en-US" sz="4400">
              <a:solidFill>
                <a:schemeClr val="tx2"/>
              </a:solidFill>
            </a:endParaRPr>
          </a:p>
        </p:txBody>
      </p:sp>
      <p:sp>
        <p:nvSpPr>
          <p:cNvPr id="66564" name="Picture 4" descr="C:\SGAF\Resimler\Hayvan resimleri\Tavşan\DwarfHotot.gif"/>
          <p:cNvSpPr>
            <a:spLocks noChangeAspect="1" noChangeArrowheads="1"/>
          </p:cNvSpPr>
          <p:nvPr/>
        </p:nvSpPr>
        <p:spPr bwMode="auto">
          <a:xfrm>
            <a:off x="7162801" y="990600"/>
            <a:ext cx="3362325" cy="242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673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Amaç:</a:t>
            </a:r>
          </a:p>
          <a:p>
            <a:pPr marL="863600" lvl="1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Hayvanların verim düzeylerini belirlemek</a:t>
            </a:r>
          </a:p>
          <a:p>
            <a:pPr marL="863600" lvl="1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İstenen özellikler bakımından ilerleme sağlamak </a:t>
            </a:r>
          </a:p>
          <a:p>
            <a:pPr marL="0" indent="0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Genellikle iki tip kart;</a:t>
            </a:r>
          </a:p>
          <a:p>
            <a:pPr marL="863600" lvl="1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kafes kartları </a:t>
            </a:r>
          </a:p>
          <a:p>
            <a:pPr marL="863600" lvl="1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damızlık kartları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Kartlar erkek ve dişiler için değişik renkte olmalı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Erkekler için koyu renkli (kırmızı) 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Dişiler için açık renkli (beyaz)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Tutulan kartlar</a:t>
            </a:r>
            <a:endParaRPr lang="tr-TR" altLang="en-US" sz="4400">
              <a:solidFill>
                <a:schemeClr val="tx2"/>
              </a:solidFill>
            </a:endParaRPr>
          </a:p>
        </p:txBody>
      </p:sp>
      <p:sp>
        <p:nvSpPr>
          <p:cNvPr id="67588" name="Picture 4" descr="C:\SGAF\Resimler\Hayvan resimleri\Tavşan\BritanniaPetite.gif"/>
          <p:cNvSpPr>
            <a:spLocks noChangeAspect="1" noChangeArrowheads="1"/>
          </p:cNvSpPr>
          <p:nvPr/>
        </p:nvSpPr>
        <p:spPr bwMode="auto">
          <a:xfrm>
            <a:off x="7620000" y="4181476"/>
            <a:ext cx="30480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226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>
                <a:solidFill>
                  <a:srgbClr val="FF0000"/>
                </a:solidFill>
                <a:latin typeface="Arial" panose="020B0604020202020204" pitchFamily="34" charset="0"/>
              </a:rPr>
              <a:t>Kafes kartlarında</a:t>
            </a:r>
            <a:r>
              <a:rPr lang="tr-TR" altLang="en-US">
                <a:latin typeface="Arial" panose="020B0604020202020204" pitchFamily="34" charset="0"/>
              </a:rPr>
              <a:t>: </a:t>
            </a:r>
          </a:p>
          <a:p>
            <a:pPr marL="863600" lvl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Irk</a:t>
            </a:r>
          </a:p>
          <a:p>
            <a:pPr marL="863600" lvl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kulak numarası</a:t>
            </a:r>
          </a:p>
          <a:p>
            <a:pPr marL="863600" lvl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doğum tarihi</a:t>
            </a:r>
          </a:p>
          <a:p>
            <a:pPr marL="863600" lvl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ana ve baba numaraları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Pratik yetiştirme işlerini iyi takip etmek için;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çiftleşme tarihi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doğurma tarihi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bir batında doğan yavru sayısı (canlı, ölü)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yavru doğum ağırlığı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21. günde yavru sayısı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21. günde yavru ağırlıkları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düşünceler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   sütunları yer almalıdır.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Tutulan kartlar</a:t>
            </a:r>
            <a:endParaRPr lang="tr-TR" altLang="en-US" sz="4400">
              <a:solidFill>
                <a:schemeClr val="tx2"/>
              </a:solidFill>
            </a:endParaRPr>
          </a:p>
        </p:txBody>
      </p:sp>
      <p:sp>
        <p:nvSpPr>
          <p:cNvPr id="68612" name="Picture 4" descr="C:\SGAF\Resimler\Hayvan resimleri\Tavşan\Flemish Giant.gif"/>
          <p:cNvSpPr>
            <a:spLocks noChangeAspect="1" noChangeArrowheads="1"/>
          </p:cNvSpPr>
          <p:nvPr/>
        </p:nvSpPr>
        <p:spPr bwMode="auto">
          <a:xfrm>
            <a:off x="6781800" y="4667250"/>
            <a:ext cx="38862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511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Geniş ekran</PresentationFormat>
  <Paragraphs>49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Teması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Fatih</dc:creator>
  <cp:lastModifiedBy>Fatih</cp:lastModifiedBy>
  <cp:revision>1</cp:revision>
  <dcterms:created xsi:type="dcterms:W3CDTF">2019-10-16T14:02:30Z</dcterms:created>
  <dcterms:modified xsi:type="dcterms:W3CDTF">2019-10-16T14:02:44Z</dcterms:modified>
</cp:coreProperties>
</file>