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93" r:id="rId4"/>
    <p:sldId id="265" r:id="rId5"/>
    <p:sldId id="287" r:id="rId6"/>
    <p:sldId id="286" r:id="rId7"/>
    <p:sldId id="292" r:id="rId8"/>
    <p:sldId id="301" r:id="rId9"/>
    <p:sldId id="291" r:id="rId10"/>
    <p:sldId id="290" r:id="rId11"/>
    <p:sldId id="285" r:id="rId12"/>
    <p:sldId id="289" r:id="rId13"/>
    <p:sldId id="288" r:id="rId14"/>
    <p:sldId id="294" r:id="rId15"/>
    <p:sldId id="271" r:id="rId16"/>
    <p:sldId id="272" r:id="rId17"/>
    <p:sldId id="273" r:id="rId18"/>
    <p:sldId id="278" r:id="rId19"/>
    <p:sldId id="277" r:id="rId20"/>
    <p:sldId id="276" r:id="rId21"/>
    <p:sldId id="284" r:id="rId22"/>
    <p:sldId id="283" r:id="rId23"/>
    <p:sldId id="282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744" autoAdjust="0"/>
  </p:normalViewPr>
  <p:slideViewPr>
    <p:cSldViewPr>
      <p:cViewPr varScale="1">
        <p:scale>
          <a:sx n="80" d="100"/>
          <a:sy n="80" d="100"/>
        </p:scale>
        <p:origin x="17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 Mar 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3888431"/>
          </a:xfrm>
        </p:spPr>
        <p:txBody>
          <a:bodyPr>
            <a:normAutofit/>
          </a:bodyPr>
          <a:lstStyle/>
          <a:p>
            <a:r>
              <a:rPr lang="tr-TR" dirty="0" smtClean="0"/>
              <a:t>ARGÜMANTASYON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21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   4)Sınıf tartışması sırasında öğrencileri tartışmaya katkı sağlamaya teşvik etme</a:t>
            </a:r>
          </a:p>
          <a:p>
            <a:pPr marL="0" indent="0">
              <a:buNone/>
            </a:pPr>
            <a:r>
              <a:rPr lang="tr-TR" dirty="0" smtClean="0"/>
              <a:t>   5)Öğrencilerin </a:t>
            </a:r>
            <a:r>
              <a:rPr lang="tr-TR" dirty="0" err="1"/>
              <a:t>argümantasyon</a:t>
            </a:r>
            <a:r>
              <a:rPr lang="tr-TR" dirty="0"/>
              <a:t> becerilerini uygulayabilmeleri için yeterli fırsatlar sağlama.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6</a:t>
            </a:r>
            <a:r>
              <a:rPr lang="tr-TR" dirty="0"/>
              <a:t>) Öğrencilerin argümanlarını değerlendirmeleri için fırsat sağlama.</a:t>
            </a:r>
          </a:p>
          <a:p>
            <a:pPr marL="0" indent="0">
              <a:buNone/>
            </a:pPr>
            <a:r>
              <a:rPr lang="tr-TR" dirty="0" smtClean="0"/>
              <a:t>      </a:t>
            </a:r>
            <a:r>
              <a:rPr lang="tr-TR" dirty="0"/>
              <a:t>7)Öğrencileri yüksek kalitede argümanlar oluşturmaları için teşvik etme</a:t>
            </a:r>
          </a:p>
        </p:txBody>
      </p:sp>
    </p:spTree>
    <p:extLst>
      <p:ext uri="{BB962C8B-B14F-4D97-AF65-F5344CB8AC3E}">
        <p14:creationId xmlns:p14="http://schemas.microsoft.com/office/powerpoint/2010/main" val="154306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/>
          <a:lstStyle/>
          <a:p>
            <a:r>
              <a:rPr lang="tr-TR" dirty="0" smtClean="0"/>
              <a:t>AVANTAJLARI:</a:t>
            </a:r>
          </a:p>
          <a:p>
            <a:r>
              <a:rPr lang="tr-TR" dirty="0" smtClean="0"/>
              <a:t>Kalıcı izli </a:t>
            </a:r>
            <a:r>
              <a:rPr lang="tr-TR" dirty="0" err="1" smtClean="0"/>
              <a:t>ögrenme</a:t>
            </a:r>
            <a:endParaRPr lang="tr-TR" dirty="0" smtClean="0"/>
          </a:p>
          <a:p>
            <a:r>
              <a:rPr lang="tr-TR" dirty="0" smtClean="0"/>
              <a:t>Konuyu kavramayı </a:t>
            </a:r>
            <a:r>
              <a:rPr lang="tr-TR" dirty="0" err="1" smtClean="0"/>
              <a:t>saglama</a:t>
            </a:r>
            <a:endParaRPr lang="tr-TR" dirty="0" smtClean="0"/>
          </a:p>
          <a:p>
            <a:r>
              <a:rPr lang="tr-TR" dirty="0" smtClean="0"/>
              <a:t>Dersi verimli hale getirme</a:t>
            </a:r>
          </a:p>
          <a:p>
            <a:r>
              <a:rPr lang="tr-TR" dirty="0" err="1" smtClean="0"/>
              <a:t>Ögrencinin</a:t>
            </a:r>
            <a:r>
              <a:rPr lang="tr-TR" dirty="0" smtClean="0"/>
              <a:t> derse katılımı</a:t>
            </a:r>
          </a:p>
          <a:p>
            <a:r>
              <a:rPr lang="tr-TR" dirty="0" smtClean="0"/>
              <a:t>Farkındalık geliştirme</a:t>
            </a:r>
          </a:p>
          <a:p>
            <a:r>
              <a:rPr lang="tr-TR" dirty="0" smtClean="0"/>
              <a:t>Kendine güvenme</a:t>
            </a:r>
          </a:p>
          <a:p>
            <a:r>
              <a:rPr lang="tr-TR" dirty="0" err="1" smtClean="0"/>
              <a:t>Ögrenilenleri</a:t>
            </a:r>
            <a:r>
              <a:rPr lang="tr-TR" dirty="0" smtClean="0"/>
              <a:t> açıklama</a:t>
            </a:r>
          </a:p>
          <a:p>
            <a:r>
              <a:rPr lang="tr-TR" dirty="0" smtClean="0"/>
              <a:t>Kavram yanılgılarını giderme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02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tr-TR" dirty="0" smtClean="0"/>
              <a:t>SINIRLILIKLARI:</a:t>
            </a:r>
          </a:p>
          <a:p>
            <a:r>
              <a:rPr lang="tr-TR" dirty="0" smtClean="0"/>
              <a:t>Konu </a:t>
            </a:r>
          </a:p>
          <a:p>
            <a:r>
              <a:rPr lang="tr-TR" dirty="0" err="1" smtClean="0"/>
              <a:t>Ögrenci</a:t>
            </a:r>
            <a:r>
              <a:rPr lang="tr-TR" dirty="0" smtClean="0"/>
              <a:t> düzeyi</a:t>
            </a:r>
          </a:p>
          <a:p>
            <a:r>
              <a:rPr lang="tr-TR" dirty="0" smtClean="0"/>
              <a:t>Süre </a:t>
            </a:r>
          </a:p>
          <a:p>
            <a:r>
              <a:rPr lang="tr-TR" dirty="0" smtClean="0"/>
              <a:t>Grup sayısı</a:t>
            </a:r>
          </a:p>
          <a:p>
            <a:r>
              <a:rPr lang="tr-TR" dirty="0" err="1" smtClean="0"/>
              <a:t>Ögrenci</a:t>
            </a:r>
            <a:r>
              <a:rPr lang="tr-TR" dirty="0" smtClean="0"/>
              <a:t> ısrarı</a:t>
            </a:r>
          </a:p>
          <a:p>
            <a:r>
              <a:rPr lang="tr-TR" dirty="0" smtClean="0"/>
              <a:t>Konunun merkezinden uzaklaşma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589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tr-TR" dirty="0" smtClean="0"/>
              <a:t>ÖGRENCİ:</a:t>
            </a:r>
          </a:p>
          <a:p>
            <a:r>
              <a:rPr lang="tr-TR" dirty="0" smtClean="0"/>
              <a:t>Anlamlandırma </a:t>
            </a:r>
          </a:p>
          <a:p>
            <a:r>
              <a:rPr lang="tr-TR" dirty="0" smtClean="0"/>
              <a:t>Araştırma </a:t>
            </a:r>
          </a:p>
          <a:p>
            <a:r>
              <a:rPr lang="tr-TR" dirty="0" smtClean="0"/>
              <a:t>Gözlem (</a:t>
            </a:r>
            <a:r>
              <a:rPr lang="tr-TR" dirty="0" err="1" smtClean="0"/>
              <a:t>ögrenciyi</a:t>
            </a:r>
            <a:r>
              <a:rPr lang="tr-TR" dirty="0" smtClean="0"/>
              <a:t>)</a:t>
            </a:r>
          </a:p>
          <a:p>
            <a:r>
              <a:rPr lang="tr-TR" dirty="0" smtClean="0"/>
              <a:t>Dinleme </a:t>
            </a:r>
          </a:p>
          <a:p>
            <a:r>
              <a:rPr lang="tr-TR" dirty="0" smtClean="0"/>
              <a:t>Kendine güven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9698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tr-TR" dirty="0" smtClean="0"/>
              <a:t>ÖGRETMEN:</a:t>
            </a:r>
          </a:p>
          <a:p>
            <a:r>
              <a:rPr lang="tr-TR" dirty="0" smtClean="0"/>
              <a:t>Öğrenci fikrini </a:t>
            </a:r>
            <a:r>
              <a:rPr lang="tr-TR" dirty="0" err="1" smtClean="0"/>
              <a:t>dinlem</a:t>
            </a:r>
            <a:r>
              <a:rPr lang="tr-TR" dirty="0" smtClean="0"/>
              <a:t> ve saygı duyma</a:t>
            </a:r>
          </a:p>
          <a:p>
            <a:r>
              <a:rPr lang="tr-TR" dirty="0" smtClean="0"/>
              <a:t>Merak giderme</a:t>
            </a:r>
          </a:p>
          <a:p>
            <a:r>
              <a:rPr lang="tr-TR" dirty="0" smtClean="0"/>
              <a:t>İyi bir gözlemci olma</a:t>
            </a:r>
          </a:p>
          <a:p>
            <a:r>
              <a:rPr lang="tr-TR" dirty="0" smtClean="0"/>
              <a:t>Güçlü iletişim becerisi</a:t>
            </a:r>
          </a:p>
          <a:p>
            <a:r>
              <a:rPr lang="tr-TR" dirty="0" smtClean="0"/>
              <a:t>Konuyu net bilme ve alakalı konuları net bilme</a:t>
            </a:r>
          </a:p>
          <a:p>
            <a:r>
              <a:rPr lang="tr-TR" dirty="0" smtClean="0"/>
              <a:t>Konuyla alakalı güncel bilgilere sahip olma</a:t>
            </a:r>
          </a:p>
          <a:p>
            <a:r>
              <a:rPr lang="tr-TR" dirty="0" smtClean="0"/>
              <a:t>Konunun </a:t>
            </a:r>
            <a:r>
              <a:rPr lang="tr-TR" dirty="0" err="1" smtClean="0"/>
              <a:t>degerlendirilecek</a:t>
            </a:r>
            <a:r>
              <a:rPr lang="tr-TR" dirty="0" smtClean="0"/>
              <a:t> noktaları belirgin hale getirme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579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2050" name="Picture 2" descr="C:\Users\Lenovo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200800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15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    İddia</a:t>
            </a:r>
            <a:r>
              <a:rPr lang="tr-TR" dirty="0"/>
              <a:t>, genellikle bir soru veya probleme çözüm</a:t>
            </a:r>
          </a:p>
          <a:p>
            <a:pPr marL="0" indent="0">
              <a:buNone/>
            </a:pPr>
            <a:r>
              <a:rPr lang="tr-TR" dirty="0"/>
              <a:t>olarak öne sürülen </a:t>
            </a:r>
            <a:r>
              <a:rPr lang="tr-TR" dirty="0" smtClean="0"/>
              <a:t>görüş, </a:t>
            </a:r>
            <a:r>
              <a:rPr lang="tr-TR" dirty="0"/>
              <a:t>sonuç </a:t>
            </a:r>
            <a:r>
              <a:rPr lang="tr-TR" dirty="0" smtClean="0"/>
              <a:t>veya açıklamalardır.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Veri</a:t>
            </a:r>
            <a:r>
              <a:rPr lang="tr-TR" dirty="0"/>
              <a:t>; iddiayı desteklemek için kullanılan</a:t>
            </a:r>
          </a:p>
          <a:p>
            <a:pPr marL="0" indent="0">
              <a:buNone/>
            </a:pPr>
            <a:r>
              <a:rPr lang="tr-TR" dirty="0"/>
              <a:t>olgu, örnek veya gözlemleri içerir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Çürütme; anti-tez, </a:t>
            </a:r>
            <a:r>
              <a:rPr lang="tr-TR" dirty="0" smtClean="0"/>
              <a:t>iddianın yanlışlığını </a:t>
            </a:r>
            <a:r>
              <a:rPr lang="tr-TR" dirty="0" smtClean="0"/>
              <a:t>belgeleme.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096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   Gerekçe</a:t>
            </a:r>
            <a:r>
              <a:rPr lang="tr-TR" dirty="0"/>
              <a:t>, verilerin iddiayı </a:t>
            </a:r>
            <a:r>
              <a:rPr lang="tr-TR" dirty="0" smtClean="0"/>
              <a:t>nasıl desteklediğini </a:t>
            </a:r>
            <a:r>
              <a:rPr lang="tr-TR" dirty="0" smtClean="0"/>
              <a:t>gösteren </a:t>
            </a:r>
            <a:r>
              <a:rPr lang="tr-TR" dirty="0"/>
              <a:t>nedenlerdir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Niteleyici</a:t>
            </a:r>
            <a:r>
              <a:rPr lang="tr-TR" dirty="0"/>
              <a:t>, iddianın geçerli olduğu </a:t>
            </a:r>
            <a:r>
              <a:rPr lang="tr-TR" dirty="0" smtClean="0"/>
              <a:t>koşulları</a:t>
            </a:r>
            <a:r>
              <a:rPr lang="tr-TR" dirty="0"/>
              <a:t>; reddedici ise </a:t>
            </a:r>
            <a:r>
              <a:rPr lang="tr-TR" dirty="0" smtClean="0"/>
              <a:t>oluşması halinde </a:t>
            </a:r>
            <a:r>
              <a:rPr lang="tr-TR" dirty="0"/>
              <a:t>iddianın geçerli olmayacağı durumları tanımlayan </a:t>
            </a:r>
            <a:r>
              <a:rPr lang="tr-TR" dirty="0" smtClean="0"/>
              <a:t>ifadelerdir.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083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          </a:t>
            </a:r>
            <a:r>
              <a:rPr lang="tr-TR" dirty="0" smtClean="0"/>
              <a:t>      </a:t>
            </a:r>
            <a:r>
              <a:rPr lang="tr-TR" dirty="0" err="1"/>
              <a:t>Nedensel</a:t>
            </a:r>
            <a:r>
              <a:rPr lang="tr-TR" dirty="0"/>
              <a:t> </a:t>
            </a:r>
            <a:r>
              <a:rPr lang="tr-TR" dirty="0" smtClean="0"/>
              <a:t>soru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</a:t>
            </a:r>
          </a:p>
          <a:p>
            <a:pPr marL="0" indent="0">
              <a:buNone/>
            </a:pPr>
            <a:r>
              <a:rPr lang="tr-TR" dirty="0"/>
              <a:t>   </a:t>
            </a:r>
            <a:r>
              <a:rPr lang="tr-TR" dirty="0" err="1" smtClean="0"/>
              <a:t>eger</a:t>
            </a:r>
            <a:r>
              <a:rPr lang="tr-TR" dirty="0" smtClean="0"/>
              <a:t>…. </a:t>
            </a:r>
            <a:r>
              <a:rPr lang="tr-TR" dirty="0"/>
              <a:t>Önerilen </a:t>
            </a:r>
            <a:r>
              <a:rPr lang="tr-TR" dirty="0" smtClean="0"/>
              <a:t>açıklama</a:t>
            </a:r>
          </a:p>
          <a:p>
            <a:pPr marL="0" indent="0">
              <a:buNone/>
            </a:pPr>
            <a:r>
              <a:rPr lang="tr-TR" dirty="0"/>
              <a:t>                       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ve…          </a:t>
            </a:r>
            <a:r>
              <a:rPr lang="tr-TR" dirty="0"/>
              <a:t>Planlanmış </a:t>
            </a:r>
            <a:r>
              <a:rPr lang="tr-TR" dirty="0" smtClean="0"/>
              <a:t>test</a:t>
            </a:r>
          </a:p>
          <a:p>
            <a:pPr marL="0" indent="0">
              <a:buNone/>
            </a:pPr>
            <a:r>
              <a:rPr lang="tr-TR" dirty="0"/>
              <a:t>                      </a:t>
            </a:r>
            <a:r>
              <a:rPr lang="tr-TR" dirty="0" smtClean="0"/>
              <a:t>  </a:t>
            </a:r>
          </a:p>
          <a:p>
            <a:pPr marL="0" indent="0">
              <a:buNone/>
            </a:pPr>
            <a:r>
              <a:rPr lang="tr-TR" dirty="0"/>
              <a:t>  </a:t>
            </a:r>
            <a:r>
              <a:rPr lang="tr-TR" sz="2000" dirty="0" smtClean="0"/>
              <a:t>sonra…</a:t>
            </a:r>
            <a:r>
              <a:rPr lang="tr-TR" dirty="0" smtClean="0"/>
              <a:t>   Tahmini </a:t>
            </a:r>
            <a:r>
              <a:rPr lang="tr-TR" dirty="0"/>
              <a:t>sonuçlar        Gözlenen </a:t>
            </a:r>
            <a:r>
              <a:rPr lang="tr-TR" dirty="0" smtClean="0"/>
              <a:t> sonuçlar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</a:t>
            </a:r>
          </a:p>
          <a:p>
            <a:pPr marL="0" indent="0">
              <a:buNone/>
            </a:pPr>
            <a:r>
              <a:rPr lang="tr-TR" dirty="0"/>
              <a:t>             </a:t>
            </a:r>
            <a:r>
              <a:rPr lang="tr-TR" dirty="0" smtClean="0"/>
              <a:t>                  Sonuç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</a:t>
            </a:r>
            <a:r>
              <a:rPr lang="tr-TR" sz="1600" dirty="0"/>
              <a:t> </a:t>
            </a:r>
            <a:r>
              <a:rPr lang="tr-TR" sz="1600" dirty="0" smtClean="0"/>
              <a:t>( </a:t>
            </a:r>
            <a:r>
              <a:rPr lang="tr-TR" sz="1400" dirty="0" err="1"/>
              <a:t>Lawson’a</a:t>
            </a:r>
            <a:r>
              <a:rPr lang="tr-TR" sz="1400" dirty="0"/>
              <a:t> (2003) göre hipotetik </a:t>
            </a:r>
            <a:r>
              <a:rPr lang="tr-TR" sz="1400" dirty="0" err="1"/>
              <a:t>dedüktif</a:t>
            </a:r>
            <a:r>
              <a:rPr lang="tr-TR" sz="1400" dirty="0"/>
              <a:t> argümanın  </a:t>
            </a:r>
            <a:r>
              <a:rPr lang="tr-TR" sz="1400" dirty="0" smtClean="0"/>
              <a:t>)                            </a:t>
            </a:r>
            <a:r>
              <a:rPr lang="tr-TR" dirty="0"/>
              <a:t>böylece</a:t>
            </a:r>
          </a:p>
        </p:txBody>
      </p:sp>
      <p:sp>
        <p:nvSpPr>
          <p:cNvPr id="4" name="Aşağı Ok 3"/>
          <p:cNvSpPr/>
          <p:nvPr/>
        </p:nvSpPr>
        <p:spPr>
          <a:xfrm>
            <a:off x="3059832" y="908720"/>
            <a:ext cx="484632" cy="365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2987824" y="1988840"/>
            <a:ext cx="556640" cy="396044"/>
          </a:xfrm>
          <a:prstGeom prst="downArrow">
            <a:avLst>
              <a:gd name="adj1" fmla="val 50000"/>
              <a:gd name="adj2" fmla="val 592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3023828" y="3251256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Ok 6"/>
          <p:cNvSpPr/>
          <p:nvPr/>
        </p:nvSpPr>
        <p:spPr>
          <a:xfrm>
            <a:off x="4654492" y="3869887"/>
            <a:ext cx="5040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Komut Düğmesi: Film 8">
            <a:hlinkClick r:id="" action="ppaction://noaction" highlightClick="1"/>
          </p:cNvPr>
          <p:cNvSpPr/>
          <p:nvPr/>
        </p:nvSpPr>
        <p:spPr>
          <a:xfrm>
            <a:off x="7308304" y="7029400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ol Yukarı Ok 9"/>
          <p:cNvSpPr/>
          <p:nvPr/>
        </p:nvSpPr>
        <p:spPr>
          <a:xfrm>
            <a:off x="5364088" y="4481372"/>
            <a:ext cx="2074528" cy="103586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3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153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                                                         çürütme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Kanıt                                                            </a:t>
            </a:r>
            <a:r>
              <a:rPr lang="tr-TR" dirty="0"/>
              <a:t>karşıt kanıt                                          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Kanıt         </a:t>
            </a:r>
            <a:r>
              <a:rPr lang="tr-TR" dirty="0"/>
              <a:t>iddaa1   </a:t>
            </a:r>
            <a:r>
              <a:rPr lang="tr-TR" dirty="0" smtClean="0"/>
              <a:t>                iddaa2        </a:t>
            </a:r>
            <a:r>
              <a:rPr lang="tr-TR" dirty="0"/>
              <a:t>karşıt kanıt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Kanıt                                                             </a:t>
            </a:r>
            <a:r>
              <a:rPr lang="tr-TR" dirty="0"/>
              <a:t>karşıt kanıt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   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Akıl </a:t>
            </a:r>
            <a:r>
              <a:rPr lang="tr-TR" dirty="0"/>
              <a:t>yürütme                       </a:t>
            </a:r>
            <a:r>
              <a:rPr lang="tr-TR" dirty="0" smtClean="0"/>
              <a:t>  Akıl </a:t>
            </a:r>
            <a:r>
              <a:rPr lang="tr-TR" dirty="0"/>
              <a:t>yürütme 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 </a:t>
            </a:r>
            <a:r>
              <a:rPr lang="tr-TR" sz="2000" dirty="0"/>
              <a:t>İddia, Kanıt, Akıl Yürütme ve Çürütücü Çerçevesi (</a:t>
            </a:r>
            <a:r>
              <a:rPr lang="tr-TR" sz="2000" dirty="0" err="1"/>
              <a:t>McNeill</a:t>
            </a:r>
            <a:r>
              <a:rPr lang="tr-TR" sz="2000" dirty="0"/>
              <a:t> &amp; </a:t>
            </a:r>
            <a:r>
              <a:rPr lang="tr-TR" sz="2000" dirty="0" err="1"/>
              <a:t>Krajcik</a:t>
            </a:r>
            <a:r>
              <a:rPr lang="tr-TR" sz="2000" dirty="0"/>
              <a:t>, 2011) </a:t>
            </a:r>
            <a:endParaRPr lang="tr-TR" sz="2000" dirty="0" smtClean="0"/>
          </a:p>
          <a:p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1632248" y="1772816"/>
            <a:ext cx="57606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1691680" y="2276872"/>
            <a:ext cx="45720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 flipV="1">
            <a:off x="1560034" y="2700848"/>
            <a:ext cx="588846" cy="22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Yukarı Ok 15"/>
          <p:cNvSpPr/>
          <p:nvPr/>
        </p:nvSpPr>
        <p:spPr>
          <a:xfrm>
            <a:off x="1746548" y="2924944"/>
            <a:ext cx="347464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8" name="Düz Ok Bağlayıcısı 17"/>
          <p:cNvCxnSpPr/>
          <p:nvPr/>
        </p:nvCxnSpPr>
        <p:spPr>
          <a:xfrm flipH="1">
            <a:off x="6444208" y="1772816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 flipH="1">
            <a:off x="6588224" y="234888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 flipH="1" flipV="1">
            <a:off x="6444208" y="2700848"/>
            <a:ext cx="504056" cy="24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Yukarı Ok 28"/>
          <p:cNvSpPr/>
          <p:nvPr/>
        </p:nvSpPr>
        <p:spPr>
          <a:xfrm>
            <a:off x="6422551" y="2940928"/>
            <a:ext cx="331346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707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Argüman </a:t>
            </a:r>
            <a:r>
              <a:rPr lang="tr-TR" dirty="0" smtClean="0"/>
              <a:t>: Tez, kanıt, </a:t>
            </a:r>
            <a:r>
              <a:rPr lang="tr-TR" dirty="0" err="1" smtClean="0"/>
              <a:t>iddaa</a:t>
            </a:r>
            <a:r>
              <a:rPr lang="tr-TR" dirty="0" smtClean="0"/>
              <a:t>, delil, sav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   </a:t>
            </a:r>
            <a:r>
              <a:rPr lang="tr-TR" dirty="0" smtClean="0"/>
              <a:t>	</a:t>
            </a:r>
            <a:r>
              <a:rPr lang="tr-TR" dirty="0" err="1" smtClean="0"/>
              <a:t>Argümantasyon</a:t>
            </a:r>
            <a:r>
              <a:rPr lang="tr-TR" dirty="0" smtClean="0"/>
              <a:t> </a:t>
            </a:r>
            <a:r>
              <a:rPr lang="tr-TR" dirty="0" smtClean="0"/>
              <a:t>: Bilimsel tartışma; belli </a:t>
            </a:r>
            <a:r>
              <a:rPr lang="tr-TR" dirty="0" smtClean="0"/>
              <a:t>iddiayı </a:t>
            </a:r>
            <a:r>
              <a:rPr lang="tr-TR" dirty="0" smtClean="0"/>
              <a:t>kanıtlama </a:t>
            </a:r>
            <a:r>
              <a:rPr lang="tr-TR" dirty="0" smtClean="0"/>
              <a:t>ya da </a:t>
            </a:r>
            <a:r>
              <a:rPr lang="tr-TR" dirty="0" smtClean="0"/>
              <a:t>çürütme üzerine yapılan bilimsel </a:t>
            </a:r>
            <a:r>
              <a:rPr lang="tr-TR" dirty="0" smtClean="0"/>
              <a:t>tartışmadır.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fikri, bir </a:t>
            </a:r>
            <a:r>
              <a:rPr lang="tr-TR" dirty="0" smtClean="0"/>
              <a:t>hipotezi veya </a:t>
            </a:r>
            <a:r>
              <a:rPr lang="tr-TR" dirty="0"/>
              <a:t>bir düşünceyi deliller   ve ispatlar kullanarak savunma ve açıklamaya </a:t>
            </a:r>
            <a:r>
              <a:rPr lang="tr-TR" dirty="0" smtClean="0"/>
              <a:t>çalışma ya </a:t>
            </a:r>
            <a:r>
              <a:rPr lang="tr-TR" dirty="0" smtClean="0"/>
              <a:t>da </a:t>
            </a:r>
            <a:r>
              <a:rPr lang="tr-TR" dirty="0" err="1" smtClean="0"/>
              <a:t>dayanaklandırmadır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511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Kanıt                       Destekleyici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Veri</a:t>
            </a:r>
          </a:p>
          <a:p>
            <a:pPr marL="0" indent="0">
              <a:buNone/>
            </a:pPr>
            <a:r>
              <a:rPr lang="tr-TR" dirty="0"/>
              <a:t>                                                     </a:t>
            </a:r>
            <a:r>
              <a:rPr lang="tr-TR" dirty="0" smtClean="0"/>
              <a:t>                </a:t>
            </a:r>
            <a:r>
              <a:rPr lang="tr-TR" dirty="0"/>
              <a:t>İddia </a:t>
            </a:r>
          </a:p>
          <a:p>
            <a:pPr marL="0" indent="0">
              <a:buNone/>
            </a:pPr>
            <a:r>
              <a:rPr lang="tr-TR" dirty="0" smtClean="0"/>
              <a:t>    Akıl </a:t>
            </a:r>
            <a:r>
              <a:rPr lang="tr-TR" dirty="0"/>
              <a:t>Yürütme   </a:t>
            </a:r>
          </a:p>
          <a:p>
            <a:pPr marL="0" indent="0">
              <a:buNone/>
            </a:pPr>
            <a:r>
              <a:rPr lang="tr-TR" dirty="0" smtClean="0"/>
              <a:t>                             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 Çürütücüler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(Türkçe </a:t>
            </a:r>
            <a:r>
              <a:rPr lang="tr-TR" dirty="0" err="1"/>
              <a:t>Argümantasyon</a:t>
            </a:r>
            <a:r>
              <a:rPr lang="tr-TR" dirty="0"/>
              <a:t> </a:t>
            </a:r>
            <a:r>
              <a:rPr lang="tr-TR" dirty="0" smtClean="0"/>
              <a:t>Modeli)</a:t>
            </a:r>
            <a:endParaRPr lang="tr-TR" dirty="0"/>
          </a:p>
        </p:txBody>
      </p:sp>
      <p:sp>
        <p:nvSpPr>
          <p:cNvPr id="4" name="Çarpı 3"/>
          <p:cNvSpPr/>
          <p:nvPr/>
        </p:nvSpPr>
        <p:spPr>
          <a:xfrm>
            <a:off x="1115616" y="2212358"/>
            <a:ext cx="432048" cy="280537"/>
          </a:xfrm>
          <a:prstGeom prst="plus">
            <a:avLst>
              <a:gd name="adj" fmla="val 217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3347864" y="2352626"/>
            <a:ext cx="33123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4860032" y="980728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 flipV="1">
            <a:off x="4860032" y="2636912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>
            <a:off x="629587" y="1437928"/>
            <a:ext cx="0" cy="1665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/>
          <p:nvPr/>
        </p:nvCxnSpPr>
        <p:spPr>
          <a:xfrm>
            <a:off x="629587" y="1437928"/>
            <a:ext cx="24733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/>
          <p:nvPr/>
        </p:nvCxnSpPr>
        <p:spPr>
          <a:xfrm flipH="1">
            <a:off x="3102964" y="1424066"/>
            <a:ext cx="14990" cy="1716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33"/>
          <p:cNvCxnSpPr/>
          <p:nvPr/>
        </p:nvCxnSpPr>
        <p:spPr>
          <a:xfrm flipH="1">
            <a:off x="629587" y="3140968"/>
            <a:ext cx="2473377" cy="262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Düz Bağlayıcı 42"/>
          <p:cNvCxnSpPr/>
          <p:nvPr/>
        </p:nvCxnSpPr>
        <p:spPr>
          <a:xfrm>
            <a:off x="629587" y="188640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46"/>
          <p:cNvCxnSpPr/>
          <p:nvPr/>
        </p:nvCxnSpPr>
        <p:spPr>
          <a:xfrm>
            <a:off x="629587" y="188640"/>
            <a:ext cx="123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/>
          <p:nvPr/>
        </p:nvCxnSpPr>
        <p:spPr>
          <a:xfrm>
            <a:off x="1866275" y="188640"/>
            <a:ext cx="7495" cy="665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Düz Bağlayıcı 50"/>
          <p:cNvCxnSpPr/>
          <p:nvPr/>
        </p:nvCxnSpPr>
        <p:spPr>
          <a:xfrm flipH="1">
            <a:off x="629587" y="836712"/>
            <a:ext cx="1236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993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157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http://egitimplatformu.aydin.edu.tr/gundem/resimler/haber/galeri/195_tartisma5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60" cy="6624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037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http://egitimplatformu.aydin.edu.tr/gundem/resimler/haber/galeri/2F4_tartisma3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352928" cy="6480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13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Vizyonu;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   Hangi bilimsel </a:t>
            </a:r>
            <a:r>
              <a:rPr lang="tr-TR" dirty="0" smtClean="0"/>
              <a:t>iddialara </a:t>
            </a:r>
            <a:r>
              <a:rPr lang="tr-TR" dirty="0" smtClean="0"/>
              <a:t>inanmamız </a:t>
            </a:r>
            <a:r>
              <a:rPr lang="tr-TR" dirty="0" smtClean="0"/>
              <a:t>yerine,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dirty="0" smtClean="0"/>
              <a:t>Hangi </a:t>
            </a:r>
            <a:r>
              <a:rPr lang="tr-TR" dirty="0" smtClean="0"/>
              <a:t>bilimsel </a:t>
            </a:r>
            <a:r>
              <a:rPr lang="tr-TR" dirty="0" smtClean="0"/>
              <a:t>iddialara </a:t>
            </a:r>
            <a:r>
              <a:rPr lang="tr-TR" dirty="0" smtClean="0"/>
              <a:t>hangi gerekçelere dayanarak </a:t>
            </a:r>
            <a:r>
              <a:rPr lang="tr-TR" dirty="0" smtClean="0"/>
              <a:t>inanmalıyız.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Ortaçağ skolastik düşünce döneminde din eğitimde ortaya çıkan tartışma; yıllar sonra dini sorguluyor ve insanları </a:t>
            </a:r>
            <a:r>
              <a:rPr lang="tr-TR" dirty="0" err="1"/>
              <a:t>dinsizleştiriyor</a:t>
            </a:r>
            <a:r>
              <a:rPr lang="tr-TR" dirty="0"/>
              <a:t> adı altında bu yöntemi kullananları cezalandırarak bir nevi silik duruma getirilmiştir. </a:t>
            </a:r>
            <a:r>
              <a:rPr lang="tr-TR" dirty="0" smtClean="0"/>
              <a:t>Bu </a:t>
            </a:r>
            <a:r>
              <a:rPr lang="tr-TR" dirty="0"/>
              <a:t>kavram günümüzde </a:t>
            </a:r>
            <a:r>
              <a:rPr lang="tr-TR" dirty="0" err="1"/>
              <a:t>argümantasyon</a:t>
            </a:r>
            <a:r>
              <a:rPr lang="tr-TR" dirty="0"/>
              <a:t> adı altında karşımıza çıkmaktadır.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smtClean="0">
                <a:solidFill>
                  <a:srgbClr val="FF0000"/>
                </a:solidFill>
              </a:rPr>
              <a:t>ARGÜMANTASYON TABANLI ÖĞRENME YAKLAŞIMI</a:t>
            </a:r>
            <a:endParaRPr lang="tr-TR" i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S</a:t>
            </a:r>
            <a:r>
              <a:rPr lang="tr-TR" dirty="0" smtClean="0"/>
              <a:t>adece </a:t>
            </a:r>
            <a:r>
              <a:rPr lang="tr-TR" dirty="0"/>
              <a:t>söyleneni yapan bireyler yerine güçlü sosyal bilince sahip, sorgulayan, eleştiren ve bilgiyi kullanabilen bireyler yetiştirmek, çağımızda her toplumun öncelikli </a:t>
            </a:r>
            <a:r>
              <a:rPr lang="tr-TR" dirty="0" smtClean="0"/>
              <a:t>hedefidir.</a:t>
            </a:r>
          </a:p>
          <a:p>
            <a:pPr algn="just"/>
            <a:r>
              <a:rPr lang="tr-TR" dirty="0"/>
              <a:t>Fen eğitiminde </a:t>
            </a:r>
            <a:r>
              <a:rPr lang="tr-TR" dirty="0" err="1" smtClean="0"/>
              <a:t>argümantasyon</a:t>
            </a:r>
            <a:r>
              <a:rPr lang="tr-TR" dirty="0" smtClean="0"/>
              <a:t> hem öğrenilmesi </a:t>
            </a:r>
            <a:r>
              <a:rPr lang="tr-TR" dirty="0"/>
              <a:t>gereken önemli bir </a:t>
            </a:r>
            <a:r>
              <a:rPr lang="tr-TR" dirty="0" smtClean="0"/>
              <a:t>bilimsel düşünme </a:t>
            </a:r>
            <a:r>
              <a:rPr lang="tr-TR" dirty="0"/>
              <a:t>becerisi hem de bilim </a:t>
            </a:r>
            <a:r>
              <a:rPr lang="tr-TR" dirty="0" smtClean="0"/>
              <a:t>okuryazarlığını destekleyebilecek </a:t>
            </a:r>
            <a:r>
              <a:rPr lang="tr-TR" dirty="0"/>
              <a:t>etkin bir öğretim </a:t>
            </a:r>
            <a:r>
              <a:rPr lang="tr-TR" dirty="0" smtClean="0"/>
              <a:t>yöntemidir.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4200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Argümantasyon</a:t>
            </a:r>
            <a:r>
              <a:rPr lang="tr-TR" dirty="0" smtClean="0"/>
              <a:t> yöntemiyle </a:t>
            </a:r>
            <a:r>
              <a:rPr lang="tr-TR" dirty="0" err="1" smtClean="0"/>
              <a:t>ögrenme</a:t>
            </a:r>
            <a:r>
              <a:rPr lang="tr-TR" dirty="0" smtClean="0"/>
              <a:t>:</a:t>
            </a:r>
          </a:p>
          <a:p>
            <a:r>
              <a:rPr lang="tr-TR" dirty="0" smtClean="0"/>
              <a:t>Araştıran – sorgulayan</a:t>
            </a:r>
          </a:p>
          <a:p>
            <a:r>
              <a:rPr lang="tr-TR" dirty="0" smtClean="0"/>
              <a:t>Eleştirel düşünme</a:t>
            </a:r>
          </a:p>
          <a:p>
            <a:r>
              <a:rPr lang="tr-TR" dirty="0" smtClean="0"/>
              <a:t>Problem çözme</a:t>
            </a:r>
          </a:p>
          <a:p>
            <a:r>
              <a:rPr lang="tr-TR" dirty="0" smtClean="0"/>
              <a:t>Karar verme</a:t>
            </a:r>
          </a:p>
          <a:p>
            <a:r>
              <a:rPr lang="tr-TR" dirty="0" smtClean="0"/>
              <a:t>Yaratıcı düşünme</a:t>
            </a:r>
          </a:p>
          <a:p>
            <a:r>
              <a:rPr lang="tr-TR" dirty="0" smtClean="0"/>
              <a:t>Nedensellik kurma</a:t>
            </a:r>
          </a:p>
          <a:p>
            <a:r>
              <a:rPr lang="tr-TR" dirty="0" smtClean="0"/>
              <a:t>Analitik düşünme</a:t>
            </a:r>
          </a:p>
          <a:p>
            <a:r>
              <a:rPr lang="tr-TR" dirty="0" smtClean="0"/>
              <a:t>Analiz sentez ve uygulama</a:t>
            </a:r>
          </a:p>
          <a:p>
            <a:r>
              <a:rPr lang="tr-TR" dirty="0" smtClean="0"/>
              <a:t>Derinlemesine düşünme                  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99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tr-TR" dirty="0" err="1"/>
              <a:t>Jiménez-Aleixandre</a:t>
            </a:r>
            <a:r>
              <a:rPr lang="tr-TR" dirty="0"/>
              <a:t> ve Erduran’a göre (2007) fen derslerinde </a:t>
            </a:r>
            <a:r>
              <a:rPr lang="tr-TR" dirty="0" err="1" smtClean="0"/>
              <a:t>argümantasyonu</a:t>
            </a:r>
            <a:r>
              <a:rPr lang="tr-TR" dirty="0" smtClean="0"/>
              <a:t> kullanmanın </a:t>
            </a:r>
            <a:r>
              <a:rPr lang="tr-TR" dirty="0"/>
              <a:t>beş katkısı vardır: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1) </a:t>
            </a:r>
            <a:r>
              <a:rPr lang="tr-TR" dirty="0" err="1"/>
              <a:t>Kavramsallığı</a:t>
            </a:r>
            <a:r>
              <a:rPr lang="tr-TR" dirty="0"/>
              <a:t> </a:t>
            </a:r>
            <a:r>
              <a:rPr lang="tr-TR" dirty="0" smtClean="0"/>
              <a:t>yerleştirme</a:t>
            </a:r>
          </a:p>
          <a:p>
            <a:pPr marL="0" indent="0">
              <a:buNone/>
            </a:pPr>
            <a:r>
              <a:rPr lang="tr-TR" dirty="0" smtClean="0"/>
              <a:t>    2)Eleştirel </a:t>
            </a:r>
            <a:r>
              <a:rPr lang="tr-TR" dirty="0"/>
              <a:t>düşünme ve düşüncelerini serbestçe söyleme becerilerini geliştirme</a:t>
            </a:r>
          </a:p>
          <a:p>
            <a:pPr marL="0" indent="0">
              <a:buNone/>
            </a:pPr>
            <a:r>
              <a:rPr lang="tr-TR" dirty="0" smtClean="0"/>
              <a:t>    3)Fen </a:t>
            </a:r>
            <a:r>
              <a:rPr lang="tr-TR" dirty="0"/>
              <a:t>okur-yazarlığını geliştirme: bilim dilinde </a:t>
            </a:r>
            <a:r>
              <a:rPr lang="tr-TR" dirty="0" smtClean="0"/>
              <a:t>okuma </a:t>
            </a:r>
            <a:r>
              <a:rPr lang="tr-TR" dirty="0"/>
              <a:t>ve </a:t>
            </a:r>
            <a:r>
              <a:rPr lang="tr-TR" dirty="0" smtClean="0"/>
              <a:t>yazma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397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4)Bilimsel </a:t>
            </a:r>
            <a:r>
              <a:rPr lang="tr-TR" dirty="0"/>
              <a:t>kültür uygulamalarında içinde bulunulan kültürün davranış </a:t>
            </a:r>
            <a:r>
              <a:rPr lang="tr-TR" dirty="0" smtClean="0"/>
              <a:t>biçiminin benimsenmesi</a:t>
            </a:r>
            <a:r>
              <a:rPr lang="tr-TR" dirty="0"/>
              <a:t>: Epistemolojik kriterler geliştirme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5) </a:t>
            </a:r>
            <a:r>
              <a:rPr lang="tr-TR" dirty="0"/>
              <a:t>Akıl yürütme becerileri ve akılcı kriterler geliştirme</a:t>
            </a:r>
          </a:p>
        </p:txBody>
      </p:sp>
    </p:spTree>
    <p:extLst>
      <p:ext uri="{BB962C8B-B14F-4D97-AF65-F5344CB8AC3E}">
        <p14:creationId xmlns:p14="http://schemas.microsoft.com/office/powerpoint/2010/main" val="20906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29756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sz="2400" dirty="0" smtClean="0"/>
              <a:t>Karikatürlerle yarışan teoriler</a:t>
            </a:r>
            <a:endParaRPr lang="tr-TR" sz="2400" dirty="0"/>
          </a:p>
        </p:txBody>
      </p:sp>
      <p:pic>
        <p:nvPicPr>
          <p:cNvPr id="5122" name="Picture 2" descr="C:\Users\Lenovo\Desktop\IMG-20151221-WA000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0" t="30601" r="15027" b="37923"/>
          <a:stretch/>
        </p:blipFill>
        <p:spPr bwMode="auto">
          <a:xfrm>
            <a:off x="395536" y="346829"/>
            <a:ext cx="8352928" cy="5530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360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19" y="260648"/>
            <a:ext cx="8592677" cy="64807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3800" dirty="0" smtClean="0"/>
              <a:t>Nitelikli bir  </a:t>
            </a:r>
            <a:r>
              <a:rPr lang="tr-TR" sz="3800" dirty="0" err="1" smtClean="0"/>
              <a:t>argümantasyon</a:t>
            </a:r>
            <a:r>
              <a:rPr lang="tr-TR" sz="3800" dirty="0" smtClean="0"/>
              <a:t> tekniği için </a:t>
            </a:r>
            <a:r>
              <a:rPr lang="tr-TR" sz="3800" dirty="0" smtClean="0"/>
              <a:t>öneriler </a:t>
            </a:r>
            <a:endParaRPr lang="tr-TR" sz="3800" dirty="0"/>
          </a:p>
          <a:p>
            <a:pPr marL="0" indent="0">
              <a:buNone/>
            </a:pPr>
            <a:r>
              <a:rPr lang="tr-TR" dirty="0" smtClean="0"/>
              <a:t>  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1) </a:t>
            </a:r>
            <a:r>
              <a:rPr lang="tr-TR" dirty="0"/>
              <a:t>Öğrencilerin yorumlarının ve görüşlerinin değerli olduğu bir ortam yaratma.</a:t>
            </a:r>
          </a:p>
          <a:p>
            <a:pPr marL="0" indent="0">
              <a:buNone/>
            </a:pPr>
            <a:r>
              <a:rPr lang="tr-TR" dirty="0" smtClean="0"/>
              <a:t>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2) </a:t>
            </a:r>
            <a:r>
              <a:rPr lang="tr-TR" dirty="0"/>
              <a:t>Öğrencilerin kendilerini ifade etmeleri açısından kendilerini güvende ve </a:t>
            </a:r>
            <a:r>
              <a:rPr lang="tr-TR" dirty="0" smtClean="0"/>
              <a:t>rahat hissettikleri </a:t>
            </a:r>
            <a:r>
              <a:rPr lang="tr-TR" dirty="0"/>
              <a:t>bir ortam yaratma.</a:t>
            </a:r>
          </a:p>
          <a:p>
            <a:pPr marL="0" indent="0">
              <a:buNone/>
            </a:pPr>
            <a:r>
              <a:rPr lang="tr-TR" dirty="0" smtClean="0"/>
              <a:t>   </a:t>
            </a:r>
          </a:p>
          <a:p>
            <a:pPr marL="0" indent="0">
              <a:buNone/>
            </a:pPr>
            <a:r>
              <a:rPr lang="tr-TR" dirty="0" smtClean="0"/>
              <a:t> 3) </a:t>
            </a:r>
            <a:r>
              <a:rPr lang="tr-TR" dirty="0"/>
              <a:t>Sınıf tartışması için öğrencilerin birbirlerine saygılı olmaları ve kişisel </a:t>
            </a:r>
            <a:r>
              <a:rPr lang="tr-TR" dirty="0" smtClean="0"/>
              <a:t>saldırıda bulunmamaları </a:t>
            </a:r>
            <a:r>
              <a:rPr lang="tr-TR" dirty="0"/>
              <a:t>gibi temel kurallar oluşturma.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73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554</Words>
  <Application>Microsoft Office PowerPoint</Application>
  <PresentationFormat>Ekran Gösterisi (4:3)</PresentationFormat>
  <Paragraphs>128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Ofis Teması</vt:lpstr>
      <vt:lpstr>ARGÜMANTASYON </vt:lpstr>
      <vt:lpstr>PowerPoint Sunusu</vt:lpstr>
      <vt:lpstr>PowerPoint Sunusu</vt:lpstr>
      <vt:lpstr>ARGÜMANTASYON TABANLI ÖĞRENME YAKLAŞIMI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ARGÜMANTASYON</dc:title>
  <dc:creator>Lenovo</dc:creator>
  <cp:lastModifiedBy>ebfebfebf</cp:lastModifiedBy>
  <cp:revision>31</cp:revision>
  <dcterms:created xsi:type="dcterms:W3CDTF">2015-12-04T19:28:07Z</dcterms:created>
  <dcterms:modified xsi:type="dcterms:W3CDTF">2017-03-20T11:30:15Z</dcterms:modified>
</cp:coreProperties>
</file>