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4" r:id="rId4"/>
    <p:sldId id="266" r:id="rId5"/>
    <p:sldId id="267" r:id="rId6"/>
    <p:sldId id="268" r:id="rId7"/>
    <p:sldId id="269" r:id="rId8"/>
    <p:sldId id="270" r:id="rId9"/>
    <p:sldId id="272" r:id="rId10"/>
    <p:sldId id="27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1D4D0-682F-461C-9A17-6771129F4953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08BBA-5E16-48C5-901D-1C0F90A08F8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F9B5F-A661-4F02-885D-02CFB6B2A343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A758-A27C-40FB-83A3-242F83D24F8A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F1079-256C-48CB-858C-E2B9839BE744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928D4-8A74-464B-AC6D-C40C723BEAB8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F371D-66BC-4479-B8F8-546A312EF505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01E13-B639-4DFB-97BA-0478B18621CC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F1AA-3851-43AB-B492-A7E7B0A1F70E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FDBA-1F18-4B38-B969-CE1CB3590931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91B03-8E44-4077-B171-0769CF5C9B5F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75A37-B382-4815-9CDC-29AFD3AF20EE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9BEF-9065-4C1D-AAC6-BAAAFB5F6545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74223-37F1-4D5E-82D2-2EA98093281F}" type="datetime1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3335D-3FF0-40B9-9C88-CE599872A9B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2214577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err="1" smtClean="0"/>
              <a:t>Oksidatif</a:t>
            </a:r>
            <a:r>
              <a:rPr lang="tr-TR" b="1" dirty="0" smtClean="0"/>
              <a:t> </a:t>
            </a:r>
            <a:r>
              <a:rPr lang="tr-TR" b="1" dirty="0" err="1" smtClean="0"/>
              <a:t>Fosforilasyonun</a:t>
            </a:r>
            <a:r>
              <a:rPr lang="tr-TR" b="1" dirty="0" smtClean="0"/>
              <a:t> Düzenlenmesi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571612"/>
            <a:ext cx="8401080" cy="492922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3000" dirty="0" err="1" smtClean="0"/>
              <a:t>Fosfofruktokinaz</a:t>
            </a:r>
            <a:r>
              <a:rPr lang="tr-TR" sz="3000" dirty="0" smtClean="0"/>
              <a:t>-1 sadece ATP ile inhibe olmaz, sitrik asit döngüsünün ilk </a:t>
            </a:r>
            <a:r>
              <a:rPr lang="tr-TR" sz="3000" dirty="0" err="1" smtClean="0"/>
              <a:t>araürünü</a:t>
            </a:r>
            <a:r>
              <a:rPr lang="tr-TR" sz="3000" dirty="0" smtClean="0"/>
              <a:t> olan </a:t>
            </a:r>
            <a:r>
              <a:rPr lang="tr-TR" sz="3000" dirty="0" err="1" smtClean="0"/>
              <a:t>sitratla</a:t>
            </a:r>
            <a:r>
              <a:rPr lang="tr-TR" sz="3000" dirty="0" smtClean="0"/>
              <a:t> da inhibe olur. </a:t>
            </a:r>
          </a:p>
          <a:p>
            <a:pPr algn="just"/>
            <a:r>
              <a:rPr lang="tr-TR" sz="3000" dirty="0" smtClean="0"/>
              <a:t>Döngü “durursa”, </a:t>
            </a:r>
            <a:r>
              <a:rPr lang="tr-TR" sz="3000" dirty="0" err="1" smtClean="0"/>
              <a:t>sitrat</a:t>
            </a:r>
            <a:r>
              <a:rPr lang="tr-TR" sz="3000" dirty="0" smtClean="0"/>
              <a:t> mitokondride birikir ve </a:t>
            </a:r>
            <a:r>
              <a:rPr lang="tr-TR" sz="3000" dirty="0" err="1" smtClean="0"/>
              <a:t>sitozole</a:t>
            </a:r>
            <a:r>
              <a:rPr lang="tr-TR" sz="3000" dirty="0" smtClean="0"/>
              <a:t> dökülür. </a:t>
            </a:r>
          </a:p>
          <a:p>
            <a:pPr algn="just"/>
            <a:r>
              <a:rPr lang="tr-TR" sz="3000" dirty="0" smtClean="0"/>
              <a:t>Hem ATP hem de </a:t>
            </a:r>
            <a:r>
              <a:rPr lang="tr-TR" sz="3000" dirty="0" err="1" smtClean="0"/>
              <a:t>sitrat</a:t>
            </a:r>
            <a:r>
              <a:rPr lang="tr-TR" sz="3000" dirty="0" smtClean="0"/>
              <a:t> </a:t>
            </a:r>
            <a:r>
              <a:rPr lang="tr-TR" sz="3000" dirty="0" err="1" smtClean="0"/>
              <a:t>derişiminin</a:t>
            </a:r>
            <a:r>
              <a:rPr lang="tr-TR" sz="3000" dirty="0" smtClean="0"/>
              <a:t> yükselmesiyle oluşan </a:t>
            </a:r>
            <a:r>
              <a:rPr lang="tr-TR" sz="3000" dirty="0" err="1" smtClean="0"/>
              <a:t>fosfofruktokinaz</a:t>
            </a:r>
            <a:r>
              <a:rPr lang="tr-TR" sz="3000" dirty="0" smtClean="0"/>
              <a:t> 1’in </a:t>
            </a:r>
            <a:r>
              <a:rPr lang="tr-TR" sz="3000" dirty="0" err="1" smtClean="0"/>
              <a:t>allosterik</a:t>
            </a:r>
            <a:r>
              <a:rPr lang="tr-TR" sz="3000" dirty="0" smtClean="0"/>
              <a:t> </a:t>
            </a:r>
            <a:r>
              <a:rPr lang="tr-TR" sz="3000" dirty="0" err="1" smtClean="0"/>
              <a:t>inhibisyonu</a:t>
            </a:r>
            <a:r>
              <a:rPr lang="tr-TR" sz="3000" dirty="0" smtClean="0"/>
              <a:t>, ATP ve </a:t>
            </a:r>
            <a:r>
              <a:rPr lang="tr-TR" sz="3000" dirty="0" err="1" smtClean="0"/>
              <a:t>sitratın</a:t>
            </a:r>
            <a:r>
              <a:rPr lang="tr-TR" sz="3000" dirty="0" smtClean="0"/>
              <a:t> tek tek etkilerinin toplamından daha büyük bir </a:t>
            </a:r>
            <a:r>
              <a:rPr lang="tr-TR" sz="3000" dirty="0" err="1" smtClean="0"/>
              <a:t>inhibisyon</a:t>
            </a:r>
            <a:r>
              <a:rPr lang="tr-TR" sz="3000" dirty="0" smtClean="0"/>
              <a:t> oluşturur ve </a:t>
            </a:r>
            <a:r>
              <a:rPr lang="tr-TR" sz="3000" dirty="0" err="1" smtClean="0"/>
              <a:t>glikoliz</a:t>
            </a:r>
            <a:r>
              <a:rPr lang="tr-TR" sz="3000" dirty="0" smtClean="0"/>
              <a:t> yavaşlar.</a:t>
            </a:r>
          </a:p>
          <a:p>
            <a:pPr algn="just">
              <a:buNone/>
            </a:pPr>
            <a:r>
              <a:rPr lang="tr-TR" sz="3000" dirty="0" smtClean="0"/>
              <a:t/>
            </a:r>
            <a:br>
              <a:rPr lang="tr-TR" sz="3000" dirty="0" smtClean="0"/>
            </a:br>
            <a:r>
              <a:rPr lang="tr-TR" sz="3000" dirty="0" smtClean="0"/>
              <a:t/>
            </a:r>
            <a:br>
              <a:rPr lang="tr-TR" sz="3000" dirty="0" smtClean="0"/>
            </a:br>
            <a:endParaRPr lang="tr-TR" sz="30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3600" b="1" dirty="0" smtClean="0"/>
              <a:t>ATP Üreten Yollar İşbirliğiyle Düzenlenir</a:t>
            </a:r>
            <a:endParaRPr lang="tr-TR" sz="3600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4000" b="1" dirty="0" err="1" smtClean="0"/>
              <a:t>Oksidatif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Fosforilasyonun</a:t>
            </a:r>
            <a:r>
              <a:rPr lang="tr-TR" sz="4000" b="1" dirty="0" smtClean="0"/>
              <a:t>Düzenlenmesi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1"/>
            <a:r>
              <a:rPr lang="en-US" sz="3200" dirty="0" smtClean="0"/>
              <a:t>NADH </a:t>
            </a:r>
            <a:r>
              <a:rPr lang="en-US" sz="3200" dirty="0"/>
              <a:t>, O2, ADP, Pi </a:t>
            </a:r>
            <a:r>
              <a:rPr lang="en-US" sz="3200" dirty="0" err="1"/>
              <a:t>yeterli</a:t>
            </a:r>
            <a:r>
              <a:rPr lang="en-US" sz="3200" dirty="0"/>
              <a:t> </a:t>
            </a:r>
            <a:r>
              <a:rPr lang="en-US" sz="3200" dirty="0" err="1" smtClean="0"/>
              <a:t>olmalı</a:t>
            </a:r>
            <a:endParaRPr lang="tr-TR" sz="3200" dirty="0" smtClean="0"/>
          </a:p>
          <a:p>
            <a:pPr lvl="1">
              <a:buNone/>
            </a:pPr>
            <a:endParaRPr lang="tr-TR" sz="3200" dirty="0"/>
          </a:p>
          <a:p>
            <a:pPr lvl="1"/>
            <a:r>
              <a:rPr lang="en-US" sz="3200" dirty="0" err="1"/>
              <a:t>Oksidatif</a:t>
            </a:r>
            <a:r>
              <a:rPr lang="en-US" sz="3200" dirty="0"/>
              <a:t> </a:t>
            </a:r>
            <a:r>
              <a:rPr lang="en-US" sz="3200" dirty="0" err="1"/>
              <a:t>fosforilasyonun</a:t>
            </a:r>
            <a:r>
              <a:rPr lang="en-US" sz="3200" dirty="0"/>
              <a:t> </a:t>
            </a:r>
            <a:r>
              <a:rPr lang="en-US" sz="3200" dirty="0" err="1"/>
              <a:t>hızını</a:t>
            </a:r>
            <a:r>
              <a:rPr lang="en-US" sz="3200" dirty="0"/>
              <a:t> </a:t>
            </a:r>
            <a:r>
              <a:rPr lang="en-US" sz="3200" dirty="0" err="1"/>
              <a:t>belirleyen</a:t>
            </a:r>
            <a:r>
              <a:rPr lang="en-US" sz="3200" dirty="0"/>
              <a:t> en </a:t>
            </a:r>
            <a:r>
              <a:rPr lang="en-US" sz="3200" dirty="0" err="1"/>
              <a:t>önemli</a:t>
            </a:r>
            <a:r>
              <a:rPr lang="en-US" sz="3200" dirty="0"/>
              <a:t> </a:t>
            </a:r>
            <a:r>
              <a:rPr lang="en-US" sz="3200" dirty="0" err="1"/>
              <a:t>faktör</a:t>
            </a:r>
            <a:r>
              <a:rPr lang="en-US" sz="3200" dirty="0"/>
              <a:t> ADP </a:t>
            </a:r>
            <a:r>
              <a:rPr lang="en-US" sz="3200" dirty="0" err="1"/>
              <a:t>düzeyleridir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 lvl="1"/>
            <a:endParaRPr lang="tr-TR" sz="3200" dirty="0"/>
          </a:p>
          <a:p>
            <a:r>
              <a:rPr lang="en-US" dirty="0" err="1"/>
              <a:t>Oksidatif</a:t>
            </a:r>
            <a:r>
              <a:rPr lang="en-US" dirty="0"/>
              <a:t> </a:t>
            </a:r>
            <a:r>
              <a:rPr lang="en-US" dirty="0" err="1"/>
              <a:t>fosforilasyon</a:t>
            </a:r>
            <a:r>
              <a:rPr lang="en-US" dirty="0"/>
              <a:t> </a:t>
            </a:r>
            <a:r>
              <a:rPr lang="en-US" dirty="0" err="1"/>
              <a:t>hızının</a:t>
            </a:r>
            <a:r>
              <a:rPr lang="en-US" dirty="0"/>
              <a:t> ADP </a:t>
            </a:r>
            <a:r>
              <a:rPr lang="en-US" dirty="0" err="1"/>
              <a:t>konsantrasyonu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düzenlenmesi</a:t>
            </a:r>
            <a:r>
              <a:rPr lang="en-US" dirty="0"/>
              <a:t> : </a:t>
            </a:r>
            <a:r>
              <a:rPr lang="en-US" dirty="0" err="1"/>
              <a:t>solunumun</a:t>
            </a:r>
            <a:r>
              <a:rPr lang="en-US" dirty="0"/>
              <a:t> </a:t>
            </a:r>
            <a:r>
              <a:rPr lang="en-US" dirty="0" err="1"/>
              <a:t>kontrolü</a:t>
            </a:r>
            <a:endParaRPr lang="tr-TR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3600" b="1" dirty="0" err="1" smtClean="0"/>
              <a:t>Oksidatif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Fosforilasyonun</a:t>
            </a:r>
            <a:r>
              <a:rPr lang="tr-TR" sz="3600" b="1" dirty="0" smtClean="0"/>
              <a:t> Düzenlenmesi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85860"/>
            <a:ext cx="8401080" cy="514353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3000" dirty="0" smtClean="0"/>
              <a:t>Aerobik hücrelerde üretilen </a:t>
            </a:r>
            <a:r>
              <a:rPr lang="tr-TR" sz="3000" dirty="0" err="1" smtClean="0"/>
              <a:t>ATP’nin</a:t>
            </a:r>
            <a:r>
              <a:rPr lang="tr-TR" sz="3000" dirty="0" smtClean="0"/>
              <a:t> çoğunu </a:t>
            </a:r>
            <a:r>
              <a:rPr lang="tr-TR" sz="3000" dirty="0" err="1" smtClean="0"/>
              <a:t>oksidatif</a:t>
            </a:r>
            <a:r>
              <a:rPr lang="tr-TR" sz="3000" dirty="0" smtClean="0"/>
              <a:t> </a:t>
            </a:r>
            <a:r>
              <a:rPr lang="tr-TR" sz="3000" dirty="0" err="1" smtClean="0"/>
              <a:t>fosforillenme</a:t>
            </a:r>
            <a:r>
              <a:rPr lang="tr-TR" sz="3000" dirty="0" smtClean="0"/>
              <a:t> karşılar. Bir molekül </a:t>
            </a:r>
            <a:r>
              <a:rPr lang="tr-TR" sz="3000" dirty="0" err="1" smtClean="0"/>
              <a:t>glukozun</a:t>
            </a:r>
            <a:r>
              <a:rPr lang="tr-TR" sz="3000" dirty="0" smtClean="0"/>
              <a:t> C02’e tam </a:t>
            </a:r>
            <a:r>
              <a:rPr lang="tr-TR" sz="3000" dirty="0" err="1" smtClean="0"/>
              <a:t>oksidasyonuyla</a:t>
            </a:r>
            <a:r>
              <a:rPr lang="tr-TR" sz="3000" dirty="0" smtClean="0"/>
              <a:t> 30</a:t>
            </a:r>
            <a:br>
              <a:rPr lang="tr-TR" sz="3000" dirty="0" smtClean="0"/>
            </a:br>
            <a:r>
              <a:rPr lang="tr-TR" sz="3000" dirty="0" smtClean="0"/>
              <a:t>veya 32 ATP elde edilir.</a:t>
            </a:r>
          </a:p>
          <a:p>
            <a:pPr algn="just"/>
            <a:r>
              <a:rPr lang="tr-TR" sz="3000" dirty="0" err="1" smtClean="0"/>
              <a:t>Oksidatif</a:t>
            </a:r>
            <a:r>
              <a:rPr lang="tr-TR" sz="3000" dirty="0" smtClean="0"/>
              <a:t> </a:t>
            </a:r>
            <a:r>
              <a:rPr lang="tr-TR" sz="3000" dirty="0" err="1" smtClean="0"/>
              <a:t>fosforillenmeyle</a:t>
            </a:r>
            <a:r>
              <a:rPr lang="tr-TR" sz="3000" dirty="0" smtClean="0"/>
              <a:t> yürüyen, </a:t>
            </a:r>
            <a:r>
              <a:rPr lang="tr-TR" sz="3000" dirty="0" err="1" smtClean="0"/>
              <a:t>e’ların</a:t>
            </a:r>
            <a:r>
              <a:rPr lang="tr-TR" sz="3000" dirty="0" smtClean="0"/>
              <a:t> O2’ye transferi ile sonuçlanan, bu aerobik </a:t>
            </a:r>
            <a:r>
              <a:rPr lang="tr-TR" sz="3000" dirty="0" err="1" smtClean="0"/>
              <a:t>oksidatif</a:t>
            </a:r>
            <a:r>
              <a:rPr lang="tr-TR" sz="3000" dirty="0" smtClean="0"/>
              <a:t> yol, yıkımdaki ATP üretiminin büyük kısmından sorumludur. Böylece </a:t>
            </a:r>
            <a:r>
              <a:rPr lang="tr-TR" sz="3000" dirty="0" err="1" smtClean="0"/>
              <a:t>oksidatif</a:t>
            </a:r>
            <a:r>
              <a:rPr lang="tr-TR" sz="3000" dirty="0" smtClean="0"/>
              <a:t> </a:t>
            </a:r>
            <a:r>
              <a:rPr lang="tr-TR" sz="3000" dirty="0" err="1" smtClean="0"/>
              <a:t>fosforillenmeyle</a:t>
            </a:r>
            <a:r>
              <a:rPr lang="tr-TR" sz="3000" dirty="0" smtClean="0"/>
              <a:t> ATP sentezinin düzenlenmesi, hücrelerin inişli-çıkışlı ATP gereksinimlerini karşılayabilmek için tam bir zorunluluk </a:t>
            </a:r>
            <a:r>
              <a:rPr lang="tr-TR" sz="3000" dirty="0" err="1" smtClean="0"/>
              <a:t>arzeder</a:t>
            </a:r>
            <a:r>
              <a:rPr lang="tr-TR" sz="3000" dirty="0" smtClean="0"/>
              <a:t>.</a:t>
            </a:r>
          </a:p>
          <a:p>
            <a:pPr algn="just">
              <a:buNone/>
            </a:pPr>
            <a:r>
              <a:rPr lang="tr-TR" sz="3000" dirty="0" smtClean="0"/>
              <a:t/>
            </a:r>
            <a:br>
              <a:rPr lang="tr-TR" sz="3000" dirty="0" smtClean="0"/>
            </a:br>
            <a:r>
              <a:rPr lang="tr-TR" sz="3000" dirty="0" smtClean="0"/>
              <a:t/>
            </a:r>
            <a:br>
              <a:rPr lang="tr-TR" sz="3000" dirty="0" smtClean="0"/>
            </a:br>
            <a:r>
              <a:rPr lang="tr-TR" sz="3000" dirty="0" smtClean="0"/>
              <a:t/>
            </a:r>
            <a:br>
              <a:rPr lang="tr-TR" sz="3000" dirty="0" smtClean="0"/>
            </a:br>
            <a:r>
              <a:rPr lang="tr-TR" sz="3000" dirty="0" smtClean="0"/>
              <a:t/>
            </a:r>
            <a:br>
              <a:rPr lang="tr-TR" sz="3000" dirty="0" smtClean="0"/>
            </a:br>
            <a:endParaRPr lang="tr-TR" sz="30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sz="3200" b="1" dirty="0" err="1" smtClean="0"/>
              <a:t>Oksidatif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Fosforilasyon</a:t>
            </a:r>
            <a:r>
              <a:rPr lang="tr-TR" sz="3200" b="1" dirty="0" smtClean="0"/>
              <a:t> Hücrelerin Enerji Gereksinimine Göre Düzenlenir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5780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3000" dirty="0" smtClean="0"/>
              <a:t>Mitokondrideki solunum hızı (02 tüketimi) sıkı kontrol altındadır, genelde, </a:t>
            </a:r>
            <a:r>
              <a:rPr lang="tr-TR" sz="3000" dirty="0" err="1" smtClean="0"/>
              <a:t>fosforillenme</a:t>
            </a:r>
            <a:r>
              <a:rPr lang="tr-TR" sz="3000" dirty="0" smtClean="0"/>
              <a:t> için bir </a:t>
            </a:r>
            <a:r>
              <a:rPr lang="tr-TR" sz="3000" dirty="0" err="1" smtClean="0"/>
              <a:t>substrat</a:t>
            </a:r>
            <a:r>
              <a:rPr lang="tr-TR" sz="3000" dirty="0" smtClean="0"/>
              <a:t> olan </a:t>
            </a:r>
            <a:r>
              <a:rPr lang="tr-TR" sz="3000" dirty="0" err="1" smtClean="0"/>
              <a:t>ADP’nin</a:t>
            </a:r>
            <a:r>
              <a:rPr lang="tr-TR" sz="3000" dirty="0" smtClean="0"/>
              <a:t> ortamdaki varlığıyla ayarlanır. </a:t>
            </a:r>
          </a:p>
          <a:p>
            <a:pPr algn="just"/>
            <a:r>
              <a:rPr lang="tr-TR" sz="3000" dirty="0" smtClean="0"/>
              <a:t>02 tüketim hızının, P; ve alıcı </a:t>
            </a:r>
            <a:r>
              <a:rPr lang="tr-TR" sz="3000" dirty="0" err="1" smtClean="0"/>
              <a:t>ADP’nin</a:t>
            </a:r>
            <a:r>
              <a:rPr lang="tr-TR" sz="3000" dirty="0" smtClean="0"/>
              <a:t> ortamda </a:t>
            </a:r>
            <a:r>
              <a:rPr lang="tr-TR" sz="3000" dirty="0" err="1" smtClean="0"/>
              <a:t>bulunmasma</a:t>
            </a:r>
            <a:r>
              <a:rPr lang="tr-TR" sz="3000" dirty="0" smtClean="0"/>
              <a:t> bağlı olması solunumun </a:t>
            </a:r>
            <a:r>
              <a:rPr lang="tr-TR" sz="3000" b="1" dirty="0" smtClean="0"/>
              <a:t>alıcı kontrolü </a:t>
            </a:r>
            <a:r>
              <a:rPr lang="tr-TR" sz="3000" dirty="0" smtClean="0"/>
              <a:t>olarak isimlendirilir. </a:t>
            </a:r>
          </a:p>
          <a:p>
            <a:pPr algn="just"/>
            <a:r>
              <a:rPr lang="tr-TR" sz="3000" dirty="0" smtClean="0"/>
              <a:t>Bazı hayvan dokularında </a:t>
            </a:r>
            <a:r>
              <a:rPr lang="tr-TR" sz="3000" b="1" dirty="0" smtClean="0"/>
              <a:t>alıcı kontrol oranı </a:t>
            </a:r>
            <a:r>
              <a:rPr lang="tr-TR" sz="3000" dirty="0" smtClean="0"/>
              <a:t>en az 10’dur, bu oran ADP-aracılıklı 02 tüketiminin maksimum hızının, ADP yokluğundaki bazal hıza oranıdır.</a:t>
            </a:r>
          </a:p>
          <a:p>
            <a:pPr algn="just">
              <a:buNone/>
            </a:pPr>
            <a:r>
              <a:rPr lang="tr-TR" sz="3000" dirty="0" smtClean="0"/>
              <a:t/>
            </a:r>
            <a:br>
              <a:rPr lang="tr-TR" sz="3000" dirty="0" smtClean="0"/>
            </a:br>
            <a:endParaRPr lang="tr-TR" sz="30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3000" dirty="0" err="1" smtClean="0"/>
              <a:t>ADP’nin</a:t>
            </a:r>
            <a:r>
              <a:rPr lang="tr-TR" sz="3000" dirty="0" smtClean="0"/>
              <a:t> hücre içi derişimi hücrenin enerji durumunu gösteren ölçütlerden biridir. </a:t>
            </a:r>
          </a:p>
          <a:p>
            <a:pPr algn="just"/>
            <a:r>
              <a:rPr lang="tr-TR" sz="3000" dirty="0" smtClean="0"/>
              <a:t>Bir diğer ölçüt, ATP-ADP sisteminin </a:t>
            </a:r>
            <a:r>
              <a:rPr lang="tr-TR" sz="3000" b="1" dirty="0" smtClean="0"/>
              <a:t>kütle-etki oranıdır: </a:t>
            </a:r>
            <a:r>
              <a:rPr lang="tr-TR" sz="3000" dirty="0" smtClean="0"/>
              <a:t>[ATP]/([ADP][Pi]). </a:t>
            </a:r>
          </a:p>
          <a:p>
            <a:pPr algn="just"/>
            <a:r>
              <a:rPr lang="tr-TR" sz="3000" dirty="0" smtClean="0"/>
              <a:t>Normalde bu oran çok yüksektir, yani ATP-ADP sistemi hemen her zaman tam olarak </a:t>
            </a:r>
            <a:r>
              <a:rPr lang="tr-TR" sz="3000" dirty="0" err="1" smtClean="0"/>
              <a:t>fosforillenmiştir</a:t>
            </a:r>
            <a:r>
              <a:rPr lang="tr-TR" sz="3000" dirty="0" smtClean="0"/>
              <a:t>. </a:t>
            </a:r>
          </a:p>
          <a:p>
            <a:pPr algn="just"/>
            <a:r>
              <a:rPr lang="tr-TR" sz="3000" dirty="0" smtClean="0"/>
              <a:t>Bazı enerji gerektiren işlemlerin (örneğin, protein sentezi) hızı artınca, </a:t>
            </a:r>
            <a:r>
              <a:rPr lang="tr-TR" sz="3000" dirty="0" err="1" smtClean="0"/>
              <a:t>ATP’nin</a:t>
            </a:r>
            <a:r>
              <a:rPr lang="tr-TR" sz="3000" dirty="0" smtClean="0"/>
              <a:t> ADP ve </a:t>
            </a:r>
            <a:r>
              <a:rPr lang="tr-TR" sz="3000" dirty="0" err="1" smtClean="0"/>
              <a:t>Pi’a</a:t>
            </a:r>
            <a:r>
              <a:rPr lang="tr-TR" sz="3000" dirty="0" smtClean="0"/>
              <a:t> parçalanma hızı artar ve kütle-etki oranı düşer. </a:t>
            </a:r>
            <a:br>
              <a:rPr lang="tr-TR" sz="3000" dirty="0" smtClean="0"/>
            </a:br>
            <a:endParaRPr lang="tr-TR" sz="30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sz="3200" b="1" dirty="0" err="1" smtClean="0"/>
              <a:t>Oksidatif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Fosforilasyon</a:t>
            </a:r>
            <a:r>
              <a:rPr lang="tr-TR" sz="3200" b="1" dirty="0" smtClean="0"/>
              <a:t> Hücrelerin Enerji Gereksinimine Göre Düzenlenir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/>
            <a:r>
              <a:rPr lang="tr-TR" sz="3000" dirty="0" err="1" smtClean="0"/>
              <a:t>Oksidatif</a:t>
            </a:r>
            <a:r>
              <a:rPr lang="tr-TR" sz="3000" dirty="0" smtClean="0"/>
              <a:t> </a:t>
            </a:r>
            <a:r>
              <a:rPr lang="tr-TR" sz="3000" dirty="0" err="1" smtClean="0"/>
              <a:t>fosforillenme</a:t>
            </a:r>
            <a:r>
              <a:rPr lang="tr-TR" sz="3000" dirty="0" smtClean="0"/>
              <a:t> için ortamda ADP çoksa solunum hızı artar ve ATP yapılır. </a:t>
            </a:r>
          </a:p>
          <a:p>
            <a:pPr algn="just"/>
            <a:endParaRPr lang="tr-TR" sz="3000" dirty="0" smtClean="0"/>
          </a:p>
          <a:p>
            <a:pPr algn="just"/>
            <a:r>
              <a:rPr lang="tr-TR" sz="3000" dirty="0" smtClean="0"/>
              <a:t>Bu, kütle-etki oranı normal düzeyine gelene kadar devam eder, bu noktaya gelince solunum tekrar yavaşlar. </a:t>
            </a:r>
          </a:p>
          <a:p>
            <a:pPr algn="just"/>
            <a:endParaRPr lang="tr-TR" sz="3000" dirty="0" smtClean="0"/>
          </a:p>
          <a:p>
            <a:pPr algn="just"/>
            <a:r>
              <a:rPr lang="tr-TR" sz="3000" dirty="0" smtClean="0"/>
              <a:t>Hücresel yakıtların </a:t>
            </a:r>
            <a:r>
              <a:rPr lang="tr-TR" sz="3000" dirty="0" err="1" smtClean="0"/>
              <a:t>oksidasyon</a:t>
            </a:r>
            <a:r>
              <a:rPr lang="tr-TR" sz="3000" dirty="0" smtClean="0"/>
              <a:t> hızı, oldukça hassas ve kesin bir çizgide kontrol edilir. </a:t>
            </a:r>
            <a:endParaRPr lang="tr-TR" sz="30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sz="3200" b="1" dirty="0" err="1" smtClean="0"/>
              <a:t>Oksidatif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Fosforilasyon</a:t>
            </a:r>
            <a:r>
              <a:rPr lang="tr-TR" sz="3200" b="1" dirty="0" smtClean="0"/>
              <a:t> Hücrelerin Enerji Gereksinimine Göre Düzenlenir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14514"/>
            <a:ext cx="8229600" cy="4043378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Bu nedenle, birçok dokuda enerji içeriğinde çok aşırı dalgalanma olduğu süre boyunca bile</a:t>
            </a:r>
            <a:br>
              <a:rPr lang="tr-TR" dirty="0" smtClean="0"/>
            </a:br>
            <a:r>
              <a:rPr lang="tr-TR" dirty="0" smtClean="0"/>
              <a:t>[ATP]/([ADP][Pİ]) oranı sadece çok az oynar.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Kısaca, ATP enerji gerektiren hücresel etkinliklerde kullanılacağı hızda, mümkün olduğunca çok kısa sürede yapılır.</a:t>
            </a:r>
          </a:p>
          <a:p>
            <a:pPr algn="just"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pPr algn="just"/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sz="3200" b="1" dirty="0" err="1" smtClean="0"/>
              <a:t>Oksidatif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Fosforilasyon</a:t>
            </a:r>
            <a:r>
              <a:rPr lang="tr-TR" sz="3200" b="1" dirty="0" smtClean="0"/>
              <a:t> Hücrelerin Enerji Gereksinimine Göre Düzenlenir</a:t>
            </a: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3600" b="1" dirty="0" smtClean="0"/>
              <a:t>ATP Üreten Yollar İşbirliğiyle Düzenlenir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3000" dirty="0" smtClean="0"/>
              <a:t>Birbirine bağımlı ve çok güçlü bir şekilde düzenleyici mekanizmalara sahip olan temel yıkım yolları, birlik içinde, ekonomik olarak</a:t>
            </a:r>
            <a:br>
              <a:rPr lang="tr-TR" sz="3000" dirty="0" smtClean="0"/>
            </a:br>
            <a:r>
              <a:rPr lang="tr-TR" sz="3000" dirty="0" smtClean="0"/>
              <a:t>ve birbirleri arasında kendilerini kontrol edecek şekilde ATP ve </a:t>
            </a:r>
            <a:r>
              <a:rPr lang="tr-TR" sz="3000" dirty="0" err="1" smtClean="0"/>
              <a:t>biyosentez</a:t>
            </a:r>
            <a:r>
              <a:rPr lang="tr-TR" sz="3000" dirty="0" smtClean="0"/>
              <a:t> öncülerini üretir. </a:t>
            </a:r>
          </a:p>
          <a:p>
            <a:pPr algn="just"/>
            <a:endParaRPr lang="tr-TR" sz="3000" dirty="0" smtClean="0"/>
          </a:p>
          <a:p>
            <a:pPr algn="just"/>
            <a:r>
              <a:rPr lang="tr-TR" sz="3000" dirty="0" smtClean="0"/>
              <a:t>ATP ve </a:t>
            </a:r>
            <a:r>
              <a:rPr lang="tr-TR" sz="3000" dirty="0" err="1" smtClean="0"/>
              <a:t>ADP’nin</a:t>
            </a:r>
            <a:r>
              <a:rPr lang="tr-TR" sz="3000" dirty="0" smtClean="0"/>
              <a:t> oransal derişimi, sadece </a:t>
            </a:r>
            <a:r>
              <a:rPr lang="tr-TR" sz="3000" dirty="0" err="1" smtClean="0"/>
              <a:t>oksidatif</a:t>
            </a:r>
            <a:r>
              <a:rPr lang="tr-TR" sz="3000" dirty="0" smtClean="0"/>
              <a:t> </a:t>
            </a:r>
            <a:r>
              <a:rPr lang="tr-TR" sz="3000" dirty="0" err="1" smtClean="0"/>
              <a:t>fosforillenme</a:t>
            </a:r>
            <a:r>
              <a:rPr lang="tr-TR" sz="3000" dirty="0" smtClean="0"/>
              <a:t>-elektron transfer hızını değil, sitrik asit döngüsü, </a:t>
            </a:r>
            <a:r>
              <a:rPr lang="tr-TR" sz="3000" dirty="0" err="1" smtClean="0"/>
              <a:t>pürüvat</a:t>
            </a:r>
            <a:r>
              <a:rPr lang="tr-TR" sz="3000" dirty="0" smtClean="0"/>
              <a:t> </a:t>
            </a:r>
            <a:r>
              <a:rPr lang="tr-TR" sz="3000" dirty="0" err="1" smtClean="0"/>
              <a:t>oksidasyonu</a:t>
            </a:r>
            <a:r>
              <a:rPr lang="tr-TR" sz="3000" dirty="0" smtClean="0"/>
              <a:t> ve </a:t>
            </a:r>
            <a:r>
              <a:rPr lang="tr-TR" sz="3000" dirty="0" err="1" smtClean="0"/>
              <a:t>glikoliz</a:t>
            </a:r>
            <a:r>
              <a:rPr lang="tr-TR" sz="3000" dirty="0" smtClean="0"/>
              <a:t> hızını da kontrol eder.</a:t>
            </a:r>
          </a:p>
          <a:p>
            <a:pPr algn="just">
              <a:buNone/>
            </a:pPr>
            <a:r>
              <a:rPr lang="tr-TR" sz="3000" dirty="0" smtClean="0"/>
              <a:t/>
            </a:r>
            <a:br>
              <a:rPr lang="tr-TR" sz="3000" dirty="0" smtClean="0"/>
            </a:br>
            <a:endParaRPr lang="tr-TR" sz="30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43076"/>
            <a:ext cx="8229600" cy="4329130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err="1" smtClean="0"/>
              <a:t>ADP’nin</a:t>
            </a:r>
            <a:r>
              <a:rPr lang="tr-TR" dirty="0" smtClean="0"/>
              <a:t> </a:t>
            </a:r>
            <a:r>
              <a:rPr lang="tr-TR" dirty="0" err="1" smtClean="0"/>
              <a:t>ATP’ye</a:t>
            </a:r>
            <a:r>
              <a:rPr lang="tr-TR" dirty="0" smtClean="0"/>
              <a:t> dönüşümü, ADP </a:t>
            </a:r>
            <a:r>
              <a:rPr lang="tr-TR" dirty="0" err="1" smtClean="0"/>
              <a:t>derişimini</a:t>
            </a:r>
            <a:r>
              <a:rPr lang="tr-TR" dirty="0" smtClean="0"/>
              <a:t> düşürünce, alıcı kontrolü elektron transferini yavaşlatır ve </a:t>
            </a:r>
            <a:r>
              <a:rPr lang="tr-TR" dirty="0" err="1" smtClean="0"/>
              <a:t>oksidatif</a:t>
            </a:r>
            <a:r>
              <a:rPr lang="tr-TR" dirty="0" smtClean="0"/>
              <a:t> </a:t>
            </a:r>
            <a:r>
              <a:rPr lang="tr-TR" dirty="0" err="1" smtClean="0"/>
              <a:t>fosforillenme</a:t>
            </a:r>
            <a:r>
              <a:rPr lang="tr-TR" dirty="0" smtClean="0"/>
              <a:t> yavaşlar.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 </a:t>
            </a:r>
            <a:r>
              <a:rPr lang="tr-TR" dirty="0" err="1" smtClean="0"/>
              <a:t>Glikoliz</a:t>
            </a:r>
            <a:r>
              <a:rPr lang="tr-TR" dirty="0" smtClean="0"/>
              <a:t> ve sitrik asit döngüsü de yavaşlar, çünkü ATP, </a:t>
            </a:r>
            <a:r>
              <a:rPr lang="tr-TR" dirty="0" err="1" smtClean="0"/>
              <a:t>glikolizin</a:t>
            </a:r>
            <a:r>
              <a:rPr lang="tr-TR" dirty="0" smtClean="0"/>
              <a:t> enzimleri olan </a:t>
            </a:r>
            <a:r>
              <a:rPr lang="tr-TR" dirty="0" err="1" smtClean="0"/>
              <a:t>fosfofruktokinaz</a:t>
            </a:r>
            <a:r>
              <a:rPr lang="tr-TR" dirty="0" smtClean="0"/>
              <a:t>-1 ve </a:t>
            </a:r>
            <a:r>
              <a:rPr lang="tr-TR" dirty="0" err="1" smtClean="0"/>
              <a:t>piruvat</a:t>
            </a:r>
            <a:r>
              <a:rPr lang="tr-TR" dirty="0" smtClean="0"/>
              <a:t> </a:t>
            </a:r>
            <a:r>
              <a:rPr lang="tr-TR" dirty="0" err="1" smtClean="0"/>
              <a:t>dehidrogenazın</a:t>
            </a:r>
            <a:r>
              <a:rPr lang="tr-TR" dirty="0" smtClean="0"/>
              <a:t> </a:t>
            </a:r>
            <a:r>
              <a:rPr lang="tr-TR" dirty="0" err="1" smtClean="0"/>
              <a:t>allosterik</a:t>
            </a:r>
            <a:r>
              <a:rPr lang="tr-TR" dirty="0" smtClean="0"/>
              <a:t> inhibitörüdür.</a:t>
            </a:r>
          </a:p>
          <a:p>
            <a:pPr algn="just"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3600" b="1" dirty="0" smtClean="0"/>
              <a:t>ATP Üreten Yollar İşbirliğiyle Düzenlenir</a:t>
            </a:r>
            <a:endParaRPr lang="tr-TR" sz="360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3335D-3FF0-40B9-9C88-CE599872A9B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418</Words>
  <Application>Microsoft Office PowerPoint</Application>
  <PresentationFormat>Ekran Gösterisi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Oksidatif Fosforilasyonun Düzenlenmesi</vt:lpstr>
      <vt:lpstr>Oksidatif FosforilasyonunDüzenlenmesi</vt:lpstr>
      <vt:lpstr>Oksidatif Fosforilasyonun Düzenlenmesi</vt:lpstr>
      <vt:lpstr>Oksidatif Fosforilasyon Hücrelerin Enerji Gereksinimine Göre Düzenlenir</vt:lpstr>
      <vt:lpstr>Oksidatif Fosforilasyon Hücrelerin Enerji Gereksinimine Göre Düzenlenir</vt:lpstr>
      <vt:lpstr>Oksidatif Fosforilasyon Hücrelerin Enerji Gereksinimine Göre Düzenlenir</vt:lpstr>
      <vt:lpstr>Oksidatif Fosforilasyon Hücrelerin Enerji Gereksinimine Göre Düzenlenir</vt:lpstr>
      <vt:lpstr>ATP Üreten Yollar İşbirliğiyle Düzenlenir</vt:lpstr>
      <vt:lpstr>ATP Üreten Yollar İşbirliğiyle Düzenlenir</vt:lpstr>
      <vt:lpstr>ATP Üreten Yollar İşbirliğiyle Düzenlenir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cigdem</dc:creator>
  <cp:lastModifiedBy>user</cp:lastModifiedBy>
  <cp:revision>6</cp:revision>
  <dcterms:created xsi:type="dcterms:W3CDTF">2018-04-25T19:39:54Z</dcterms:created>
  <dcterms:modified xsi:type="dcterms:W3CDTF">2018-05-17T13:33:49Z</dcterms:modified>
</cp:coreProperties>
</file>