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0"/>
  </p:notesMasterIdLst>
  <p:sldIdLst>
    <p:sldId id="349" r:id="rId2"/>
    <p:sldId id="289" r:id="rId3"/>
    <p:sldId id="536" r:id="rId4"/>
    <p:sldId id="537" r:id="rId5"/>
    <p:sldId id="531" r:id="rId6"/>
    <p:sldId id="538" r:id="rId7"/>
    <p:sldId id="539" r:id="rId8"/>
    <p:sldId id="532" r:id="rId9"/>
    <p:sldId id="540" r:id="rId10"/>
    <p:sldId id="541" r:id="rId11"/>
    <p:sldId id="542" r:id="rId12"/>
    <p:sldId id="304" r:id="rId13"/>
    <p:sldId id="350" r:id="rId14"/>
    <p:sldId id="518" r:id="rId15"/>
    <p:sldId id="519" r:id="rId16"/>
    <p:sldId id="545" r:id="rId17"/>
    <p:sldId id="546" r:id="rId18"/>
    <p:sldId id="377" r:id="rId19"/>
    <p:sldId id="547" r:id="rId20"/>
    <p:sldId id="548" r:id="rId21"/>
    <p:sldId id="479" r:id="rId22"/>
    <p:sldId id="549" r:id="rId23"/>
    <p:sldId id="480" r:id="rId24"/>
    <p:sldId id="524" r:id="rId25"/>
    <p:sldId id="525" r:id="rId26"/>
    <p:sldId id="543" r:id="rId27"/>
    <p:sldId id="550" r:id="rId28"/>
    <p:sldId id="551" r:id="rId29"/>
    <p:sldId id="544" r:id="rId30"/>
    <p:sldId id="552" r:id="rId31"/>
    <p:sldId id="553" r:id="rId32"/>
    <p:sldId id="333" r:id="rId33"/>
    <p:sldId id="461" r:id="rId34"/>
    <p:sldId id="506" r:id="rId35"/>
    <p:sldId id="554" r:id="rId36"/>
    <p:sldId id="555" r:id="rId37"/>
    <p:sldId id="530" r:id="rId38"/>
    <p:sldId id="346" r:id="rId39"/>
  </p:sldIdLst>
  <p:sldSz cx="9144000" cy="6858000" type="screen4x3"/>
  <p:notesSz cx="6858000" cy="9144000"/>
  <p:embeddedFontLst>
    <p:embeddedFont>
      <p:font typeface="GB Pinyinok-B" panose="02010601030101010101" pitchFamily="2" charset="-122"/>
      <p:regular r:id="rId41"/>
    </p:embeddedFont>
    <p:embeddedFont>
      <p:font typeface="华文楷体" panose="02010600040101010101" pitchFamily="2" charset="-122"/>
      <p:regular r:id="rId42"/>
    </p:embeddedFont>
    <p:embeddedFont>
      <p:font typeface="微软雅黑" panose="020B0503020204020204" pitchFamily="34" charset="-122"/>
      <p:regular r:id="rId43"/>
      <p:bold r:id="rId44"/>
    </p:embeddedFont>
    <p:embeddedFont>
      <p:font typeface="GB Pinyinok-D" panose="02010601030101010101" pitchFamily="2" charset="-122"/>
      <p:regular r:id="rId45"/>
    </p:embeddedFont>
    <p:embeddedFont>
      <p:font typeface="华文仿宋" panose="02010600040101010101" pitchFamily="2" charset="-122"/>
      <p:regular r:id="rId46"/>
    </p:embeddedFont>
    <p:embeddedFont>
      <p:font typeface="华文隶书" panose="02010800040101010101" pitchFamily="2" charset="-122"/>
      <p:regular r:id="rId47"/>
    </p:embeddedFont>
    <p:embeddedFont>
      <p:font typeface="Calibri" panose="020F0502020204030204" pitchFamily="34" charset="0"/>
      <p:regular r:id="rId48"/>
      <p:bold r:id="rId49"/>
      <p:italic r:id="rId50"/>
      <p:boldItalic r:id="rId51"/>
    </p:embeddedFont>
    <p:embeddedFont>
      <p:font typeface="Britannic Bold" panose="020B0903060703020204" pitchFamily="34" charset="0"/>
      <p:regular r:id="rId52"/>
    </p:embeddedFont>
  </p:embeddedFontLst>
  <p:custDataLst>
    <p:tags r:id="rId53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0">
          <p15:clr>
            <a:srgbClr val="A4A3A4"/>
          </p15:clr>
        </p15:guide>
        <p15:guide id="2" pos="28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8126"/>
    <a:srgbClr val="A18560"/>
    <a:srgbClr val="920000"/>
    <a:srgbClr val="660A12"/>
    <a:srgbClr val="DFEFF1"/>
    <a:srgbClr val="333399"/>
    <a:srgbClr val="F5F5F5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1" autoAdjust="0"/>
    <p:restoredTop sz="99055" autoAdjust="0"/>
  </p:normalViewPr>
  <p:slideViewPr>
    <p:cSldViewPr snapToGrid="0">
      <p:cViewPr varScale="1">
        <p:scale>
          <a:sx n="83" d="100"/>
          <a:sy n="83" d="100"/>
        </p:scale>
        <p:origin x="570" y="84"/>
      </p:cViewPr>
      <p:guideLst>
        <p:guide orient="horz" pos="2170"/>
        <p:guide pos="2856"/>
      </p:guideLst>
    </p:cSldViewPr>
  </p:slideViewPr>
  <p:outlineViewPr>
    <p:cViewPr>
      <p:scale>
        <a:sx n="33" d="100"/>
        <a:sy n="33" d="100"/>
      </p:scale>
      <p:origin x="0" y="130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11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64E82A9B-6ADF-45B7-8E73-277022513F0D}" type="datetimeFigureOut">
              <a:rPr lang="zh-CN" altLang="en-US"/>
              <a:pPr>
                <a:defRPr/>
              </a:pPr>
              <a:t>2016/9/19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7763B8FF-4B36-4E78-9D48-B86E8150A3A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421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主题背景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3"/>
          <p:cNvGrpSpPr>
            <a:grpSpLocks/>
          </p:cNvGrpSpPr>
          <p:nvPr userDrawn="1"/>
        </p:nvGrpSpPr>
        <p:grpSpPr bwMode="auto">
          <a:xfrm>
            <a:off x="1981200" y="0"/>
            <a:ext cx="3505200" cy="6858000"/>
            <a:chOff x="0" y="0"/>
            <a:chExt cx="2208" cy="4320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1776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432" y="0"/>
              <a:ext cx="1344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864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296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</p:grpSp>
      <p:sp>
        <p:nvSpPr>
          <p:cNvPr id="205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3414713" y="2265363"/>
            <a:ext cx="3933825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5418138" y="4845050"/>
            <a:ext cx="3506787" cy="703263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499BFB-D161-43FB-8CE5-9992582DA1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077E1-5E08-4273-B661-829E10E8A5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5EE96-D01F-4F29-96E2-79906E4DE5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、文本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88757-C540-4048-96CD-8347C70FB2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BC1EE-4AB6-40A0-8E4A-47437C0D0B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B4407-FD57-4379-889E-8B2DB6C286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F9F20-86F8-4175-AB78-D33EF03915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85218-623F-44CB-A1AF-69D5527A00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B5B1A-6708-423D-9F99-902915A561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BEA4D-621A-4F38-B51F-BEDD39629F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3CA43-95F0-4BB2-81B2-7397C78E4B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BC96A-2E2E-473F-A0AA-3B14AEC7CF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auto">
          <a:xfrm>
            <a:off x="0" y="6378575"/>
            <a:ext cx="9144000" cy="4794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1027" name="Picture 3" descr="花纹1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3013" y="5126038"/>
            <a:ext cx="1550987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6588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en-US" altLang="zh-CN" smtClean="0"/>
          </a:p>
          <a:p>
            <a:pPr lvl="1"/>
            <a:r>
              <a:rPr lang="zh-CN" altLang="en-US" smtClean="0"/>
              <a:t>第二级</a:t>
            </a:r>
            <a:endParaRPr lang="en-US" altLang="zh-CN" smtClean="0"/>
          </a:p>
          <a:p>
            <a:pPr lvl="2"/>
            <a:r>
              <a:rPr lang="zh-CN" altLang="en-US" smtClean="0"/>
              <a:t>第三级</a:t>
            </a:r>
            <a:endParaRPr lang="en-US" altLang="zh-CN" smtClean="0"/>
          </a:p>
          <a:p>
            <a:pPr lvl="3"/>
            <a:r>
              <a:rPr lang="zh-CN" altLang="en-US" smtClean="0"/>
              <a:t>第四级</a:t>
            </a:r>
            <a:endParaRPr lang="en-US" altLang="zh-CN" smtClean="0"/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CB280D89-B8E9-4CF0-B45F-F0143F4721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5816600" y="138113"/>
            <a:ext cx="2771775" cy="679450"/>
          </a:xfrm>
          <a:prstGeom prst="roundRect">
            <a:avLst>
              <a:gd name="adj" fmla="val 13292"/>
            </a:avLst>
          </a:prstGeom>
          <a:solidFill>
            <a:schemeClr val="bg1"/>
          </a:solidFill>
          <a:ln w="57150" cmpd="dbl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8652" y="3028950"/>
            <a:ext cx="5111997" cy="1470025"/>
          </a:xfrm>
        </p:spPr>
        <p:txBody>
          <a:bodyPr/>
          <a:lstStyle/>
          <a:p>
            <a:pPr>
              <a:defRPr/>
            </a:pP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第三十三课</a:t>
            </a:r>
            <a: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 </a:t>
            </a:r>
            <a:b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/>
            </a:r>
            <a:b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保护环境就是</a:t>
            </a:r>
            <a: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/>
            </a:r>
            <a:b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保护我们自己</a:t>
            </a:r>
          </a:p>
        </p:txBody>
      </p:sp>
      <p:sp>
        <p:nvSpPr>
          <p:cNvPr id="9" name="Rectangle 4"/>
          <p:cNvSpPr>
            <a:spLocks noGrp="1" noChangeArrowheads="1"/>
          </p:cNvSpPr>
          <p:nvPr/>
        </p:nvSpPr>
        <p:spPr bwMode="auto">
          <a:xfrm>
            <a:off x="5618163" y="219075"/>
            <a:ext cx="313848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dirty="0">
                <a:latin typeface="华文隶书"/>
                <a:ea typeface="华文隶书"/>
                <a:cs typeface="华文隶书"/>
              </a:rPr>
              <a:t>新实用汉语课本</a:t>
            </a:r>
            <a:r>
              <a:rPr lang="en-US" altLang="zh-CN" dirty="0">
                <a:latin typeface="华文隶书"/>
                <a:ea typeface="华文隶书"/>
                <a:cs typeface="华文隶书"/>
              </a:rPr>
              <a:t> </a:t>
            </a:r>
            <a:r>
              <a:rPr lang="en-US" altLang="zh-CN" dirty="0" smtClean="0">
                <a:latin typeface="华文隶书"/>
                <a:ea typeface="华文隶书"/>
                <a:cs typeface="华文隶书"/>
              </a:rPr>
              <a:t>3  </a:t>
            </a:r>
            <a:endParaRPr lang="en-US" altLang="zh-CN" dirty="0">
              <a:latin typeface="华文隶书"/>
              <a:ea typeface="华文隶书"/>
              <a:cs typeface="华文隶书"/>
            </a:endParaRPr>
          </a:p>
          <a:p>
            <a:pPr algn="ctr">
              <a:buFontTx/>
              <a:buNone/>
              <a:defRPr/>
            </a:pPr>
            <a:r>
              <a:rPr lang="en-US" altLang="zh-CN" dirty="0">
                <a:latin typeface="华文隶书"/>
                <a:ea typeface="华文隶书"/>
                <a:cs typeface="华文隶书"/>
              </a:rPr>
              <a:t>New Practical Chinese Reader</a:t>
            </a:r>
            <a:endParaRPr lang="zh-CN" altLang="en-US" dirty="0">
              <a:latin typeface="华文隶书"/>
              <a:ea typeface="华文隶书"/>
              <a:cs typeface="华文隶书"/>
            </a:endParaRPr>
          </a:p>
        </p:txBody>
      </p:sp>
      <p:grpSp>
        <p:nvGrpSpPr>
          <p:cNvPr id="15364" name="Group 21"/>
          <p:cNvGrpSpPr>
            <a:grpSpLocks/>
          </p:cNvGrpSpPr>
          <p:nvPr/>
        </p:nvGrpSpPr>
        <p:grpSpPr bwMode="auto">
          <a:xfrm>
            <a:off x="6148388" y="244475"/>
            <a:ext cx="2147887" cy="290513"/>
            <a:chOff x="0" y="0"/>
            <a:chExt cx="2932" cy="452"/>
          </a:xfrm>
        </p:grpSpPr>
        <p:sp>
          <p:nvSpPr>
            <p:cNvPr id="11" name="Line 22"/>
            <p:cNvSpPr>
              <a:spLocks noChangeShapeType="1"/>
            </p:cNvSpPr>
            <p:nvPr/>
          </p:nvSpPr>
          <p:spPr bwMode="auto">
            <a:xfrm>
              <a:off x="154" y="373"/>
              <a:ext cx="2568" cy="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pic>
          <p:nvPicPr>
            <p:cNvPr id="15366" name="Picture 23" descr="小花纹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3816" flipH="1">
              <a:off x="2650" y="0"/>
              <a:ext cx="28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367" name="Group 24"/>
            <p:cNvGrpSpPr>
              <a:grpSpLocks/>
            </p:cNvGrpSpPr>
            <p:nvPr/>
          </p:nvGrpSpPr>
          <p:grpSpPr bwMode="auto">
            <a:xfrm>
              <a:off x="0" y="246"/>
              <a:ext cx="199" cy="206"/>
              <a:chOff x="0" y="0"/>
              <a:chExt cx="341" cy="341"/>
            </a:xfrm>
          </p:grpSpPr>
          <p:sp>
            <p:nvSpPr>
              <p:cNvPr id="14" name="Oval 25"/>
              <p:cNvSpPr>
                <a:spLocks noChangeArrowheads="1"/>
              </p:cNvSpPr>
              <p:nvPr/>
            </p:nvSpPr>
            <p:spPr bwMode="auto">
              <a:xfrm>
                <a:off x="0" y="2"/>
                <a:ext cx="342" cy="339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5" name="Oval 26"/>
              <p:cNvSpPr>
                <a:spLocks noChangeArrowheads="1"/>
              </p:cNvSpPr>
              <p:nvPr/>
            </p:nvSpPr>
            <p:spPr bwMode="auto">
              <a:xfrm>
                <a:off x="37" y="38"/>
                <a:ext cx="264" cy="26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6" name="Oval 27"/>
              <p:cNvSpPr>
                <a:spLocks noChangeArrowheads="1"/>
              </p:cNvSpPr>
              <p:nvPr/>
            </p:nvSpPr>
            <p:spPr bwMode="auto">
              <a:xfrm>
                <a:off x="74" y="75"/>
                <a:ext cx="189" cy="18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7" name="Oval 28"/>
              <p:cNvSpPr>
                <a:spLocks noChangeArrowheads="1"/>
              </p:cNvSpPr>
              <p:nvPr/>
            </p:nvSpPr>
            <p:spPr bwMode="auto">
              <a:xfrm>
                <a:off x="111" y="112"/>
                <a:ext cx="115" cy="11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551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209583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移植花儿    移植到北方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科学家们想办法把这种植物移植到了南方。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3569335"/>
            <a:ext cx="3128211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445090" y="608778"/>
            <a:ext cx="3285045" cy="5921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zhǔyi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jìxù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yánjiū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tiáojiàn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yízhí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mùwū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kànjiàn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wǎng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554990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主意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继续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研究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条件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移植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木屋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看见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网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8"/>
            <a:ext cx="5158201" cy="178281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80329" y="3339945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小木屋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山上有一个小木屋。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3704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11111E-6 L 3.05556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209583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看见那个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小木屋     没看见他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你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看见天上的星星了吗？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我今天上午没看见他。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4993105"/>
            <a:ext cx="3128211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445090" y="608778"/>
            <a:ext cx="3285045" cy="5921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zhǔyi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jìxù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yánjiū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tiáojiàn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yízhí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mùwū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kànjiàn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wǎng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554990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主意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继续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研究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条件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移植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木屋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看见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网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8"/>
            <a:ext cx="5158201" cy="225204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80329" y="3339945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上网     网上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我很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喜欢在网上买东西。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每天都要花几个小时上网。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37860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22222E-6 L 3.05556E-6 0.1120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9267" y="489708"/>
            <a:ext cx="2175729" cy="6139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保护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环境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空气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步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科学家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高原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建立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植物园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555688" y="591932"/>
            <a:ext cx="2840772" cy="607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夏令营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既</a:t>
            </a: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……</a:t>
            </a: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又</a:t>
            </a: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……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接受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教育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主意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继续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研究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条件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649123" y="628650"/>
            <a:ext cx="3242214" cy="5804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移植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木屋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看见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网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灵</a:t>
            </a: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山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藏趣园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8398716" cy="83090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44398" y="1842836"/>
            <a:ext cx="7850530" cy="9326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3813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好，灵山到了。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241212" y="1904729"/>
            <a:ext cx="6749880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车还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上得去吗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20" y="1104226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149618" y="3022127"/>
            <a:ext cx="8398716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829068" y="3094634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上不去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了，请下车吧！你们先往山上走。我把车停好，马上就来。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5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25" y="3160729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-1" y="3910097"/>
            <a:ext cx="8369449" cy="119978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944238" y="4144112"/>
            <a:ext cx="7048693" cy="68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这儿空气真好。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8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50" y="2027700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95" y="4190004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879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1"/>
      <p:bldP spid="13" grpId="0" animBg="1"/>
      <p:bldP spid="14" grpId="0" build="allAtOnce"/>
      <p:bldP spid="16" grpId="0" animBg="1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7113587" cy="83090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44398" y="1842837"/>
            <a:ext cx="6277508" cy="94056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3813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林娜、小云，山很高，你们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爬得上去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吗？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241212" y="2008131"/>
            <a:ext cx="7461724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没问题，我们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一步一步地往上爬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吧。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20" y="1104226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0" y="4285750"/>
            <a:ext cx="8398716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679450" y="4358257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好啊，今天我们来参观灵山的藏趣园，就可以欣赏一下西藏的高原景色了。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134241" y="2803057"/>
            <a:ext cx="8369449" cy="116950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1066448" y="3001293"/>
            <a:ext cx="7048693" cy="68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你们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可能不知道，灵山是北京最高的地方。有位女科学家发现，这儿的自然环境跟西藏高原差不多。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1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3245" y="2993852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70" y="2095645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95" y="4442517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879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  <p:bldP spid="16" grpId="0" animBg="1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190855" y="4204096"/>
            <a:ext cx="8398716" cy="102454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190855" y="750471"/>
            <a:ext cx="8398716" cy="102454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190855" y="1842836"/>
            <a:ext cx="8555111" cy="208775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70305" y="822978"/>
            <a:ext cx="8047784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藏趣园是不是国家公园？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148966" y="2157593"/>
            <a:ext cx="7461724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不是。藏趣园是那位女科学家建立的一个植物园，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年年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都有很多中小学生来这儿过夏令营。学生们在这样的环境里，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既能欣赏自然景色，又能接受保护环境的教育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62" y="889073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5665" y="4367636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115" y="2173670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870305" y="4276603"/>
            <a:ext cx="8047784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这个好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主意是怎么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想出来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的？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</p:spTree>
    <p:extLst>
      <p:ext uri="{BB962C8B-B14F-4D97-AF65-F5344CB8AC3E}">
        <p14:creationId xmlns:p14="http://schemas.microsoft.com/office/powerpoint/2010/main" val="275879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291" grpId="0" animBg="1"/>
      <p:bldP spid="12292" grpId="0" animBg="1"/>
      <p:bldP spid="12297" grpId="0" build="allAtOnce"/>
      <p:bldP spid="12298" grpId="0"/>
      <p:bldP spid="11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278661" y="3683349"/>
            <a:ext cx="8398716" cy="102454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0" y="846200"/>
            <a:ext cx="8555111" cy="259489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958111" y="1160957"/>
            <a:ext cx="7461724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那位女科学家在西藏工作了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18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年。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1996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年，她退休了，想在北京找一个地方继续她的科学研究。因为灵山的自然条件很像西藏，她就把西藏的一些植物移植到这儿来。她还盖了一个在西藏住过的那种小木屋。你看见了吗？小木屋就在前边！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9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60" y="1177034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958111" y="3755856"/>
            <a:ext cx="8047784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在哪儿呢？我怎么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看不见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？哦，是不是那棵大树旁边的屋子？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2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42" y="3854152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425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292" grpId="0" animBg="1"/>
      <p:bldP spid="12298" grpId="0"/>
      <p:bldP spid="11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286260" y="3300824"/>
            <a:ext cx="8398716" cy="102454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0" y="1148392"/>
            <a:ext cx="8555111" cy="156018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958111" y="1463148"/>
            <a:ext cx="7461724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对。网上有一篇文章叫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《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小木屋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》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，你读过吗？那就是写这位女科学家的。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9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60" y="1479225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965710" y="3373331"/>
            <a:ext cx="8047784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没读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过。我现在还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看不懂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中文网上的长文章。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2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41" y="3471627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2280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292" grpId="0" animBg="1"/>
      <p:bldP spid="12298" grpId="0"/>
      <p:bldP spid="11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34121" y="1146985"/>
            <a:ext cx="69001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你们爬得上去吗？</a:t>
            </a:r>
            <a:endParaRPr lang="zh-CN" altLang="en-US" sz="2800" b="1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8425" y="1851955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487887" y="1831570"/>
            <a:ext cx="7042337" cy="3534514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声音这么小，你 听  得    清楚吗？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这么多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菜，   你 吃   得     完    吗？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这篇文章你      看得懂  看不懂？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今天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的生词你   记得住  记不住？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这本书我们       买得到  买不到？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1366380" y="5507522"/>
            <a:ext cx="62286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            V +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得 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+ ……</a:t>
            </a:r>
            <a:endParaRPr lang="zh-TW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51410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34121" y="1146985"/>
            <a:ext cx="69001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上不去了</a:t>
            </a:r>
            <a:endParaRPr lang="zh-CN" altLang="en-US" sz="2800" b="1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8425" y="1851955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487887" y="1831570"/>
            <a:ext cx="7042337" cy="3534514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声音太小了，      我  听    不    清楚。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/>
            </a:r>
            <a:b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</a:b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这么多菜，         我   吃    不    完。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这篇文章      我   看    不   懂。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今天的生词    我   记   不   住。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这本书     我们  买   不  到。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1366380" y="5507522"/>
            <a:ext cx="62286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            V + 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不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+ ……</a:t>
            </a:r>
            <a:endParaRPr lang="zh-TW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12247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12100"/>
            <a:ext cx="5163671" cy="84016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保护孩子    保护老人    保护长城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669632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bǎohù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huánjìng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kōngqì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kēxuéjiā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gāoyuán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保护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环境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空气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步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科学家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高原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69076" y="2303127"/>
            <a:ext cx="5158201" cy="290087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047977" y="2445234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环境很好    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学习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环境 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生活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环境    保护环境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很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喜欢我们学校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的环境。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保护环境是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我们每一个人的事情。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39486E-6 L -3.61111E-6 0.1119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603751" y="114420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latin typeface="华文隶书" pitchFamily="2" charset="-122"/>
                <a:ea typeface="华文隶书" pitchFamily="2" charset="-122"/>
              </a:rPr>
              <a:t>练一练</a:t>
            </a: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487887" y="1831569"/>
            <a:ext cx="7042337" cy="4593293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今天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的作业太多了，我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太极拳太难了，我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你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电视上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的新闻吗？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网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上的新闻你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这个商场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中国特色的东西？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这座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山不太高，我应该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</a:p>
        </p:txBody>
      </p:sp>
    </p:spTree>
    <p:extLst>
      <p:ext uri="{BB962C8B-B14F-4D97-AF65-F5344CB8AC3E}">
        <p14:creationId xmlns:p14="http://schemas.microsoft.com/office/powerpoint/2010/main" val="397883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0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69001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年年都有很多中小学生来这儿过夏令营</a:t>
            </a:r>
            <a:endParaRPr lang="zh-CN" altLang="en-US" sz="2800" b="1" dirty="0">
              <a:solidFill>
                <a:srgbClr val="FF00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8425" y="1851955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455614" y="1939146"/>
            <a:ext cx="7042337" cy="4473686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我们班人人都会说英语。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今天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的生词个个都很难。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林娜的衣服件件都很漂亮。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我跟大为天天一起运动。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年年都跟朋友去旅游。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我去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过黄山很多次了，次次都觉得很漂亮。</a:t>
            </a: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1601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0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69001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年年都有很多中小学生来这儿过夏令营</a:t>
            </a:r>
            <a:endParaRPr lang="zh-CN" altLang="en-US" sz="2800" b="1" dirty="0">
              <a:solidFill>
                <a:srgbClr val="FF00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8425" y="1851955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414463" y="2375175"/>
            <a:ext cx="7042337" cy="3669632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这些生词我要一个一个地记在本子上。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我知道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的汉语生词一天一天地多了。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林娜把书一本一本地摆在书架上。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这里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的空气一年一年地变好了。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6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78244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这个好主意是怎么想出来的</a:t>
            </a:r>
            <a:endParaRPr lang="zh-CN" altLang="en-US" sz="3200" b="1" dirty="0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795291" y="2452744"/>
            <a:ext cx="6336924" cy="353926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我没   看    出来    是他。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你   听    出来    他的声音了吗？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他   想    出来    了一个好主意。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   我    写不出来     这篇文章。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    想不出来    办法。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964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78244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既</a:t>
            </a:r>
            <a:r>
              <a:rPr lang="en-US" altLang="zh-CN" sz="32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……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又</a:t>
            </a:r>
            <a:r>
              <a:rPr lang="en-US" altLang="zh-CN" sz="3200" b="1" dirty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……</a:t>
            </a:r>
            <a:endParaRPr lang="zh-CN" altLang="en-US" sz="3200" b="1" dirty="0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771227" y="1942027"/>
            <a:ext cx="6336924" cy="353926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</a:t>
            </a: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的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朋友玛丽既  聪明    又   漂亮。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苹果的手机    既  好用    又    好看。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妈妈做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的菜    既   好看   又    好吃。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我们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学校  既  有中国人，又  有外国人。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          既  会打网球，又   会打羽毛球。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964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0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644822" y="1318084"/>
            <a:ext cx="374429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说一说，练一练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551364" y="2081463"/>
            <a:ext cx="6336924" cy="3362304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在中国我既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又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的妈妈既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又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我的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朋友既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又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我既没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又没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在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网上，我们既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又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</a:p>
          <a:p>
            <a:pPr>
              <a:lnSpc>
                <a:spcPct val="150000"/>
              </a:lnSpc>
            </a:pP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964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99937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登在报纸上    在报纸上登出来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我的一篇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文章在报纸上登出来了。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这本书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上登了一篇我的文章。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416968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dēng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lǜhuà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shāmò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kàojìn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jiějué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wūrǎn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绿化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沙漠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靠近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市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解决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污染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8"/>
            <a:ext cx="5158201" cy="222798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11271" y="3339220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绿化北京    绿化环境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近几年，中国人越来越重视绿化环境了。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46004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22222E-6 L 4.44444E-6 0.1120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99937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变成沙漠    沙漠化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我还没有去过沙漠。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一些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地方沙漠面积越来越大了。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2401607"/>
            <a:ext cx="3573379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dēng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lǜhuà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shāmò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kàojìn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jiějué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wūrǎn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绿化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沙漠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靠近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市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解决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污染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8"/>
            <a:ext cx="5158201" cy="222798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11271" y="3339220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靠近沙漠    靠近北京    靠近我们学校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这个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书店靠近我们学校，位置很好。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有几个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沙漠正在向北京靠近。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40535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5.55112E-17 L -2.5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99937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解决问题    解决沙漠化的问题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我们正在想办法解决这个问题。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你有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好的解决办法吗？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24064" y="4658516"/>
            <a:ext cx="3200400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dēng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lǜhuà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shāmò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kàojìn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jiějué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wūrǎn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绿化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沙漠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靠近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市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解决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污染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8"/>
            <a:ext cx="5158201" cy="222798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11271" y="3339220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空气污染    污染环境  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近几年北京的空气污染比较严重。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政府正在努力解决环境污染的问题。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39655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81481E-6 L -4.16667E-6 0.1120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96621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纪念日    纪念品    纪念活动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回国的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时候，大为买了很多纪念品。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端午节是纪念屈原的节日。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597442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jìniàn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huó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wàijiāoguān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quèshí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shǒudū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dūshì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guānxì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纪念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外交官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确实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首都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都市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关系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8"/>
            <a:ext cx="5158201" cy="3334891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77424" y="3384891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活的鱼     种活     养活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这位科学家把西藏的植物在灵山种活了。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人们已经想办法在沙漠里种活了一些植物。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62979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22222E-6 L -1.38889E-6 0.1120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12100"/>
            <a:ext cx="5163671" cy="84016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空气很好    空气不太好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2445234"/>
            <a:ext cx="3669632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bǎohù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huánjìng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kōngqì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kēxuéjiā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gāoyuán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保护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环境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空气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步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科学家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高原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69076" y="2303127"/>
            <a:ext cx="5158201" cy="290087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047977" y="2445234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一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步   一步一步地走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他向前走了一步。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我们要一步一步地向前走。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25274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39486E-6 L -3.61111E-6 0.1119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96621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确实很好    确实不贵    确实种活了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西藏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的自然环境确实很漂亮。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这种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植物确实不容易种活。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3178687"/>
            <a:ext cx="3501189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jìniàn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huó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wàijiāoguān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quèshí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shǒudū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dūshì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guānxì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纪念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外交官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确实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首都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都市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关系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8"/>
            <a:ext cx="5158201" cy="254080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77424" y="3384891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中国的首都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北京是中国的首都。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你们国家的首都是哪个城市？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45976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44444E-6 L 5.55556E-7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1"/>
            <a:ext cx="5163671" cy="153035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大都市       热闹的都市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上海是一个热闹的大都市。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12354" y="4574350"/>
            <a:ext cx="3451391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jìniàn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huó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wàijiāoguān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quèshí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shǒudū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dūshì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guānxì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纪念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外交官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确实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首都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都市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关系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695909" y="2610376"/>
            <a:ext cx="5158201" cy="357293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781172" y="2784979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关系很好    跟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……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有关系  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关系到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……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建立外交关系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保护环境跟我们每个人都有关系。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保护环境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关系到我们每个人的生活。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08826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33333E-6 L -4.16667E-6 0.1120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898568" y="984401"/>
            <a:ext cx="127315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污染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纪念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活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外交官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确实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首都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98949" y="984401"/>
            <a:ext cx="2599619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登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绿化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沙漠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靠近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市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解决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498187" y="984401"/>
            <a:ext cx="127315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都市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关系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植树节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非洲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双括号 1"/>
          <p:cNvSpPr/>
          <p:nvPr/>
        </p:nvSpPr>
        <p:spPr bwMode="auto">
          <a:xfrm>
            <a:off x="613611" y="4259179"/>
            <a:ext cx="6894094" cy="1227221"/>
          </a:xfrm>
          <a:prstGeom prst="bracketPai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378673" y="638532"/>
            <a:ext cx="7790769" cy="86668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17831" y="1564898"/>
            <a:ext cx="8379555" cy="122053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025850" y="770101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今天的报纸来了，我写的植树节的消息登出来了。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912918" y="1754496"/>
            <a:ext cx="7495882" cy="1108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我看看。那天很多人都去郊区植树，一些外国人也参加了。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765" y="782234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393533" y="2723642"/>
            <a:ext cx="7888287" cy="94744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923758" y="2797562"/>
            <a:ext cx="7358062" cy="794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现在人人都关心北京的            ，因为保护环境是非常重要的事儿。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0691" y="2822702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73" y="1738284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4078456" y="2782767"/>
            <a:ext cx="987088" cy="347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绿化</a:t>
            </a:r>
            <a:endParaRPr lang="zh-CN" altLang="en-US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1025850" y="4335038"/>
            <a:ext cx="7495882" cy="1108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A+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化： 美化    恶化   净化    简化   正常化    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N+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化： 儿化   中国化    西方化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</p:spTree>
    <p:extLst>
      <p:ext uri="{BB962C8B-B14F-4D97-AF65-F5344CB8AC3E}">
        <p14:creationId xmlns:p14="http://schemas.microsoft.com/office/powerpoint/2010/main" val="116671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8148E-6 L -0.38299 0.12778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49" y="6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291" grpId="0" animBg="1"/>
      <p:bldP spid="12292" grpId="0" animBg="1"/>
      <p:bldP spid="12297" grpId="0"/>
      <p:bldP spid="12298" grpId="0"/>
      <p:bldP spid="9" grpId="0" animBg="1"/>
      <p:bldP spid="10" grpId="0"/>
      <p:bldP spid="16" grpId="0"/>
      <p:bldP spid="16" grpId="1"/>
      <p:bldP spid="1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双括号 1"/>
          <p:cNvSpPr/>
          <p:nvPr/>
        </p:nvSpPr>
        <p:spPr bwMode="auto">
          <a:xfrm>
            <a:off x="1022684" y="3958389"/>
            <a:ext cx="7189628" cy="1732548"/>
          </a:xfrm>
          <a:prstGeom prst="bracketPai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7073" y="687793"/>
            <a:ext cx="8418512" cy="141385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07073" y="2133147"/>
            <a:ext cx="8780516" cy="111537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54250" y="819362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我最担心空气污染。还有，听说沙漠正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一年一年地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向北京靠近，最近的地方离北京还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          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100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公里。这真是个大问题啊。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880644" y="2258200"/>
            <a:ext cx="7843807" cy="624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北京市正在努力解决空气污染的问题。我们也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感觉得出来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，现在这儿的空气比我们刚来的时候好多了。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2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529" y="855486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99" y="2315058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5237942" y="1204877"/>
            <a:ext cx="1235047" cy="481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不到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1444180" y="4119084"/>
            <a:ext cx="7843807" cy="2077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现在到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8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点了吗？     不到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8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点。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你们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学校的学生到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2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万了吗？       今年到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2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万了。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下个月就到秋天了。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</p:spTree>
    <p:extLst>
      <p:ext uri="{BB962C8B-B14F-4D97-AF65-F5344CB8AC3E}">
        <p14:creationId xmlns:p14="http://schemas.microsoft.com/office/powerpoint/2010/main" val="116671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85185E-6 L -0.54115 0.2997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66" y="1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291" grpId="0" animBg="1"/>
      <p:bldP spid="12292" grpId="0" animBg="1"/>
      <p:bldP spid="12297" grpId="0"/>
      <p:bldP spid="12298" grpId="0"/>
      <p:bldP spid="14" grpId="0"/>
      <p:bldP spid="14" grpId="1"/>
      <p:bldP spid="1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160841" y="1205062"/>
            <a:ext cx="8669074" cy="351131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949228" y="1574035"/>
            <a:ext cx="7880687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看得出来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，你们也很关心北京的环保问题。现在，种树是保护环境的重要办法之一。北京有不少种纪念树的活动，比如说，种结婚纪念树、生日纪念树、全集纪念树什么的。大家不但要把树种上，而且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棵棵都要种活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。我的这篇文章就是写一位非洲外交官参加种树的事儿。这位外交官很喜欢北京，植树节那天，他带着全家人种了一棵“友谊树”。在北京的外交官们都喜欢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一家一家地去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参加这种活动。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4144" y="1586168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073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316740" y="628650"/>
            <a:ext cx="8379555" cy="205439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200413" y="1094974"/>
            <a:ext cx="7495882" cy="1108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你们来看，这几张照片是大为拍的。这张照片上是一位老人和他的小孙子在种树。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一棵一棵的小树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排得多整齐啊！天上的白云也照上了，照得真美！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5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68" y="1078762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316740" y="2624738"/>
            <a:ext cx="8379555" cy="132628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1113638" y="2842076"/>
            <a:ext cx="7495882" cy="1108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张张照片都拍得很好。想不到，大为照相的技术还真不错。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1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9" y="2842076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AutoShape 4"/>
          <p:cNvSpPr>
            <a:spLocks noChangeArrowheads="1"/>
          </p:cNvSpPr>
          <p:nvPr/>
        </p:nvSpPr>
        <p:spPr bwMode="auto">
          <a:xfrm>
            <a:off x="229966" y="3862888"/>
            <a:ext cx="6543814" cy="138288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1113638" y="4329212"/>
            <a:ext cx="7495882" cy="1108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你知道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吗？大为的作品还参加过展览呢。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4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393" y="4313000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6861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nimBg="1"/>
      <p:bldP spid="12298" grpId="0"/>
      <p:bldP spid="9" grpId="0" animBg="1"/>
      <p:bldP spid="10" grpId="0"/>
      <p:bldP spid="12" grpId="0" animBg="1"/>
      <p:bldP spid="1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39345" y="1035867"/>
            <a:ext cx="8379555" cy="135841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255927" y="1303929"/>
            <a:ext cx="7495882" cy="624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这些照片确实很好，应该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在报上登出来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，让更多的人知道种树多么重要。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6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0806" y="1303929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239345" y="3984101"/>
            <a:ext cx="6594592" cy="9492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886522" y="4115670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你说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得很对。保护环境就是保护我们自己。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0" name="AutoShape 4"/>
          <p:cNvSpPr>
            <a:spLocks noChangeArrowheads="1"/>
          </p:cNvSpPr>
          <p:nvPr/>
        </p:nvSpPr>
        <p:spPr bwMode="auto">
          <a:xfrm>
            <a:off x="239345" y="2440482"/>
            <a:ext cx="8379555" cy="132628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36243" y="2657820"/>
            <a:ext cx="7495882" cy="1108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北京既是中国的首都，又是世界有名的大都市。保护北京的环境，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跟每个在北京生活的人都有关系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2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94" y="2657820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54" y="4205512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671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nimBg="1"/>
      <p:bldP spid="12298" grpId="0"/>
      <p:bldP spid="10" grpId="0" animBg="1"/>
      <p:bldP spid="1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30956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3257550" y="1276350"/>
            <a:ext cx="1490663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12100"/>
            <a:ext cx="5163671" cy="84016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一位科学家    著名的科学家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3913086"/>
            <a:ext cx="3669632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bǎohù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huánjìng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kōngqì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kēxuéjiā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gāoyuán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保护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环境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空气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步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科学家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高原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69076" y="2303127"/>
            <a:ext cx="5158201" cy="244934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047977" y="2445234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住在高原    高原的景色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西藏高原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西藏高原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的风景非常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漂亮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87623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3.7037E-7 L -4.44444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37167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建立学校    建立一家医院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我们学校是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1960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年建立的。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77593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jiànlì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zhíwùyuán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xiàlìngyíng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yòu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jiēshòu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jiàoyù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建立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植物园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夏令营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既</a:t>
            </a: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……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又</a:t>
            </a: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……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接受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教育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8"/>
            <a:ext cx="5158201" cy="221595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80329" y="4106944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/>
        </p:nvSpPr>
        <p:spPr bwMode="auto">
          <a:xfrm>
            <a:off x="3980329" y="353162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建立一个植物园   漂亮的植物园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北京植物园的风景漂亮极了。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39486E-6 L -3.61111E-6 0.1119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10" grpId="0" bldLvl="0" autoUpdateAnimBg="0"/>
      <p:bldP spid="10" grpId="1" bldLvl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37167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参加夏令营   举办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夏令营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我们学校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每年都举办夏令营活动。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2401607"/>
            <a:ext cx="377593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jiànlì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zhíwùyuán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xiàlìngyíng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yòu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jiēshòu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jiàoyù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建立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植物园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夏令营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既</a:t>
            </a: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……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又</a:t>
            </a: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……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接受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教育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6833" y="2586280"/>
            <a:ext cx="5158201" cy="332122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80329" y="4106944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/>
        </p:nvSpPr>
        <p:spPr bwMode="auto">
          <a:xfrm>
            <a:off x="3927781" y="2857185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我们学校食堂的饭既便宜又好吃。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这件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衣服既漂亮又便宜。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大为既会说英语，又会说汉语。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北京既有名胜古迹，又有自然风景。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0" y="3189445"/>
            <a:ext cx="3689256" cy="141865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3549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14" grpId="0"/>
      <p:bldP spid="12" grpId="0"/>
      <p:bldP spid="8" grpId="0" animBg="1"/>
      <p:bldP spid="9" grpId="0" bldLvl="0" autoUpdateAnimBg="0"/>
      <p:bldP spid="10" grpId="0" bldLvl="0" autoUpdateAnimBg="0"/>
      <p:bldP spid="10" grpId="1" bldLvl="0" autoUpdateAnimBg="0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851077"/>
            <a:ext cx="5163671" cy="237952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778927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接受礼物   接受意见    接受帮助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你们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的意见非常好，我接受。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这件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礼物太贵重了，我不能接受。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你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一定要接受我们的帮助。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4634289"/>
            <a:ext cx="3449308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jiànlì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zhíwùyuán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xiàlìngyíng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yòu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jiēshòu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jiàoyù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建立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植物园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夏令营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既</a:t>
            </a: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……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又</a:t>
            </a: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……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接受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教育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6833" y="3380874"/>
            <a:ext cx="5158201" cy="2526631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80329" y="4106944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/>
        </p:nvSpPr>
        <p:spPr bwMode="auto">
          <a:xfrm>
            <a:off x="3927781" y="3443344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接受教育    教育学生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在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中国，越来越多的孩子可以接受大学教育了。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99249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96296E-6 L 0.00087 0.1141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10" grpId="0" bldLvl="0" autoUpdateAnimBg="0"/>
      <p:bldP spid="10" grpId="1" bldLvl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209583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一个好主意     没有主意 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想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出一个好主意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林娜想出了一个很棒的主意。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4604" y="718007"/>
            <a:ext cx="377593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445090" y="608778"/>
            <a:ext cx="3285045" cy="5921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zhǔyi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jìxù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yánjiū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tiáojiàn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yízhí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mùwū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kànjiàn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wǎng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554990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主意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继续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研究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条件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移植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木屋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看见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网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8"/>
            <a:ext cx="5158201" cy="267315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80329" y="3339945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继续上课    继续工作    继续读书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休息十分钟以后，我们继续上课。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大学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毕业以后我想继续在中国读书。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1.85185E-6 L -4.72222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209583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研究环境保护    研究中国历史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继续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研究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很多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科学家都在研究怎么保护环境。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2103045"/>
            <a:ext cx="3576901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445090" y="608778"/>
            <a:ext cx="3285045" cy="5921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zhǔyi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jìxù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yánjiū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tiáojiàn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yízhí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mùwū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kànjiàn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wǎng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554990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主意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继续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研究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条件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移植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木屋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看见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网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8"/>
            <a:ext cx="5158201" cy="267315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80329" y="3339945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生活条件    学习条件   自然条件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中国云南的自然条件非常好。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我对自己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的生活条件很满意。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84736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1.48148E-6 L 3.88889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e0705b627b44364e33fb5e040229934c321c649"/>
  <p:tag name="ISPRING_RESOURCE_PATHS_HASH_2" val="c49f9e8c1e3aa8d3d2f7cbaf640f8fe2b9250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宋体"/>
      </a:majorFont>
      <a:minorFont>
        <a:latin typeface="Arial"/>
        <a:ea typeface="宋体"/>
        <a:cs typeface="宋体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5069</TotalTime>
  <Pages>0</Pages>
  <Words>2203</Words>
  <Characters>0</Characters>
  <Application>Microsoft Office PowerPoint</Application>
  <DocSecurity>0</DocSecurity>
  <PresentationFormat>全屏显示(4:3)</PresentationFormat>
  <Lines>0</Lines>
  <Paragraphs>640</Paragraphs>
  <Slides>38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50" baseType="lpstr">
      <vt:lpstr>GB Pinyinok-B</vt:lpstr>
      <vt:lpstr>华文楷体</vt:lpstr>
      <vt:lpstr>微软雅黑</vt:lpstr>
      <vt:lpstr>宋体</vt:lpstr>
      <vt:lpstr>GB Pinyinok-D</vt:lpstr>
      <vt:lpstr>华文仿宋</vt:lpstr>
      <vt:lpstr>华文隶书</vt:lpstr>
      <vt:lpstr>Calibri</vt:lpstr>
      <vt:lpstr>Wingdings</vt:lpstr>
      <vt:lpstr>Arial</vt:lpstr>
      <vt:lpstr>Britannic Bold</vt:lpstr>
      <vt:lpstr>默认设计模板</vt:lpstr>
      <vt:lpstr>第三十三课   保护环境就是 保护我们自己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cp:keywords/>
  <dc:description/>
  <cp:lastModifiedBy>fengi</cp:lastModifiedBy>
  <cp:revision>497</cp:revision>
  <dcterms:created xsi:type="dcterms:W3CDTF">2015-09-28T12:25:20Z</dcterms:created>
  <dcterms:modified xsi:type="dcterms:W3CDTF">2016-09-19T02:14:25Z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2052-9.1.0.5132</vt:lpwstr>
  </property>
</Properties>
</file>